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tags/tag18.xml" ContentType="application/vnd.openxmlformats-officedocument.presentationml.tags+xml"/>
  <Override PartName="/ppt/notesSlides/notesSlide37.xml" ContentType="application/vnd.openxmlformats-officedocument.presentationml.notesSlide+xml"/>
  <Override PartName="/ppt/tags/tag1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0.xml" ContentType="application/vnd.openxmlformats-officedocument.presentationml.tags+xml"/>
  <Override PartName="/ppt/notesSlides/notesSlide40.xml" ContentType="application/vnd.openxmlformats-officedocument.presentationml.notesSlide+xml"/>
  <Override PartName="/ppt/tags/tag21.xml" ContentType="application/vnd.openxmlformats-officedocument.presentationml.tags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6" r:id="rId5"/>
    <p:sldId id="329" r:id="rId6"/>
    <p:sldId id="283" r:id="rId7"/>
    <p:sldId id="285" r:id="rId8"/>
    <p:sldId id="381" r:id="rId9"/>
    <p:sldId id="330" r:id="rId10"/>
    <p:sldId id="270" r:id="rId11"/>
    <p:sldId id="292" r:id="rId12"/>
    <p:sldId id="271" r:id="rId13"/>
    <p:sldId id="272" r:id="rId14"/>
    <p:sldId id="273" r:id="rId15"/>
    <p:sldId id="331" r:id="rId16"/>
    <p:sldId id="275" r:id="rId17"/>
    <p:sldId id="276" r:id="rId18"/>
    <p:sldId id="332" r:id="rId19"/>
    <p:sldId id="279" r:id="rId20"/>
    <p:sldId id="280" r:id="rId21"/>
    <p:sldId id="333" r:id="rId22"/>
    <p:sldId id="334" r:id="rId23"/>
    <p:sldId id="349" r:id="rId24"/>
    <p:sldId id="336" r:id="rId25"/>
    <p:sldId id="337" r:id="rId26"/>
    <p:sldId id="338" r:id="rId27"/>
    <p:sldId id="340" r:id="rId28"/>
    <p:sldId id="341" r:id="rId29"/>
    <p:sldId id="342" r:id="rId30"/>
    <p:sldId id="344" r:id="rId31"/>
    <p:sldId id="345" r:id="rId32"/>
    <p:sldId id="346" r:id="rId33"/>
    <p:sldId id="347" r:id="rId34"/>
    <p:sldId id="360" r:id="rId35"/>
    <p:sldId id="383" r:id="rId36"/>
    <p:sldId id="352" r:id="rId37"/>
    <p:sldId id="357" r:id="rId38"/>
    <p:sldId id="384" r:id="rId39"/>
    <p:sldId id="353" r:id="rId40"/>
    <p:sldId id="356" r:id="rId41"/>
    <p:sldId id="355" r:id="rId42"/>
    <p:sldId id="354" r:id="rId43"/>
    <p:sldId id="325" r:id="rId44"/>
    <p:sldId id="327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Cruz" initials="DC" lastIdx="1" clrIdx="0">
    <p:extLst>
      <p:ext uri="{19B8F6BF-5375-455C-9EA6-DF929625EA0E}">
        <p15:presenceInfo xmlns:p15="http://schemas.microsoft.com/office/powerpoint/2012/main" userId="S-1-5-21-1085031214-823518204-839522115-20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3B"/>
    <a:srgbClr val="FAD31C"/>
    <a:srgbClr val="FFFDF3"/>
    <a:srgbClr val="E7B909"/>
    <a:srgbClr val="E8B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3CB4E-8E94-A990-23DC-C27D2A79B800}" v="22" dt="2026-02-06T15:36:04.742"/>
    <p1510:client id="{E46725D7-9CA4-476E-AFE8-40AEE5F4CC13}" v="198" dt="2026-02-06T20:01:36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74" autoAdjust="0"/>
    <p:restoredTop sz="60254" autoAdjust="0"/>
  </p:normalViewPr>
  <p:slideViewPr>
    <p:cSldViewPr snapToGrid="0" showGuides="1">
      <p:cViewPr>
        <p:scale>
          <a:sx n="75" d="100"/>
          <a:sy n="75" d="100"/>
        </p:scale>
        <p:origin x="54" y="120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9" d="100"/>
          <a:sy n="139" d="100"/>
        </p:scale>
        <p:origin x="114" y="8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7886C-1BDF-45DC-8E81-676B714E83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791E0CC1-D10D-47EC-BE18-9F1C6D105A90}">
      <dgm:prSet phldrT="[Text]"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Aumentar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motivação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relação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iniciativas 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internas de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fortalecimento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é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essencial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conquistar contratos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aumentar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mercado. 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6657481-3E3B-4E96-BDF4-B35334815B09}" type="parTrans" cxnId="{DA4D1A12-6936-4098-93D3-AE6A1BFFD980}">
      <dgm:prSet/>
      <dgm:spPr/>
      <dgm:t>
        <a:bodyPr/>
        <a:lstStyle/>
        <a:p>
          <a:endParaRPr lang="en-CA"/>
        </a:p>
      </dgm:t>
    </dgm:pt>
    <dgm:pt modelId="{DAE3EA40-DD9A-4D5D-850C-8CBF45A4FE5D}" type="sibTrans" cxnId="{DA4D1A12-6936-4098-93D3-AE6A1BFFD980}">
      <dgm:prSet/>
      <dgm:spPr/>
      <dgm:t>
        <a:bodyPr/>
        <a:lstStyle/>
        <a:p>
          <a:endParaRPr lang="en-CA"/>
        </a:p>
      </dgm:t>
    </dgm:pt>
    <dgm:pt modelId="{965E262D-E6C4-4A7F-BC59-5147175042F8}">
      <dgm:prSet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Uma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ativa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engajada 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pode ser integrada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organização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externas que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atraem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novos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melhoram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condições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como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todo,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além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FORÇA dos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setor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construção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outros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representados pela IUPAT.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129073D-1E3C-4126-A310-A1351BB7569C}" type="parTrans" cxnId="{359EF7AB-B9B5-40AA-A873-682CEAEEE512}">
      <dgm:prSet/>
      <dgm:spPr/>
      <dgm:t>
        <a:bodyPr/>
        <a:lstStyle/>
        <a:p>
          <a:endParaRPr lang="en-CA"/>
        </a:p>
      </dgm:t>
    </dgm:pt>
    <dgm:pt modelId="{1D091CA7-712F-49A6-9983-9CF121E2DD36}" type="sibTrans" cxnId="{359EF7AB-B9B5-40AA-A873-682CEAEEE512}">
      <dgm:prSet/>
      <dgm:spPr/>
      <dgm:t>
        <a:bodyPr/>
        <a:lstStyle/>
        <a:p>
          <a:endParaRPr lang="en-CA"/>
        </a:p>
      </dgm:t>
    </dgm:pt>
    <dgm:pt modelId="{D9B50DAC-962F-41F4-8BED-E1CF9B348878}">
      <dgm:prSet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participativa 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amplia 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possibilidade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base de poder por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meio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da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comunidades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abrangentes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nas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quais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eles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inseridos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contratuais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96428A-2955-4CC4-96E6-CB0C329BDCCF}" type="parTrans" cxnId="{78382E2A-5920-4475-832A-E0D2BCD4A4C5}">
      <dgm:prSet/>
      <dgm:spPr/>
      <dgm:t>
        <a:bodyPr/>
        <a:lstStyle/>
        <a:p>
          <a:endParaRPr lang="en-CA"/>
        </a:p>
      </dgm:t>
    </dgm:pt>
    <dgm:pt modelId="{C894B269-B76F-4271-9072-8F3F6B1B72A2}" type="sibTrans" cxnId="{78382E2A-5920-4475-832A-E0D2BCD4A4C5}">
      <dgm:prSet/>
      <dgm:spPr/>
      <dgm:t>
        <a:bodyPr/>
        <a:lstStyle/>
        <a:p>
          <a:endParaRPr lang="en-CA"/>
        </a:p>
      </dgm:t>
    </dgm:pt>
    <dgm:pt modelId="{AC7C0CC1-B2A3-4DCD-BF72-1F2D73AF91D3}">
      <dgm:prSet custT="1"/>
      <dgm:spPr/>
      <dgm:t>
        <a:bodyPr anchor="t"/>
        <a:lstStyle/>
        <a:p>
          <a:pPr algn="l">
            <a:lnSpc>
              <a:spcPct val="100000"/>
            </a:lnSpc>
          </a:pP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Os </a:t>
          </a:r>
          <a:r>
            <a:rPr lang="es-ES" sz="1700" b="1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base do sindicato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são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divulgar as perspectivas dos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o que aumenta 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apoio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políticas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prol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sindicatos e iniciativas de FORTALECIMENTO do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entre o público em </a:t>
          </a:r>
          <a:r>
            <a:rPr lang="es-ES" sz="17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geral</a:t>
          </a:r>
          <a:r>
            <a:rPr lang="es-E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C53ABAF-5BE0-4ABA-A68A-867D9E10679A}" type="parTrans" cxnId="{461E09F6-F0FF-4EB2-9F8E-7CD57C332A6D}">
      <dgm:prSet/>
      <dgm:spPr/>
      <dgm:t>
        <a:bodyPr/>
        <a:lstStyle/>
        <a:p>
          <a:endParaRPr lang="en-CA"/>
        </a:p>
      </dgm:t>
    </dgm:pt>
    <dgm:pt modelId="{5F86245D-7DBB-409A-BD65-B450A3FD3AEB}" type="sibTrans" cxnId="{461E09F6-F0FF-4EB2-9F8E-7CD57C332A6D}">
      <dgm:prSet/>
      <dgm:spPr/>
      <dgm:t>
        <a:bodyPr/>
        <a:lstStyle/>
        <a:p>
          <a:endParaRPr lang="en-CA"/>
        </a:p>
      </dgm:t>
    </dgm:pt>
    <dgm:pt modelId="{B53C82DB-5ED2-472A-B67A-9325C7363A8B}" type="pres">
      <dgm:prSet presAssocID="{7497886C-1BDF-45DC-8E81-676B714E8312}" presName="diagram" presStyleCnt="0">
        <dgm:presLayoutVars>
          <dgm:dir/>
          <dgm:resizeHandles val="exact"/>
        </dgm:presLayoutVars>
      </dgm:prSet>
      <dgm:spPr/>
    </dgm:pt>
    <dgm:pt modelId="{0D48C0A4-39FC-4DBF-A90E-7DEA9E1C5746}" type="pres">
      <dgm:prSet presAssocID="{791E0CC1-D10D-47EC-BE18-9F1C6D105A90}" presName="node" presStyleLbl="node1" presStyleIdx="0" presStyleCnt="4" custScaleX="117863">
        <dgm:presLayoutVars>
          <dgm:bulletEnabled val="1"/>
        </dgm:presLayoutVars>
      </dgm:prSet>
      <dgm:spPr/>
    </dgm:pt>
    <dgm:pt modelId="{3E032A71-6334-41E2-B08D-85F0B77179BF}" type="pres">
      <dgm:prSet presAssocID="{DAE3EA40-DD9A-4D5D-850C-8CBF45A4FE5D}" presName="sibTrans" presStyleCnt="0"/>
      <dgm:spPr/>
    </dgm:pt>
    <dgm:pt modelId="{03242F2B-D615-437F-89DB-78E81F0F3393}" type="pres">
      <dgm:prSet presAssocID="{965E262D-E6C4-4A7F-BC59-5147175042F8}" presName="node" presStyleLbl="node1" presStyleIdx="1" presStyleCnt="4" custScaleX="142574">
        <dgm:presLayoutVars>
          <dgm:bulletEnabled val="1"/>
        </dgm:presLayoutVars>
      </dgm:prSet>
      <dgm:spPr/>
    </dgm:pt>
    <dgm:pt modelId="{353F02E4-0417-4CF0-8C9E-4D5D7F0E181A}" type="pres">
      <dgm:prSet presAssocID="{1D091CA7-712F-49A6-9983-9CF121E2DD36}" presName="sibTrans" presStyleCnt="0"/>
      <dgm:spPr/>
    </dgm:pt>
    <dgm:pt modelId="{01E5D50B-081A-40EF-9A73-6DE741D53CEF}" type="pres">
      <dgm:prSet presAssocID="{D9B50DAC-962F-41F4-8BED-E1CF9B348878}" presName="node" presStyleLbl="node1" presStyleIdx="2" presStyleCnt="4" custScaleX="117965">
        <dgm:presLayoutVars>
          <dgm:bulletEnabled val="1"/>
        </dgm:presLayoutVars>
      </dgm:prSet>
      <dgm:spPr/>
    </dgm:pt>
    <dgm:pt modelId="{AE51A913-C289-43EE-BC16-64DA38FB5468}" type="pres">
      <dgm:prSet presAssocID="{C894B269-B76F-4271-9072-8F3F6B1B72A2}" presName="sibTrans" presStyleCnt="0"/>
      <dgm:spPr/>
    </dgm:pt>
    <dgm:pt modelId="{ACFBE58B-1A3F-4E4E-8375-F76DC3617C63}" type="pres">
      <dgm:prSet presAssocID="{AC7C0CC1-B2A3-4DCD-BF72-1F2D73AF91D3}" presName="node" presStyleLbl="node1" presStyleIdx="3" presStyleCnt="4" custScaleX="140569">
        <dgm:presLayoutVars>
          <dgm:bulletEnabled val="1"/>
        </dgm:presLayoutVars>
      </dgm:prSet>
      <dgm:spPr/>
    </dgm:pt>
  </dgm:ptLst>
  <dgm:cxnLst>
    <dgm:cxn modelId="{EBE0010B-E3FE-4A27-BF44-74388EE2F821}" type="presOf" srcId="{D9B50DAC-962F-41F4-8BED-E1CF9B348878}" destId="{01E5D50B-081A-40EF-9A73-6DE741D53CEF}" srcOrd="0" destOrd="0" presId="urn:microsoft.com/office/officeart/2005/8/layout/default"/>
    <dgm:cxn modelId="{DA4D1A12-6936-4098-93D3-AE6A1BFFD980}" srcId="{7497886C-1BDF-45DC-8E81-676B714E8312}" destId="{791E0CC1-D10D-47EC-BE18-9F1C6D105A90}" srcOrd="0" destOrd="0" parTransId="{06657481-3E3B-4E96-BDF4-B35334815B09}" sibTransId="{DAE3EA40-DD9A-4D5D-850C-8CBF45A4FE5D}"/>
    <dgm:cxn modelId="{78382E2A-5920-4475-832A-E0D2BCD4A4C5}" srcId="{7497886C-1BDF-45DC-8E81-676B714E8312}" destId="{D9B50DAC-962F-41F4-8BED-E1CF9B348878}" srcOrd="2" destOrd="0" parTransId="{3996428A-2955-4CC4-96E6-CB0C329BDCCF}" sibTransId="{C894B269-B76F-4271-9072-8F3F6B1B72A2}"/>
    <dgm:cxn modelId="{8E0E182C-69AE-4CF8-8B7B-F208BD186988}" type="presOf" srcId="{AC7C0CC1-B2A3-4DCD-BF72-1F2D73AF91D3}" destId="{ACFBE58B-1A3F-4E4E-8375-F76DC3617C63}" srcOrd="0" destOrd="0" presId="urn:microsoft.com/office/officeart/2005/8/layout/default"/>
    <dgm:cxn modelId="{359EF7AB-B9B5-40AA-A873-682CEAEEE512}" srcId="{7497886C-1BDF-45DC-8E81-676B714E8312}" destId="{965E262D-E6C4-4A7F-BC59-5147175042F8}" srcOrd="1" destOrd="0" parTransId="{0129073D-1E3C-4126-A310-A1351BB7569C}" sibTransId="{1D091CA7-712F-49A6-9983-9CF121E2DD36}"/>
    <dgm:cxn modelId="{4AC717B6-74AF-4F5C-9E6D-BDD58ED233EB}" type="presOf" srcId="{7497886C-1BDF-45DC-8E81-676B714E8312}" destId="{B53C82DB-5ED2-472A-B67A-9325C7363A8B}" srcOrd="0" destOrd="0" presId="urn:microsoft.com/office/officeart/2005/8/layout/default"/>
    <dgm:cxn modelId="{6136D0C2-D738-487B-AD15-FA7A02DBAB40}" type="presOf" srcId="{791E0CC1-D10D-47EC-BE18-9F1C6D105A90}" destId="{0D48C0A4-39FC-4DBF-A90E-7DEA9E1C5746}" srcOrd="0" destOrd="0" presId="urn:microsoft.com/office/officeart/2005/8/layout/default"/>
    <dgm:cxn modelId="{31FACFF2-3582-4D30-A605-0FCF1A150E20}" type="presOf" srcId="{965E262D-E6C4-4A7F-BC59-5147175042F8}" destId="{03242F2B-D615-437F-89DB-78E81F0F3393}" srcOrd="0" destOrd="0" presId="urn:microsoft.com/office/officeart/2005/8/layout/default"/>
    <dgm:cxn modelId="{461E09F6-F0FF-4EB2-9F8E-7CD57C332A6D}" srcId="{7497886C-1BDF-45DC-8E81-676B714E8312}" destId="{AC7C0CC1-B2A3-4DCD-BF72-1F2D73AF91D3}" srcOrd="3" destOrd="0" parTransId="{2C53ABAF-5BE0-4ABA-A68A-867D9E10679A}" sibTransId="{5F86245D-7DBB-409A-BD65-B450A3FD3AEB}"/>
    <dgm:cxn modelId="{F09A9483-9DA9-4F9D-9E45-F53F4B6ED39A}" type="presParOf" srcId="{B53C82DB-5ED2-472A-B67A-9325C7363A8B}" destId="{0D48C0A4-39FC-4DBF-A90E-7DEA9E1C5746}" srcOrd="0" destOrd="0" presId="urn:microsoft.com/office/officeart/2005/8/layout/default"/>
    <dgm:cxn modelId="{88FAFE77-65B2-4644-B372-AE77F89C44CF}" type="presParOf" srcId="{B53C82DB-5ED2-472A-B67A-9325C7363A8B}" destId="{3E032A71-6334-41E2-B08D-85F0B77179BF}" srcOrd="1" destOrd="0" presId="urn:microsoft.com/office/officeart/2005/8/layout/default"/>
    <dgm:cxn modelId="{03615FEC-0374-449A-B3A3-E52E8D7D87AA}" type="presParOf" srcId="{B53C82DB-5ED2-472A-B67A-9325C7363A8B}" destId="{03242F2B-D615-437F-89DB-78E81F0F3393}" srcOrd="2" destOrd="0" presId="urn:microsoft.com/office/officeart/2005/8/layout/default"/>
    <dgm:cxn modelId="{048DF297-983E-4100-9C20-654EBC1BC31F}" type="presParOf" srcId="{B53C82DB-5ED2-472A-B67A-9325C7363A8B}" destId="{353F02E4-0417-4CF0-8C9E-4D5D7F0E181A}" srcOrd="3" destOrd="0" presId="urn:microsoft.com/office/officeart/2005/8/layout/default"/>
    <dgm:cxn modelId="{4CC918CD-EDD3-4601-8C7D-E31F8059E3F9}" type="presParOf" srcId="{B53C82DB-5ED2-472A-B67A-9325C7363A8B}" destId="{01E5D50B-081A-40EF-9A73-6DE741D53CEF}" srcOrd="4" destOrd="0" presId="urn:microsoft.com/office/officeart/2005/8/layout/default"/>
    <dgm:cxn modelId="{7AC2DC52-A625-4F8B-ABCF-0B6461A9D3FB}" type="presParOf" srcId="{B53C82DB-5ED2-472A-B67A-9325C7363A8B}" destId="{AE51A913-C289-43EE-BC16-64DA38FB5468}" srcOrd="5" destOrd="0" presId="urn:microsoft.com/office/officeart/2005/8/layout/default"/>
    <dgm:cxn modelId="{B8E481E9-5033-47A6-ACD8-8AF2107113EF}" type="presParOf" srcId="{B53C82DB-5ED2-472A-B67A-9325C7363A8B}" destId="{ACFBE58B-1A3F-4E4E-8375-F76DC3617C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8C0A4-39FC-4DBF-A90E-7DEA9E1C5746}">
      <dsp:nvSpPr>
        <dsp:cNvPr id="0" name=""/>
        <dsp:cNvSpPr/>
      </dsp:nvSpPr>
      <dsp:spPr>
        <a:xfrm>
          <a:off x="1854" y="172396"/>
          <a:ext cx="4179656" cy="21277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Aumentar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motivação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relação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iniciativas 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internas de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fortalecimento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é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essencial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conquistar contratos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aumentar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mercado. 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54" y="172396"/>
        <a:ext cx="4179656" cy="2127719"/>
      </dsp:txXfrm>
    </dsp:sp>
    <dsp:sp modelId="{03242F2B-D615-437F-89DB-78E81F0F3393}">
      <dsp:nvSpPr>
        <dsp:cNvPr id="0" name=""/>
        <dsp:cNvSpPr/>
      </dsp:nvSpPr>
      <dsp:spPr>
        <a:xfrm>
          <a:off x="4536130" y="172396"/>
          <a:ext cx="5055957" cy="21277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Uma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ativa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engajada 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pode ser integrada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organização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externas que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atraem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novos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melhoram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condições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como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todo,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além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FORÇA dos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no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setor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construção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outros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representados pela IUPAT.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36130" y="172396"/>
        <a:ext cx="5055957" cy="2127719"/>
      </dsp:txXfrm>
    </dsp:sp>
    <dsp:sp modelId="{01E5D50B-081A-40EF-9A73-6DE741D53CEF}">
      <dsp:nvSpPr>
        <dsp:cNvPr id="0" name=""/>
        <dsp:cNvSpPr/>
      </dsp:nvSpPr>
      <dsp:spPr>
        <a:xfrm>
          <a:off x="35596" y="2654735"/>
          <a:ext cx="4183273" cy="21277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adesão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participativa 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amplia 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possibilidade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aumentar a base de poder por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meio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da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participação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comunidades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abrangentes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nas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quais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eles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inseridos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campanhas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contratuais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596" y="2654735"/>
        <a:ext cx="4183273" cy="2127719"/>
      </dsp:txXfrm>
    </dsp:sp>
    <dsp:sp modelId="{ACFBE58B-1A3F-4E4E-8375-F76DC3617C63}">
      <dsp:nvSpPr>
        <dsp:cNvPr id="0" name=""/>
        <dsp:cNvSpPr/>
      </dsp:nvSpPr>
      <dsp:spPr>
        <a:xfrm>
          <a:off x="4573490" y="2654735"/>
          <a:ext cx="4984855" cy="2127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Os </a:t>
          </a:r>
          <a:r>
            <a:rPr lang="es-ES" sz="1700" b="1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membros</a:t>
          </a:r>
          <a:r>
            <a:rPr lang="es-ES" sz="17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de base do sindicato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são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melhores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para divulgar as perspectivas dos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trabalhadores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o que aumenta 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apoio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 políticas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prol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dos sindicatos e iniciativas de FORTALECIMENTO do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trabalhador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entre o público em </a:t>
          </a:r>
          <a:r>
            <a:rPr lang="es-ES" sz="1700" kern="1200" dirty="0" err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geral</a:t>
          </a:r>
          <a:r>
            <a:rPr lang="es-ES" sz="17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.</a:t>
          </a:r>
          <a:endParaRPr lang="en-CA" sz="17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73490" y="2654735"/>
        <a:ext cx="4984855" cy="2127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F3363-7990-47A4-9777-F671B883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8CA3C-FD57-42EA-9419-C42687518A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5D4B-FD89-4A87-B143-45C9D4C3ADE0}" type="datetimeFigureOut">
              <a:rPr lang="en-CA" smtClean="0"/>
              <a:t>2026-03-03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AF80-E529-4F16-8385-6FE1613E5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64C-C0B2-4F36-B8FD-91EAB7B70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3136-0541-4577-8570-C7799E20A83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62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13ABC-197A-409A-B4AC-CEE9E8A4C090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5FDC6-0B8E-4F1F-8A9F-55ED113A98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os materiais e equipamentos para apresentar este curso de forma eficaz.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Materiais e equipamentos do curso: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 em PowerPoint: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computador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Internet,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projetor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Apostilas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simulações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Bloco(s)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marcadoras (pelo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etiquetas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sala. A sala está organizada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participantes e favorece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cadeiras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permite que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8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formada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defender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composta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externa.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facilitar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encaminhamento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centros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representar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negociar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-estar social,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defender e negociar os termos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e recorra a eles para explicar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se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 comprometer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básicos.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 sobre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queixa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ter os debates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1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e como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vivenciam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29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previamente pelo(s) facilitador(es)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(es)).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grupo recebe seis páginas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títulos Representante, Cobrador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Negativo,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Inspirador para a segunda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1: INFORME que os 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 minutos para listar os motivos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ver o sindicato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Cobrador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parte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de 5 a 7 minutos para apresentar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sobre como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2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previamente pelo(s) facilitador(es)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(es)).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grupo recebe seis páginas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títulos Representante, Cobrador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Negativo,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Inspirador para a segunda parte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2: EXPLIQUE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 minutos para listar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inspiradoras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concentra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tarefa específica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troca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transformadora visa inspirar,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profundas,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organizacional.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CONVERSE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de 5 a 7 minutos para apresentar o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sobre as diferentes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como 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anteriores?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9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aumentar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FORÇA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60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aumentar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FORÇA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tópicos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que os organizadores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furtos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roubos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insatisfeitos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20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presentes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visibilidade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Visitas domiciliares: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entrar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 por que é importante 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caminhando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pela sala lentamente, como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aproximando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até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conversar e, talvez,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nervosa. E,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hora de decidir: espero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tome a iniciativa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caminhe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Diga: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acontece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aproximo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comigo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pronta? Talvez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reflexão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prontidão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disponibilidade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trata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conveniência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de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visita domiciliar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Como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 para saber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74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e como abordar os colegas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(7 a 8 minutos):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falar sobre o sindicato (se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caso)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O que pode impedir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positiva?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TROQUE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fale sobre visitas domiciliares.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53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– Onde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transparentes e honestos sobre o sindicato e pelo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casas?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visitas domiciliares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argumentos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participantes sobre os debates sobre como encontrar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9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minuto):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é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inspirou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participar da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Instrutor: deve iniciar contando sua história. Quando você percebeu que o sindicato tinha poder? Quem inspirou você e o que levou você a chegar aqui? 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Cofacilitador: faça anotações breves sobre o nome de cada membro/por que será usado mais tarde.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transformadoras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sobre a cultura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Fase 1 e, em seguida, fale sobre 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no contexto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 tópico chamando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em 30 segundos. Em seguida,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falamos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transformacional.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94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US" dirty="0"/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abordamos as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transformadora?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 (mínimo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em cada grupo,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participantes).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transformadoras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participante se dirige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a se juntar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minutos,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deixando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final.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geralmente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argumentar mencionando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debatido e use as conversas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ilustrar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características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do sindicato é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sindical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vantagens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sindical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sindical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como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sindical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pressupõe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"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dos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CA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C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representante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contextualiza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no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17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por que precisamos abordar as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formas diferentes.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04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propósito definido e centrado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usada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vínculos,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inspirar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minucioso que relaciona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eliminar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empecilhos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duradoura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transformadora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 conversa de 7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de 7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prioriza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entender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que identifica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relacionados e abordados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 FORTALECIMENTO.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que identifica problemas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6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 os problemas e entender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Encaminhar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14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14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identificamos os problemas e entendemos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vida em casa?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determinado período, desde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etc.)?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61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pudesse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acontecer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mudar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conta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todos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exigissem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36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tomamos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os organizadores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realizando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fase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necessariamente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volta pela sala.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diga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…",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sindicato?"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3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e por que preparamos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esperado.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notícia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preparado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querendo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7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o que participar no sindicato significa para eles.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controlar o tempo para garantir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5 minutos.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Sindical fortalecerá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Em seguida, incentive-os a participar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Fase 1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26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CONVERSE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aplicadas.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aplicar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27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eficaz, particularmente em ambientes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desafiadoras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concentrar-se totalmente,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responder e lembrar do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exige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que, nos próximos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revisará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formas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usando estas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contando algo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"Fale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"Continuar." "O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aprenderá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resistir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interromper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corrigir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é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 todas as habilidades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 a pena.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Sinek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LinkedIn: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— https://www.linkedin.com/videos/simonsinek_listening-isnt-waiting-for-your-turn-to-activity-7290821845153435649-6I3I/  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(mesmo durante conversas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https://www.youtube.com/embed/Lkj86o69c5c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655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Foco: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de falar.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falando.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celulares, notebooks etc. guardados.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toda a conversa.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observadora: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ambiente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membro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Observe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forma como o membro gesticula etc.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papéis,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tanto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cérebros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rápido do que o que é dito. É natural ignorar a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suposições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preencher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lacunas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formular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Resista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e concentre-se no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parta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princípio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é importante para o membro que está conversando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interrompa: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falar.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comunique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antes de responder.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 para 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induza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como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que…"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Preste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 e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breves ("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"continue").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esclarecer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cuidado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constrangimento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Concentre-se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material ilustrativo,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estatísticas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desabafar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Permita que eles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ignore as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decepcionado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diga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concordar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áreas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deles.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vender algo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vendedor.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realmente procuramos aprender sobre o ponto de vista do membro e desenvolver algo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torno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 ou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lembre-se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organizar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colocar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Trata-se de reunir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pontos de vista em torno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Resuma: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parafraseie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para confirmar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precipitadas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corporal. Repita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esclarecer.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52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deparamos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bastante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procuremos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 limitado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 Lembre-se de que os fatos,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verificados.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reivindicações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conteúdo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as curtas e poderosas,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ótima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 principal, em vez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detalhes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tentando fornecer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descascar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cebola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remover cada camada,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núcleo.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cerne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esse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ideal?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podemos seguir em frente?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sentido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  Resista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diversos pontos de vista.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simplesmente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defensiva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sinceros,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 das contas,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atrapalhe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objetiva, em vez de presumir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permanecer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todos os momentos.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forma de testar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prazo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difícil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mesmo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procurar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cautelosa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para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Admita que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considere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norma.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Lembre-se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funcione para todos.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diferente.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lembre-se de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que funcione em todas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Adapte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direcionar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17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 do sindicato,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prestando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84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contratante? Que medidas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Quero ter certeza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claramente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acontecido.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se mostrado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cedo. Vamos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responsabilizar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"Quero ter certeza de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"UMA FAMÍLIA".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2a: Membro do sindicato: "O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02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faz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importa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frustrante sentir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levadas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valor do slogan "UMA LUTA".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45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Separe-os em grupos.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que tipo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para 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conversar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usar habilidades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grupo. 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conversa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30 minutos)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FAÇA UM COMENTÁRIO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e, em seguida, divida-os em grupos.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seguida,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debate transformador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fornecidos.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abordada e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abordando.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facilitador dará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5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resultados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80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44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tópicos no curso.</a:t>
            </a:r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2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básicos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 Para desenvolver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 sindical, lembre-se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que define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REITERE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participantes.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mencione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é importante lembrar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torna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3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sindicato e a cultura que estamos tentando criar.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pontos de debate em Fase 1 Cultura)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o que significa cultura sindical para eles.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 a 10 minutos,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grupo):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volta pela sala e convide cada participante a responder.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sempre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compromete em desenvolver a cultura sindical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e distrital?".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conversa.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"Eu me chamo [Nome do facilitador] e me comprometo totalmente em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inclusiva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e distrital".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Encerramento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mencione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perspectivas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mútuo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liderar e elevar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 sindical.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formada para negociar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aumentando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7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C3FE-02E5-78E3-501C-1C442650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94709-540F-726D-A06F-3E550C89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72E8801-7C60-446E-A97F-B2FEBF4E9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9C81C6C-76F7-49E2-BE0D-90F5E9BD0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0A83E4F-CA65-4B96-807F-8658506F6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499E78-4996-4812-9D1F-0382D7ED9A9B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04764C-C2E5-4A60-9EBD-B3089FA2FEBC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6EFFE5-8FD0-4D39-BBDC-F3DEC0E55F09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40F384D7-9CBC-462D-83BF-1C516989D491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08DDFF0-E87E-50ED-4750-87147ACCC838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5" name="Google Shape;63;p1">
            <a:extLst>
              <a:ext uri="{FF2B5EF4-FFF2-40B4-BE49-F238E27FC236}">
                <a16:creationId xmlns:a16="http://schemas.microsoft.com/office/drawing/2014/main" id="{33FC16A9-5FCF-4690-C2FD-A420086B2BD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E79F2CC-21DC-530E-9B41-FFB582488587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  <p:pic>
        <p:nvPicPr>
          <p:cNvPr id="7" name="Picture 6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D57681F4-3120-A3B0-F935-745A546D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BABFA23D-EF08-498D-B396-87960FB4784F}"/>
              </a:ext>
            </a:extLst>
          </p:cNvPr>
          <p:cNvSpPr/>
          <p:nvPr userDrawn="1"/>
        </p:nvSpPr>
        <p:spPr>
          <a:xfrm>
            <a:off x="-241300" y="203200"/>
            <a:ext cx="548957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87AEA-21B2-49AB-8ECD-4932A682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56103F7-9A9B-4727-A310-FCABA44FC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4119B8F-052A-459B-8101-4D030C12E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CEFB8E-EF7E-4D23-B9DC-687CBCF9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5062C9-2AB6-4112-A8E5-1D2B414074F4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93A1-BE1F-4776-A73A-7D962A7A9D03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827F80-9A79-4CD5-92C4-575395DDF83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2FE4A7E-8C0E-42E2-83B2-0C3798698D7F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4" name="Google Shape;63;p1">
            <a:extLst>
              <a:ext uri="{FF2B5EF4-FFF2-40B4-BE49-F238E27FC236}">
                <a16:creationId xmlns:a16="http://schemas.microsoft.com/office/drawing/2014/main" id="{D1083D87-2800-4B02-9135-805DE926E4C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4AEFEB1B-2913-BB92-B1AC-0F8901A87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01B6D30-1940-00C0-734C-C8C0ADED29A6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6566897-5B9E-9164-BDB5-3753797B4037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50435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DCAE9823-823F-4720-B650-AF179F11CF5D}"/>
              </a:ext>
            </a:extLst>
          </p:cNvPr>
          <p:cNvSpPr/>
          <p:nvPr userDrawn="1"/>
        </p:nvSpPr>
        <p:spPr>
          <a:xfrm>
            <a:off x="-241300" y="203200"/>
            <a:ext cx="1065804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81A4B-6FC5-4B9B-98CE-5A055879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230E74-5E06-43AD-B597-AA69F7022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B52DDA-605A-4BB5-A4AA-12088FD09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A8EC50-68FB-4F8B-91AE-C227BEEE0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AB20E9-85C3-41C5-AFE2-29564586B59C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4E96BA-1ADB-4D21-8484-C4F2ED8D47E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5FAAD9-2087-49FE-AF7F-E12BB17CB730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C21CF44-D86C-40E5-B2FF-0D47CD7E515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41970EAE-1AAE-A241-9A1B-7169E929E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pic>
        <p:nvPicPr>
          <p:cNvPr id="14" name="Google Shape;63;p1">
            <a:extLst>
              <a:ext uri="{FF2B5EF4-FFF2-40B4-BE49-F238E27FC236}">
                <a16:creationId xmlns:a16="http://schemas.microsoft.com/office/drawing/2014/main" id="{A02BA402-8776-8560-9A23-4FCB6DBADDE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91916AE3-85F1-6957-E53B-A0B7064C02F3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8456A9A-4911-09DD-1FC1-AF5A270DF4EA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29751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240282-6B64-427A-90DF-F45606FD7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20669-459C-473E-A77C-5F4A525BD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BAE62-C345-4325-8566-51961DE74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5287CA-83AD-4749-A536-FF3C667B0F69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3CB8D9-B896-4680-883B-6C5CAB2E3D9F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7DA232-5328-40F3-B4BA-0EFC2083857D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C65BFEB-9D67-4026-AB9E-1D338B1E999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16659794-D099-CE25-92F7-03A640E63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pic>
        <p:nvPicPr>
          <p:cNvPr id="6" name="Google Shape;63;p1">
            <a:extLst>
              <a:ext uri="{FF2B5EF4-FFF2-40B4-BE49-F238E27FC236}">
                <a16:creationId xmlns:a16="http://schemas.microsoft.com/office/drawing/2014/main" id="{01511DBE-9275-201B-A64F-22E232C4A45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6ECCE21-02BF-6919-084D-78E0CF537487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C06B321-5B56-D027-0072-D2DB287E514F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30571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 dirty="0"/>
              <a:t>Question #1 - 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Answer #1</a:t>
            </a:r>
          </a:p>
          <a:p>
            <a:pPr lvl="1"/>
            <a:r>
              <a:rPr lang="en-US" dirty="0"/>
              <a:t>Answer #2</a:t>
            </a:r>
          </a:p>
          <a:p>
            <a:pPr lvl="1"/>
            <a:r>
              <a:rPr lang="en-US" dirty="0"/>
              <a:t>Answer #3</a:t>
            </a:r>
          </a:p>
          <a:p>
            <a:pPr lvl="1"/>
            <a:r>
              <a:rPr lang="en-US" dirty="0"/>
              <a:t>Answer #4</a:t>
            </a:r>
          </a:p>
          <a:p>
            <a:pPr lvl="1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C0296A46-AAD9-4491-ABD7-AAE097D3CB24}"/>
              </a:ext>
            </a:extLst>
          </p:cNvPr>
          <p:cNvSpPr/>
          <p:nvPr userDrawn="1"/>
        </p:nvSpPr>
        <p:spPr>
          <a:xfrm>
            <a:off x="-241300" y="203200"/>
            <a:ext cx="1065804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7654E14-412B-427D-BB58-E3623E7B6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5C90BEA-C136-4A02-AC7C-11CB8C467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FD00BD8-6A0E-460E-BF41-63A8CF60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039C45-288C-4FCF-BB95-798105639BB8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B3B69B-C1D0-4737-8153-AA36F17D2D91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7BD992-AA23-436D-9107-F4DE028E09F4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D0CE4391-4D72-404F-AF75-2E40B208E23E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A7B6406A-C49E-720A-1619-7646BA0CA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28350-E062-67A9-BB92-F4C996D2059C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206CB6DD-7DBC-A8B4-7602-D7F8F3068191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264E7EE-0A19-187C-11DD-2A842DE3C8D4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19425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1296585A-E6D9-4686-BC55-9875DEECD312}"/>
              </a:ext>
            </a:extLst>
          </p:cNvPr>
          <p:cNvSpPr/>
          <p:nvPr userDrawn="1"/>
        </p:nvSpPr>
        <p:spPr>
          <a:xfrm>
            <a:off x="-241300" y="203200"/>
            <a:ext cx="1065804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6BA961-6C28-40CF-8833-75C162F3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A3EC247-F232-4E43-AD3D-A4337D2C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99E41F2-F054-41B2-85FB-83656F128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7B31547-84DD-4B08-919E-F55875D82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782648-76D7-462C-A4E7-40698E68526A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265EF1-3989-4977-BC7C-D2DAB77668B8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AB9FE6-F36F-4276-8544-FE3A983CC69D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125C0998-8C52-4564-BB25-206EBAE6AAEF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6AC89578-F63C-D533-57EF-7BC01795B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8C1B40B-C5AB-3719-6427-D0538F6A2B5E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8" name="Google Shape;63;p1">
            <a:extLst>
              <a:ext uri="{FF2B5EF4-FFF2-40B4-BE49-F238E27FC236}">
                <a16:creationId xmlns:a16="http://schemas.microsoft.com/office/drawing/2014/main" id="{E7B9F98D-A1D0-AF70-27D1-9CA0AABD421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33F7E05-52EA-5D6E-3BE4-70875AAF1332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6628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 userDrawn="1"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Knowledge Check</a:t>
            </a:r>
            <a:endParaRPr lang="en-CA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 dirty="0"/>
              <a:t>Question #1 - 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Answer #1</a:t>
            </a:r>
          </a:p>
          <a:p>
            <a:pPr lvl="1"/>
            <a:r>
              <a:rPr lang="en-US" dirty="0"/>
              <a:t>Answer #2</a:t>
            </a:r>
          </a:p>
          <a:p>
            <a:pPr lvl="1"/>
            <a:r>
              <a:rPr lang="en-US" dirty="0"/>
              <a:t>Answer #3</a:t>
            </a:r>
          </a:p>
          <a:p>
            <a:pPr lvl="1"/>
            <a:r>
              <a:rPr lang="en-US" dirty="0"/>
              <a:t>Answer #4</a:t>
            </a:r>
          </a:p>
          <a:p>
            <a:pPr lvl="1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2B658A39-11A4-42A6-9797-4C5CA2E8A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500D706-9715-4248-9E7A-6384B2912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Code and Course Name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9A9E75A-7F77-4F10-9596-27945E576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033676-450B-423E-95C1-486FC22F70A4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6D79BE7-E06D-4C6F-B852-DDB2938E12D9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47ED59-19A9-4F11-AB9F-8A2883F09820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86DBDCFA-6120-44CD-B80A-0755397D659B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5" name="Picture 4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E22B4BCC-3D71-9119-897B-2C9C63270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016" b="10016"/>
          <a:stretch/>
        </p:blipFill>
        <p:spPr>
          <a:xfrm>
            <a:off x="9438635" y="6470650"/>
            <a:ext cx="573424" cy="3539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A716B-5FC4-B90F-8358-DDB4C3EA62CF}"/>
              </a:ext>
            </a:extLst>
          </p:cNvPr>
          <p:cNvSpPr txBox="1">
            <a:spLocks/>
          </p:cNvSpPr>
          <p:nvPr userDrawn="1"/>
        </p:nvSpPr>
        <p:spPr>
          <a:xfrm>
            <a:off x="4467955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Um Sindicato. </a:t>
            </a:r>
            <a:r>
              <a:rPr lang="en-US" sz="1500" dirty="0">
                <a:solidFill>
                  <a:srgbClr val="E7B909"/>
                </a:solidFill>
              </a:rPr>
              <a:t>Uma Família</a:t>
            </a:r>
            <a:r>
              <a:rPr lang="en-US" sz="1500" dirty="0">
                <a:solidFill>
                  <a:srgbClr val="FFD03B"/>
                </a:solidFill>
              </a:rPr>
              <a:t>.</a:t>
            </a:r>
            <a:r>
              <a:rPr lang="en-US" sz="1500" dirty="0"/>
              <a:t> Uma Luta!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70209F37-7E60-E2C2-FCD3-8262EF4CCF68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107" y="6126998"/>
            <a:ext cx="409575" cy="6842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82C021F-94BC-2CD5-91D8-C2A0FC5C852B}"/>
              </a:ext>
            </a:extLst>
          </p:cNvPr>
          <p:cNvSpPr txBox="1">
            <a:spLocks/>
          </p:cNvSpPr>
          <p:nvPr userDrawn="1"/>
        </p:nvSpPr>
        <p:spPr>
          <a:xfrm>
            <a:off x="1059423" y="6485077"/>
            <a:ext cx="7436012" cy="378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00" b="1" dirty="0">
                <a:ea typeface="Open Sans" panose="020B0606030504020204" pitchFamily="34" charset="0"/>
                <a:cs typeface="Open Sans" panose="020B0606030504020204" pitchFamily="34" charset="0"/>
              </a:rPr>
              <a:t>FTI 1274 Organização Interna TTT</a:t>
            </a:r>
            <a:r>
              <a:rPr lang="en-US" sz="15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17307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DE68-4177-45F7-A21A-7F2B2A85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395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F0E43-1D19-1319-D7EC-07D28268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4667-390A-468A-CDF9-0A9CBDC6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9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3" r:id="rId4"/>
    <p:sldLayoutId id="2147483659" r:id="rId5"/>
    <p:sldLayoutId id="2147483660" r:id="rId6"/>
    <p:sldLayoutId id="2147483662" r:id="rId7"/>
    <p:sldLayoutId id="2147483661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11" Type="http://schemas.openxmlformats.org/officeDocument/2006/relationships/image" Target="../media/image11.jpeg"/><Relationship Id="rId5" Type="http://schemas.openxmlformats.org/officeDocument/2006/relationships/image" Target="../media/image6.jpg"/><Relationship Id="rId15" Type="http://schemas.openxmlformats.org/officeDocument/2006/relationships/image" Target="../media/image14.jpeg"/><Relationship Id="rId10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48.png"/><Relationship Id="rId4" Type="http://schemas.openxmlformats.org/officeDocument/2006/relationships/hyperlink" Target="https://www.linkedin.com/posts/simonsinek_listening-isnt-waiting-for-your-turn-to-activity-7290821845153435649-6I3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41.xml"/><Relationship Id="rId7" Type="http://schemas.openxmlformats.org/officeDocument/2006/relationships/hyperlink" Target="http://www.iupat.org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8.jpe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microsoft.com/office/2007/relationships/hdphoto" Target="../media/hdphoto2.wdp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5193435"/>
            <a:ext cx="12192000" cy="1693193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5112310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74FAA1-22A3-4CCC-8F65-B72D23B68937}"/>
              </a:ext>
            </a:extLst>
          </p:cNvPr>
          <p:cNvSpPr/>
          <p:nvPr/>
        </p:nvSpPr>
        <p:spPr>
          <a:xfrm flipH="1">
            <a:off x="3944176" y="622762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79FCD3-623C-496D-8C1B-3F10919CBAF7}"/>
              </a:ext>
            </a:extLst>
          </p:cNvPr>
          <p:cNvSpPr/>
          <p:nvPr/>
        </p:nvSpPr>
        <p:spPr>
          <a:xfrm flipH="1">
            <a:off x="6188859" y="622762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97ABC-C26F-4351-BF8C-7690DFE48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6"/>
          <a:stretch/>
        </p:blipFill>
        <p:spPr>
          <a:xfrm rot="5400000">
            <a:off x="3240603" y="2253996"/>
            <a:ext cx="2631848" cy="3084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89404-23EC-4146-814F-DC431A4C55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20280" r="3394" b="-20280"/>
          <a:stretch/>
        </p:blipFill>
        <p:spPr>
          <a:xfrm>
            <a:off x="5780100" y="-4993"/>
            <a:ext cx="6411900" cy="3116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78824-75FF-401C-8BF8-66BCAFDE1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468" y="3202927"/>
            <a:ext cx="2198329" cy="1648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D8C69E-7A0A-4A7B-8570-61D73FDC8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225" y="3370416"/>
            <a:ext cx="1990325" cy="1492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D0A59-5491-4405-837A-2929BC02A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486" y="3354493"/>
            <a:ext cx="1990326" cy="1502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6C3323-225E-4A9E-B4A2-7EC50AF2D0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09" b="14537"/>
          <a:stretch/>
        </p:blipFill>
        <p:spPr>
          <a:xfrm>
            <a:off x="0" y="-1997"/>
            <a:ext cx="7213517" cy="3123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963611-5812-47A7-930A-2495371389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r="14004"/>
          <a:stretch/>
        </p:blipFill>
        <p:spPr>
          <a:xfrm>
            <a:off x="-18737" y="3121625"/>
            <a:ext cx="1417853" cy="2007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E63522-E20B-4827-A5A2-9C497F3D7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208" b="11532"/>
          <a:stretch/>
        </p:blipFill>
        <p:spPr>
          <a:xfrm>
            <a:off x="7213517" y="2477923"/>
            <a:ext cx="4978483" cy="2638122"/>
          </a:xfrm>
          <a:prstGeom prst="rect">
            <a:avLst/>
          </a:prstGeom>
        </p:spPr>
      </p:pic>
      <p:pic>
        <p:nvPicPr>
          <p:cNvPr id="4" name="Picture 3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F757D3A5-9CA4-46EB-A2C2-BD82CB2DBAC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016" b="10016"/>
          <a:stretch/>
        </p:blipFill>
        <p:spPr>
          <a:xfrm>
            <a:off x="9987598" y="5689182"/>
            <a:ext cx="1648055" cy="10173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BB9B51-DA0C-4928-A670-D47C814A5F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513" y="4049214"/>
            <a:ext cx="1601323" cy="16013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0D0E14-4450-4BD3-947D-1810185E7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60" y="3901924"/>
            <a:ext cx="1046464" cy="1693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5FA55-F415-4671-9A8F-DC8D3BCBF0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3" y="5359428"/>
            <a:ext cx="1391855" cy="1391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11D8C8-D0C8-C595-6626-4B174C181DE5}"/>
              </a:ext>
            </a:extLst>
          </p:cNvPr>
          <p:cNvSpPr txBox="1"/>
          <p:nvPr/>
        </p:nvSpPr>
        <p:spPr>
          <a:xfrm>
            <a:off x="1720159" y="5554534"/>
            <a:ext cx="11007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FTI 1274 </a:t>
            </a:r>
            <a:r>
              <a:rPr lang="es-ES" sz="32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 TTT</a:t>
            </a:r>
            <a:endParaRPr lang="en-CA" sz="32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    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80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D16B174-16AA-4760-AEFC-4AF32435AEF6}"/>
              </a:ext>
            </a:extLst>
          </p:cNvPr>
          <p:cNvSpPr/>
          <p:nvPr/>
        </p:nvSpPr>
        <p:spPr>
          <a:xfrm>
            <a:off x="5253112" y="3540268"/>
            <a:ext cx="1164313" cy="97482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2E3F31-84FF-42A8-9CC2-24C6F6D7006D}"/>
              </a:ext>
            </a:extLst>
          </p:cNvPr>
          <p:cNvSpPr/>
          <p:nvPr/>
        </p:nvSpPr>
        <p:spPr>
          <a:xfrm>
            <a:off x="3111500" y="2025241"/>
            <a:ext cx="6201436" cy="97482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290" name="Picture 2" descr="OPEIU Local 8 - Reminder from Helen, an ...">
            <a:extLst>
              <a:ext uri="{FF2B5EF4-FFF2-40B4-BE49-F238E27FC236}">
                <a16:creationId xmlns:a16="http://schemas.microsoft.com/office/drawing/2014/main" id="{B071E1C1-70FE-48D2-959E-23D10AB65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24641"/>
          <a:stretch/>
        </p:blipFill>
        <p:spPr bwMode="auto">
          <a:xfrm>
            <a:off x="4828757" y="1183481"/>
            <a:ext cx="2159836" cy="27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AB192-5E26-4EA6-A297-6785D49147F4}"/>
              </a:ext>
            </a:extLst>
          </p:cNvPr>
          <p:cNvSpPr/>
          <p:nvPr/>
        </p:nvSpPr>
        <p:spPr>
          <a:xfrm>
            <a:off x="7239352" y="1183481"/>
            <a:ext cx="2527300" cy="24901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56312-F28A-44D7-A12C-2FF3A8AD8E36}"/>
              </a:ext>
            </a:extLst>
          </p:cNvPr>
          <p:cNvSpPr/>
          <p:nvPr/>
        </p:nvSpPr>
        <p:spPr>
          <a:xfrm>
            <a:off x="2229538" y="1183481"/>
            <a:ext cx="2329180" cy="2490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E23602-9E53-46E2-8E94-677301C546C3}"/>
              </a:ext>
            </a:extLst>
          </p:cNvPr>
          <p:cNvSpPr/>
          <p:nvPr/>
        </p:nvSpPr>
        <p:spPr>
          <a:xfrm>
            <a:off x="4737100" y="4160955"/>
            <a:ext cx="2343150" cy="2050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AA8CBA-299B-0628-6051-5527FFFA2CDE}"/>
              </a:ext>
            </a:extLst>
          </p:cNvPr>
          <p:cNvSpPr txBox="1">
            <a:spLocks/>
          </p:cNvSpPr>
          <p:nvPr/>
        </p:nvSpPr>
        <p:spPr>
          <a:xfrm>
            <a:off x="533400" y="-1559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Lembre-se </a:t>
            </a:r>
            <a:r>
              <a:rPr lang="es-ES" dirty="0"/>
              <a:t>do Que </a:t>
            </a:r>
            <a:r>
              <a:rPr lang="es-ES" dirty="0" err="1"/>
              <a:t>um</a:t>
            </a:r>
            <a:r>
              <a:rPr lang="es-ES" dirty="0"/>
              <a:t> Sindicato </a:t>
            </a:r>
            <a:r>
              <a:rPr lang="es-ES" dirty="0" err="1"/>
              <a:t>Não</a:t>
            </a:r>
            <a:r>
              <a:rPr lang="es-ES" dirty="0"/>
              <a:t> é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F9742-E2D3-23FB-BBF0-BC552FAA6D0F}"/>
              </a:ext>
            </a:extLst>
          </p:cNvPr>
          <p:cNvSpPr txBox="1"/>
          <p:nvPr/>
        </p:nvSpPr>
        <p:spPr>
          <a:xfrm>
            <a:off x="2259268" y="1922591"/>
            <a:ext cx="2244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</a:t>
            </a:r>
            <a:r>
              <a:rPr lang="es-ES" sz="2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terceiro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CBEA6-9F95-3D9E-827A-6181BE2C079D}"/>
              </a:ext>
            </a:extLst>
          </p:cNvPr>
          <p:cNvSpPr txBox="1"/>
          <p:nvPr/>
        </p:nvSpPr>
        <p:spPr>
          <a:xfrm>
            <a:off x="7254592" y="1920740"/>
            <a:ext cx="252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</a:t>
            </a:r>
            <a:r>
              <a:rPr lang="es-ES" sz="2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agência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emprego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C2E5C-FCAA-0BA9-9238-9B694DFBD227}"/>
              </a:ext>
            </a:extLst>
          </p:cNvPr>
          <p:cNvSpPr txBox="1"/>
          <p:nvPr/>
        </p:nvSpPr>
        <p:spPr>
          <a:xfrm>
            <a:off x="4645025" y="4549526"/>
            <a:ext cx="252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n-CA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um </a:t>
            </a:r>
            <a:r>
              <a:rPr lang="en-CA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serviço</a:t>
            </a:r>
            <a:r>
              <a:rPr lang="en-CA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social.</a:t>
            </a:r>
            <a:endParaRPr lang="en-US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6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A69DF530-6333-4441-8519-E2658AC2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790" y="2092404"/>
            <a:ext cx="7034420" cy="2375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751E6E-E45A-BC7A-848A-16E149BB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Organização Interna: </a:t>
            </a:r>
            <a:r>
              <a:rPr lang="es-ES" dirty="0" err="1"/>
              <a:t>Conceitos</a:t>
            </a:r>
            <a:r>
              <a:rPr lang="es-ES" dirty="0"/>
              <a:t> Básicos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732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7892E-9DFB-0E24-235E-E385D5A3B788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 </a:t>
            </a:r>
            <a:endParaRPr lang="en-CA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Exercício</a:t>
            </a:r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</a:t>
            </a:r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Inicial</a:t>
            </a:r>
            <a:endParaRPr lang="en-US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80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8E285-13CB-4C0A-AB20-B57A19C4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1004679"/>
            <a:ext cx="4858428" cy="34675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BE14BD3-85B8-438E-9A7A-4BF75BCE091A}"/>
              </a:ext>
            </a:extLst>
          </p:cNvPr>
          <p:cNvSpPr/>
          <p:nvPr/>
        </p:nvSpPr>
        <p:spPr>
          <a:xfrm>
            <a:off x="7840647" y="2075689"/>
            <a:ext cx="3403600" cy="1325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AFFF12-9674-4E00-B142-775B79C50CBA}"/>
              </a:ext>
            </a:extLst>
          </p:cNvPr>
          <p:cNvSpPr/>
          <p:nvPr/>
        </p:nvSpPr>
        <p:spPr>
          <a:xfrm>
            <a:off x="4469130" y="3872112"/>
            <a:ext cx="3403600" cy="1325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8658EB-549C-47A1-B702-DF2BA65DF167}"/>
              </a:ext>
            </a:extLst>
          </p:cNvPr>
          <p:cNvSpPr/>
          <p:nvPr/>
        </p:nvSpPr>
        <p:spPr>
          <a:xfrm>
            <a:off x="722630" y="2103436"/>
            <a:ext cx="3403600" cy="1325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highlight>
                <a:srgbClr val="FFD03B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205AE-66EC-4E0C-B620-FA23B56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Como VOCÊ </a:t>
            </a:r>
            <a:r>
              <a:rPr lang="es-ES" dirty="0" err="1">
                <a:solidFill>
                  <a:schemeClr val="bg1"/>
                </a:solidFill>
              </a:rPr>
              <a:t>vê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o </a:t>
            </a:r>
            <a:r>
              <a:rPr lang="es-ES" dirty="0" err="1"/>
              <a:t>Nosso</a:t>
            </a:r>
            <a:r>
              <a:rPr lang="es-ES" dirty="0"/>
              <a:t> Sindicato?</a:t>
            </a:r>
            <a:endParaRPr lang="en-C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9051FE-0598-48BB-A48D-2DA86BBB82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79" y="2308394"/>
            <a:ext cx="135600" cy="219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EA4757-D4B0-4B32-BDDB-36EB7A4990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00" y="2428715"/>
            <a:ext cx="135600" cy="219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034981-A716-4E6D-A6CD-DA4972B63C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2598052"/>
            <a:ext cx="135600" cy="2194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C4EB48-66E5-4DD3-9C9D-62996D442C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8" y="2418095"/>
            <a:ext cx="135600" cy="219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1E6669-58E5-4940-9F59-FB02A823A2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1" y="2613821"/>
            <a:ext cx="135600" cy="219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576A2-36D1-AE81-6A75-272EBC37C1E3}"/>
              </a:ext>
            </a:extLst>
          </p:cNvPr>
          <p:cNvSpPr txBox="1"/>
          <p:nvPr/>
        </p:nvSpPr>
        <p:spPr>
          <a:xfrm>
            <a:off x="974852" y="2538416"/>
            <a:ext cx="325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representante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C0E48-44B6-DC7D-45A2-3969FF90292C}"/>
              </a:ext>
            </a:extLst>
          </p:cNvPr>
          <p:cNvSpPr txBox="1"/>
          <p:nvPr/>
        </p:nvSpPr>
        <p:spPr>
          <a:xfrm>
            <a:off x="4631404" y="4195814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parte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B03DD-CFF1-5FBC-B35C-D3EDD41E762A}"/>
              </a:ext>
            </a:extLst>
          </p:cNvPr>
          <p:cNvSpPr txBox="1"/>
          <p:nvPr/>
        </p:nvSpPr>
        <p:spPr>
          <a:xfrm>
            <a:off x="7943009" y="2463511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alguém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cobra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contribuições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93CC4-EDF2-3FC3-EF00-8679BB698350}"/>
              </a:ext>
            </a:extLst>
          </p:cNvPr>
          <p:cNvSpPr txBox="1"/>
          <p:nvPr/>
        </p:nvSpPr>
        <p:spPr>
          <a:xfrm>
            <a:off x="4546722" y="5120122"/>
            <a:ext cx="3253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CA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QUÊ</a:t>
            </a:r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32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05AE-66EC-4E0C-B620-FA23B56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Como VOCÊ </a:t>
            </a:r>
            <a:r>
              <a:rPr lang="es-ES" dirty="0"/>
              <a:t>Vivencia o </a:t>
            </a:r>
            <a:r>
              <a:rPr lang="es-ES" dirty="0" err="1"/>
              <a:t>Nosso</a:t>
            </a:r>
            <a:r>
              <a:rPr lang="es-ES" dirty="0"/>
              <a:t> Sindicato?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ECDAC-A346-4AB4-9308-3F5D9893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619500" y="1004679"/>
            <a:ext cx="4858428" cy="34675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E52A66-9BF9-43E2-933D-AD374CE2C354}"/>
              </a:ext>
            </a:extLst>
          </p:cNvPr>
          <p:cNvSpPr/>
          <p:nvPr/>
        </p:nvSpPr>
        <p:spPr>
          <a:xfrm>
            <a:off x="722630" y="2103436"/>
            <a:ext cx="3403600" cy="1325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AA464F-D625-4E54-BE00-53BEF318D0DE}"/>
              </a:ext>
            </a:extLst>
          </p:cNvPr>
          <p:cNvSpPr/>
          <p:nvPr/>
        </p:nvSpPr>
        <p:spPr>
          <a:xfrm>
            <a:off x="7884160" y="2103436"/>
            <a:ext cx="3403600" cy="1325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2E2A55-E73A-497F-8FE5-56B3A63029F7}"/>
              </a:ext>
            </a:extLst>
          </p:cNvPr>
          <p:cNvSpPr/>
          <p:nvPr/>
        </p:nvSpPr>
        <p:spPr>
          <a:xfrm>
            <a:off x="4346914" y="3809481"/>
            <a:ext cx="3403600" cy="1325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036363-364E-4B3F-AB3F-F7A8F4517C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79" y="2308394"/>
            <a:ext cx="135600" cy="219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8A9328-119D-4499-ADF1-4605F70451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00" y="2428715"/>
            <a:ext cx="135600" cy="2194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0C533B-A15C-4A6F-A7C4-B150456DED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2598052"/>
            <a:ext cx="135600" cy="219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0674C4-041E-4400-B8A6-ECFD1EE803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8" y="2418095"/>
            <a:ext cx="135600" cy="219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F18F4A-9066-4371-8DA4-EED179F9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1" y="2613821"/>
            <a:ext cx="135600" cy="219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5983A-E8E4-3838-D28B-AF81E289F256}"/>
              </a:ext>
            </a:extLst>
          </p:cNvPr>
          <p:cNvSpPr txBox="1"/>
          <p:nvPr/>
        </p:nvSpPr>
        <p:spPr>
          <a:xfrm>
            <a:off x="480360" y="2403056"/>
            <a:ext cx="390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sentido </a:t>
            </a:r>
          </a:p>
          <a:p>
            <a:pPr algn="ctr"/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58DA4-6003-0DA6-A1D2-3B2882A3AC44}"/>
              </a:ext>
            </a:extLst>
          </p:cNvPr>
          <p:cNvSpPr txBox="1"/>
          <p:nvPr/>
        </p:nvSpPr>
        <p:spPr>
          <a:xfrm>
            <a:off x="8008170" y="2418095"/>
            <a:ext cx="321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sentido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transacional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72448-062D-56D7-DB9F-5BA2F4447FF8}"/>
              </a:ext>
            </a:extLst>
          </p:cNvPr>
          <p:cNvSpPr txBox="1"/>
          <p:nvPr/>
        </p:nvSpPr>
        <p:spPr>
          <a:xfrm>
            <a:off x="4389420" y="4118319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sentido</a:t>
            </a:r>
            <a:r>
              <a:rPr lang="es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inspirador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CE194-7F33-BAF5-2803-37810DAC0852}"/>
              </a:ext>
            </a:extLst>
          </p:cNvPr>
          <p:cNvSpPr txBox="1"/>
          <p:nvPr/>
        </p:nvSpPr>
        <p:spPr>
          <a:xfrm>
            <a:off x="4546722" y="5120122"/>
            <a:ext cx="3253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CA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QUÊ</a:t>
            </a:r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3352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CEAA6-AB95-59BF-7CA3-71151A10E9E9}"/>
              </a:ext>
            </a:extLst>
          </p:cNvPr>
          <p:cNvSpPr txBox="1"/>
          <p:nvPr/>
        </p:nvSpPr>
        <p:spPr>
          <a:xfrm>
            <a:off x="964276" y="3467125"/>
            <a:ext cx="6745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</a:t>
            </a:r>
            <a:r>
              <a:rPr lang="en-CA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Organização Interna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0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F9F653-9DE5-8EF0-2EDB-723A58C3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Por que </a:t>
            </a:r>
            <a:r>
              <a:rPr lang="es-ES" dirty="0" err="1">
                <a:solidFill>
                  <a:schemeClr val="bg1"/>
                </a:solidFill>
              </a:rPr>
              <a:t>Devemos</a:t>
            </a:r>
            <a:r>
              <a:rPr lang="es-ES" dirty="0">
                <a:solidFill>
                  <a:schemeClr val="bg1"/>
                </a:solidFill>
              </a:rPr>
              <a:t> Realizar </a:t>
            </a:r>
            <a:r>
              <a:rPr lang="es-ES" dirty="0" err="1"/>
              <a:t>uma</a:t>
            </a:r>
            <a:r>
              <a:rPr lang="es-ES" dirty="0"/>
              <a:t> </a:t>
            </a:r>
            <a:r>
              <a:rPr lang="es-ES" dirty="0" err="1"/>
              <a:t>Campanha</a:t>
            </a:r>
            <a:r>
              <a:rPr lang="es-ES" dirty="0"/>
              <a:t> de Organização Interna?</a:t>
            </a:r>
            <a:endParaRPr lang="en-CA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438E424-B8F3-F2B3-D108-60AE4F675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508340"/>
              </p:ext>
            </p:extLst>
          </p:nvPr>
        </p:nvGraphicFramePr>
        <p:xfrm>
          <a:off x="580571" y="1208239"/>
          <a:ext cx="9593943" cy="495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816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5D4328-5208-43B0-8B30-47DDD4C664D5}"/>
              </a:ext>
            </a:extLst>
          </p:cNvPr>
          <p:cNvSpPr/>
          <p:nvPr/>
        </p:nvSpPr>
        <p:spPr>
          <a:xfrm>
            <a:off x="8007246" y="4521341"/>
            <a:ext cx="3705920" cy="15632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C98A1D-3B41-4B71-B3BC-D5BBE36EDD77}"/>
              </a:ext>
            </a:extLst>
          </p:cNvPr>
          <p:cNvSpPr/>
          <p:nvPr/>
        </p:nvSpPr>
        <p:spPr>
          <a:xfrm>
            <a:off x="478834" y="3155124"/>
            <a:ext cx="333591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8B751-DA2D-472B-B7AE-745EAA441312}"/>
              </a:ext>
            </a:extLst>
          </p:cNvPr>
          <p:cNvSpPr/>
          <p:nvPr/>
        </p:nvSpPr>
        <p:spPr>
          <a:xfrm>
            <a:off x="3957403" y="1064302"/>
            <a:ext cx="3867463" cy="4619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26853-0E5F-4672-9486-2DE9DB13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521" y="3250185"/>
            <a:ext cx="3929777" cy="283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3355D-7BB0-4F32-B6A5-32E52F6DA1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530" y="1480816"/>
            <a:ext cx="3191320" cy="3067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4DB6B-E2CB-4D0A-9573-A6B957D254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058" y="1668493"/>
            <a:ext cx="3724808" cy="41101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470CCE8-83B3-4BD7-9CD8-FDEBA105E772}"/>
              </a:ext>
            </a:extLst>
          </p:cNvPr>
          <p:cNvSpPr/>
          <p:nvPr/>
        </p:nvSpPr>
        <p:spPr>
          <a:xfrm rot="12345049">
            <a:off x="3507319" y="2507153"/>
            <a:ext cx="393932" cy="378143"/>
          </a:xfrm>
          <a:prstGeom prst="rightArrow">
            <a:avLst>
              <a:gd name="adj1" fmla="val 31533"/>
              <a:gd name="adj2" fmla="val 50000"/>
            </a:avLst>
          </a:prstGeom>
          <a:solidFill>
            <a:srgbClr val="FAD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86FBCDD-341D-42EB-A6AC-8A55342150E7}"/>
              </a:ext>
            </a:extLst>
          </p:cNvPr>
          <p:cNvSpPr/>
          <p:nvPr/>
        </p:nvSpPr>
        <p:spPr>
          <a:xfrm rot="1286362">
            <a:off x="7831451" y="3199449"/>
            <a:ext cx="393932" cy="378143"/>
          </a:xfrm>
          <a:prstGeom prst="rightArrow">
            <a:avLst>
              <a:gd name="adj1" fmla="val 31533"/>
              <a:gd name="adj2" fmla="val 50000"/>
            </a:avLst>
          </a:prstGeom>
          <a:solidFill>
            <a:srgbClr val="FAD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4E2B46-0F12-4621-C529-881DA16B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Vá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Encontro</a:t>
            </a:r>
            <a:r>
              <a:rPr lang="es-ES" dirty="0">
                <a:solidFill>
                  <a:schemeClr val="bg1"/>
                </a:solidFill>
              </a:rPr>
              <a:t> dos </a:t>
            </a:r>
            <a:r>
              <a:rPr lang="es-ES" dirty="0" err="1">
                <a:solidFill>
                  <a:schemeClr val="bg1"/>
                </a:solidFill>
              </a:rPr>
              <a:t>Trabalhadores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onde Eles </a:t>
            </a:r>
            <a:r>
              <a:rPr lang="es-ES" dirty="0" err="1"/>
              <a:t>Estiverem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5F6E9-0BE9-949D-D1EC-32FF794A0C76}"/>
              </a:ext>
            </a:extLst>
          </p:cNvPr>
          <p:cNvSpPr txBox="1"/>
          <p:nvPr/>
        </p:nvSpPr>
        <p:spPr>
          <a:xfrm>
            <a:off x="597933" y="1195154"/>
            <a:ext cx="3239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n-CA" sz="24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24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endParaRPr lang="en-CA" sz="24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525AEC-1C1E-80C6-12B2-4FE411CC6915}"/>
              </a:ext>
            </a:extLst>
          </p:cNvPr>
          <p:cNvSpPr txBox="1"/>
          <p:nvPr/>
        </p:nvSpPr>
        <p:spPr>
          <a:xfrm>
            <a:off x="4295474" y="1079374"/>
            <a:ext cx="319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Conversas </a:t>
            </a:r>
            <a:r>
              <a:rPr lang="en-CA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Individuais</a:t>
            </a:r>
            <a:endParaRPr lang="en-US" sz="24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02D77-ACDC-151D-C11C-0F67EE450B89}"/>
              </a:ext>
            </a:extLst>
          </p:cNvPr>
          <p:cNvSpPr txBox="1"/>
          <p:nvPr/>
        </p:nvSpPr>
        <p:spPr>
          <a:xfrm>
            <a:off x="7782356" y="3158182"/>
            <a:ext cx="200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Visitas</a:t>
            </a:r>
            <a:r>
              <a:rPr lang="en-CA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Domiciliares</a:t>
            </a:r>
            <a:r>
              <a:rPr lang="en-CA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2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8B8FAC-BFCF-4547-ABF5-45FE8369B2AF}"/>
              </a:ext>
            </a:extLst>
          </p:cNvPr>
          <p:cNvSpPr/>
          <p:nvPr/>
        </p:nvSpPr>
        <p:spPr>
          <a:xfrm>
            <a:off x="515389" y="1459974"/>
            <a:ext cx="10922922" cy="3644039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B3715-6308-43B6-AD85-FCB674D3F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03" y="2070075"/>
            <a:ext cx="3246348" cy="2434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8447F-7DB4-466A-9320-2D6BDA66F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3485" y="2070072"/>
            <a:ext cx="3246348" cy="2434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AB399-BC34-4975-A0FE-28ADCEAC3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6984" y="2070073"/>
            <a:ext cx="3246349" cy="2434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C58BF-8DBA-4D00-9C18-FFE944101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5602" y="2070073"/>
            <a:ext cx="3246349" cy="24347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33CC36-2DB8-166E-3885-E02A4313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Vamos Conversar </a:t>
            </a:r>
            <a:r>
              <a:rPr lang="es-ES" dirty="0"/>
              <a:t>Sobre Visitas </a:t>
            </a:r>
            <a:r>
              <a:rPr lang="es-ES" dirty="0" err="1"/>
              <a:t>ao</a:t>
            </a:r>
            <a:r>
              <a:rPr lang="es-ES" dirty="0"/>
              <a:t> Local de </a:t>
            </a:r>
            <a:r>
              <a:rPr lang="es-ES" dirty="0" err="1"/>
              <a:t>Trabalho</a:t>
            </a:r>
            <a:r>
              <a:rPr lang="es-ES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166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73CAF7-D088-4A68-A2A7-C821A5509132}"/>
              </a:ext>
            </a:extLst>
          </p:cNvPr>
          <p:cNvSpPr/>
          <p:nvPr/>
        </p:nvSpPr>
        <p:spPr>
          <a:xfrm>
            <a:off x="6429893" y="3145580"/>
            <a:ext cx="4228114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07E14-9F99-4A44-B2CC-F3C5447C35D8}"/>
              </a:ext>
            </a:extLst>
          </p:cNvPr>
          <p:cNvSpPr/>
          <p:nvPr/>
        </p:nvSpPr>
        <p:spPr>
          <a:xfrm>
            <a:off x="554912" y="4943877"/>
            <a:ext cx="11082176" cy="10218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A972F-2182-47B0-B73C-0261C7A46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96" r="5129"/>
          <a:stretch/>
        </p:blipFill>
        <p:spPr>
          <a:xfrm>
            <a:off x="6429892" y="1531095"/>
            <a:ext cx="4228115" cy="33557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C93510-DA64-5917-D603-368EC0A9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Vamos </a:t>
            </a:r>
            <a:r>
              <a:rPr lang="en-CA" dirty="0" err="1">
                <a:solidFill>
                  <a:schemeClr val="bg1"/>
                </a:solidFill>
              </a:rPr>
              <a:t>Conversar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/>
              <a:t>Sobre</a:t>
            </a:r>
            <a:r>
              <a:rPr lang="en-CA" dirty="0"/>
              <a:t> </a:t>
            </a:r>
            <a:r>
              <a:rPr lang="en-CA" dirty="0" err="1"/>
              <a:t>Visitas</a:t>
            </a:r>
            <a:r>
              <a:rPr lang="en-CA" dirty="0"/>
              <a:t> </a:t>
            </a:r>
            <a:r>
              <a:rPr lang="en-CA" dirty="0" err="1"/>
              <a:t>Domiciliares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551B8-8E67-CA07-346C-3960361B4478}"/>
              </a:ext>
            </a:extLst>
          </p:cNvPr>
          <p:cNvSpPr txBox="1"/>
          <p:nvPr/>
        </p:nvSpPr>
        <p:spPr>
          <a:xfrm>
            <a:off x="6243927" y="1474099"/>
            <a:ext cx="200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Visitas</a:t>
            </a:r>
            <a:r>
              <a:rPr lang="en-CA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domiciliares</a:t>
            </a:r>
            <a:endParaRPr lang="en-CA" sz="20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409DC65-AE52-B44E-B2E2-804964C85D14}"/>
              </a:ext>
            </a:extLst>
          </p:cNvPr>
          <p:cNvSpPr txBox="1">
            <a:spLocks/>
          </p:cNvSpPr>
          <p:nvPr/>
        </p:nvSpPr>
        <p:spPr>
          <a:xfrm>
            <a:off x="856079" y="2262355"/>
            <a:ext cx="53878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que queremos encontrar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casas?</a:t>
            </a:r>
            <a:b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algumas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ideias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visitas domiciliares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D702A47-050E-E906-87B6-E17F25005DBA}"/>
              </a:ext>
            </a:extLst>
          </p:cNvPr>
          <p:cNvSpPr txBox="1">
            <a:spLocks/>
          </p:cNvSpPr>
          <p:nvPr/>
        </p:nvSpPr>
        <p:spPr>
          <a:xfrm>
            <a:off x="554912" y="4861763"/>
            <a:ext cx="11155153" cy="1062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Lembre-se do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cultivar </a:t>
            </a:r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cultura sindical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todo o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8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4615-487E-48FE-8139-D2EF8586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Introdução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2" name="Picture 11" descr="A yellow sign with black letters&#10;&#10;AI-generated content may be incorrect.">
            <a:extLst>
              <a:ext uri="{FF2B5EF4-FFF2-40B4-BE49-F238E27FC236}">
                <a16:creationId xmlns:a16="http://schemas.microsoft.com/office/drawing/2014/main" id="{D03B7008-4EE1-4567-858F-11911DCAF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952" y="2213806"/>
            <a:ext cx="3981988" cy="665841"/>
          </a:xfrm>
          <a:prstGeom prst="rect">
            <a:avLst/>
          </a:prstGeom>
        </p:spPr>
      </p:pic>
      <p:pic>
        <p:nvPicPr>
          <p:cNvPr id="10" name="Picture 9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DDE4412C-E639-4B53-B0A2-FDCE361A1B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6" t="120" r="2812"/>
          <a:stretch>
            <a:fillRect/>
          </a:stretch>
        </p:blipFill>
        <p:spPr>
          <a:xfrm>
            <a:off x="1674951" y="2882021"/>
            <a:ext cx="8304942" cy="197910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C72778-608B-8571-FF06-54DBCECDE8EE}"/>
              </a:ext>
            </a:extLst>
          </p:cNvPr>
          <p:cNvSpPr/>
          <p:nvPr/>
        </p:nvSpPr>
        <p:spPr>
          <a:xfrm>
            <a:off x="6680267" y="629597"/>
            <a:ext cx="2850336" cy="1107768"/>
          </a:xfrm>
          <a:prstGeom prst="wedgeRoundRectCallout">
            <a:avLst>
              <a:gd name="adj1" fmla="val -47805"/>
              <a:gd name="adj2" fmla="val 9675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F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C31B1-F48F-F917-B0EF-4BFAE14579F5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</a:t>
            </a:r>
          </a:p>
          <a:p>
            <a:r>
              <a:rPr lang="en-CA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Conversas </a:t>
            </a:r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Estruturadas</a:t>
            </a:r>
            <a:endParaRPr lang="en-CA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0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FF01C8-F93D-4FF5-B58D-2B12534A9D66}"/>
              </a:ext>
            </a:extLst>
          </p:cNvPr>
          <p:cNvSpPr/>
          <p:nvPr/>
        </p:nvSpPr>
        <p:spPr>
          <a:xfrm>
            <a:off x="2523849" y="1992186"/>
            <a:ext cx="6856946" cy="3668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BA43A-D8C0-4773-BC06-EFE611B3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849" y="1918666"/>
            <a:ext cx="6677957" cy="35056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AFF21A-01D6-FD3F-6FD4-770B757F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Conversas </a:t>
            </a:r>
            <a:r>
              <a:rPr lang="en-CA" dirty="0" err="1"/>
              <a:t>Estruturadas</a:t>
            </a:r>
            <a:endParaRPr lang="en-C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B60B714-71E7-B087-86A8-B231511CC068}"/>
              </a:ext>
            </a:extLst>
          </p:cNvPr>
          <p:cNvSpPr txBox="1">
            <a:spLocks/>
          </p:cNvSpPr>
          <p:nvPr/>
        </p:nvSpPr>
        <p:spPr>
          <a:xfrm>
            <a:off x="835152" y="13084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abordamos as conversas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54D8F1F-3A54-7E15-97DF-1E42B3AF3846}"/>
              </a:ext>
            </a:extLst>
          </p:cNvPr>
          <p:cNvSpPr txBox="1">
            <a:spLocks/>
          </p:cNvSpPr>
          <p:nvPr/>
        </p:nvSpPr>
        <p:spPr>
          <a:xfrm>
            <a:off x="1126098" y="2421223"/>
            <a:ext cx="5497286" cy="47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Transacional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1A6713-11B9-B6AC-9A24-A59055F78ED6}"/>
              </a:ext>
            </a:extLst>
          </p:cNvPr>
          <p:cNvSpPr txBox="1">
            <a:spLocks/>
          </p:cNvSpPr>
          <p:nvPr/>
        </p:nvSpPr>
        <p:spPr>
          <a:xfrm>
            <a:off x="5007270" y="5181437"/>
            <a:ext cx="5497286" cy="47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Transformadora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0" indent="0">
              <a:buNone/>
            </a:pP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9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50859A8-857D-4AC4-9285-E50E2C52C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32"/>
          <a:stretch/>
        </p:blipFill>
        <p:spPr>
          <a:xfrm>
            <a:off x="8155090" y="1920379"/>
            <a:ext cx="1857479" cy="3750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E55F6-8D8F-4C3B-8887-00F539EAF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39"/>
          <a:stretch/>
        </p:blipFill>
        <p:spPr>
          <a:xfrm>
            <a:off x="9945373" y="1765305"/>
            <a:ext cx="1487053" cy="4033328"/>
          </a:xfrm>
          <a:prstGeom prst="rect">
            <a:avLst/>
          </a:prstGeom>
        </p:spPr>
      </p:pic>
      <p:pic>
        <p:nvPicPr>
          <p:cNvPr id="4" name="Picture 3" descr="A group of chat bubbles&#10;&#10;AI-generated content may be incorrect.">
            <a:extLst>
              <a:ext uri="{FF2B5EF4-FFF2-40B4-BE49-F238E27FC236}">
                <a16:creationId xmlns:a16="http://schemas.microsoft.com/office/drawing/2014/main" id="{E0FB0727-0F69-46A7-998B-32EBDFEB9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6" b="3006"/>
          <a:stretch/>
        </p:blipFill>
        <p:spPr>
          <a:xfrm>
            <a:off x="371645" y="1183481"/>
            <a:ext cx="7654846" cy="43836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6210D43-B35C-7DE9-8890-4727CC2E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Quais</a:t>
            </a:r>
            <a:r>
              <a:rPr lang="es-ES" dirty="0">
                <a:solidFill>
                  <a:schemeClr val="bg1"/>
                </a:solidFill>
              </a:rPr>
              <a:t> São as Características que </a:t>
            </a:r>
            <a:r>
              <a:rPr lang="es-ES" dirty="0" err="1">
                <a:solidFill>
                  <a:schemeClr val="bg1"/>
                </a:solidFill>
              </a:rPr>
              <a:t>Definem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/>
              <a:t>uma</a:t>
            </a:r>
            <a:r>
              <a:rPr lang="es-ES" dirty="0"/>
              <a:t> </a:t>
            </a:r>
            <a:r>
              <a:rPr lang="es-ES" dirty="0" err="1"/>
              <a:t>Interação</a:t>
            </a:r>
            <a:r>
              <a:rPr lang="es-ES" dirty="0"/>
              <a:t> </a:t>
            </a:r>
            <a:r>
              <a:rPr lang="es-ES" dirty="0" err="1"/>
              <a:t>Transacional</a:t>
            </a:r>
            <a:r>
              <a:rPr lang="es-ES" dirty="0"/>
              <a:t>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7522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at bubbles with text&#10;&#10;AI-generated content may be incorrect.">
            <a:extLst>
              <a:ext uri="{FF2B5EF4-FFF2-40B4-BE49-F238E27FC236}">
                <a16:creationId xmlns:a16="http://schemas.microsoft.com/office/drawing/2014/main" id="{6294FC4E-7B6A-461F-8E37-BA80564A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070" y="844535"/>
            <a:ext cx="6250013" cy="51689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77E448-B302-44C5-5AD6-BB54B138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Por que Precisamos Abordar </a:t>
            </a:r>
            <a:r>
              <a:rPr lang="es-ES" dirty="0"/>
              <a:t>as Conversas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Membros</a:t>
            </a:r>
            <a:r>
              <a:rPr lang="es-ES" dirty="0"/>
              <a:t> e </a:t>
            </a:r>
            <a:r>
              <a:rPr lang="es-ES" dirty="0" err="1"/>
              <a:t>Possíveis</a:t>
            </a:r>
            <a:r>
              <a:rPr lang="es-ES" dirty="0"/>
              <a:t> </a:t>
            </a:r>
            <a:r>
              <a:rPr lang="es-ES" dirty="0" err="1"/>
              <a:t>Membros</a:t>
            </a:r>
            <a:r>
              <a:rPr lang="es-ES" dirty="0"/>
              <a:t> de Formas Diferentes?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078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97307-C1A7-4402-98D8-325030D2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0" b="3250"/>
          <a:stretch/>
        </p:blipFill>
        <p:spPr>
          <a:xfrm>
            <a:off x="2846480" y="892171"/>
            <a:ext cx="6612668" cy="52325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234445-1F84-2D8C-86E3-59C8FB9D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Quais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são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os 6 </a:t>
            </a:r>
            <a:r>
              <a:rPr lang="es-ES" dirty="0" err="1"/>
              <a:t>Passos</a:t>
            </a:r>
            <a:r>
              <a:rPr lang="es-ES" dirty="0"/>
              <a:t> de </a:t>
            </a:r>
            <a:r>
              <a:rPr lang="es-ES" dirty="0" err="1"/>
              <a:t>uma</a:t>
            </a:r>
            <a:r>
              <a:rPr lang="es-ES" dirty="0"/>
              <a:t> Conversa </a:t>
            </a:r>
            <a:r>
              <a:rPr lang="es-ES" dirty="0" err="1"/>
              <a:t>Estruturada</a:t>
            </a:r>
            <a:r>
              <a:rPr lang="es-ES" dirty="0"/>
              <a:t>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1824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858093-88C7-434F-8736-AD6C1333E318}"/>
              </a:ext>
            </a:extLst>
          </p:cNvPr>
          <p:cNvSpPr/>
          <p:nvPr/>
        </p:nvSpPr>
        <p:spPr>
          <a:xfrm>
            <a:off x="3277071" y="4016455"/>
            <a:ext cx="8073679" cy="1626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834C0-4F8A-444B-A3E1-1EA82BF1B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6E847E05-F7A2-4DAB-9139-A223053CA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4402" y="3765355"/>
            <a:ext cx="2009775" cy="20097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CD9B6C-4F8E-D9F1-F4C4-EC642934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1º </a:t>
            </a:r>
            <a:r>
              <a:rPr lang="en-CA" dirty="0" err="1">
                <a:solidFill>
                  <a:schemeClr val="bg1"/>
                </a:solidFill>
              </a:rPr>
              <a:t>Passo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 err="1"/>
              <a:t>Introdução</a:t>
            </a:r>
            <a:r>
              <a:rPr lang="en-CA" dirty="0"/>
              <a:t>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9A8923B-B1DE-9A99-8155-856FE6A8691B}"/>
              </a:ext>
            </a:extLst>
          </p:cNvPr>
          <p:cNvSpPr txBox="1">
            <a:spLocks/>
          </p:cNvSpPr>
          <p:nvPr/>
        </p:nvSpPr>
        <p:spPr>
          <a:xfrm>
            <a:off x="3354123" y="1211970"/>
            <a:ext cx="79195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define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e por que está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É ISSO!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Explique por que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a relacionar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motivo para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estarem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tomando medidas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coletivas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Danny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Vuyk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Glaziers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Union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estou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aqui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porque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colegas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Gemtron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lutando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contra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proposta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empresa de remover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aposentadoria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7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6D20A-AA0A-45B3-8775-09AEDAE2F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C748C4-C301-E630-1C4B-F17AA248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2º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/>
              <a:t>Encontrar os Problemas e Entender o que Está </a:t>
            </a:r>
            <a:r>
              <a:rPr lang="es-ES" dirty="0" err="1"/>
              <a:t>Acontecendo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6F050EF-4F28-9E2F-154A-0912A028D775}"/>
              </a:ext>
            </a:extLst>
          </p:cNvPr>
          <p:cNvSpPr txBox="1">
            <a:spLocks/>
          </p:cNvSpPr>
          <p:nvPr/>
        </p:nvSpPr>
        <p:spPr>
          <a:xfrm>
            <a:off x="3431176" y="1291771"/>
            <a:ext cx="7919575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identificamos os problemas e entendemos o que está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acontecendo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Comece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um tom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descontraído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Faça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abertas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Comece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abrangente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aprofundar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depois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Ouça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fique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defensiva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Torne a conversa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é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entra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continuidade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apressar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aprenda o máximo que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puder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o membro do sindicato,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vida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preocupações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0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030738-9F4C-4E7F-BBCA-6C54527D755F}"/>
              </a:ext>
            </a:extLst>
          </p:cNvPr>
          <p:cNvSpPr/>
          <p:nvPr/>
        </p:nvSpPr>
        <p:spPr>
          <a:xfrm>
            <a:off x="3431176" y="2015170"/>
            <a:ext cx="7919575" cy="11927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BC0CB-5922-44AA-9731-E55EDE3E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54EB9-F9D8-D729-BB06-8162C4D2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3º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Visão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C417C5-104A-6087-510E-CB2D980FE726}"/>
              </a:ext>
            </a:extLst>
          </p:cNvPr>
          <p:cNvSpPr txBox="1">
            <a:spLocks/>
          </p:cNvSpPr>
          <p:nvPr/>
        </p:nvSpPr>
        <p:spPr>
          <a:xfrm>
            <a:off x="3431176" y="1294201"/>
            <a:ext cx="7919575" cy="4584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apresentamos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os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coletiva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o PODER 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de: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</a:t>
            </a:r>
            <a:r>
              <a:rPr lang="en-CA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abertas</a:t>
            </a: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seria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necessário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ocorrer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aconteceria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todos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uníssemos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9263" indent="-187325">
              <a:lnSpc>
                <a:spcPct val="100000"/>
              </a:lnSpc>
              <a:spcBef>
                <a:spcPts val="600"/>
              </a:spcBef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PODER DE UM CONTRA O PODER DE MUITOS!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37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6AF72D-68B8-4D1E-8624-5DED1B23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700C6C-ADB5-175B-5535-EC4C95C5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4º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Encaminhar</a:t>
            </a:r>
            <a:r>
              <a:rPr lang="es-ES" dirty="0"/>
              <a:t> para </a:t>
            </a:r>
            <a:r>
              <a:rPr lang="es-ES" dirty="0" err="1"/>
              <a:t>Decisão</a:t>
            </a:r>
            <a:r>
              <a:rPr lang="es-ES" dirty="0"/>
              <a:t> ou </a:t>
            </a:r>
            <a:r>
              <a:rPr lang="es-ES" dirty="0" err="1"/>
              <a:t>Passar</a:t>
            </a:r>
            <a:r>
              <a:rPr lang="es-ES" dirty="0"/>
              <a:t> para a “</a:t>
            </a:r>
            <a:r>
              <a:rPr lang="es-ES" dirty="0" err="1"/>
              <a:t>Proposta</a:t>
            </a:r>
            <a:r>
              <a:rPr lang="es-ES" dirty="0"/>
              <a:t>"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BD3766C-B7C6-A143-D786-8CE2E6E69E99}"/>
              </a:ext>
            </a:extLst>
          </p:cNvPr>
          <p:cNvSpPr txBox="1">
            <a:spLocks/>
          </p:cNvSpPr>
          <p:nvPr/>
        </p:nvSpPr>
        <p:spPr>
          <a:xfrm>
            <a:off x="3431176" y="1470705"/>
            <a:ext cx="79195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tomamos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"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é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escolha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PODER e falta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autoridade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de que lado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está?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escolha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Instigar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deixar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zonas de conforto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sindicato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Faça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"</a:t>
            </a:r>
            <a:r>
              <a:rPr lang="en-CA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proposta</a:t>
            </a:r>
            <a:r>
              <a:rPr lang="en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51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14305C-66D6-4E6A-980C-5D37A90DF010}"/>
              </a:ext>
            </a:extLst>
          </p:cNvPr>
          <p:cNvSpPr/>
          <p:nvPr/>
        </p:nvSpPr>
        <p:spPr>
          <a:xfrm>
            <a:off x="3354123" y="1921311"/>
            <a:ext cx="7798559" cy="1196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1C628-95D9-490C-B16F-762B4AE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2893AA-12AA-2296-5E1C-939295B10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5º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Preparação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4F51342-2D41-552F-9733-F00B91D9516F}"/>
              </a:ext>
            </a:extLst>
          </p:cNvPr>
          <p:cNvSpPr txBox="1">
            <a:spLocks/>
          </p:cNvSpPr>
          <p:nvPr/>
        </p:nvSpPr>
        <p:spPr>
          <a:xfrm>
            <a:off x="3431175" y="1183481"/>
            <a:ext cx="7919575" cy="4901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e por que preparamos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capacitar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longa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os obstáculos à frente.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Precisamos ser honestos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eles sobre como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empregadores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inevitavelmente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reagirão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coletiva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Precisamos ser realistas sobre o fato de que as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vitórias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difíceis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conquistar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sempre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exigem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2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3D94EA-8BF8-4C2C-9F3F-239416B8FF34}"/>
              </a:ext>
            </a:extLst>
          </p:cNvPr>
          <p:cNvSpPr/>
          <p:nvPr/>
        </p:nvSpPr>
        <p:spPr>
          <a:xfrm>
            <a:off x="3714588" y="4190654"/>
            <a:ext cx="7740609" cy="1246274"/>
          </a:xfrm>
          <a:prstGeom prst="rect">
            <a:avLst/>
          </a:prstGeom>
          <a:solidFill>
            <a:srgbClr val="FFF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Descrição</a:t>
            </a:r>
            <a:r>
              <a:rPr lang="es-ES" dirty="0"/>
              <a:t> do Curso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9A8442-9F7A-4359-A71F-1B862F61B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5" y="1810626"/>
            <a:ext cx="2853576" cy="285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7E53F-16C4-ACDB-FBF0-CF59940C00BD}"/>
              </a:ext>
            </a:extLst>
          </p:cNvPr>
          <p:cNvSpPr txBox="1"/>
          <p:nvPr/>
        </p:nvSpPr>
        <p:spPr>
          <a:xfrm>
            <a:off x="3663823" y="1699925"/>
            <a:ext cx="806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2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Organização Interna da IUPAT </a:t>
            </a:r>
            <a:endParaRPr lang="en-CA" sz="22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A7034-BD3C-3C12-53F7-0B646600879D}"/>
              </a:ext>
            </a:extLst>
          </p:cNvPr>
          <p:cNvSpPr txBox="1"/>
          <p:nvPr/>
        </p:nvSpPr>
        <p:spPr>
          <a:xfrm>
            <a:off x="3640070" y="2169560"/>
            <a:ext cx="8064502" cy="348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 interna fortalece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 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constrói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FORÇA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dentro do local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sindicato local ou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distrital. Ele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abrange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conceitos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cruciais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como 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cultura sindical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debates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organizacionais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 e 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lançamento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interna. </a:t>
            </a:r>
          </a:p>
          <a:p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destaca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importância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engajamento</a:t>
            </a:r>
            <a:r>
              <a:rPr lang="es-ES" sz="20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individual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superando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promovendo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ES" sz="20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600"/>
              </a:lnSpc>
              <a:spcAft>
                <a:spcPts val="1800"/>
              </a:spcAft>
              <a:buClr>
                <a:srgbClr val="E8B909"/>
              </a:buClr>
              <a:buSzPct val="120000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5FC595F7-2CE4-6884-FD01-57CA319D2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16" b="10016"/>
          <a:stretch/>
        </p:blipFill>
        <p:spPr>
          <a:xfrm>
            <a:off x="10096695" y="403721"/>
            <a:ext cx="1648055" cy="1017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587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AAE421-21DB-4583-B3FD-D242246C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" y="2064590"/>
            <a:ext cx="3109429" cy="2631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D205D8-DCBF-A5F1-4F3A-0A0558ED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6º </a:t>
            </a:r>
            <a:r>
              <a:rPr lang="es-ES" dirty="0" err="1">
                <a:solidFill>
                  <a:schemeClr val="bg1"/>
                </a:solidFill>
              </a:rPr>
              <a:t>Passo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/>
              <a:t>Estratégia</a:t>
            </a:r>
            <a:r>
              <a:rPr lang="es-ES" dirty="0"/>
              <a:t> de Vitória e </a:t>
            </a:r>
            <a:r>
              <a:rPr lang="es-ES" dirty="0" err="1"/>
              <a:t>Comprometimento</a:t>
            </a:r>
            <a:endParaRPr lang="en-CA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264A60-7840-5661-3D78-2BD4BF958499}"/>
              </a:ext>
            </a:extLst>
          </p:cNvPr>
          <p:cNvSpPr txBox="1">
            <a:spLocks/>
          </p:cNvSpPr>
          <p:nvPr/>
        </p:nvSpPr>
        <p:spPr>
          <a:xfrm>
            <a:off x="3431176" y="1470705"/>
            <a:ext cx="79195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criar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vitória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membro/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</a:t>
            </a:r>
            <a:endParaRPr lang="en-CA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nível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sindicato de forma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geral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perspectiva positiva e realista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respeito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futuro e incentive-os a se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comprometerem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participar.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entender que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primeiro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conquistar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qualquer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coisa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entre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tome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atitudes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pelos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28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05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455F7-78F5-8C54-85D0-CE87CA794F7A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</a:t>
            </a:r>
          </a:p>
          <a:p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Habilidades de </a:t>
            </a:r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endParaRPr lang="en-US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112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4C581B-4D4E-4017-A238-7DC9EA96C98C}"/>
              </a:ext>
            </a:extLst>
          </p:cNvPr>
          <p:cNvSpPr/>
          <p:nvPr/>
        </p:nvSpPr>
        <p:spPr>
          <a:xfrm>
            <a:off x="1540711" y="1664831"/>
            <a:ext cx="9869854" cy="15230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EC5F8AA-C54B-4C22-94AE-A1F0DB47C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650" y="3187876"/>
            <a:ext cx="4456950" cy="2897017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DD5D4ABE-85A3-E26A-D570-4C11855A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é </a:t>
            </a:r>
            <a:r>
              <a:rPr lang="es-ES" dirty="0" err="1"/>
              <a:t>Escuta</a:t>
            </a:r>
            <a:r>
              <a:rPr lang="es-ES" dirty="0"/>
              <a:t> </a:t>
            </a:r>
            <a:r>
              <a:rPr lang="es-ES" dirty="0" err="1"/>
              <a:t>Ativa</a:t>
            </a:r>
            <a:r>
              <a:rPr lang="es-ES" dirty="0"/>
              <a:t>?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BEF7A-B360-2C89-3D5F-0394038BCB49}"/>
              </a:ext>
            </a:extLst>
          </p:cNvPr>
          <p:cNvSpPr txBox="1"/>
          <p:nvPr/>
        </p:nvSpPr>
        <p:spPr>
          <a:xfrm>
            <a:off x="1646727" y="1826189"/>
            <a:ext cx="986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b="1" dirty="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b="1" dirty="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400" b="1" dirty="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essencial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promover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eficaz, particularmente em ambientes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sindicais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onde é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haver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conversas desafiadoras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sensíveis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20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F462F1-757C-41D6-932D-C42E6F1FF2CC}"/>
              </a:ext>
            </a:extLst>
          </p:cNvPr>
          <p:cNvSpPr/>
          <p:nvPr/>
        </p:nvSpPr>
        <p:spPr>
          <a:xfrm>
            <a:off x="5088466" y="4115433"/>
            <a:ext cx="1193801" cy="53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0E09-D567-409C-811B-E6A23916188B}"/>
              </a:ext>
            </a:extLst>
          </p:cNvPr>
          <p:cNvSpPr/>
          <p:nvPr/>
        </p:nvSpPr>
        <p:spPr>
          <a:xfrm>
            <a:off x="7196667" y="3751844"/>
            <a:ext cx="1080905" cy="982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407BE-9475-4CC9-932E-0918B859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8" y="1392464"/>
            <a:ext cx="11427814" cy="407307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1F15AB8-63E7-1EED-DE08-871589B1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Principais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Elementos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da </a:t>
            </a:r>
            <a:r>
              <a:rPr lang="en-CA" dirty="0" err="1"/>
              <a:t>Escuta</a:t>
            </a:r>
            <a:r>
              <a:rPr lang="en-CA" dirty="0"/>
              <a:t> </a:t>
            </a:r>
            <a:r>
              <a:rPr lang="en-CA" dirty="0" err="1"/>
              <a:t>Ativa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20B5D-CEA9-A007-60AD-07CD0A841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16" y="1491855"/>
            <a:ext cx="11427814" cy="4073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17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E7DC1331-6306-4FF0-1A1F-C8AD34B3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 </a:t>
            </a:r>
            <a:r>
              <a:rPr lang="es-ES" dirty="0" err="1">
                <a:solidFill>
                  <a:schemeClr val="bg1"/>
                </a:solidFill>
              </a:rPr>
              <a:t>Dicas</a:t>
            </a:r>
            <a:r>
              <a:rPr lang="es-ES" dirty="0">
                <a:solidFill>
                  <a:schemeClr val="bg1"/>
                </a:solidFill>
              </a:rPr>
              <a:t> Importantes </a:t>
            </a:r>
            <a:r>
              <a:rPr lang="es-ES" dirty="0"/>
              <a:t>para </a:t>
            </a:r>
            <a:r>
              <a:rPr lang="es-ES" dirty="0" err="1"/>
              <a:t>Lidar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Situações</a:t>
            </a:r>
            <a:r>
              <a:rPr lang="es-ES" dirty="0"/>
              <a:t> </a:t>
            </a:r>
            <a:r>
              <a:rPr lang="es-ES" dirty="0" err="1"/>
              <a:t>Difíceis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5705F-16FC-95B7-610B-F1FB22DAFE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5" b="1825"/>
          <a:stretch/>
        </p:blipFill>
        <p:spPr>
          <a:xfrm>
            <a:off x="3438154" y="868948"/>
            <a:ext cx="5315692" cy="513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67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C40C27D-3F84-0E92-3474-960078B2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/>
              <a:t> — </a:t>
            </a:r>
            <a:r>
              <a:rPr lang="es-ES" dirty="0" err="1"/>
              <a:t>Cenário</a:t>
            </a:r>
            <a:r>
              <a:rPr lang="es-ES" dirty="0"/>
              <a:t> 1: </a:t>
            </a:r>
            <a:r>
              <a:rPr lang="es-ES" dirty="0" err="1"/>
              <a:t>Não</a:t>
            </a:r>
            <a:r>
              <a:rPr lang="es-ES" dirty="0"/>
              <a:t> Somos </a:t>
            </a:r>
            <a:r>
              <a:rPr lang="es-ES" dirty="0" err="1"/>
              <a:t>Ouvidos</a:t>
            </a:r>
            <a:endParaRPr lang="en-CA" dirty="0"/>
          </a:p>
        </p:txBody>
      </p:sp>
      <p:pic>
        <p:nvPicPr>
          <p:cNvPr id="6" name="Picture 5" descr="A group of men with a beard&#10;&#10;AI-generated content may be incorrect.">
            <a:extLst>
              <a:ext uri="{FF2B5EF4-FFF2-40B4-BE49-F238E27FC236}">
                <a16:creationId xmlns:a16="http://schemas.microsoft.com/office/drawing/2014/main" id="{263F7DE1-19F2-8315-17FB-394ACB6C6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31" y="947719"/>
            <a:ext cx="6926068" cy="4962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321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9D5F883-D253-9728-65EA-1B0C5BA0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2: </a:t>
            </a:r>
            <a:r>
              <a:rPr lang="es-ES" dirty="0" err="1"/>
              <a:t>Nosso</a:t>
            </a:r>
            <a:r>
              <a:rPr lang="es-ES" dirty="0"/>
              <a:t> Sindicato </a:t>
            </a:r>
            <a:r>
              <a:rPr lang="es-ES" dirty="0" err="1"/>
              <a:t>Não</a:t>
            </a:r>
            <a:r>
              <a:rPr lang="es-ES" dirty="0"/>
              <a:t> me </a:t>
            </a:r>
            <a:r>
              <a:rPr lang="es-ES" dirty="0" err="1"/>
              <a:t>Apoia</a:t>
            </a:r>
            <a:r>
              <a:rPr lang="es-ES" dirty="0"/>
              <a:t>. </a:t>
            </a:r>
            <a:endParaRPr lang="en-CA" dirty="0"/>
          </a:p>
        </p:txBody>
      </p:sp>
      <p:pic>
        <p:nvPicPr>
          <p:cNvPr id="7" name="Picture 6" descr="A person with his hands on his chest&#10;&#10;AI-generated content may be incorrect.">
            <a:extLst>
              <a:ext uri="{FF2B5EF4-FFF2-40B4-BE49-F238E27FC236}">
                <a16:creationId xmlns:a16="http://schemas.microsoft.com/office/drawing/2014/main" id="{B9706E6D-61D4-BE11-5405-4C3C52FFE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545" y="818356"/>
            <a:ext cx="7775448" cy="5229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6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486EF9-54FE-43C4-A5A8-35913DE8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90" y="980902"/>
            <a:ext cx="8110729" cy="507076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653687D-2307-474F-C5BC-CB29D761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3: </a:t>
            </a:r>
            <a:r>
              <a:rPr lang="es-ES" dirty="0" err="1"/>
              <a:t>Incapacidade</a:t>
            </a:r>
            <a:r>
              <a:rPr lang="es-ES" dirty="0"/>
              <a:t> de Priorizar </a:t>
            </a:r>
            <a:r>
              <a:rPr lang="es-ES" dirty="0" err="1"/>
              <a:t>Nossos</a:t>
            </a:r>
            <a:r>
              <a:rPr lang="es-ES" dirty="0"/>
              <a:t> </a:t>
            </a:r>
            <a:r>
              <a:rPr lang="es-ES" dirty="0" err="1"/>
              <a:t>Interesses</a:t>
            </a:r>
            <a:r>
              <a:rPr lang="es-ES" dirty="0"/>
              <a:t> </a:t>
            </a:r>
            <a:endParaRPr lang="en-CA" dirty="0"/>
          </a:p>
        </p:txBody>
      </p:sp>
      <p:pic>
        <p:nvPicPr>
          <p:cNvPr id="8" name="Picture 7" descr="A cartoon of a person with a sad expression&#10;&#10;AI-generated content may be incorrect.">
            <a:extLst>
              <a:ext uri="{FF2B5EF4-FFF2-40B4-BE49-F238E27FC236}">
                <a16:creationId xmlns:a16="http://schemas.microsoft.com/office/drawing/2014/main" id="{BD88F62F-BBC0-3174-A7CD-4B63C839B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590" y="1133302"/>
            <a:ext cx="8110729" cy="5070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141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DDFD70-3640-47FF-BB05-7CA3B6936A84}"/>
              </a:ext>
            </a:extLst>
          </p:cNvPr>
          <p:cNvSpPr/>
          <p:nvPr/>
        </p:nvSpPr>
        <p:spPr>
          <a:xfrm>
            <a:off x="4486808" y="1384501"/>
            <a:ext cx="6246149" cy="1626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D581A-291D-4845-95D0-0E6015269F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8174" y="2029969"/>
            <a:ext cx="4077269" cy="426779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252C113D-F532-D4E5-CE21-7DD4A88E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</a:t>
            </a:r>
            <a:r>
              <a:rPr lang="es-ES" dirty="0"/>
              <a:t>VOCÊ Pode </a:t>
            </a:r>
            <a:r>
              <a:rPr lang="es-ES" dirty="0" err="1"/>
              <a:t>Fazer</a:t>
            </a:r>
            <a:r>
              <a:rPr lang="es-ES" dirty="0"/>
              <a:t>?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5394E-59C3-D154-2CCF-2A783A35A859}"/>
              </a:ext>
            </a:extLst>
          </p:cNvPr>
          <p:cNvSpPr txBox="1"/>
          <p:nvPr/>
        </p:nvSpPr>
        <p:spPr>
          <a:xfrm>
            <a:off x="4486808" y="1751407"/>
            <a:ext cx="583641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experiência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que tipo de </a:t>
            </a:r>
            <a:r>
              <a:rPr lang="es-ES" sz="2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coisa</a:t>
            </a:r>
            <a:r>
              <a:rPr lang="es-E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ouviu</a:t>
            </a:r>
            <a:r>
              <a:rPr lang="es-E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como membro?</a:t>
            </a:r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869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0C2141-46AD-432B-B496-CEC1B4349943}"/>
              </a:ext>
            </a:extLst>
          </p:cNvPr>
          <p:cNvSpPr/>
          <p:nvPr/>
        </p:nvSpPr>
        <p:spPr>
          <a:xfrm>
            <a:off x="6676656" y="1183482"/>
            <a:ext cx="4860023" cy="4375490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E2BD9-6FD6-4393-8720-21F2E707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52" y="1183481"/>
            <a:ext cx="5841505" cy="437549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823510F-7C1B-4B01-8A63-4D3092E059C9}"/>
              </a:ext>
            </a:extLst>
          </p:cNvPr>
          <p:cNvSpPr txBox="1">
            <a:spLocks/>
          </p:cNvSpPr>
          <p:nvPr/>
        </p:nvSpPr>
        <p:spPr>
          <a:xfrm>
            <a:off x="7021279" y="1765665"/>
            <a:ext cx="432947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DEMONSTRE como é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 transformadora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 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como usar a conversa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REVISE 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disponíveis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 UM RESUMO.</a:t>
            </a: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BCA47A-B5D2-94B2-A5F7-D57BDA6550D4}"/>
              </a:ext>
            </a:extLst>
          </p:cNvPr>
          <p:cNvSpPr txBox="1">
            <a:spLocks/>
          </p:cNvSpPr>
          <p:nvPr/>
        </p:nvSpPr>
        <p:spPr>
          <a:xfrm>
            <a:off x="533400" y="-1354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CA" dirty="0" err="1">
                <a:solidFill>
                  <a:schemeClr val="bg1"/>
                </a:solidFill>
              </a:rPr>
              <a:t>Encenações</a:t>
            </a:r>
            <a:r>
              <a:rPr lang="en-CA" dirty="0">
                <a:solidFill>
                  <a:schemeClr val="bg1"/>
                </a:solidFill>
              </a:rPr>
              <a:t> de Conversas </a:t>
            </a:r>
            <a:r>
              <a:rPr lang="en-CA" dirty="0"/>
              <a:t>com </a:t>
            </a:r>
            <a:r>
              <a:rPr lang="en-CA" dirty="0" err="1"/>
              <a:t>Membros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31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63A077-6164-46E7-94CE-9FB4FE55E437}"/>
              </a:ext>
            </a:extLst>
          </p:cNvPr>
          <p:cNvSpPr/>
          <p:nvPr/>
        </p:nvSpPr>
        <p:spPr>
          <a:xfrm>
            <a:off x="729343" y="1348250"/>
            <a:ext cx="10813083" cy="4324933"/>
          </a:xfrm>
          <a:prstGeom prst="roundRect">
            <a:avLst/>
          </a:prstGeom>
          <a:solidFill>
            <a:srgbClr val="FFF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9A5AF1-4D64-46EB-AB52-6BCF8784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94" y="-142082"/>
            <a:ext cx="10515600" cy="1325563"/>
          </a:xfrm>
        </p:spPr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Resultados</a:t>
            </a:r>
            <a:r>
              <a:rPr lang="en-CA" dirty="0"/>
              <a:t> da </a:t>
            </a:r>
            <a:r>
              <a:rPr lang="en-CA" dirty="0" err="1"/>
              <a:t>Aprendizagem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D5266-000A-6058-EE2A-F7AB244CF6D3}"/>
              </a:ext>
            </a:extLst>
          </p:cNvPr>
          <p:cNvSpPr txBox="1"/>
          <p:nvPr/>
        </p:nvSpPr>
        <p:spPr>
          <a:xfrm>
            <a:off x="787399" y="1432860"/>
            <a:ext cx="106752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ambiente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onde 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o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poder sindical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prosperem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Fortalecer os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relacionamentos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 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desenvolver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Usar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debates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desenvolver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aumentar o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engajamento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Aplicar a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abordar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dúvidas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diálogo que traga resultados. 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Desenvolver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impactantes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aumentar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aumentar o poder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negociação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ampliar a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influência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sindical. 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vários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ambientes, como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visitas domiciliares, para desenvolver o </a:t>
            </a:r>
            <a:r>
              <a:rPr lang="es-E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</a:t>
            </a:r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sindical.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088D0DD9-519D-5588-DB24-C1C749C1A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16" b="10016"/>
          <a:stretch/>
        </p:blipFill>
        <p:spPr>
          <a:xfrm>
            <a:off x="10096695" y="403721"/>
            <a:ext cx="1648055" cy="1017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60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E151FA-6D37-3193-B6FA-7B17FBCE5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4998" r="250"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41300" y="203200"/>
            <a:ext cx="437186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Resumo</a:t>
            </a:r>
            <a:endParaRPr lang="en-US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E8B909"/>
                </a:solidFill>
              </a:rPr>
              <a:t>i</a:t>
            </a:r>
            <a:r>
              <a:rPr lang="en-CA" sz="2000" b="1" dirty="0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78E7-5E18-4068-BFB4-4AC7B432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B48A3-E548-44E4-AEDC-1932E9E0E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2E90F-4467-2B46-927E-397822CBEABD}"/>
              </a:ext>
            </a:extLst>
          </p:cNvPr>
          <p:cNvSpPr txBox="1"/>
          <p:nvPr/>
        </p:nvSpPr>
        <p:spPr>
          <a:xfrm>
            <a:off x="845153" y="1748894"/>
            <a:ext cx="871098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 somos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ninguém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pode nos parar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quando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estamos unidos! </a:t>
            </a:r>
            <a:b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poder sindical, aumente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adesão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estimule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buClr>
                <a:srgbClr val="E8B909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Manifeste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-se,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permaneça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firme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 para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futuro em que </a:t>
            </a:r>
            <a:r>
              <a:rPr lang="es-ES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voz de cada </a:t>
            </a:r>
            <a:r>
              <a:rPr lang="es-ES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</a:t>
            </a:r>
            <a:r>
              <a:rPr lang="es-ES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seja</a:t>
            </a:r>
            <a:r>
              <a:rPr lang="es-ES" sz="24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ouvida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endParaRPr lang="en-CA" sz="2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746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E151FA-6D37-3193-B6FA-7B17FBCE5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4998" r="250"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01544" y="203200"/>
            <a:ext cx="475731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Comments?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E8B909"/>
                </a:solidFill>
              </a:rPr>
              <a:t>i</a:t>
            </a:r>
            <a:r>
              <a:rPr lang="en-CA" sz="2000" b="1" dirty="0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5A65FA-EB27-442F-8132-7C676D50A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7D6B3-BFD1-4222-B908-8EC6D973C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75B207F4-1BF3-BFEA-E3FF-F5BDF39EBB70}"/>
              </a:ext>
            </a:extLst>
          </p:cNvPr>
          <p:cNvSpPr/>
          <p:nvPr/>
        </p:nvSpPr>
        <p:spPr>
          <a:xfrm>
            <a:off x="-241301" y="203200"/>
            <a:ext cx="5176157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</a:t>
            </a:r>
            <a:r>
              <a:rPr lang="en-US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Coment</a:t>
            </a:r>
            <a:r>
              <a:rPr lang="en-CA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ários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E9C6E-0517-6C66-1CC4-722C78FDD59C}"/>
              </a:ext>
            </a:extLst>
          </p:cNvPr>
          <p:cNvSpPr txBox="1"/>
          <p:nvPr/>
        </p:nvSpPr>
        <p:spPr>
          <a:xfrm>
            <a:off x="774700" y="1781116"/>
            <a:ext cx="9752986" cy="468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CA" sz="2400" b="1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n-CA" sz="2400" b="1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2400" b="1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br>
              <a:rPr lang="en-CA" sz="2400" b="1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400" b="1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000" b="1" dirty="0">
                <a:solidFill>
                  <a:srgbClr val="FAD3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 Vuyk</a:t>
            </a:r>
          </a:p>
          <a:p>
            <a:pPr algn="ctr">
              <a:spcAft>
                <a:spcPts val="1200"/>
              </a:spcAft>
            </a:pPr>
            <a:r>
              <a:rPr lang="en-CA" sz="2000" b="1" dirty="0">
                <a:solidFill>
                  <a:srgbClr val="FAD3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dvuyk@iupat.org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Union of Painters and Allied Trades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7234 Parkway Drive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Hanover, MD 21076</a:t>
            </a:r>
          </a:p>
          <a:p>
            <a:pPr algn="ctr">
              <a:spcAft>
                <a:spcPts val="1200"/>
              </a:spcAft>
            </a:pPr>
            <a:r>
              <a:rPr lang="en-CA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http://www.iupat.org</a:t>
            </a:r>
            <a:r>
              <a:rPr lang="en-CA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br>
              <a:rPr lang="en-CA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SINDICATO. 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n-CA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yellow circle with white text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2C1A3892-971C-4472-B3DE-E5F3C252D3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647627" y="4961139"/>
            <a:ext cx="1152244" cy="115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03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629F14-92C7-0156-5285-CF56DEFDD6FD}"/>
              </a:ext>
            </a:extLst>
          </p:cNvPr>
          <p:cNvSpPr txBox="1"/>
          <p:nvPr/>
        </p:nvSpPr>
        <p:spPr>
          <a:xfrm>
            <a:off x="1145687" y="1858049"/>
            <a:ext cx="479618" cy="4511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>
              <a:spcAft>
                <a:spcPts val="650"/>
              </a:spcAft>
            </a:pPr>
            <a:r>
              <a:rPr lang="en-US" sz="4300" b="1" spc="-15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>
              <a:spcAft>
                <a:spcPts val="650"/>
              </a:spcAft>
            </a:pPr>
            <a:endParaRPr lang="en-US" sz="4300" b="1" spc="-150" dirty="0">
              <a:solidFill>
                <a:srgbClr val="E7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B4968-AA76-45E5-ABFE-108A1D7F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Tópicos </a:t>
            </a:r>
            <a:r>
              <a:rPr lang="es-ES" dirty="0"/>
              <a:t>do Curso</a:t>
            </a:r>
            <a:endParaRPr lang="en-CA" dirty="0"/>
          </a:p>
        </p:txBody>
      </p:sp>
      <p:pic>
        <p:nvPicPr>
          <p:cNvPr id="1026" name="Picture 2" descr="Leading international construction workers' union backs HEROES Act">
            <a:extLst>
              <a:ext uri="{FF2B5EF4-FFF2-40B4-BE49-F238E27FC236}">
                <a16:creationId xmlns:a16="http://schemas.microsoft.com/office/drawing/2014/main" id="{B1F95B0B-7477-43C8-AFE6-7F322C8FE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9" b="23662"/>
          <a:stretch/>
        </p:blipFill>
        <p:spPr bwMode="auto">
          <a:xfrm>
            <a:off x="8196952" y="-2816"/>
            <a:ext cx="3995048" cy="22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3D375-DD24-46BB-9A99-4BEE6FECF2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0" y="-20985"/>
            <a:ext cx="1394051" cy="2255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6F198-0D83-E6E9-A2FF-41E24C72C4CB}"/>
              </a:ext>
            </a:extLst>
          </p:cNvPr>
          <p:cNvSpPr txBox="1"/>
          <p:nvPr/>
        </p:nvSpPr>
        <p:spPr>
          <a:xfrm>
            <a:off x="1625305" y="2018081"/>
            <a:ext cx="686707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Conceitos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Básicos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Exercício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Inicial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Campanha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Organização Interna 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Debates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Estruturados</a:t>
            </a:r>
            <a:b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Habilidades de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endParaRPr lang="en-CA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11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E7B909"/>
                </a:solidFill>
              </a:rPr>
              <a:t>i</a:t>
            </a:r>
            <a:r>
              <a:rPr lang="en-CA" sz="2400" b="1" dirty="0"/>
              <a:t>FTI.edu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F369F-7552-A487-5EC8-F00E7A0D4B35}"/>
              </a:ext>
            </a:extLst>
          </p:cNvPr>
          <p:cNvSpPr txBox="1"/>
          <p:nvPr/>
        </p:nvSpPr>
        <p:spPr>
          <a:xfrm>
            <a:off x="496778" y="3490065"/>
            <a:ext cx="911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 Interna:</a:t>
            </a:r>
          </a:p>
          <a:p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Conceitos</a:t>
            </a:r>
            <a:r>
              <a:rPr lang="en-CA" sz="36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3600" b="1" dirty="0" err="1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Básicos</a:t>
            </a:r>
            <a:endParaRPr lang="en-US" sz="36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33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371BA4-CB0E-4593-92E3-164B003C4CAD}"/>
              </a:ext>
            </a:extLst>
          </p:cNvPr>
          <p:cNvSpPr/>
          <p:nvPr/>
        </p:nvSpPr>
        <p:spPr>
          <a:xfrm>
            <a:off x="381000" y="1183481"/>
            <a:ext cx="11430000" cy="431619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205AE-66EC-4E0C-B620-FA23B56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Lembre-se</a:t>
            </a:r>
            <a:r>
              <a:rPr lang="es-ES" dirty="0"/>
              <a:t> da </a:t>
            </a:r>
            <a:r>
              <a:rPr lang="es-ES" dirty="0" err="1"/>
              <a:t>Sua</a:t>
            </a:r>
            <a:r>
              <a:rPr lang="es-ES" dirty="0"/>
              <a:t> </a:t>
            </a:r>
            <a:r>
              <a:rPr lang="es-ES" dirty="0" err="1"/>
              <a:t>Motivação</a:t>
            </a:r>
            <a:endParaRPr lang="en-US" b="1" dirty="0"/>
          </a:p>
        </p:txBody>
      </p:sp>
      <p:pic>
        <p:nvPicPr>
          <p:cNvPr id="1026" name="Picture 2" descr="negative impacts on farmworker health">
            <a:extLst>
              <a:ext uri="{FF2B5EF4-FFF2-40B4-BE49-F238E27FC236}">
                <a16:creationId xmlns:a16="http://schemas.microsoft.com/office/drawing/2014/main" id="{1A93FD84-7BCD-4BBF-8913-FE034EB4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3" y="1358325"/>
            <a:ext cx="2804392" cy="18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UPAT | Our Glaziers work hard, day in ...">
            <a:extLst>
              <a:ext uri="{FF2B5EF4-FFF2-40B4-BE49-F238E27FC236}">
                <a16:creationId xmlns:a16="http://schemas.microsoft.com/office/drawing/2014/main" id="{7B268232-BF0C-4AA9-9E81-82859CA3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19" y="3365027"/>
            <a:ext cx="1881720" cy="18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C 9 Bridge Painters Local 806 ...">
            <a:extLst>
              <a:ext uri="{FF2B5EF4-FFF2-40B4-BE49-F238E27FC236}">
                <a16:creationId xmlns:a16="http://schemas.microsoft.com/office/drawing/2014/main" id="{119F2E05-A4FC-4DCE-9A00-79944B17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79" y="1357781"/>
            <a:ext cx="2804391" cy="18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oducing IUPAT Local 101 - NW Labor Press">
            <a:extLst>
              <a:ext uri="{FF2B5EF4-FFF2-40B4-BE49-F238E27FC236}">
                <a16:creationId xmlns:a16="http://schemas.microsoft.com/office/drawing/2014/main" id="{3F669E23-4FAA-4769-BAFA-56046B9E9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70"/>
          <a:stretch/>
        </p:blipFill>
        <p:spPr bwMode="auto">
          <a:xfrm>
            <a:off x="5115210" y="3365026"/>
            <a:ext cx="1825423" cy="188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risti Slade: Women in Drywall | Trim-Tex">
            <a:extLst>
              <a:ext uri="{FF2B5EF4-FFF2-40B4-BE49-F238E27FC236}">
                <a16:creationId xmlns:a16="http://schemas.microsoft.com/office/drawing/2014/main" id="{50FF78BE-8E2C-4DEB-98AC-A50AB7F82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b="14247"/>
          <a:stretch/>
        </p:blipFill>
        <p:spPr bwMode="auto">
          <a:xfrm>
            <a:off x="7168749" y="3365027"/>
            <a:ext cx="1825424" cy="18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istory of child labor in the United ...">
            <a:extLst>
              <a:ext uri="{FF2B5EF4-FFF2-40B4-BE49-F238E27FC236}">
                <a16:creationId xmlns:a16="http://schemas.microsoft.com/office/drawing/2014/main" id="{271F9946-8173-4B6C-BE90-3D8775781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991" y="3334012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oday in labor history: Workers killed ...">
            <a:extLst>
              <a:ext uri="{FF2B5EF4-FFF2-40B4-BE49-F238E27FC236}">
                <a16:creationId xmlns:a16="http://schemas.microsoft.com/office/drawing/2014/main" id="{FE2455FB-855A-4907-B515-2D4F53DC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5" y="3365026"/>
            <a:ext cx="2368352" cy="18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FADC8-D503-4864-BD28-73BF4D7FD1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36" b="23548"/>
          <a:stretch/>
        </p:blipFill>
        <p:spPr>
          <a:xfrm>
            <a:off x="6412863" y="1357781"/>
            <a:ext cx="5155293" cy="18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8008A3-9FCD-4210-B9B6-7BCDD24469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3518" r="5743" b="4320"/>
          <a:stretch/>
        </p:blipFill>
        <p:spPr>
          <a:xfrm>
            <a:off x="1873527" y="830881"/>
            <a:ext cx="8707859" cy="50261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A7CAAF-FB4B-43A2-8CC7-EF8BE0751CE4}"/>
              </a:ext>
            </a:extLst>
          </p:cNvPr>
          <p:cNvSpPr/>
          <p:nvPr/>
        </p:nvSpPr>
        <p:spPr>
          <a:xfrm>
            <a:off x="1873527" y="5004262"/>
            <a:ext cx="5957062" cy="852759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A549F42-D5C5-8379-22EB-73ADEC5BF01E}"/>
              </a:ext>
            </a:extLst>
          </p:cNvPr>
          <p:cNvSpPr txBox="1">
            <a:spLocks/>
          </p:cNvSpPr>
          <p:nvPr/>
        </p:nvSpPr>
        <p:spPr>
          <a:xfrm>
            <a:off x="485900" y="-167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Organização Interna: </a:t>
            </a:r>
            <a:r>
              <a:rPr lang="es-ES" dirty="0" err="1"/>
              <a:t>Conceitos</a:t>
            </a:r>
            <a:r>
              <a:rPr lang="es-ES" dirty="0"/>
              <a:t> Básicos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E022-C16F-44FA-0D30-EA2D6D94EC6F}"/>
              </a:ext>
            </a:extLst>
          </p:cNvPr>
          <p:cNvSpPr txBox="1"/>
          <p:nvPr/>
        </p:nvSpPr>
        <p:spPr>
          <a:xfrm>
            <a:off x="1816459" y="5076698"/>
            <a:ext cx="5957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Comprometa-se a cultivar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 sindical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todo 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distrital.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26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3FD882-8EE5-4FD0-8944-A6610A33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40" y="829038"/>
            <a:ext cx="9424289" cy="52226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288C83-4539-478A-8750-453FB3509DC8}"/>
              </a:ext>
            </a:extLst>
          </p:cNvPr>
          <p:cNvSpPr/>
          <p:nvPr/>
        </p:nvSpPr>
        <p:spPr>
          <a:xfrm>
            <a:off x="1097139" y="5070763"/>
            <a:ext cx="7322465" cy="974824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58CC6-2C0A-113A-980A-7A6A5E82E138}"/>
              </a:ext>
            </a:extLst>
          </p:cNvPr>
          <p:cNvSpPr txBox="1">
            <a:spLocks/>
          </p:cNvSpPr>
          <p:nvPr/>
        </p:nvSpPr>
        <p:spPr>
          <a:xfrm>
            <a:off x="462150" y="-144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Lembre-se</a:t>
            </a:r>
            <a:r>
              <a:rPr lang="es-ES" dirty="0"/>
              <a:t> da </a:t>
            </a:r>
            <a:r>
              <a:rPr lang="es-ES" dirty="0" err="1"/>
              <a:t>Definição</a:t>
            </a:r>
            <a:r>
              <a:rPr lang="es-ES" dirty="0"/>
              <a:t> de Sindicato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0178E-74FF-CD41-A204-FE48BA460578}"/>
              </a:ext>
            </a:extLst>
          </p:cNvPr>
          <p:cNvSpPr txBox="1"/>
          <p:nvPr/>
        </p:nvSpPr>
        <p:spPr>
          <a:xfrm>
            <a:off x="1097138" y="5204232"/>
            <a:ext cx="72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é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grupo de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s-ES" sz="20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atuam</a:t>
            </a:r>
            <a:r>
              <a:rPr lang="es-E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 conjunto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se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ajudar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proteger mutuamente.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931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3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EF45425B51C41BC2ABA6CF3D99BB9" ma:contentTypeVersion="20" ma:contentTypeDescription="Create a new document." ma:contentTypeScope="" ma:versionID="577461f8ea61faa2edb29bc5689546e3">
  <xsd:schema xmlns:xsd="http://www.w3.org/2001/XMLSchema" xmlns:xs="http://www.w3.org/2001/XMLSchema" xmlns:p="http://schemas.microsoft.com/office/2006/metadata/properties" xmlns:ns2="13748c86-76ba-41f4-a715-3b559f556d7b" xmlns:ns3="7c178097-771c-4e8d-9149-af69e58813a5" targetNamespace="http://schemas.microsoft.com/office/2006/metadata/properties" ma:root="true" ma:fieldsID="87511021a6656ba3b21bec0ca95597b1" ns2:_="" ns3:_="">
    <xsd:import namespace="13748c86-76ba-41f4-a715-3b559f556d7b"/>
    <xsd:import namespace="7c178097-771c-4e8d-9149-af69e58813a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48c86-76ba-41f4-a715-3b559f556d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7d04ba7-2f0f-4e80-b640-07b51af8341c}" ma:internalName="TaxCatchAll" ma:showField="CatchAllData" ma:web="13748c86-76ba-41f4-a715-3b559f556d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78097-771c-4e8d-9149-af69e5881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60bb60-eb52-4480-9d88-86b309026b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178097-771c-4e8d-9149-af69e58813a5">
      <Terms xmlns="http://schemas.microsoft.com/office/infopath/2007/PartnerControls"/>
    </lcf76f155ced4ddcb4097134ff3c332f>
    <TaxCatchAll xmlns="13748c86-76ba-41f4-a715-3b559f556d7b" xsi:nil="true"/>
  </documentManagement>
</p:properties>
</file>

<file path=customXml/itemProps1.xml><?xml version="1.0" encoding="utf-8"?>
<ds:datastoreItem xmlns:ds="http://schemas.openxmlformats.org/officeDocument/2006/customXml" ds:itemID="{0B706546-58D1-4D28-8681-4C15E8561D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748c86-76ba-41f4-a715-3b559f556d7b"/>
    <ds:schemaRef ds:uri="7c178097-771c-4e8d-9149-af69e58813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5771A5-76B5-4380-BEA3-F87A9ABF14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8A0A30-BFD2-4738-8DAB-63CF6A72EA5A}">
  <ds:schemaRefs>
    <ds:schemaRef ds:uri="13748c86-76ba-41f4-a715-3b559f556d7b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7c178097-771c-4e8d-9149-af69e58813a5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21353</TotalTime>
  <Words>6628</Words>
  <Application>Microsoft Office PowerPoint</Application>
  <PresentationFormat>Widescreen</PresentationFormat>
  <Paragraphs>495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Google Sans</vt:lpstr>
      <vt:lpstr>Open Sans</vt:lpstr>
      <vt:lpstr>Source Sans Pro</vt:lpstr>
      <vt:lpstr>Wingdings</vt:lpstr>
      <vt:lpstr>Office Theme</vt:lpstr>
      <vt:lpstr>PowerPoint Presentation</vt:lpstr>
      <vt:lpstr>Introdução</vt:lpstr>
      <vt:lpstr>Descrição do Curso</vt:lpstr>
      <vt:lpstr>Resultados da Aprendizagem</vt:lpstr>
      <vt:lpstr>Tópicos do Curso</vt:lpstr>
      <vt:lpstr>PowerPoint Presentation</vt:lpstr>
      <vt:lpstr>Lembre-se da Sua Motivação</vt:lpstr>
      <vt:lpstr>PowerPoint Presentation</vt:lpstr>
      <vt:lpstr>PowerPoint Presentation</vt:lpstr>
      <vt:lpstr>PowerPoint Presentation</vt:lpstr>
      <vt:lpstr>Organização Interna: Conceitos Básicos</vt:lpstr>
      <vt:lpstr>PowerPoint Presentation</vt:lpstr>
      <vt:lpstr>Como VOCÊ vê o Nosso Sindicato?</vt:lpstr>
      <vt:lpstr>Como VOCÊ Vivencia o Nosso Sindicato?</vt:lpstr>
      <vt:lpstr>PowerPoint Presentation</vt:lpstr>
      <vt:lpstr>Por que Devemos Realizar uma Campanha de Organização Interna?</vt:lpstr>
      <vt:lpstr>Vá ao Encontro dos Trabalhadores onde Eles Estiverem</vt:lpstr>
      <vt:lpstr>Vamos Conversar Sobre Visitas ao Local de Trabalho </vt:lpstr>
      <vt:lpstr>Vamos Conversar Sobre Visitas Domiciliares</vt:lpstr>
      <vt:lpstr>PowerPoint Presentation</vt:lpstr>
      <vt:lpstr>Conversas Estruturadas</vt:lpstr>
      <vt:lpstr>Quais São as Características que Definem uma Interação Transacional?</vt:lpstr>
      <vt:lpstr>Por que Precisamos Abordar as Conversas com Membros e Possíveis Membros de Formas Diferentes?</vt:lpstr>
      <vt:lpstr>Quais são os 6 Passos de uma Conversa Estruturada?</vt:lpstr>
      <vt:lpstr>1º Passo: Introdução </vt:lpstr>
      <vt:lpstr>2º Passo: Encontrar os Problemas e Entender o que Está Acontecendo</vt:lpstr>
      <vt:lpstr>3º Passo: Visão</vt:lpstr>
      <vt:lpstr>4º Passo: Encaminhar para Decisão ou Passar para a “Proposta"</vt:lpstr>
      <vt:lpstr>5º Passo: Preparação</vt:lpstr>
      <vt:lpstr>6º Passo: Estratégia de Vitória e Comprometimento</vt:lpstr>
      <vt:lpstr>PowerPoint Presentation</vt:lpstr>
      <vt:lpstr>O Que é Escuta Ativa?</vt:lpstr>
      <vt:lpstr>Principais Elementos da Escuta Ativa</vt:lpstr>
      <vt:lpstr>7 Dicas Importantes para Lidar com Situações Difíceis</vt:lpstr>
      <vt:lpstr>Pratique a Escuta Ativa — Cenário 1: Não Somos Ouvidos</vt:lpstr>
      <vt:lpstr>Pratique a Escuta Ativa — Cenário 2: Nosso Sindicato Não me Apoia. </vt:lpstr>
      <vt:lpstr>Pratique a Escuta Ativa — Cenário 3: Incapacidade de Priorizar Nossos Interesses </vt:lpstr>
      <vt:lpstr>O Que VOCÊ Pode Fazer?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 Ocelot</dc:creator>
  <cp:lastModifiedBy>Donna Cruz</cp:lastModifiedBy>
  <cp:revision>371</cp:revision>
  <dcterms:created xsi:type="dcterms:W3CDTF">2024-09-19T19:34:13Z</dcterms:created>
  <dcterms:modified xsi:type="dcterms:W3CDTF">2026-03-03T15:47:50Z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C327BAA6-9E6B-4D50-8729-8CEBD4447D9C</vt:lpwstr>
  </property>
  <property fmtid="{D5CDD505-2E9C-101B-9397-08002B2CF9AE}" pid="3" name="ArticulatePath">
    <vt:lpwstr>Template</vt:lpwstr>
  </property>
  <property fmtid="{D5CDD505-2E9C-101B-9397-08002B2CF9AE}" pid="4" name="ContentTypeId">
    <vt:lpwstr>0x010100A79EF45425B51C41BC2ABA6CF3D99BB9</vt:lpwstr>
  </property>
  <property fmtid="{D5CDD505-2E9C-101B-9397-08002B2CF9AE}" pid="5" name="MediaServiceImageTags">
    <vt:lpwstr/>
  </property>
</Properties>
</file>