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tags/tag16.xml" ContentType="application/vnd.openxmlformats-officedocument.presentationml.tags+xml"/>
  <Override PartName="/ppt/notesSlides/notesSlide35.xml" ContentType="application/vnd.openxmlformats-officedocument.presentationml.notesSlide+xml"/>
  <Override PartName="/ppt/tags/tag17.xml" ContentType="application/vnd.openxmlformats-officedocument.presentationml.tags+xml"/>
  <Override PartName="/ppt/notesSlides/notesSlide36.xml" ContentType="application/vnd.openxmlformats-officedocument.presentationml.notesSlide+xml"/>
  <Override PartName="/ppt/tags/tag18.xml" ContentType="application/vnd.openxmlformats-officedocument.presentationml.tags+xml"/>
  <Override PartName="/ppt/notesSlides/notesSlide37.xml" ContentType="application/vnd.openxmlformats-officedocument.presentationml.notesSlide+xml"/>
  <Override PartName="/ppt/tags/tag1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6" r:id="rId5"/>
    <p:sldId id="329" r:id="rId6"/>
    <p:sldId id="283" r:id="rId7"/>
    <p:sldId id="285" r:id="rId8"/>
    <p:sldId id="381" r:id="rId9"/>
    <p:sldId id="330" r:id="rId10"/>
    <p:sldId id="270" r:id="rId11"/>
    <p:sldId id="292" r:id="rId12"/>
    <p:sldId id="271" r:id="rId13"/>
    <p:sldId id="272" r:id="rId14"/>
    <p:sldId id="273" r:id="rId15"/>
    <p:sldId id="331" r:id="rId16"/>
    <p:sldId id="275" r:id="rId17"/>
    <p:sldId id="276" r:id="rId18"/>
    <p:sldId id="332" r:id="rId19"/>
    <p:sldId id="279" r:id="rId20"/>
    <p:sldId id="280" r:id="rId21"/>
    <p:sldId id="333" r:id="rId22"/>
    <p:sldId id="334" r:id="rId23"/>
    <p:sldId id="349" r:id="rId24"/>
    <p:sldId id="336" r:id="rId25"/>
    <p:sldId id="337" r:id="rId26"/>
    <p:sldId id="338" r:id="rId27"/>
    <p:sldId id="340" r:id="rId28"/>
    <p:sldId id="341" r:id="rId29"/>
    <p:sldId id="342" r:id="rId30"/>
    <p:sldId id="344" r:id="rId31"/>
    <p:sldId id="345" r:id="rId32"/>
    <p:sldId id="346" r:id="rId33"/>
    <p:sldId id="347" r:id="rId34"/>
    <p:sldId id="360" r:id="rId35"/>
    <p:sldId id="383" r:id="rId36"/>
    <p:sldId id="352" r:id="rId37"/>
    <p:sldId id="357" r:id="rId38"/>
    <p:sldId id="384" r:id="rId39"/>
    <p:sldId id="353" r:id="rId40"/>
    <p:sldId id="356" r:id="rId41"/>
    <p:sldId id="355" r:id="rId42"/>
    <p:sldId id="354" r:id="rId43"/>
    <p:sldId id="325" r:id="rId44"/>
    <p:sldId id="327" r:id="rId45"/>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na Cruz" initials="DC" lastIdx="1" clrIdx="0">
    <p:extLst>
      <p:ext uri="{19B8F6BF-5375-455C-9EA6-DF929625EA0E}">
        <p15:presenceInfo xmlns:p15="http://schemas.microsoft.com/office/powerpoint/2012/main" userId="S-1-5-21-1085031214-823518204-839522115-20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FAD31C"/>
    <a:srgbClr val="FFFDF3"/>
    <a:srgbClr val="E7B909"/>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004" autoAdjust="0"/>
    <p:restoredTop sz="67203" autoAdjust="0"/>
  </p:normalViewPr>
  <p:slideViewPr>
    <p:cSldViewPr snapToGrid="0" showGuides="1">
      <p:cViewPr varScale="1">
        <p:scale>
          <a:sx n="67" d="100"/>
          <a:sy n="67" d="100"/>
        </p:scale>
        <p:origin x="1392"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79" d="100"/>
          <a:sy n="79" d="100"/>
        </p:scale>
        <p:origin x="394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97886C-1BDF-45DC-8E81-676B714E83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CA"/>
        </a:p>
      </dgm:t>
    </dgm:pt>
    <dgm:pt modelId="{791E0CC1-D10D-47EC-BE18-9F1C6D105A90}">
      <dgm:prSet phldrT="[Text]"/>
      <dgm:spPr/>
      <dgm:t>
        <a:bodyPr anchor="t"/>
        <a:lstStyle/>
        <a:p>
          <a:pPr algn="l"/>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Engaging and activating members around </a:t>
          </a: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internal power-building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initiatives is essential to winning better contracts and increasing market share. </a:t>
          </a:r>
          <a:endParaRPr lang="en-CA"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06657481-3E3B-4E96-BDF4-B35334815B09}" type="parTrans" cxnId="{DA4D1A12-6936-4098-93D3-AE6A1BFFD980}">
      <dgm:prSet/>
      <dgm:spPr/>
      <dgm:t>
        <a:bodyPr/>
        <a:lstStyle/>
        <a:p>
          <a:endParaRPr lang="en-CA"/>
        </a:p>
      </dgm:t>
    </dgm:pt>
    <dgm:pt modelId="{DAE3EA40-DD9A-4D5D-850C-8CBF45A4FE5D}" type="sibTrans" cxnId="{DA4D1A12-6936-4098-93D3-AE6A1BFFD980}">
      <dgm:prSet/>
      <dgm:spPr/>
      <dgm:t>
        <a:bodyPr/>
        <a:lstStyle/>
        <a:p>
          <a:endParaRPr lang="en-CA"/>
        </a:p>
      </dgm:t>
    </dgm:pt>
    <dgm:pt modelId="{965E262D-E6C4-4A7F-BC59-5147175042F8}">
      <dgm:prSet/>
      <dgm:spPr/>
      <dgm:t>
        <a:bodyPr anchor="t"/>
        <a:lstStyle/>
        <a:p>
          <a:pPr algn="l"/>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An </a:t>
          </a:r>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active and engaged membership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can be plugged into external organizing campaigns that bring in new members and improve overall conditions, and increase worker POWER in the construction industry and other IUPAT-represented workplaces.</a:t>
          </a:r>
          <a:endParaRPr lang="en-CA"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0129073D-1E3C-4126-A310-A1351BB7569C}" type="parTrans" cxnId="{359EF7AB-B9B5-40AA-A873-682CEAEEE512}">
      <dgm:prSet/>
      <dgm:spPr/>
      <dgm:t>
        <a:bodyPr/>
        <a:lstStyle/>
        <a:p>
          <a:endParaRPr lang="en-CA"/>
        </a:p>
      </dgm:t>
    </dgm:pt>
    <dgm:pt modelId="{1D091CA7-712F-49A6-9983-9CF121E2DD36}" type="sibTrans" cxnId="{359EF7AB-B9B5-40AA-A873-682CEAEEE512}">
      <dgm:prSet/>
      <dgm:spPr/>
      <dgm:t>
        <a:bodyPr/>
        <a:lstStyle/>
        <a:p>
          <a:endParaRPr lang="en-CA"/>
        </a:p>
      </dgm:t>
    </dgm:pt>
    <dgm:pt modelId="{D9B50DAC-962F-41F4-8BED-E1CF9B348878}">
      <dgm:prSet/>
      <dgm:spPr/>
      <dgm:t>
        <a:bodyPr anchor="t"/>
        <a:lstStyle/>
        <a:p>
          <a:pPr algn="l"/>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Engaged membership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expands capacity to increase Power-Base by engaging the broader communities in which they live in contract campaigns.</a:t>
          </a:r>
          <a:endParaRPr lang="en-CA"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3996428A-2955-4CC4-96E6-CB0C329BDCCF}" type="parTrans" cxnId="{78382E2A-5920-4475-832A-E0D2BCD4A4C5}">
      <dgm:prSet/>
      <dgm:spPr/>
      <dgm:t>
        <a:bodyPr/>
        <a:lstStyle/>
        <a:p>
          <a:endParaRPr lang="en-CA"/>
        </a:p>
      </dgm:t>
    </dgm:pt>
    <dgm:pt modelId="{C894B269-B76F-4271-9072-8F3F6B1B72A2}" type="sibTrans" cxnId="{78382E2A-5920-4475-832A-E0D2BCD4A4C5}">
      <dgm:prSet/>
      <dgm:spPr/>
      <dgm:t>
        <a:bodyPr/>
        <a:lstStyle/>
        <a:p>
          <a:endParaRPr lang="en-CA"/>
        </a:p>
      </dgm:t>
    </dgm:pt>
    <dgm:pt modelId="{AC7C0CC1-B2A3-4DCD-BF72-1F2D73AF91D3}">
      <dgm:prSet/>
      <dgm:spPr/>
      <dgm:t>
        <a:bodyPr anchor="t"/>
        <a:lstStyle/>
        <a:p>
          <a:pPr algn="l"/>
          <a:r>
            <a:rPr lang="en-US" b="1" dirty="0">
              <a:solidFill>
                <a:schemeClr val="tx1"/>
              </a:solidFill>
              <a:latin typeface="Open Sans" panose="020B0606030504020204" pitchFamily="34" charset="0"/>
              <a:ea typeface="Open Sans" panose="020B0606030504020204" pitchFamily="34" charset="0"/>
              <a:cs typeface="Open Sans" panose="020B0606030504020204" pitchFamily="34" charset="0"/>
            </a:rPr>
            <a:t>Rank-and-file union members </a:t>
          </a:r>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are the best communicators of the worker narrative that builds support for pro-union policies and worker POWER building initiatives among the general public.</a:t>
          </a:r>
          <a:endParaRPr lang="en-CA"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2C53ABAF-5BE0-4ABA-A68A-867D9E10679A}" type="parTrans" cxnId="{461E09F6-F0FF-4EB2-9F8E-7CD57C332A6D}">
      <dgm:prSet/>
      <dgm:spPr/>
      <dgm:t>
        <a:bodyPr/>
        <a:lstStyle/>
        <a:p>
          <a:endParaRPr lang="en-CA"/>
        </a:p>
      </dgm:t>
    </dgm:pt>
    <dgm:pt modelId="{5F86245D-7DBB-409A-BD65-B450A3FD3AEB}" type="sibTrans" cxnId="{461E09F6-F0FF-4EB2-9F8E-7CD57C332A6D}">
      <dgm:prSet/>
      <dgm:spPr/>
      <dgm:t>
        <a:bodyPr/>
        <a:lstStyle/>
        <a:p>
          <a:endParaRPr lang="en-CA"/>
        </a:p>
      </dgm:t>
    </dgm:pt>
    <dgm:pt modelId="{B53C82DB-5ED2-472A-B67A-9325C7363A8B}" type="pres">
      <dgm:prSet presAssocID="{7497886C-1BDF-45DC-8E81-676B714E8312}" presName="diagram" presStyleCnt="0">
        <dgm:presLayoutVars>
          <dgm:dir/>
          <dgm:resizeHandles val="exact"/>
        </dgm:presLayoutVars>
      </dgm:prSet>
      <dgm:spPr/>
    </dgm:pt>
    <dgm:pt modelId="{0D48C0A4-39FC-4DBF-A90E-7DEA9E1C5746}" type="pres">
      <dgm:prSet presAssocID="{791E0CC1-D10D-47EC-BE18-9F1C6D105A90}" presName="node" presStyleLbl="node1" presStyleIdx="0" presStyleCnt="4" custScaleX="117863">
        <dgm:presLayoutVars>
          <dgm:bulletEnabled val="1"/>
        </dgm:presLayoutVars>
      </dgm:prSet>
      <dgm:spPr/>
    </dgm:pt>
    <dgm:pt modelId="{3E032A71-6334-41E2-B08D-85F0B77179BF}" type="pres">
      <dgm:prSet presAssocID="{DAE3EA40-DD9A-4D5D-850C-8CBF45A4FE5D}" presName="sibTrans" presStyleCnt="0"/>
      <dgm:spPr/>
    </dgm:pt>
    <dgm:pt modelId="{03242F2B-D615-437F-89DB-78E81F0F3393}" type="pres">
      <dgm:prSet presAssocID="{965E262D-E6C4-4A7F-BC59-5147175042F8}" presName="node" presStyleLbl="node1" presStyleIdx="1" presStyleCnt="4" custScaleX="142574">
        <dgm:presLayoutVars>
          <dgm:bulletEnabled val="1"/>
        </dgm:presLayoutVars>
      </dgm:prSet>
      <dgm:spPr/>
    </dgm:pt>
    <dgm:pt modelId="{353F02E4-0417-4CF0-8C9E-4D5D7F0E181A}" type="pres">
      <dgm:prSet presAssocID="{1D091CA7-712F-49A6-9983-9CF121E2DD36}" presName="sibTrans" presStyleCnt="0"/>
      <dgm:spPr/>
    </dgm:pt>
    <dgm:pt modelId="{01E5D50B-081A-40EF-9A73-6DE741D53CEF}" type="pres">
      <dgm:prSet presAssocID="{D9B50DAC-962F-41F4-8BED-E1CF9B348878}" presName="node" presStyleLbl="node1" presStyleIdx="2" presStyleCnt="4" custScaleX="117965">
        <dgm:presLayoutVars>
          <dgm:bulletEnabled val="1"/>
        </dgm:presLayoutVars>
      </dgm:prSet>
      <dgm:spPr/>
    </dgm:pt>
    <dgm:pt modelId="{AE51A913-C289-43EE-BC16-64DA38FB5468}" type="pres">
      <dgm:prSet presAssocID="{C894B269-B76F-4271-9072-8F3F6B1B72A2}" presName="sibTrans" presStyleCnt="0"/>
      <dgm:spPr/>
    </dgm:pt>
    <dgm:pt modelId="{ACFBE58B-1A3F-4E4E-8375-F76DC3617C63}" type="pres">
      <dgm:prSet presAssocID="{AC7C0CC1-B2A3-4DCD-BF72-1F2D73AF91D3}" presName="node" presStyleLbl="node1" presStyleIdx="3" presStyleCnt="4" custScaleX="140569">
        <dgm:presLayoutVars>
          <dgm:bulletEnabled val="1"/>
        </dgm:presLayoutVars>
      </dgm:prSet>
      <dgm:spPr/>
    </dgm:pt>
  </dgm:ptLst>
  <dgm:cxnLst>
    <dgm:cxn modelId="{EBE0010B-E3FE-4A27-BF44-74388EE2F821}" type="presOf" srcId="{D9B50DAC-962F-41F4-8BED-E1CF9B348878}" destId="{01E5D50B-081A-40EF-9A73-6DE741D53CEF}" srcOrd="0" destOrd="0" presId="urn:microsoft.com/office/officeart/2005/8/layout/default"/>
    <dgm:cxn modelId="{DA4D1A12-6936-4098-93D3-AE6A1BFFD980}" srcId="{7497886C-1BDF-45DC-8E81-676B714E8312}" destId="{791E0CC1-D10D-47EC-BE18-9F1C6D105A90}" srcOrd="0" destOrd="0" parTransId="{06657481-3E3B-4E96-BDF4-B35334815B09}" sibTransId="{DAE3EA40-DD9A-4D5D-850C-8CBF45A4FE5D}"/>
    <dgm:cxn modelId="{78382E2A-5920-4475-832A-E0D2BCD4A4C5}" srcId="{7497886C-1BDF-45DC-8E81-676B714E8312}" destId="{D9B50DAC-962F-41F4-8BED-E1CF9B348878}" srcOrd="2" destOrd="0" parTransId="{3996428A-2955-4CC4-96E6-CB0C329BDCCF}" sibTransId="{C894B269-B76F-4271-9072-8F3F6B1B72A2}"/>
    <dgm:cxn modelId="{8E0E182C-69AE-4CF8-8B7B-F208BD186988}" type="presOf" srcId="{AC7C0CC1-B2A3-4DCD-BF72-1F2D73AF91D3}" destId="{ACFBE58B-1A3F-4E4E-8375-F76DC3617C63}" srcOrd="0" destOrd="0" presId="urn:microsoft.com/office/officeart/2005/8/layout/default"/>
    <dgm:cxn modelId="{359EF7AB-B9B5-40AA-A873-682CEAEEE512}" srcId="{7497886C-1BDF-45DC-8E81-676B714E8312}" destId="{965E262D-E6C4-4A7F-BC59-5147175042F8}" srcOrd="1" destOrd="0" parTransId="{0129073D-1E3C-4126-A310-A1351BB7569C}" sibTransId="{1D091CA7-712F-49A6-9983-9CF121E2DD36}"/>
    <dgm:cxn modelId="{4AC717B6-74AF-4F5C-9E6D-BDD58ED233EB}" type="presOf" srcId="{7497886C-1BDF-45DC-8E81-676B714E8312}" destId="{B53C82DB-5ED2-472A-B67A-9325C7363A8B}" srcOrd="0" destOrd="0" presId="urn:microsoft.com/office/officeart/2005/8/layout/default"/>
    <dgm:cxn modelId="{6136D0C2-D738-487B-AD15-FA7A02DBAB40}" type="presOf" srcId="{791E0CC1-D10D-47EC-BE18-9F1C6D105A90}" destId="{0D48C0A4-39FC-4DBF-A90E-7DEA9E1C5746}" srcOrd="0" destOrd="0" presId="urn:microsoft.com/office/officeart/2005/8/layout/default"/>
    <dgm:cxn modelId="{31FACFF2-3582-4D30-A605-0FCF1A150E20}" type="presOf" srcId="{965E262D-E6C4-4A7F-BC59-5147175042F8}" destId="{03242F2B-D615-437F-89DB-78E81F0F3393}" srcOrd="0" destOrd="0" presId="urn:microsoft.com/office/officeart/2005/8/layout/default"/>
    <dgm:cxn modelId="{461E09F6-F0FF-4EB2-9F8E-7CD57C332A6D}" srcId="{7497886C-1BDF-45DC-8E81-676B714E8312}" destId="{AC7C0CC1-B2A3-4DCD-BF72-1F2D73AF91D3}" srcOrd="3" destOrd="0" parTransId="{2C53ABAF-5BE0-4ABA-A68A-867D9E10679A}" sibTransId="{5F86245D-7DBB-409A-BD65-B450A3FD3AEB}"/>
    <dgm:cxn modelId="{F09A9483-9DA9-4F9D-9E45-F53F4B6ED39A}" type="presParOf" srcId="{B53C82DB-5ED2-472A-B67A-9325C7363A8B}" destId="{0D48C0A4-39FC-4DBF-A90E-7DEA9E1C5746}" srcOrd="0" destOrd="0" presId="urn:microsoft.com/office/officeart/2005/8/layout/default"/>
    <dgm:cxn modelId="{88FAFE77-65B2-4644-B372-AE77F89C44CF}" type="presParOf" srcId="{B53C82DB-5ED2-472A-B67A-9325C7363A8B}" destId="{3E032A71-6334-41E2-B08D-85F0B77179BF}" srcOrd="1" destOrd="0" presId="urn:microsoft.com/office/officeart/2005/8/layout/default"/>
    <dgm:cxn modelId="{03615FEC-0374-449A-B3A3-E52E8D7D87AA}" type="presParOf" srcId="{B53C82DB-5ED2-472A-B67A-9325C7363A8B}" destId="{03242F2B-D615-437F-89DB-78E81F0F3393}" srcOrd="2" destOrd="0" presId="urn:microsoft.com/office/officeart/2005/8/layout/default"/>
    <dgm:cxn modelId="{048DF297-983E-4100-9C20-654EBC1BC31F}" type="presParOf" srcId="{B53C82DB-5ED2-472A-B67A-9325C7363A8B}" destId="{353F02E4-0417-4CF0-8C9E-4D5D7F0E181A}" srcOrd="3" destOrd="0" presId="urn:microsoft.com/office/officeart/2005/8/layout/default"/>
    <dgm:cxn modelId="{4CC918CD-EDD3-4601-8C7D-E31F8059E3F9}" type="presParOf" srcId="{B53C82DB-5ED2-472A-B67A-9325C7363A8B}" destId="{01E5D50B-081A-40EF-9A73-6DE741D53CEF}" srcOrd="4" destOrd="0" presId="urn:microsoft.com/office/officeart/2005/8/layout/default"/>
    <dgm:cxn modelId="{7AC2DC52-A625-4F8B-ABCF-0B6461A9D3FB}" type="presParOf" srcId="{B53C82DB-5ED2-472A-B67A-9325C7363A8B}" destId="{AE51A913-C289-43EE-BC16-64DA38FB5468}" srcOrd="5" destOrd="0" presId="urn:microsoft.com/office/officeart/2005/8/layout/default"/>
    <dgm:cxn modelId="{B8E481E9-5033-47A6-ACD8-8AF2107113EF}" type="presParOf" srcId="{B53C82DB-5ED2-472A-B67A-9325C7363A8B}" destId="{ACFBE58B-1A3F-4E4E-8375-F76DC3617C6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8C0A4-39FC-4DBF-A90E-7DEA9E1C5746}">
      <dsp:nvSpPr>
        <dsp:cNvPr id="0" name=""/>
        <dsp:cNvSpPr/>
      </dsp:nvSpPr>
      <dsp:spPr>
        <a:xfrm>
          <a:off x="1713" y="347627"/>
          <a:ext cx="3861914" cy="19659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Engaging and activating members around </a:t>
          </a:r>
          <a:r>
            <a:rPr lang="en-US" sz="17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internal power-building </a:t>
          </a: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initiatives is essential to winning better contracts and increasing market share. </a:t>
          </a:r>
          <a:endParaRPr lang="en-CA"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1713" y="347627"/>
        <a:ext cx="3861914" cy="1965967"/>
      </dsp:txXfrm>
    </dsp:sp>
    <dsp:sp modelId="{03242F2B-D615-437F-89DB-78E81F0F3393}">
      <dsp:nvSpPr>
        <dsp:cNvPr id="0" name=""/>
        <dsp:cNvSpPr/>
      </dsp:nvSpPr>
      <dsp:spPr>
        <a:xfrm>
          <a:off x="4191289" y="347627"/>
          <a:ext cx="4671597" cy="196596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An </a:t>
          </a:r>
          <a:r>
            <a:rPr lang="en-US" sz="17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active and engaged membership </a:t>
          </a: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can be plugged into external organizing campaigns that bring in new members and improve overall conditions, and increase worker POWER in the construction industry and other IUPAT-represented workplaces.</a:t>
          </a:r>
          <a:endParaRPr lang="en-CA"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4191289" y="347627"/>
        <a:ext cx="4671597" cy="1965967"/>
      </dsp:txXfrm>
    </dsp:sp>
    <dsp:sp modelId="{01E5D50B-081A-40EF-9A73-6DE741D53CEF}">
      <dsp:nvSpPr>
        <dsp:cNvPr id="0" name=""/>
        <dsp:cNvSpPr/>
      </dsp:nvSpPr>
      <dsp:spPr>
        <a:xfrm>
          <a:off x="32890" y="2641256"/>
          <a:ext cx="3865256" cy="196596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Engaged membership </a:t>
          </a: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expands capacity to increase Power-Base by engaging the broader communities in which they live in contract campaigns.</a:t>
          </a:r>
          <a:endParaRPr lang="en-CA"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32890" y="2641256"/>
        <a:ext cx="3865256" cy="1965967"/>
      </dsp:txXfrm>
    </dsp:sp>
    <dsp:sp modelId="{ACFBE58B-1A3F-4E4E-8375-F76DC3617C63}">
      <dsp:nvSpPr>
        <dsp:cNvPr id="0" name=""/>
        <dsp:cNvSpPr/>
      </dsp:nvSpPr>
      <dsp:spPr>
        <a:xfrm>
          <a:off x="4225808" y="2641256"/>
          <a:ext cx="4605901" cy="196596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Rank-and-file union members </a:t>
          </a:r>
          <a:r>
            <a:rPr lang="en-US"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are the best communicators of the worker narrative that builds support for pro-union policies and worker POWER building initiatives among the general public.</a:t>
          </a:r>
          <a:endParaRPr lang="en-CA" sz="17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4225808" y="2641256"/>
        <a:ext cx="4605901" cy="196596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2026-02-24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2/24/2026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a:t>
            </a:r>
          </a:p>
          <a:p>
            <a:pPr marL="628650" lvl="1" indent="-171450" algn="l" rtl="0">
              <a:spcBef>
                <a:spcPts val="0"/>
              </a:spcBef>
              <a:spcAft>
                <a:spcPts val="0"/>
              </a:spcAft>
              <a:buClr>
                <a:schemeClr val="dk1"/>
              </a:buClr>
              <a:buSzPts val="1200"/>
              <a:buFont typeface="Arial"/>
              <a:buChar char="•"/>
            </a:pPr>
            <a:r>
              <a:rPr lang="en-CA" dirty="0"/>
              <a:t>PowerPoint Presentation - Instructor Computer,</a:t>
            </a:r>
            <a:r>
              <a:rPr lang="en-CA" baseline="0" dirty="0"/>
              <a:t> </a:t>
            </a:r>
            <a:r>
              <a:rPr lang="en-CA" dirty="0"/>
              <a:t>Internet Connection, TV/Projector</a:t>
            </a:r>
          </a:p>
          <a:p>
            <a:pPr marL="628650" lvl="1" indent="-171450" algn="l" rtl="0">
              <a:spcBef>
                <a:spcPts val="0"/>
              </a:spcBef>
              <a:spcAft>
                <a:spcPts val="0"/>
              </a:spcAft>
              <a:buClr>
                <a:schemeClr val="dk1"/>
              </a:buClr>
              <a:buSzPts val="1200"/>
              <a:buFont typeface="Arial"/>
              <a:buChar char="•"/>
            </a:pPr>
            <a:r>
              <a:rPr lang="en-CA" dirty="0"/>
              <a:t>Handouts – Value Statement</a:t>
            </a:r>
          </a:p>
          <a:p>
            <a:pPr marL="628650" lvl="1" indent="-171450" algn="l" rtl="0">
              <a:spcBef>
                <a:spcPts val="0"/>
              </a:spcBef>
              <a:spcAft>
                <a:spcPts val="0"/>
              </a:spcAft>
              <a:buClr>
                <a:schemeClr val="dk1"/>
              </a:buClr>
              <a:buSzPts val="1200"/>
              <a:buFont typeface="Arial"/>
              <a:buChar char="•"/>
            </a:pPr>
            <a:r>
              <a:rPr lang="en-CA" dirty="0"/>
              <a:t>Case Studies/Simulations</a:t>
            </a:r>
          </a:p>
          <a:p>
            <a:pPr marL="628650" lvl="1" indent="-171450" algn="l" rtl="0">
              <a:spcBef>
                <a:spcPts val="0"/>
              </a:spcBef>
              <a:spcAft>
                <a:spcPts val="0"/>
              </a:spcAft>
              <a:buClr>
                <a:schemeClr val="dk1"/>
              </a:buClr>
              <a:buSzPts val="1200"/>
              <a:buFont typeface="Arial"/>
              <a:buChar char="•"/>
            </a:pPr>
            <a:r>
              <a:rPr lang="en-CA" dirty="0"/>
              <a:t>Flip Chart(s) / Markers (at least three colors) for brainstorming or group activities</a:t>
            </a:r>
          </a:p>
          <a:p>
            <a:pPr marL="628650" lvl="1" indent="-171450" algn="l" rtl="0">
              <a:spcBef>
                <a:spcPts val="0"/>
              </a:spcBef>
              <a:spcAft>
                <a:spcPts val="0"/>
              </a:spcAft>
              <a:buClr>
                <a:schemeClr val="dk1"/>
              </a:buClr>
              <a:buSzPts val="1200"/>
              <a:buFont typeface="Arial"/>
              <a:buChar char="•"/>
            </a:pPr>
            <a:r>
              <a:rPr lang="en-CA" dirty="0"/>
              <a:t>Name Tents/Tags</a:t>
            </a:r>
          </a:p>
          <a:p>
            <a:endParaRPr lang="en-CA" dirty="0"/>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a union is not: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third party; it's an organization formed by workers to collectively advocate for their interests, and it's comprised of the workers themselves, not an external entity.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employment agency. While unions can sometimes facilitate job placement through hiring halls, their primary function is to represent workers and negotiate with employers regarding wages, benefits, and working conditions, not to act as employment agencies.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social service. While unions can offer benefits that indirectly improve social well-being, their primary function is to advocate for and negotiate the terms of employment for their members, not to provide social services directly.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 members about our values and draw on them to explain how we are not a third party.</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10</a:t>
            </a:fld>
            <a:endParaRPr lang="en-US" dirty="0"/>
          </a:p>
        </p:txBody>
      </p:sp>
    </p:spTree>
    <p:extLst>
      <p:ext uri="{BB962C8B-B14F-4D97-AF65-F5344CB8AC3E}">
        <p14:creationId xmlns:p14="http://schemas.microsoft.com/office/powerpoint/2010/main" val="349101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group if they are willing to commit to the basic concepts. Is it always talking to a fellow member about issues with the collective bargaining agreement or a grievance?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we have to be okay with being uncomfortable and put ourselves in the proper headspace to have the right conversations.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11</a:t>
            </a:fld>
            <a:endParaRPr lang="en-US" dirty="0"/>
          </a:p>
        </p:txBody>
      </p:sp>
    </p:spTree>
    <p:extLst>
      <p:ext uri="{BB962C8B-B14F-4D97-AF65-F5344CB8AC3E}">
        <p14:creationId xmlns:p14="http://schemas.microsoft.com/office/powerpoint/2010/main" val="241051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slides asking how members view the Union and how members experience the Union.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90062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a group activity: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Divide into groups of 3 (groups pre-selected by the facilitator(s) and director(s)).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Each group is given 6 flipchart pages with the headings Representative, Dues Collector, and Movement for the first part of the exercise, and Negative, Transactional, and Inspirational for the second part.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1: STATE that the groups have 25 minutes to chart why members would view the Union as Representative, why members would view the Union as a Dues Collector, and why members would view the Union as part of a Movement.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DEBRIEF the participants and give each group 5-7 minutes to present what they came up with, and lead a discussion about how members view the Union.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if anyone has been a part of another organization and what their experience was like.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13</a:t>
            </a:fld>
            <a:endParaRPr lang="en-US" dirty="0"/>
          </a:p>
        </p:txBody>
      </p:sp>
    </p:spTree>
    <p:extLst>
      <p:ext uri="{BB962C8B-B14F-4D97-AF65-F5344CB8AC3E}">
        <p14:creationId xmlns:p14="http://schemas.microsoft.com/office/powerpoint/2010/main" val="1617029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a group activity: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Divide into groups of 3 (groups pre-selected by the facilitator(s) and director(s)).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Each group is given 6 flipchart pages with the headings Representative, Dues Collector, and Movement for the first part of the exercise and Negative, Transactional, and Inspirational for the second part of the exercise.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2: EXPLAIN that the same groups are given 25 minutes to chart Negative experiences members might have with the Union, Transactional experiences members might have with the Union, and Inspirational experiences members might have with the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1D35"/>
                </a:solidFill>
                <a:effectLst/>
                <a:latin typeface="Google Sans"/>
              </a:rPr>
              <a:t>EXPLAIN that a transactional conversation focuses on a specific task or information exchange, while a transformative conversation aims to inspire, build relationships, and foster deeper connections, often leading to personal or organizational growth.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DEBRIEF the participants and give each group 5-7 minutes to present what they came up with and lead a discussion about different experiences members have with the Union. This is about how they feel about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following questions: </a:t>
            </a:r>
          </a:p>
          <a:p>
            <a:pPr marL="457200" marR="0" lvl="0" indent="-317500" algn="l" rtl="0">
              <a:lnSpc>
                <a:spcPct val="100000"/>
              </a:lnSpc>
              <a:spcBef>
                <a:spcPts val="0"/>
              </a:spcBef>
              <a:spcAft>
                <a:spcPts val="0"/>
              </a:spcAft>
              <a:buSzPts val="1400"/>
              <a:buAutoNum type="arabicPeriod"/>
            </a:pPr>
            <a:r>
              <a:rPr lang="en-US" dirty="0"/>
              <a:t>How does it feel to be sitting in the room with your fellow members, having this conversation? </a:t>
            </a:r>
          </a:p>
          <a:p>
            <a:pPr marL="457200" marR="0" lvl="0" indent="-317500" algn="l" rtl="0">
              <a:lnSpc>
                <a:spcPct val="100000"/>
              </a:lnSpc>
              <a:spcBef>
                <a:spcPts val="0"/>
              </a:spcBef>
              <a:spcAft>
                <a:spcPts val="0"/>
              </a:spcAft>
              <a:buSzPts val="1400"/>
              <a:buAutoNum type="arabicPeriod"/>
            </a:pPr>
            <a:r>
              <a:rPr lang="en-US" dirty="0"/>
              <a:t>How is this conversation different from past experiences? </a:t>
            </a:r>
          </a:p>
          <a:p>
            <a:pPr marL="457200" marR="0" lvl="0" indent="-317500" algn="l" rtl="0">
              <a:lnSpc>
                <a:spcPct val="100000"/>
              </a:lnSpc>
              <a:spcBef>
                <a:spcPts val="0"/>
              </a:spcBef>
              <a:spcAft>
                <a:spcPts val="0"/>
              </a:spcAft>
              <a:buSzPts val="1400"/>
              <a:buAutoNum type="arabicPeriod"/>
            </a:pPr>
            <a:r>
              <a:rPr lang="en-US" dirty="0"/>
              <a:t>How many of you have had similar experiences?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14</a:t>
            </a:fld>
            <a:endParaRPr lang="en-US" dirty="0"/>
          </a:p>
        </p:txBody>
      </p:sp>
    </p:spTree>
    <p:extLst>
      <p:ext uri="{BB962C8B-B14F-4D97-AF65-F5344CB8AC3E}">
        <p14:creationId xmlns:p14="http://schemas.microsoft.com/office/powerpoint/2010/main" val="2557697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should we run an Internal Organizing Campaign?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how internal organizing might help grow both our membership numbers and, more importantly, our overall POWER.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057860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rtl="0">
              <a:lnSpc>
                <a:spcPct val="100000"/>
              </a:lnSpc>
              <a:spcBef>
                <a:spcPts val="0"/>
              </a:spcBef>
              <a:spcAft>
                <a:spcPts val="0"/>
              </a:spcAft>
              <a:buClr>
                <a:schemeClr val="dk1"/>
              </a:buClr>
              <a:buSzPts val="1200"/>
              <a:buFont typeface="Calibri"/>
              <a:buNone/>
            </a:pPr>
            <a:r>
              <a:rPr lang="en-US" dirty="0"/>
              <a:t>DISCUSS how internal organizing helps grow both our membership numbers and, more importantly, our overall POWER. Use the answers they give to reinforce the topics on the slide. </a:t>
            </a:r>
          </a:p>
          <a:p>
            <a:pPr marL="0" marR="0" lvl="0" indent="0" algn="l" rtl="0">
              <a:lnSpc>
                <a:spcPct val="100000"/>
              </a:lnSpc>
              <a:spcBef>
                <a:spcPts val="0"/>
              </a:spcBef>
              <a:spcAft>
                <a:spcPts val="0"/>
              </a:spcAft>
              <a:buClr>
                <a:schemeClr val="dk1"/>
              </a:buClr>
              <a:buSzPts val="1200"/>
              <a:buFont typeface="Calibri"/>
              <a:buNone/>
            </a:pPr>
            <a:r>
              <a:rPr lang="en-US" dirty="0"/>
              <a:t>ASK the following questions: </a:t>
            </a:r>
          </a:p>
          <a:p>
            <a:pPr marL="457200" marR="0" lvl="0" indent="-317500" algn="l" rtl="0">
              <a:lnSpc>
                <a:spcPct val="100000"/>
              </a:lnSpc>
              <a:spcBef>
                <a:spcPts val="0"/>
              </a:spcBef>
              <a:spcAft>
                <a:spcPts val="0"/>
              </a:spcAft>
              <a:buSzPts val="1400"/>
              <a:buAutoNum type="arabicPeriod"/>
            </a:pPr>
            <a:r>
              <a:rPr lang="en-US" dirty="0"/>
              <a:t>How many of you have wondered why organizers are not adding contractors? How could internal organizing help thieves? </a:t>
            </a:r>
          </a:p>
          <a:p>
            <a:pPr marL="457200" marR="0" lvl="0" indent="-317500" algn="l" rtl="0">
              <a:lnSpc>
                <a:spcPct val="100000"/>
              </a:lnSpc>
              <a:spcBef>
                <a:spcPts val="0"/>
              </a:spcBef>
              <a:spcAft>
                <a:spcPts val="0"/>
              </a:spcAft>
              <a:buSzPts val="1400"/>
              <a:buAutoNum type="arabicPeriod"/>
            </a:pPr>
            <a:r>
              <a:rPr lang="en-US" dirty="0"/>
              <a:t>How many of you have been unhappy with contract negotiations? How could internal organizing help this?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695520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US" dirty="0"/>
              <a:t>STATE that Internal organizing starts with one-on-one conversations with union members and potential union members.</a:t>
            </a:r>
          </a:p>
          <a:p>
            <a:r>
              <a:rPr lang="en-CA" dirty="0"/>
              <a:t>EMPHASIZE that </a:t>
            </a:r>
            <a:r>
              <a:rPr lang="en-US" dirty="0"/>
              <a:t>we must meet workers where they’re at, what that means, and how to do it. </a:t>
            </a:r>
          </a:p>
          <a:p>
            <a:pPr marL="171450" indent="-171450">
              <a:buFont typeface="Arial" panose="020B0604020202020204" pitchFamily="34" charset="0"/>
              <a:buChar char="•"/>
            </a:pPr>
            <a:r>
              <a:rPr lang="en-US" dirty="0"/>
              <a:t>Jobsites- we must be present at the jobsites or workplace. Visibility matters!</a:t>
            </a:r>
          </a:p>
          <a:p>
            <a:pPr marL="171450" indent="-171450">
              <a:buFont typeface="Arial" panose="020B0604020202020204" pitchFamily="34" charset="0"/>
              <a:buChar char="•"/>
            </a:pPr>
            <a:r>
              <a:rPr lang="en-US" dirty="0"/>
              <a:t>House Calls- we must meet members/workers where they live. There’s no way around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experiences with meeting workers where they’re at and how it has driven real-life campaigns.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DEMONSTRATE why meeting people where they are is important. Start by walking across the room slowly, as if someone is approaching you. </a:t>
            </a:r>
          </a:p>
          <a:p>
            <a:pPr marL="457200" marR="0" lvl="1" indent="0" algn="l" rtl="0">
              <a:lnSpc>
                <a:spcPct val="100000"/>
              </a:lnSpc>
              <a:spcBef>
                <a:spcPts val="0"/>
              </a:spcBef>
              <a:spcAft>
                <a:spcPts val="0"/>
              </a:spcAft>
              <a:buClr>
                <a:schemeClr val="dk1"/>
              </a:buClr>
              <a:buSzPts val="1200"/>
              <a:buFont typeface="Calibri"/>
              <a:buNone/>
            </a:pPr>
            <a:r>
              <a:rPr lang="en-US" dirty="0"/>
              <a:t>Say, "Imagine someone has made the effort to come over to me — they’re interested, open, maybe even a little nervous. Now, I have a choice: do I wait for them to make the next move, or do I step forward and meet them where they are?</a:t>
            </a:r>
          </a:p>
          <a:p>
            <a:pPr marL="457200" marR="0" lvl="1" indent="0" algn="l" rtl="0">
              <a:lnSpc>
                <a:spcPct val="100000"/>
              </a:lnSpc>
              <a:spcBef>
                <a:spcPts val="0"/>
              </a:spcBef>
              <a:spcAft>
                <a:spcPts val="0"/>
              </a:spcAft>
              <a:buClr>
                <a:schemeClr val="dk1"/>
              </a:buClr>
              <a:buSzPts val="1200"/>
              <a:buFont typeface="Calibri"/>
              <a:buNone/>
            </a:pPr>
            <a:r>
              <a:rPr lang="en-US" dirty="0"/>
              <a:t>Pause, then walk toward a different person who hasn’t moved. Say, "Now watch what happens when I walk up to someone who hasn’t shown interest. Do they want to engage? Are they ready? Maybe not.</a:t>
            </a:r>
          </a:p>
          <a:p>
            <a:pPr marL="457200" marR="0" lvl="1" indent="0" algn="l" rtl="0">
              <a:lnSpc>
                <a:spcPct val="100000"/>
              </a:lnSpc>
              <a:spcBef>
                <a:spcPts val="0"/>
              </a:spcBef>
              <a:spcAft>
                <a:spcPts val="0"/>
              </a:spcAft>
              <a:buClr>
                <a:schemeClr val="dk1"/>
              </a:buClr>
              <a:buSzPts val="1200"/>
              <a:buFont typeface="Calibri"/>
              <a:buNone/>
            </a:pPr>
            <a:r>
              <a:rPr lang="en-US" dirty="0"/>
              <a:t>End with this reflection: "Meeting people where they are means recognizing readiness, emotion, and openness. It’s not about convenience — it’s about connection."</a:t>
            </a:r>
          </a:p>
          <a:p>
            <a:pPr marL="0" marR="0" lvl="0" indent="0" algn="l" rtl="0">
              <a:lnSpc>
                <a:spcPct val="100000"/>
              </a:lnSpc>
              <a:spcBef>
                <a:spcPts val="0"/>
              </a:spcBef>
              <a:spcAft>
                <a:spcPts val="0"/>
              </a:spcAft>
              <a:buClr>
                <a:schemeClr val="dk1"/>
              </a:buClr>
              <a:buSzPts val="1200"/>
              <a:buFont typeface="Calibri"/>
              <a:buNone/>
            </a:pPr>
            <a:r>
              <a:rPr lang="en-US" dirty="0"/>
              <a:t>ASK the following questions: </a:t>
            </a:r>
          </a:p>
          <a:p>
            <a:pPr marL="457200" marR="0" lvl="0" indent="-317500" algn="l" rtl="0">
              <a:lnSpc>
                <a:spcPct val="100000"/>
              </a:lnSpc>
              <a:spcBef>
                <a:spcPts val="0"/>
              </a:spcBef>
              <a:spcAft>
                <a:spcPts val="0"/>
              </a:spcAft>
              <a:buSzPts val="1400"/>
              <a:buAutoNum type="arabicPeriod"/>
            </a:pPr>
            <a:r>
              <a:rPr lang="en-US" dirty="0"/>
              <a:t>How many of you have ever had a representative house call? What was that like? How did you feel? </a:t>
            </a:r>
          </a:p>
          <a:p>
            <a:pPr marL="457200" marR="0" lvl="0" indent="-317500" algn="l" rtl="0">
              <a:lnSpc>
                <a:spcPct val="100000"/>
              </a:lnSpc>
              <a:spcBef>
                <a:spcPts val="0"/>
              </a:spcBef>
              <a:spcAft>
                <a:spcPts val="0"/>
              </a:spcAft>
              <a:buSzPts val="1400"/>
              <a:buAutoNum type="arabicPeriod"/>
            </a:pPr>
            <a:r>
              <a:rPr lang="en-US" dirty="0"/>
              <a:t>How many of you would appreciate a union representative coming to your home to get your input?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468174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US" dirty="0"/>
              <a:t>EXPLAIN when, where, and how to approach co-workers on the job site. </a:t>
            </a:r>
          </a:p>
          <a:p>
            <a:r>
              <a:rPr lang="en-US" dirty="0"/>
              <a:t>ASK the following questions (7-8 minutes):</a:t>
            </a:r>
          </a:p>
          <a:p>
            <a:pPr lvl="1"/>
            <a:r>
              <a:rPr lang="en-US" dirty="0"/>
              <a:t>When you typically talk about the union (if at all) on the job site, how do those conversations go? </a:t>
            </a:r>
          </a:p>
          <a:p>
            <a:pPr lvl="1"/>
            <a:r>
              <a:rPr lang="en-US" dirty="0"/>
              <a:t>What are the potential roadblocks</a:t>
            </a:r>
            <a:r>
              <a:rPr lang="en-CA" dirty="0"/>
              <a:t>? </a:t>
            </a:r>
          </a:p>
          <a:p>
            <a:pPr marL="457200" lvl="1" indent="0" algn="l" rtl="0">
              <a:spcBef>
                <a:spcPts val="0"/>
              </a:spcBef>
              <a:spcAft>
                <a:spcPts val="0"/>
              </a:spcAft>
              <a:buNone/>
            </a:pPr>
            <a:r>
              <a:rPr lang="en-US" dirty="0"/>
              <a:t>Do these conversations positively portray us? </a:t>
            </a:r>
          </a:p>
          <a:p>
            <a:pPr marL="0" marR="0" lvl="0" indent="0" algn="l" rtl="0">
              <a:lnSpc>
                <a:spcPct val="100000"/>
              </a:lnSpc>
              <a:spcBef>
                <a:spcPts val="0"/>
              </a:spcBef>
              <a:spcAft>
                <a:spcPts val="0"/>
              </a:spcAft>
              <a:buClr>
                <a:schemeClr val="dk1"/>
              </a:buClr>
              <a:buSzPts val="1200"/>
              <a:buFont typeface="Calibri"/>
              <a:buNone/>
            </a:pPr>
            <a:r>
              <a:rPr lang="en-US" dirty="0"/>
              <a:t>TRANSITION to house calls. </a:t>
            </a:r>
          </a:p>
          <a:p>
            <a:endParaRPr lang="en-CA" dirty="0"/>
          </a:p>
          <a:p>
            <a:pPr marL="0" lvl="0" indent="0" algn="l" rtl="0">
              <a:spcBef>
                <a:spcPts val="0"/>
              </a:spcBef>
              <a:spcAft>
                <a:spcPts val="0"/>
              </a:spcAft>
              <a:buNone/>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2684653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US" dirty="0"/>
              <a:t>ASK – Where will workers be more open and honest about the union and what they are going through personally? </a:t>
            </a:r>
          </a:p>
          <a:p>
            <a:r>
              <a:rPr lang="en-US" dirty="0"/>
              <a:t>ADDRESS people’s common concerns about house calls and refute them with real-world anecdotal examples.</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 participants about the conversations about meeting people where they are at.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19</a:t>
            </a:fld>
            <a:endParaRPr lang="en-US" dirty="0"/>
          </a:p>
        </p:txBody>
      </p:sp>
    </p:spTree>
    <p:extLst>
      <p:ext uri="{BB962C8B-B14F-4D97-AF65-F5344CB8AC3E}">
        <p14:creationId xmlns:p14="http://schemas.microsoft.com/office/powerpoint/2010/main" val="368129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participants to answer the questions (1 minute):</a:t>
            </a:r>
            <a:endParaRPr lang="en-US" i="1" dirty="0"/>
          </a:p>
          <a:p>
            <a:pPr marL="676519" lvl="1" indent="-228600" algn="l" rtl="0">
              <a:lnSpc>
                <a:spcPct val="90000"/>
              </a:lnSpc>
              <a:spcBef>
                <a:spcPts val="0"/>
              </a:spcBef>
              <a:spcAft>
                <a:spcPts val="0"/>
              </a:spcAft>
              <a:buClr>
                <a:schemeClr val="dk1"/>
              </a:buClr>
              <a:buSzPts val="1200"/>
              <a:buFont typeface="+mj-lt"/>
              <a:buAutoNum type="arabicPeriod"/>
            </a:pPr>
            <a:r>
              <a:rPr lang="en-US" i="1" dirty="0"/>
              <a:t>Who You Are</a:t>
            </a:r>
          </a:p>
          <a:p>
            <a:pPr marL="676519" lvl="1" indent="-228600" algn="l" rtl="0">
              <a:lnSpc>
                <a:spcPct val="90000"/>
              </a:lnSpc>
              <a:spcBef>
                <a:spcPts val="0"/>
              </a:spcBef>
              <a:spcAft>
                <a:spcPts val="0"/>
              </a:spcAft>
              <a:buClr>
                <a:schemeClr val="dk1"/>
              </a:buClr>
              <a:buSzPts val="1200"/>
              <a:buFont typeface="+mj-lt"/>
              <a:buAutoNum type="arabicPeriod"/>
            </a:pPr>
            <a:r>
              <a:rPr lang="en-US" i="1" dirty="0"/>
              <a:t>What inspired you to join the campaign?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the exercise with your answer.</a:t>
            </a:r>
          </a:p>
          <a:p>
            <a:pPr marL="457200" marR="0" lvl="1" indent="0" algn="l" rtl="0">
              <a:lnSpc>
                <a:spcPct val="100000"/>
              </a:lnSpc>
              <a:spcBef>
                <a:spcPts val="0"/>
              </a:spcBef>
              <a:spcAft>
                <a:spcPts val="0"/>
              </a:spcAft>
              <a:buClr>
                <a:schemeClr val="dk1"/>
              </a:buClr>
              <a:buSzPts val="1200"/>
              <a:buFont typeface="Calibri"/>
              <a:buNone/>
            </a:pPr>
            <a:r>
              <a:rPr lang="en-US" dirty="0"/>
              <a:t>Instructor: Should start by telling their story. When did you realize the power of the union? Who inspired you, and what got you to this point? </a:t>
            </a:r>
          </a:p>
          <a:p>
            <a:pPr marL="457200" marR="0" lvl="1" indent="0" algn="l" rtl="0">
              <a:lnSpc>
                <a:spcPct val="100000"/>
              </a:lnSpc>
              <a:spcBef>
                <a:spcPts val="0"/>
              </a:spcBef>
              <a:spcAft>
                <a:spcPts val="0"/>
              </a:spcAft>
              <a:buClr>
                <a:schemeClr val="dk1"/>
              </a:buClr>
              <a:buSzPts val="1200"/>
              <a:buFont typeface="Calibri"/>
              <a:buNone/>
            </a:pPr>
            <a:r>
              <a:rPr lang="en-US" dirty="0"/>
              <a:t>Co-Facilitator:  Take quick notes on each member’s name/why to be used later.  </a:t>
            </a:r>
          </a:p>
          <a:p>
            <a:pPr>
              <a:buFontTx/>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difference between transactional interactions with our members and transformative interactions with our members.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REVISIT Union Culture discussion in Phase 1 and then move into what a structured conversation looks like and how to have one with a member in the context of internal organizing.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the topic by calling a couple of people up and telling them to introduce our union in 30 seconds. Then highlight that we talked about transactional vs transformational.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4063694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How do we approach conversations with members? Is the interaction Transactional or Transformative?</a:t>
            </a:r>
          </a:p>
          <a:p>
            <a:r>
              <a:rPr lang="en-CA" dirty="0"/>
              <a:t>CONDUCT a group activity (minimum of 3 participants for each group, </a:t>
            </a:r>
            <a:r>
              <a:rPr lang="en-US" dirty="0"/>
              <a:t>depending on the size of the group). T</a:t>
            </a:r>
            <a:r>
              <a:rPr lang="en-CA" dirty="0"/>
              <a:t>he goal is to identify transactional vs transformative interactions.  </a:t>
            </a:r>
          </a:p>
          <a:p>
            <a:pPr marL="685800" lvl="1" indent="-228600">
              <a:buFont typeface="+mj-lt"/>
              <a:buAutoNum type="arabicPeriod"/>
            </a:pPr>
            <a:r>
              <a:rPr lang="en-CA" dirty="0"/>
              <a:t>E</a:t>
            </a:r>
            <a:r>
              <a:rPr lang="en-US" dirty="0"/>
              <a:t>ach participant comes up and approaches a potential member on the job.</a:t>
            </a:r>
          </a:p>
          <a:p>
            <a:pPr marL="685800" lvl="1" indent="-228600">
              <a:buFont typeface="+mj-lt"/>
              <a:buAutoNum type="arabicPeriod"/>
            </a:pPr>
            <a:r>
              <a:rPr lang="en-US" dirty="0"/>
              <a:t>Encourage the potential member to join the union (or a contract campaign or some other type of internal campaign). </a:t>
            </a:r>
          </a:p>
          <a:p>
            <a:pPr marL="685800" lvl="1" indent="-228600">
              <a:buFont typeface="+mj-lt"/>
              <a:buAutoNum type="arabicPeriod"/>
            </a:pPr>
            <a:r>
              <a:rPr lang="en-US" dirty="0"/>
              <a:t>Each participant will have 2 minutes and hold off giving feedback until the end. Participants will usually try to sell wages and benefits and third-party the union. </a:t>
            </a:r>
          </a:p>
          <a:p>
            <a:pPr marL="0" indent="0">
              <a:buFont typeface="+mj-lt"/>
              <a:buNone/>
            </a:pPr>
            <a:r>
              <a:rPr lang="en-US" dirty="0"/>
              <a:t>DEBRIEF and use the sample conversations to illustrate the necessity of having a transformative conversation.</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21</a:t>
            </a:fld>
            <a:endParaRPr lang="en-US" dirty="0"/>
          </a:p>
        </p:txBody>
      </p:sp>
    </p:spTree>
    <p:extLst>
      <p:ext uri="{BB962C8B-B14F-4D97-AF65-F5344CB8AC3E}">
        <p14:creationId xmlns:p14="http://schemas.microsoft.com/office/powerpoint/2010/main" val="64089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DISCUSS the characteristics of a transaction interaction with a member or a potential member.</a:t>
            </a:r>
          </a:p>
          <a:p>
            <a:pPr marL="171450" indent="-171450">
              <a:buFont typeface="Arial" panose="020B0604020202020204" pitchFamily="34" charset="0"/>
              <a:buChar char="•"/>
            </a:pPr>
            <a:r>
              <a:rPr lang="en-US" dirty="0"/>
              <a:t>Union Rep does most of the talking.</a:t>
            </a:r>
          </a:p>
          <a:p>
            <a:pPr marL="171450" indent="-171450">
              <a:buFont typeface="Arial" panose="020B0604020202020204" pitchFamily="34" charset="0"/>
              <a:buChar char="•"/>
            </a:pPr>
            <a:r>
              <a:rPr lang="en-US" dirty="0"/>
              <a:t>Union Rep ‘sells’ wages, benefits, or perks.</a:t>
            </a:r>
          </a:p>
          <a:p>
            <a:pPr marL="171450" indent="-171450">
              <a:buFont typeface="Arial" panose="020B0604020202020204" pitchFamily="34" charset="0"/>
              <a:buChar char="•"/>
            </a:pPr>
            <a:r>
              <a:rPr lang="en-US" dirty="0"/>
              <a:t>Union Rep frames dues as a fee-for-service </a:t>
            </a:r>
          </a:p>
          <a:p>
            <a:pPr marL="171450" indent="-171450">
              <a:buFont typeface="Arial" panose="020B0604020202020204" pitchFamily="34" charset="0"/>
              <a:buChar char="•"/>
            </a:pPr>
            <a:r>
              <a:rPr lang="en-US" dirty="0"/>
              <a:t>Union Rep frames the Union as a third party</a:t>
            </a:r>
          </a:p>
          <a:p>
            <a:pPr marL="171450" indent="-171450">
              <a:buFont typeface="Arial" panose="020B0604020202020204" pitchFamily="34" charset="0"/>
              <a:buChar char="•"/>
            </a:pPr>
            <a:r>
              <a:rPr lang="en-US" dirty="0"/>
              <a:t>Union Rep assumes the members’ “why” is the same or similar to their own.</a:t>
            </a:r>
          </a:p>
          <a:p>
            <a:pPr marL="171450" indent="-171450">
              <a:buFont typeface="Arial" panose="020B0604020202020204" pitchFamily="34" charset="0"/>
              <a:buChar char="•"/>
            </a:pPr>
            <a:r>
              <a:rPr lang="en-US" dirty="0"/>
              <a:t>Rep doesn’t contextualize the power structure at work.</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22</a:t>
            </a:fld>
            <a:endParaRPr lang="en-US" dirty="0"/>
          </a:p>
        </p:txBody>
      </p:sp>
    </p:spTree>
    <p:extLst>
      <p:ext uri="{BB962C8B-B14F-4D97-AF65-F5344CB8AC3E}">
        <p14:creationId xmlns:p14="http://schemas.microsoft.com/office/powerpoint/2010/main" val="3256517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EXPLAIN why we need to approach conversations with members and potential members differently.</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dirty="0"/>
          </a:p>
        </p:txBody>
      </p:sp>
    </p:spTree>
    <p:extLst>
      <p:ext uri="{BB962C8B-B14F-4D97-AF65-F5344CB8AC3E}">
        <p14:creationId xmlns:p14="http://schemas.microsoft.com/office/powerpoint/2010/main" val="2357704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 </a:t>
            </a:r>
          </a:p>
          <a:p>
            <a:pPr rtl="0">
              <a:spcBef>
                <a:spcPts val="0"/>
              </a:spcBef>
              <a:spcAft>
                <a:spcPts val="0"/>
              </a:spcAft>
            </a:pPr>
            <a:r>
              <a:rPr lang="en-US" sz="1200" dirty="0">
                <a:latin typeface="+mn-lt"/>
              </a:rPr>
              <a:t>EXPLAIN Structured Conversations. </a:t>
            </a:r>
            <a:r>
              <a:rPr lang="en-US" sz="1200" b="0" i="0" u="none" strike="noStrike" dirty="0">
                <a:solidFill>
                  <a:srgbClr val="000000"/>
                </a:solidFill>
                <a:effectLst/>
                <a:latin typeface="+mn-lt"/>
              </a:rPr>
              <a:t>A structured conversation is a purposeful, member-centered dialogue used to build relationships, uncover motivations, and inspire collective action. It follows a thoughtful flow that connects each member’s personal “why” to the broader goals of the union, helping to break down barriers to participation and build lasting engagement.</a:t>
            </a:r>
          </a:p>
          <a:p>
            <a:pPr rtl="0">
              <a:spcBef>
                <a:spcPts val="0"/>
              </a:spcBef>
              <a:spcAft>
                <a:spcPts val="0"/>
              </a:spcAft>
            </a:pPr>
            <a:r>
              <a:rPr lang="en-CA" sz="1200" dirty="0">
                <a:latin typeface="+mn-lt"/>
              </a:rPr>
              <a:t>ASK – </a:t>
            </a:r>
            <a:r>
              <a:rPr lang="en-US" sz="1200" dirty="0">
                <a:latin typeface="+mn-lt"/>
              </a:rPr>
              <a:t>How does it help have a transformative member interaction? </a:t>
            </a:r>
            <a:endParaRPr lang="en-CA" sz="1200" dirty="0">
              <a:latin typeface="+mn-lt"/>
            </a:endParaRPr>
          </a:p>
          <a:p>
            <a:r>
              <a:rPr lang="en-CA" sz="1200" dirty="0">
                <a:latin typeface="+mn-lt"/>
              </a:rPr>
              <a:t>INTRODUCE the 6-step conversation. </a:t>
            </a:r>
            <a:r>
              <a:rPr lang="en-US" sz="1200" dirty="0">
                <a:latin typeface="+mn-lt"/>
              </a:rPr>
              <a:t>A 6-Step Conversation focused on listening to and understanding membership concerns and developing solutions based on their ‘why’. A conversation that identifies individual member issues that can be connected to and addressed through member-to-member solidarity and POWER building.</a:t>
            </a:r>
          </a:p>
          <a:p>
            <a:r>
              <a:rPr lang="en-US" sz="1200" dirty="0">
                <a:latin typeface="+mn-lt"/>
              </a:rPr>
              <a:t>A conversation that identifies Internal Organizing Issues.</a:t>
            </a:r>
          </a:p>
          <a:p>
            <a:r>
              <a:rPr lang="en-CA" sz="1200" dirty="0">
                <a:latin typeface="+mn-lt"/>
              </a:rPr>
              <a:t>DISCUSS the </a:t>
            </a:r>
            <a:r>
              <a:rPr lang="en-US" sz="1200" dirty="0">
                <a:latin typeface="+mn-lt"/>
              </a:rPr>
              <a:t>6 Steps to a structured conversation.</a:t>
            </a:r>
          </a:p>
          <a:p>
            <a:pPr marL="685800" lvl="1" indent="-228600">
              <a:buFont typeface="+mj-lt"/>
              <a:buAutoNum type="arabicPeriod"/>
            </a:pPr>
            <a:r>
              <a:rPr lang="en-US" sz="1200" dirty="0">
                <a:latin typeface="+mn-lt"/>
              </a:rPr>
              <a:t>Introduction</a:t>
            </a:r>
          </a:p>
          <a:p>
            <a:pPr marL="685800" lvl="1" indent="-228600">
              <a:buFont typeface="+mj-lt"/>
              <a:buAutoNum type="arabicPeriod"/>
            </a:pPr>
            <a:r>
              <a:rPr lang="en-US" sz="1200" dirty="0">
                <a:latin typeface="+mn-lt"/>
              </a:rPr>
              <a:t>Finding the issues and getting the story</a:t>
            </a:r>
          </a:p>
          <a:p>
            <a:pPr marL="685800" lvl="1" indent="-228600">
              <a:buFont typeface="+mj-lt"/>
              <a:buAutoNum type="arabicPeriod"/>
            </a:pPr>
            <a:r>
              <a:rPr lang="en-US" sz="1200" dirty="0">
                <a:latin typeface="+mn-lt"/>
              </a:rPr>
              <a:t>Vision</a:t>
            </a:r>
          </a:p>
          <a:p>
            <a:pPr marL="685800" lvl="1" indent="-228600">
              <a:buFont typeface="+mj-lt"/>
              <a:buAutoNum type="arabicPeriod"/>
            </a:pPr>
            <a:r>
              <a:rPr lang="en-US" sz="1200" dirty="0">
                <a:latin typeface="+mn-lt"/>
              </a:rPr>
              <a:t>Calling the question or the ‘ask’</a:t>
            </a:r>
          </a:p>
          <a:p>
            <a:pPr marL="685800" lvl="1" indent="-228600">
              <a:buFont typeface="+mj-lt"/>
              <a:buAutoNum type="arabicPeriod"/>
            </a:pPr>
            <a:r>
              <a:rPr lang="en-US" sz="1200" dirty="0">
                <a:latin typeface="+mn-lt"/>
              </a:rPr>
              <a:t>Inoculation</a:t>
            </a:r>
          </a:p>
          <a:p>
            <a:pPr marL="685800" lvl="1" indent="-228600">
              <a:buFont typeface="+mj-lt"/>
              <a:buAutoNum type="arabicPeriod"/>
            </a:pPr>
            <a:r>
              <a:rPr lang="en-US" sz="1200" dirty="0">
                <a:latin typeface="+mn-lt"/>
              </a:rPr>
              <a:t>Plan to win/commitment </a:t>
            </a:r>
          </a:p>
          <a:p>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10364145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What makes a good introduction?</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463214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How do we identify issues and get the story?</a:t>
            </a:r>
          </a:p>
          <a:p>
            <a:pPr marL="0" lvl="0" indent="0" algn="l" rtl="0">
              <a:spcBef>
                <a:spcPts val="0"/>
              </a:spcBef>
              <a:spcAft>
                <a:spcPts val="0"/>
              </a:spcAft>
              <a:buNone/>
            </a:pPr>
            <a:r>
              <a:rPr lang="en-US" dirty="0"/>
              <a:t>Examples of open-ended questions: </a:t>
            </a:r>
          </a:p>
          <a:p>
            <a:pPr marL="368300" lvl="0" indent="-228600" algn="l" rtl="0">
              <a:spcBef>
                <a:spcPts val="0"/>
              </a:spcBef>
              <a:spcAft>
                <a:spcPts val="0"/>
              </a:spcAft>
              <a:buSzPts val="1400"/>
              <a:buFont typeface="+mj-lt"/>
              <a:buAutoNum type="arabicPeriod"/>
            </a:pPr>
            <a:r>
              <a:rPr lang="en-US" dirty="0"/>
              <a:t>How does that affect your life at home?</a:t>
            </a:r>
          </a:p>
          <a:p>
            <a:pPr marL="368300" lvl="0" indent="-228600" algn="l" rtl="0">
              <a:spcBef>
                <a:spcPts val="0"/>
              </a:spcBef>
              <a:spcAft>
                <a:spcPts val="0"/>
              </a:spcAft>
              <a:buSzPts val="1400"/>
              <a:buFont typeface="+mj-lt"/>
              <a:buAutoNum type="arabicPeriod"/>
            </a:pPr>
            <a:r>
              <a:rPr lang="en-US" dirty="0"/>
              <a:t>What did you do before you worked here?</a:t>
            </a:r>
          </a:p>
          <a:p>
            <a:pPr marL="368300" lvl="0" indent="-228600" algn="l" rtl="0">
              <a:spcBef>
                <a:spcPts val="0"/>
              </a:spcBef>
              <a:spcAft>
                <a:spcPts val="0"/>
              </a:spcAft>
              <a:buSzPts val="1400"/>
              <a:buFont typeface="+mj-lt"/>
              <a:buAutoNum type="arabicPeriod"/>
            </a:pPr>
            <a:r>
              <a:rPr lang="en-US" dirty="0"/>
              <a:t>How would you describe a typical day at work?</a:t>
            </a:r>
          </a:p>
          <a:p>
            <a:pPr marL="368300" lvl="0" indent="-228600" algn="l" rtl="0">
              <a:spcBef>
                <a:spcPts val="0"/>
              </a:spcBef>
              <a:spcAft>
                <a:spcPts val="0"/>
              </a:spcAft>
              <a:buSzPts val="1400"/>
              <a:buFont typeface="+mj-lt"/>
              <a:buAutoNum type="arabicPeriod"/>
            </a:pPr>
            <a:r>
              <a:rPr lang="en-US" dirty="0"/>
              <a:t>How have things at work changed for you over (selected timeframe, since the recession, </a:t>
            </a:r>
            <a:r>
              <a:rPr lang="en-US" dirty="0" err="1"/>
              <a:t>etc</a:t>
            </a:r>
            <a:r>
              <a:rPr lang="en-US" dirty="0"/>
              <a:t>)?</a:t>
            </a:r>
          </a:p>
          <a:p>
            <a:pPr marL="368300" lvl="0" indent="-228600" algn="l" rtl="0">
              <a:spcBef>
                <a:spcPts val="0"/>
              </a:spcBef>
              <a:spcAft>
                <a:spcPts val="0"/>
              </a:spcAft>
              <a:buSzPts val="1400"/>
              <a:buFont typeface="+mj-lt"/>
              <a:buAutoNum type="arabicPeriod"/>
            </a:pPr>
            <a:r>
              <a:rPr lang="en-US" dirty="0"/>
              <a:t>What do you like/dislike about the industry?</a:t>
            </a:r>
          </a:p>
          <a:p>
            <a:pPr marL="368300" lvl="0" indent="-228600" algn="l" rtl="0">
              <a:spcBef>
                <a:spcPts val="0"/>
              </a:spcBef>
              <a:spcAft>
                <a:spcPts val="0"/>
              </a:spcAft>
              <a:buSzPts val="1400"/>
              <a:buFont typeface="+mj-lt"/>
              <a:buAutoNum type="arabicPeriod"/>
            </a:pPr>
            <a:r>
              <a:rPr lang="en-US" dirty="0"/>
              <a:t>Do conditions at work allow you to be/do your best?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4199261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How do we lay out the vision for our members?</a:t>
            </a:r>
          </a:p>
          <a:p>
            <a:pPr marL="0" lvl="0" indent="0" algn="l" rtl="0">
              <a:spcBef>
                <a:spcPts val="0"/>
              </a:spcBef>
              <a:spcAft>
                <a:spcPts val="0"/>
              </a:spcAft>
              <a:buNone/>
            </a:pPr>
            <a:r>
              <a:rPr lang="en-US" dirty="0"/>
              <a:t>Examples of open-ended questions: </a:t>
            </a:r>
          </a:p>
          <a:p>
            <a:pPr marL="457200" lvl="0" indent="-317500" algn="l" rtl="0">
              <a:spcBef>
                <a:spcPts val="0"/>
              </a:spcBef>
              <a:spcAft>
                <a:spcPts val="0"/>
              </a:spcAft>
              <a:buSzPts val="1400"/>
              <a:buAutoNum type="arabicPeriod"/>
            </a:pPr>
            <a:r>
              <a:rPr lang="en-US" dirty="0"/>
              <a:t>What would you change at work if you had a chance?</a:t>
            </a:r>
          </a:p>
          <a:p>
            <a:pPr marL="457200" lvl="0" indent="-317500" algn="just" rtl="0">
              <a:lnSpc>
                <a:spcPct val="115000"/>
              </a:lnSpc>
              <a:spcBef>
                <a:spcPts val="0"/>
              </a:spcBef>
              <a:spcAft>
                <a:spcPts val="0"/>
              </a:spcAft>
              <a:buSzPts val="1400"/>
              <a:buAutoNum type="arabicPeriod"/>
            </a:pPr>
            <a:r>
              <a:rPr lang="en-US" dirty="0"/>
              <a:t>What would it take/what would need to happen for you to earn more/get respect?</a:t>
            </a:r>
          </a:p>
          <a:p>
            <a:pPr marL="457200" lvl="0" indent="-317500" algn="just" rtl="0">
              <a:lnSpc>
                <a:spcPct val="115000"/>
              </a:lnSpc>
              <a:spcBef>
                <a:spcPts val="0"/>
              </a:spcBef>
              <a:spcAft>
                <a:spcPts val="0"/>
              </a:spcAft>
              <a:buSzPts val="1400"/>
              <a:buAutoNum type="arabicPeriod"/>
            </a:pPr>
            <a:r>
              <a:rPr lang="en-US" dirty="0"/>
              <a:t>Can you change any of that on your own?</a:t>
            </a:r>
          </a:p>
          <a:p>
            <a:pPr marL="457200" lvl="0" indent="-317500" algn="just" rtl="0">
              <a:lnSpc>
                <a:spcPct val="115000"/>
              </a:lnSpc>
              <a:spcBef>
                <a:spcPts val="0"/>
              </a:spcBef>
              <a:spcAft>
                <a:spcPts val="0"/>
              </a:spcAft>
              <a:buSzPts val="1400"/>
              <a:buAutoNum type="arabicPeriod"/>
            </a:pPr>
            <a:r>
              <a:rPr lang="en-US" dirty="0"/>
              <a:t>Do other people on your job/in your trade feel that way too?</a:t>
            </a:r>
          </a:p>
          <a:p>
            <a:pPr marL="457200" lvl="0" indent="-317500" algn="just" rtl="0">
              <a:lnSpc>
                <a:spcPct val="115000"/>
              </a:lnSpc>
              <a:spcBef>
                <a:spcPts val="0"/>
              </a:spcBef>
              <a:spcAft>
                <a:spcPts val="0"/>
              </a:spcAft>
              <a:buSzPts val="1400"/>
              <a:buAutoNum type="arabicPeriod"/>
            </a:pPr>
            <a:r>
              <a:rPr lang="en-US" dirty="0"/>
              <a:t>What would happen if everyone stood together and demanded change?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821736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How do we call the Question?</a:t>
            </a:r>
          </a:p>
          <a:p>
            <a:pPr marL="0" lvl="0" indent="0" algn="just" rtl="0">
              <a:lnSpc>
                <a:spcPct val="115000"/>
              </a:lnSpc>
              <a:spcBef>
                <a:spcPts val="1200"/>
              </a:spcBef>
              <a:spcAft>
                <a:spcPts val="0"/>
              </a:spcAft>
              <a:buClr>
                <a:schemeClr val="dk1"/>
              </a:buClr>
              <a:buSzPts val="1100"/>
              <a:buFont typeface="Arial"/>
              <a:buNone/>
            </a:pPr>
            <a:r>
              <a:rPr lang="en-US" dirty="0"/>
              <a:t>STATE that organizers at this stage are doing four things (not necessarily in this order).</a:t>
            </a:r>
          </a:p>
          <a:p>
            <a:pPr marL="0" lvl="0" indent="0" algn="just" rtl="0">
              <a:lnSpc>
                <a:spcPct val="115000"/>
              </a:lnSpc>
              <a:spcBef>
                <a:spcPts val="1200"/>
              </a:spcBef>
              <a:spcAft>
                <a:spcPts val="0"/>
              </a:spcAft>
              <a:buClr>
                <a:schemeClr val="dk1"/>
              </a:buClr>
              <a:buSzPts val="1100"/>
              <a:buFont typeface="Arial"/>
              <a:buNone/>
            </a:pPr>
            <a:r>
              <a:rPr lang="en-US" dirty="0"/>
              <a:t>Tell Your Union Story - Go around the room. Pick 3 to 4 people and say ‘Your union story was this…’, and then ask. ‘When I introduced myself, what was my union story?’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913863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a:t>
            </a:r>
            <a:r>
              <a:rPr lang="en-US" dirty="0"/>
              <a:t>How and why do we inoculate our members?</a:t>
            </a:r>
          </a:p>
          <a:p>
            <a:pPr marL="0" lvl="0" indent="0" algn="l" rtl="0">
              <a:spcBef>
                <a:spcPts val="0"/>
              </a:spcBef>
              <a:spcAft>
                <a:spcPts val="0"/>
              </a:spcAft>
              <a:buNone/>
            </a:pPr>
            <a:r>
              <a:rPr lang="en-US" dirty="0"/>
              <a:t>ASK the following questions: </a:t>
            </a:r>
          </a:p>
          <a:p>
            <a:pPr marL="457200" lvl="0" indent="-317500" algn="l" rtl="0">
              <a:spcBef>
                <a:spcPts val="0"/>
              </a:spcBef>
              <a:spcAft>
                <a:spcPts val="0"/>
              </a:spcAft>
              <a:buSzPts val="1400"/>
              <a:buAutoNum type="arabicPeriod"/>
            </a:pPr>
            <a:r>
              <a:rPr lang="en-US" dirty="0"/>
              <a:t>How many of you have been in a contract negotiation and it didn’t go as you wanted. How did that feel when you go the news? Were you prepared for it? </a:t>
            </a:r>
          </a:p>
          <a:p>
            <a:pPr marL="457200" lvl="0" indent="-317500" algn="l" rtl="0">
              <a:spcBef>
                <a:spcPts val="0"/>
              </a:spcBef>
              <a:spcAft>
                <a:spcPts val="0"/>
              </a:spcAft>
              <a:buSzPts val="1400"/>
              <a:buAutoNum type="arabicPeriod"/>
            </a:pPr>
            <a:r>
              <a:rPr lang="en-US" dirty="0"/>
              <a:t>What could have prepared you for that? Did you still want to stay involved?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348875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b="0" dirty="0"/>
              <a:t>EXPLAIN the course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2 participants what participation in the union looks like to them. Have the co-facilitator keep track of the time to make sure we go no longer than 5 minutes on the questions </a:t>
            </a:r>
          </a:p>
          <a:p>
            <a:endParaRPr lang="en-CA" b="0"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the following questions:</a:t>
            </a:r>
          </a:p>
          <a:p>
            <a:pPr lvl="1"/>
            <a:r>
              <a:rPr lang="en-US" dirty="0"/>
              <a:t>How do we plan to win with a member/worker?</a:t>
            </a:r>
          </a:p>
          <a:p>
            <a:pPr marL="457200" lvl="1" indent="0" algn="l" rtl="0">
              <a:spcBef>
                <a:spcPts val="0"/>
              </a:spcBef>
              <a:spcAft>
                <a:spcPts val="0"/>
              </a:spcAft>
              <a:buNone/>
            </a:pPr>
            <a:r>
              <a:rPr lang="en-US" dirty="0"/>
              <a:t>What does a plan to win look like? </a:t>
            </a:r>
          </a:p>
          <a:p>
            <a:pPr marL="0" lvl="0" indent="0" algn="l" rtl="0">
              <a:spcBef>
                <a:spcPts val="0"/>
              </a:spcBef>
              <a:spcAft>
                <a:spcPts val="0"/>
              </a:spcAft>
              <a:buNone/>
            </a:pPr>
            <a:r>
              <a:rPr lang="en-US" dirty="0"/>
              <a:t>EMPHASIZE that their involvement in the Building Union Power campaign will strengthen our union.  Then encourage them to attend Phase 1 training and sign the pledge.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3610726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 the listening skills slides and DISCUSS real-world scenarios where they have been applied.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importance of applying listening skills during a transformative conversation with a member.</a:t>
            </a:r>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3357627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Empathize – </a:t>
            </a:r>
            <a:r>
              <a:rPr lang="en-US" sz="1200" dirty="0">
                <a:latin typeface="+mn-lt"/>
              </a:rPr>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Dismiss a Member or Worker’s Concerns </a:t>
            </a:r>
            <a:r>
              <a:rPr lang="en-US" sz="1200" dirty="0">
                <a:latin typeface="+mn-lt"/>
              </a:rPr>
              <a:t>- Even if a member expresses disappointment with the Union or with you, let them know you hear them and ask what it would take to make things right.</a:t>
            </a:r>
          </a:p>
          <a:p>
            <a:pPr marL="457200" lvl="1" indent="0">
              <a:buNone/>
            </a:pPr>
            <a:r>
              <a:rPr lang="en-US" sz="1200" b="1" dirty="0">
                <a:latin typeface="Open Sans" panose="020B0606030504020204" pitchFamily="34" charset="0"/>
                <a:ea typeface="Open Sans" panose="020B0606030504020204" pitchFamily="34" charset="0"/>
                <a:cs typeface="Open Sans" panose="020B0606030504020204" pitchFamily="34" charset="0"/>
              </a:rPr>
              <a:t>Find common ground </a:t>
            </a:r>
            <a:r>
              <a:rPr lang="en-US" sz="1200" dirty="0">
                <a:latin typeface="Open Sans" panose="020B0606030504020204" pitchFamily="34" charset="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latin typeface="Open Sans" panose="020B0606030504020204" pitchFamily="34" charset="0"/>
                <a:ea typeface="Open Sans" panose="020B0606030504020204" pitchFamily="34" charset="0"/>
                <a:cs typeface="Open Sans" panose="020B0606030504020204" pitchFamily="34" charset="0"/>
              </a:rPr>
              <a:t>Don’t feel the need to sell something </a:t>
            </a:r>
            <a:r>
              <a:rPr lang="en-US" sz="1200" dirty="0">
                <a:latin typeface="Open Sans" panose="020B0606030504020204" pitchFamily="34" charset="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latin typeface="Open Sans" panose="020B0606030504020204" pitchFamily="34" charset="0"/>
                <a:ea typeface="Open Sans" panose="020B0606030504020204" pitchFamily="34" charset="0"/>
                <a:cs typeface="Open Sans" panose="020B0606030504020204" pitchFamily="34" charset="0"/>
              </a:rPr>
              <a:t>Organizing vs. Gathering: Remember the Difference </a:t>
            </a:r>
            <a:r>
              <a:rPr lang="en-US" sz="1200" dirty="0">
                <a:latin typeface="Open Sans" panose="020B0606030504020204" pitchFamily="34" charset="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Summarize – </a:t>
            </a:r>
            <a:r>
              <a:rPr lang="en-US" sz="1200" dirty="0">
                <a:latin typeface="+mn-lt"/>
              </a:rPr>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Show that you hear what the member is saying </a:t>
            </a:r>
            <a:r>
              <a:rPr lang="en-US" sz="1200" dirty="0">
                <a:latin typeface="+mn-lt"/>
              </a:rPr>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 Break into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members - </a:t>
            </a:r>
            <a:r>
              <a:rPr lang="en-US" sz="1200" dirty="0"/>
              <a:t>What are some of the things you’ve heard as a member, in your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this scenario?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I’m hearing that you're frustrated because you don't feel heard or that your input isn't being valued. Is that correct?”</a:t>
            </a:r>
          </a:p>
          <a:p>
            <a:r>
              <a:rPr lang="en-US" dirty="0"/>
              <a:t>HIGHLIGHT ONE UNION value.</a:t>
            </a:r>
          </a:p>
          <a:p>
            <a:r>
              <a:rPr lang="en-US" dirty="0"/>
              <a:t>TELL participants to use their listening skills to probe on the job, talk to journeymen or other mentor figures; use active listening skills on the job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3663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US" dirty="0"/>
              <a:t>CONDUCT a group exercise. Every participant will get the chance to do a member conversation roleplay (30-min practice)</a:t>
            </a:r>
          </a:p>
          <a:p>
            <a:r>
              <a:rPr lang="en-US" dirty="0"/>
              <a:t>After each roleplay, DEBRIEF and ask for feedback from the group. </a:t>
            </a:r>
          </a:p>
          <a:p>
            <a:pPr marL="685800" lvl="1" indent="-228600" algn="l" rtl="0">
              <a:spcBef>
                <a:spcPts val="0"/>
              </a:spcBef>
              <a:spcAft>
                <a:spcPts val="0"/>
              </a:spcAft>
              <a:buClr>
                <a:schemeClr val="dk1"/>
              </a:buClr>
              <a:buSzPts val="1200"/>
              <a:buFont typeface="+mj-lt"/>
              <a:buAutoNum type="arabicPeriod"/>
            </a:pPr>
            <a:r>
              <a:rPr lang="en-US" dirty="0"/>
              <a:t>The instructor and co-facilitator will demonstrate a transformative conversation.</a:t>
            </a:r>
          </a:p>
          <a:p>
            <a:pPr marL="685800" lvl="1" indent="-228600" algn="l" rtl="0">
              <a:spcBef>
                <a:spcPts val="0"/>
              </a:spcBef>
              <a:spcAft>
                <a:spcPts val="0"/>
              </a:spcAft>
              <a:buClr>
                <a:schemeClr val="dk1"/>
              </a:buClr>
              <a:buSzPts val="1200"/>
              <a:buFont typeface="+mj-lt"/>
              <a:buAutoNum type="arabicPeriod"/>
            </a:pPr>
            <a:r>
              <a:rPr lang="en-US" dirty="0"/>
              <a:t>Review available worker profiles with the group, then split them into groups.</a:t>
            </a:r>
          </a:p>
          <a:p>
            <a:pPr marL="685800" lvl="1" indent="-228600" algn="l" rtl="0">
              <a:spcBef>
                <a:spcPts val="0"/>
              </a:spcBef>
              <a:spcAft>
                <a:spcPts val="0"/>
              </a:spcAft>
              <a:buSzPts val="1400"/>
              <a:buFont typeface="+mj-lt"/>
              <a:buAutoNum type="arabicPeriod"/>
            </a:pPr>
            <a:r>
              <a:rPr lang="en-US" dirty="0"/>
              <a:t>Then, each member will demonstrate a transformative conversation using a profile that has been provided.</a:t>
            </a:r>
          </a:p>
          <a:p>
            <a:pPr marL="685800" lvl="1" indent="-228600" algn="l" rtl="0">
              <a:spcBef>
                <a:spcPts val="0"/>
              </a:spcBef>
              <a:spcAft>
                <a:spcPts val="0"/>
              </a:spcAft>
              <a:buSzPts val="1400"/>
              <a:buFont typeface="+mj-lt"/>
              <a:buAutoNum type="arabicPeriod"/>
            </a:pPr>
            <a:r>
              <a:rPr lang="en-US" dirty="0"/>
              <a:t>Each member will act as the person being approached and as the one approaching them. </a:t>
            </a:r>
          </a:p>
          <a:p>
            <a:pPr marL="685800" lvl="1" indent="-228600" algn="l" rtl="0">
              <a:spcBef>
                <a:spcPts val="0"/>
              </a:spcBef>
              <a:spcAft>
                <a:spcPts val="0"/>
              </a:spcAft>
              <a:buSzPts val="1400"/>
              <a:buFont typeface="+mj-lt"/>
              <a:buAutoNum type="arabicPeriod"/>
            </a:pPr>
            <a:r>
              <a:rPr lang="en-US" dirty="0"/>
              <a:t>After each role play facilitator will give feedback.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2186353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key takeaways.</a:t>
            </a: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questions or comments from participants.</a:t>
            </a:r>
          </a:p>
          <a:p>
            <a:r>
              <a:rPr lang="en-US" dirty="0"/>
              <a:t>STATE contact information.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FACILITATOR NOTES:</a:t>
            </a:r>
          </a:p>
          <a:p>
            <a:r>
              <a:rPr lang="en-US" dirty="0">
                <a:solidFill>
                  <a:schemeClr val="tx1"/>
                </a:solidFill>
              </a:rPr>
              <a:t>STATE that there are 5 topics in the course.</a:t>
            </a:r>
          </a:p>
          <a:p>
            <a:endParaRPr lang="en-CA" dirty="0">
              <a:solidFill>
                <a:schemeClr val="tx1"/>
              </a:solidFill>
            </a:endParaRPr>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886528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EXPLAIN the basic concepts of internal organizing. To build a union culture, remember your why and what a union is or isn’t.</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REVIEW the whys from the participants’ introduction. </a:t>
            </a:r>
            <a:r>
              <a:rPr lang="en-US" dirty="0"/>
              <a:t>Pinpoint a few people and say you told me why this 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it is important to remember your why when conversations get hard.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76733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REMIND people about the union and the culture we are trying to build. (Found on Phase 1 Culture talking points) </a:t>
            </a:r>
          </a:p>
          <a:p>
            <a:pPr marL="0" lvl="0" indent="0" algn="l" rtl="0">
              <a:spcBef>
                <a:spcPts val="0"/>
              </a:spcBef>
              <a:spcAft>
                <a:spcPts val="0"/>
              </a:spcAft>
              <a:buNone/>
            </a:pPr>
            <a:r>
              <a:rPr lang="en-US" dirty="0"/>
              <a:t>ASK 3 to 4 participants what union culture is to them.</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Facilitate the Commitment Round (5-10 minutes, depending on group size):</a:t>
            </a:r>
          </a:p>
          <a:p>
            <a:pPr marL="228600" lvl="0" indent="-228600" algn="l" rtl="0">
              <a:spcBef>
                <a:spcPts val="0"/>
              </a:spcBef>
              <a:spcAft>
                <a:spcPts val="0"/>
              </a:spcAft>
              <a:buClr>
                <a:schemeClr val="dk1"/>
              </a:buClr>
              <a:buSzPts val="1200"/>
              <a:buFont typeface="Calibri"/>
              <a:buAutoNum type="arabicPeriod"/>
            </a:pPr>
            <a:r>
              <a:rPr lang="en-US" dirty="0"/>
              <a:t>Go around the room and invite each person to respond.</a:t>
            </a:r>
          </a:p>
          <a:p>
            <a:pPr marL="228600" lvl="0" indent="-228600" algn="l" rtl="0">
              <a:spcBef>
                <a:spcPts val="0"/>
              </a:spcBef>
              <a:spcAft>
                <a:spcPts val="0"/>
              </a:spcAft>
              <a:buClr>
                <a:schemeClr val="dk1"/>
              </a:buClr>
              <a:buSzPts val="1200"/>
              <a:buFont typeface="Calibri"/>
              <a:buAutoNum type="arabicPeriod"/>
            </a:pPr>
            <a:r>
              <a:rPr lang="en-US" dirty="0"/>
              <a:t>Use names whenever possible to personalize the interaction.</a:t>
            </a:r>
          </a:p>
          <a:p>
            <a:pPr marL="228600" lvl="0" indent="-228600" algn="l" rtl="0">
              <a:spcBef>
                <a:spcPts val="0"/>
              </a:spcBef>
              <a:spcAft>
                <a:spcPts val="0"/>
              </a:spcAft>
              <a:buClr>
                <a:schemeClr val="dk1"/>
              </a:buClr>
              <a:buSzPts val="1200"/>
              <a:buFont typeface="Calibri"/>
              <a:buAutoNum type="arabicPeriod"/>
            </a:pPr>
            <a:r>
              <a:rPr lang="en-US" dirty="0"/>
              <a:t>ASK – “Are you committed to building union culture in your Local and District Council?” Go first to set the tone. Example: "I’m [Facilitator Name], and I am committed to building a strong, inclusive union culture in my Local and District Council.“</a:t>
            </a:r>
          </a:p>
          <a:p>
            <a:pPr marL="0" lvl="0" indent="0" algn="l" rtl="0">
              <a:spcBef>
                <a:spcPts val="0"/>
              </a:spcBef>
              <a:spcAft>
                <a:spcPts val="0"/>
              </a:spcAft>
              <a:buClr>
                <a:schemeClr val="dk1"/>
              </a:buClr>
              <a:buSzPts val="1200"/>
              <a:buFont typeface="Calibri"/>
              <a:buNone/>
            </a:pPr>
            <a:r>
              <a:rPr lang="en-US" dirty="0"/>
              <a:t>Wrap-Up: Acknowledge the courage and unity in the room. Reinforce the importance of collective commitment: "Your voices today reflect a shared promise to lead and uplift our union culture. This is how movements grow—together."</a:t>
            </a:r>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ASK – What is a union? A </a:t>
            </a:r>
            <a:r>
              <a:rPr lang="en-US" dirty="0"/>
              <a:t>union is an organization of workers formed to collectively negotiate with employers over wages, benefits, and working conditions, giving employees a stronger voice and bargaining power in the workplace.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9</a:t>
            </a:fld>
            <a:endParaRPr lang="en-US" dirty="0"/>
          </a:p>
        </p:txBody>
      </p:sp>
    </p:spTree>
    <p:extLst>
      <p:ext uri="{BB962C8B-B14F-4D97-AF65-F5344CB8AC3E}">
        <p14:creationId xmlns:p14="http://schemas.microsoft.com/office/powerpoint/2010/main" val="1840475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a:extLst>
              <a:ext uri="{FF2B5EF4-FFF2-40B4-BE49-F238E27FC236}">
                <a16:creationId xmlns:a16="http://schemas.microsoft.com/office/drawing/2014/main" id="{A72E8801-7C60-446E-A97F-B2FEBF4E95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5" name="Footer Placeholder 4">
            <a:extLst>
              <a:ext uri="{FF2B5EF4-FFF2-40B4-BE49-F238E27FC236}">
                <a16:creationId xmlns:a16="http://schemas.microsoft.com/office/drawing/2014/main" id="{59C81C6C-76F7-49E2-BE0D-90F5E9BD0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16" name="Slide Number Placeholder 5">
            <a:extLst>
              <a:ext uri="{FF2B5EF4-FFF2-40B4-BE49-F238E27FC236}">
                <a16:creationId xmlns:a16="http://schemas.microsoft.com/office/drawing/2014/main" id="{D0A83E4F-CA65-4B96-807F-8658506F66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17" name="Group 16">
            <a:extLst>
              <a:ext uri="{FF2B5EF4-FFF2-40B4-BE49-F238E27FC236}">
                <a16:creationId xmlns:a16="http://schemas.microsoft.com/office/drawing/2014/main" id="{22499E78-4996-4812-9D1F-0382D7ED9A9B}"/>
              </a:ext>
            </a:extLst>
          </p:cNvPr>
          <p:cNvGrpSpPr/>
          <p:nvPr userDrawn="1"/>
        </p:nvGrpSpPr>
        <p:grpSpPr>
          <a:xfrm>
            <a:off x="0" y="6356350"/>
            <a:ext cx="12192000" cy="558800"/>
            <a:chOff x="0" y="6299200"/>
            <a:chExt cx="12192000" cy="558800"/>
          </a:xfrm>
        </p:grpSpPr>
        <p:sp>
          <p:nvSpPr>
            <p:cNvPr id="18" name="Rectangle 17">
              <a:extLst>
                <a:ext uri="{FF2B5EF4-FFF2-40B4-BE49-F238E27FC236}">
                  <a16:creationId xmlns:a16="http://schemas.microsoft.com/office/drawing/2014/main" id="{C904764C-C2E5-4A60-9EBD-B3089FA2FEB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9" name="Rectangle 18">
              <a:extLst>
                <a:ext uri="{FF2B5EF4-FFF2-40B4-BE49-F238E27FC236}">
                  <a16:creationId xmlns:a16="http://schemas.microsoft.com/office/drawing/2014/main" id="{046EFFE5-8FD0-4D39-BBDC-F3DEC0E55F09}"/>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20" name="Footer Placeholder 5">
            <a:extLst>
              <a:ext uri="{FF2B5EF4-FFF2-40B4-BE49-F238E27FC236}">
                <a16:creationId xmlns:a16="http://schemas.microsoft.com/office/drawing/2014/main" id="{F4744C88-B901-4982-B593-F4C04104C739}"/>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sp>
        <p:nvSpPr>
          <p:cNvPr id="21" name="Slide Number Placeholder 6">
            <a:extLst>
              <a:ext uri="{FF2B5EF4-FFF2-40B4-BE49-F238E27FC236}">
                <a16:creationId xmlns:a16="http://schemas.microsoft.com/office/drawing/2014/main" id="{40F384D7-9CBC-462D-83BF-1C516989D491}"/>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22" name="Google Shape;63;p1">
            <a:extLst>
              <a:ext uri="{FF2B5EF4-FFF2-40B4-BE49-F238E27FC236}">
                <a16:creationId xmlns:a16="http://schemas.microsoft.com/office/drawing/2014/main" id="{9DFB1F41-8935-4FDF-8A39-478C027C025A}"/>
              </a:ext>
            </a:extLst>
          </p:cNvPr>
          <p:cNvPicPr preferRelativeResize="0"/>
          <p:nvPr userDrawn="1"/>
        </p:nvPicPr>
        <p:blipFill>
          <a:blip r:embed="rId2">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15" name="Date Placeholder 3">
            <a:extLst>
              <a:ext uri="{FF2B5EF4-FFF2-40B4-BE49-F238E27FC236}">
                <a16:creationId xmlns:a16="http://schemas.microsoft.com/office/drawing/2014/main" id="{656103F7-9A9B-4727-A310-FCABA44FCE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6" name="Footer Placeholder 4">
            <a:extLst>
              <a:ext uri="{FF2B5EF4-FFF2-40B4-BE49-F238E27FC236}">
                <a16:creationId xmlns:a16="http://schemas.microsoft.com/office/drawing/2014/main" id="{74119B8F-052A-459B-8101-4D030C12E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17" name="Slide Number Placeholder 5">
            <a:extLst>
              <a:ext uri="{FF2B5EF4-FFF2-40B4-BE49-F238E27FC236}">
                <a16:creationId xmlns:a16="http://schemas.microsoft.com/office/drawing/2014/main" id="{AFCEFB8E-EF7E-4D23-B9DC-687CBCF97C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18" name="Group 17">
            <a:extLst>
              <a:ext uri="{FF2B5EF4-FFF2-40B4-BE49-F238E27FC236}">
                <a16:creationId xmlns:a16="http://schemas.microsoft.com/office/drawing/2014/main" id="{EF5062C9-2AB6-4112-A8E5-1D2B414074F4}"/>
              </a:ext>
            </a:extLst>
          </p:cNvPr>
          <p:cNvGrpSpPr/>
          <p:nvPr userDrawn="1"/>
        </p:nvGrpSpPr>
        <p:grpSpPr>
          <a:xfrm>
            <a:off x="0" y="6356350"/>
            <a:ext cx="12192000" cy="558800"/>
            <a:chOff x="0" y="6299200"/>
            <a:chExt cx="12192000" cy="558800"/>
          </a:xfrm>
        </p:grpSpPr>
        <p:sp>
          <p:nvSpPr>
            <p:cNvPr id="19" name="Rectangle 18">
              <a:extLst>
                <a:ext uri="{FF2B5EF4-FFF2-40B4-BE49-F238E27FC236}">
                  <a16:creationId xmlns:a16="http://schemas.microsoft.com/office/drawing/2014/main" id="{488F93A1-BE1F-4776-A73A-7D962A7A9D03}"/>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20" name="Rectangle 19">
              <a:extLst>
                <a:ext uri="{FF2B5EF4-FFF2-40B4-BE49-F238E27FC236}">
                  <a16:creationId xmlns:a16="http://schemas.microsoft.com/office/drawing/2014/main" id="{51827F80-9A79-4CD5-92C4-575395DDF83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22" name="Slide Number Placeholder 6">
            <a:extLst>
              <a:ext uri="{FF2B5EF4-FFF2-40B4-BE49-F238E27FC236}">
                <a16:creationId xmlns:a16="http://schemas.microsoft.com/office/drawing/2014/main" id="{22FE4A7E-8C0E-42E2-83B2-0C3798698D7F}"/>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13" name="Footer Placeholder 5">
            <a:extLst>
              <a:ext uri="{FF2B5EF4-FFF2-40B4-BE49-F238E27FC236}">
                <a16:creationId xmlns:a16="http://schemas.microsoft.com/office/drawing/2014/main" id="{85D42910-7CD3-4646-888B-259F46340653}"/>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14" name="Google Shape;63;p1">
            <a:extLst>
              <a:ext uri="{FF2B5EF4-FFF2-40B4-BE49-F238E27FC236}">
                <a16:creationId xmlns:a16="http://schemas.microsoft.com/office/drawing/2014/main" id="{D1083D87-2800-4B02-9135-805DE926E4C3}"/>
              </a:ext>
            </a:extLst>
          </p:cNvPr>
          <p:cNvPicPr preferRelativeResize="0"/>
          <p:nvPr userDrawn="1"/>
        </p:nvPicPr>
        <p:blipFill>
          <a:blip r:embed="rId2">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7" name="Date Placeholder 3">
            <a:extLst>
              <a:ext uri="{FF2B5EF4-FFF2-40B4-BE49-F238E27FC236}">
                <a16:creationId xmlns:a16="http://schemas.microsoft.com/office/drawing/2014/main" id="{7C230E74-5E06-43AD-B597-AA69F7022F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a:extLst>
              <a:ext uri="{FF2B5EF4-FFF2-40B4-BE49-F238E27FC236}">
                <a16:creationId xmlns:a16="http://schemas.microsoft.com/office/drawing/2014/main" id="{A2B52DDA-605A-4BB5-A4AA-12088FD092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9" name="Slide Number Placeholder 5">
            <a:extLst>
              <a:ext uri="{FF2B5EF4-FFF2-40B4-BE49-F238E27FC236}">
                <a16:creationId xmlns:a16="http://schemas.microsoft.com/office/drawing/2014/main" id="{7DA8EC50-68FB-4F8B-91AE-C227BEEE0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10" name="Group 9">
            <a:extLst>
              <a:ext uri="{FF2B5EF4-FFF2-40B4-BE49-F238E27FC236}">
                <a16:creationId xmlns:a16="http://schemas.microsoft.com/office/drawing/2014/main" id="{7EAB20E9-85C3-41C5-AFE2-29564586B59C}"/>
              </a:ext>
            </a:extLst>
          </p:cNvPr>
          <p:cNvGrpSpPr/>
          <p:nvPr userDrawn="1"/>
        </p:nvGrpSpPr>
        <p:grpSpPr>
          <a:xfrm>
            <a:off x="0" y="6356350"/>
            <a:ext cx="12192000" cy="558800"/>
            <a:chOff x="0" y="6299200"/>
            <a:chExt cx="12192000" cy="558800"/>
          </a:xfrm>
        </p:grpSpPr>
        <p:sp>
          <p:nvSpPr>
            <p:cNvPr id="11" name="Rectangle 10">
              <a:extLst>
                <a:ext uri="{FF2B5EF4-FFF2-40B4-BE49-F238E27FC236}">
                  <a16:creationId xmlns:a16="http://schemas.microsoft.com/office/drawing/2014/main" id="{A84E96BA-1ADB-4D21-8484-C4F2ED8D47E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3" name="Rectangle 12">
              <a:extLst>
                <a:ext uri="{FF2B5EF4-FFF2-40B4-BE49-F238E27FC236}">
                  <a16:creationId xmlns:a16="http://schemas.microsoft.com/office/drawing/2014/main" id="{4C5FAAD9-2087-49FE-AF7F-E12BB17CB730}"/>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5" name="Slide Number Placeholder 6">
            <a:extLst>
              <a:ext uri="{FF2B5EF4-FFF2-40B4-BE49-F238E27FC236}">
                <a16:creationId xmlns:a16="http://schemas.microsoft.com/office/drawing/2014/main" id="{FC21CF44-D86C-40E5-B2FF-0D47CD7E515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17" name="Footer Placeholder 5">
            <a:extLst>
              <a:ext uri="{FF2B5EF4-FFF2-40B4-BE49-F238E27FC236}">
                <a16:creationId xmlns:a16="http://schemas.microsoft.com/office/drawing/2014/main" id="{6491D74D-B2CE-4DBD-AABE-E4B20CE605F5}"/>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18" name="Google Shape;63;p1">
            <a:extLst>
              <a:ext uri="{FF2B5EF4-FFF2-40B4-BE49-F238E27FC236}">
                <a16:creationId xmlns:a16="http://schemas.microsoft.com/office/drawing/2014/main" id="{56737193-EEE4-4CE5-95E4-3762A9CECAD5}"/>
              </a:ext>
            </a:extLst>
          </p:cNvPr>
          <p:cNvPicPr preferRelativeResize="0"/>
          <p:nvPr userDrawn="1"/>
        </p:nvPicPr>
        <p:blipFill>
          <a:blip r:embed="rId2">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DC240282-6B64-427A-90DF-F45606FD7E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a:extLst>
              <a:ext uri="{FF2B5EF4-FFF2-40B4-BE49-F238E27FC236}">
                <a16:creationId xmlns:a16="http://schemas.microsoft.com/office/drawing/2014/main" id="{3F320669-459C-473E-A77C-5F4A525BD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9" name="Slide Number Placeholder 5">
            <a:extLst>
              <a:ext uri="{FF2B5EF4-FFF2-40B4-BE49-F238E27FC236}">
                <a16:creationId xmlns:a16="http://schemas.microsoft.com/office/drawing/2014/main" id="{9E7BAE62-C345-4325-8566-51961DE747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10" name="Group 9">
            <a:extLst>
              <a:ext uri="{FF2B5EF4-FFF2-40B4-BE49-F238E27FC236}">
                <a16:creationId xmlns:a16="http://schemas.microsoft.com/office/drawing/2014/main" id="{0A5287CA-83AD-4749-A536-FF3C667B0F69}"/>
              </a:ext>
            </a:extLst>
          </p:cNvPr>
          <p:cNvGrpSpPr/>
          <p:nvPr userDrawn="1"/>
        </p:nvGrpSpPr>
        <p:grpSpPr>
          <a:xfrm>
            <a:off x="0" y="6356350"/>
            <a:ext cx="12192000" cy="558800"/>
            <a:chOff x="0" y="6299200"/>
            <a:chExt cx="12192000" cy="558800"/>
          </a:xfrm>
        </p:grpSpPr>
        <p:sp>
          <p:nvSpPr>
            <p:cNvPr id="11" name="Rectangle 10">
              <a:extLst>
                <a:ext uri="{FF2B5EF4-FFF2-40B4-BE49-F238E27FC236}">
                  <a16:creationId xmlns:a16="http://schemas.microsoft.com/office/drawing/2014/main" id="{363CB8D9-B896-4680-883B-6C5CAB2E3D9F}"/>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3" name="Rectangle 12">
              <a:extLst>
                <a:ext uri="{FF2B5EF4-FFF2-40B4-BE49-F238E27FC236}">
                  <a16:creationId xmlns:a16="http://schemas.microsoft.com/office/drawing/2014/main" id="{A87DA232-5328-40F3-B4BA-0EFC2083857D}"/>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5" name="Slide Number Placeholder 6">
            <a:extLst>
              <a:ext uri="{FF2B5EF4-FFF2-40B4-BE49-F238E27FC236}">
                <a16:creationId xmlns:a16="http://schemas.microsoft.com/office/drawing/2014/main" id="{AC65BFEB-9D67-4026-AB9E-1D338B1E999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12" name="Footer Placeholder 5">
            <a:extLst>
              <a:ext uri="{FF2B5EF4-FFF2-40B4-BE49-F238E27FC236}">
                <a16:creationId xmlns:a16="http://schemas.microsoft.com/office/drawing/2014/main" id="{3A43A964-930F-47A7-9138-CF66070C8A09}"/>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17" name="Google Shape;63;p1">
            <a:extLst>
              <a:ext uri="{FF2B5EF4-FFF2-40B4-BE49-F238E27FC236}">
                <a16:creationId xmlns:a16="http://schemas.microsoft.com/office/drawing/2014/main" id="{19F66ABB-5887-4DEA-8BF6-15C48AECBF90}"/>
              </a:ext>
            </a:extLst>
          </p:cNvPr>
          <p:cNvPicPr preferRelativeResize="0"/>
          <p:nvPr userDrawn="1"/>
        </p:nvPicPr>
        <p:blipFill>
          <a:blip r:embed="rId2">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230571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3" name="Parallelogram 22">
            <a:extLst>
              <a:ext uri="{FF2B5EF4-FFF2-40B4-BE49-F238E27FC236}">
                <a16:creationId xmlns:a16="http://schemas.microsoft.com/office/drawing/2014/main" id="{C0296A46-AAD9-4491-ABD7-AAE097D3CB24}"/>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CA" dirty="0"/>
          </a:p>
        </p:txBody>
      </p:sp>
      <p:sp>
        <p:nvSpPr>
          <p:cNvPr id="22" name="Date Placeholder 3">
            <a:extLst>
              <a:ext uri="{FF2B5EF4-FFF2-40B4-BE49-F238E27FC236}">
                <a16:creationId xmlns:a16="http://schemas.microsoft.com/office/drawing/2014/main" id="{17654E14-412B-427D-BB58-E3623E7B69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24" name="Footer Placeholder 4">
            <a:extLst>
              <a:ext uri="{FF2B5EF4-FFF2-40B4-BE49-F238E27FC236}">
                <a16:creationId xmlns:a16="http://schemas.microsoft.com/office/drawing/2014/main" id="{B5C90BEA-C136-4A02-AC7C-11CB8C467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25" name="Slide Number Placeholder 5">
            <a:extLst>
              <a:ext uri="{FF2B5EF4-FFF2-40B4-BE49-F238E27FC236}">
                <a16:creationId xmlns:a16="http://schemas.microsoft.com/office/drawing/2014/main" id="{AFD00BD8-6A0E-460E-BF41-63A8CF60C3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26" name="Group 25">
            <a:extLst>
              <a:ext uri="{FF2B5EF4-FFF2-40B4-BE49-F238E27FC236}">
                <a16:creationId xmlns:a16="http://schemas.microsoft.com/office/drawing/2014/main" id="{3C039C45-288C-4FCF-BB95-798105639BB8}"/>
              </a:ext>
            </a:extLst>
          </p:cNvPr>
          <p:cNvGrpSpPr/>
          <p:nvPr userDrawn="1"/>
        </p:nvGrpSpPr>
        <p:grpSpPr>
          <a:xfrm>
            <a:off x="0" y="6356350"/>
            <a:ext cx="12192000" cy="558800"/>
            <a:chOff x="0" y="6299200"/>
            <a:chExt cx="12192000" cy="558800"/>
          </a:xfrm>
        </p:grpSpPr>
        <p:sp>
          <p:nvSpPr>
            <p:cNvPr id="27" name="Rectangle 26">
              <a:extLst>
                <a:ext uri="{FF2B5EF4-FFF2-40B4-BE49-F238E27FC236}">
                  <a16:creationId xmlns:a16="http://schemas.microsoft.com/office/drawing/2014/main" id="{DCB3B69B-C1D0-4737-8153-AA36F17D2D91}"/>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28" name="Rectangle 27">
              <a:extLst>
                <a:ext uri="{FF2B5EF4-FFF2-40B4-BE49-F238E27FC236}">
                  <a16:creationId xmlns:a16="http://schemas.microsoft.com/office/drawing/2014/main" id="{387BD992-AA23-436D-9107-F4DE028E09F4}"/>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30" name="Slide Number Placeholder 6">
            <a:extLst>
              <a:ext uri="{FF2B5EF4-FFF2-40B4-BE49-F238E27FC236}">
                <a16:creationId xmlns:a16="http://schemas.microsoft.com/office/drawing/2014/main" id="{D0CE4391-4D72-404F-AF75-2E40B208E23E}"/>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32" name="Footer Placeholder 5">
            <a:extLst>
              <a:ext uri="{FF2B5EF4-FFF2-40B4-BE49-F238E27FC236}">
                <a16:creationId xmlns:a16="http://schemas.microsoft.com/office/drawing/2014/main" id="{A24AC0EF-F1DA-4BC4-BBCE-F3F673EE5616}"/>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33" name="Google Shape;63;p1">
            <a:extLst>
              <a:ext uri="{FF2B5EF4-FFF2-40B4-BE49-F238E27FC236}">
                <a16:creationId xmlns:a16="http://schemas.microsoft.com/office/drawing/2014/main" id="{8B43F936-7A10-4575-9449-62B95A1B37B8}"/>
              </a:ext>
            </a:extLst>
          </p:cNvPr>
          <p:cNvPicPr preferRelativeResize="0"/>
          <p:nvPr userDrawn="1"/>
        </p:nvPicPr>
        <p:blipFill>
          <a:blip r:embed="rId4">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1296585A-E6D9-4686-BC55-9875DEECD312}"/>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5E6BA961-6C28-40CF-8833-75C162F32EBF}"/>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
        <p:nvSpPr>
          <p:cNvPr id="15" name="Date Placeholder 3">
            <a:extLst>
              <a:ext uri="{FF2B5EF4-FFF2-40B4-BE49-F238E27FC236}">
                <a16:creationId xmlns:a16="http://schemas.microsoft.com/office/drawing/2014/main" id="{3A3EC247-F232-4E43-AD3D-A4337D2CCE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6" name="Footer Placeholder 4">
            <a:extLst>
              <a:ext uri="{FF2B5EF4-FFF2-40B4-BE49-F238E27FC236}">
                <a16:creationId xmlns:a16="http://schemas.microsoft.com/office/drawing/2014/main" id="{F99E41F2-F054-41B2-85FB-83656F128E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17" name="Slide Number Placeholder 5">
            <a:extLst>
              <a:ext uri="{FF2B5EF4-FFF2-40B4-BE49-F238E27FC236}">
                <a16:creationId xmlns:a16="http://schemas.microsoft.com/office/drawing/2014/main" id="{97B31547-84DD-4B08-919E-F55875D82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18" name="Group 17">
            <a:extLst>
              <a:ext uri="{FF2B5EF4-FFF2-40B4-BE49-F238E27FC236}">
                <a16:creationId xmlns:a16="http://schemas.microsoft.com/office/drawing/2014/main" id="{DD782648-76D7-462C-A4E7-40698E68526A}"/>
              </a:ext>
            </a:extLst>
          </p:cNvPr>
          <p:cNvGrpSpPr/>
          <p:nvPr userDrawn="1"/>
        </p:nvGrpSpPr>
        <p:grpSpPr>
          <a:xfrm>
            <a:off x="0" y="6356350"/>
            <a:ext cx="12192000" cy="558800"/>
            <a:chOff x="0" y="6299200"/>
            <a:chExt cx="12192000" cy="558800"/>
          </a:xfrm>
        </p:grpSpPr>
        <p:sp>
          <p:nvSpPr>
            <p:cNvPr id="19" name="Rectangle 18">
              <a:extLst>
                <a:ext uri="{FF2B5EF4-FFF2-40B4-BE49-F238E27FC236}">
                  <a16:creationId xmlns:a16="http://schemas.microsoft.com/office/drawing/2014/main" id="{D1265EF1-3989-4977-BC7C-D2DAB77668B8}"/>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20" name="Rectangle 19">
              <a:extLst>
                <a:ext uri="{FF2B5EF4-FFF2-40B4-BE49-F238E27FC236}">
                  <a16:creationId xmlns:a16="http://schemas.microsoft.com/office/drawing/2014/main" id="{29AB9FE6-F36F-4276-8544-FE3A983CC69D}"/>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22" name="Slide Number Placeholder 6">
            <a:extLst>
              <a:ext uri="{FF2B5EF4-FFF2-40B4-BE49-F238E27FC236}">
                <a16:creationId xmlns:a16="http://schemas.microsoft.com/office/drawing/2014/main" id="{125C0998-8C52-4564-BB25-206EBAE6AAEF}"/>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13" name="Footer Placeholder 5">
            <a:extLst>
              <a:ext uri="{FF2B5EF4-FFF2-40B4-BE49-F238E27FC236}">
                <a16:creationId xmlns:a16="http://schemas.microsoft.com/office/drawing/2014/main" id="{A7E28285-DDAC-48C4-9CC9-A45A67DB7DF9}"/>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14" name="Google Shape;63;p1">
            <a:extLst>
              <a:ext uri="{FF2B5EF4-FFF2-40B4-BE49-F238E27FC236}">
                <a16:creationId xmlns:a16="http://schemas.microsoft.com/office/drawing/2014/main" id="{E8978C34-5EB2-4151-A7EB-C5260DF55294}"/>
              </a:ext>
            </a:extLst>
          </p:cNvPr>
          <p:cNvPicPr preferRelativeResize="0"/>
          <p:nvPr userDrawn="1"/>
        </p:nvPicPr>
        <p:blipFill>
          <a:blip r:embed="rId2">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Date Placeholder 3">
            <a:extLst>
              <a:ext uri="{FF2B5EF4-FFF2-40B4-BE49-F238E27FC236}">
                <a16:creationId xmlns:a16="http://schemas.microsoft.com/office/drawing/2014/main" id="{2B658A39-11A4-42A6-9797-4C5CA2E8A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23" name="Footer Placeholder 4">
            <a:extLst>
              <a:ext uri="{FF2B5EF4-FFF2-40B4-BE49-F238E27FC236}">
                <a16:creationId xmlns:a16="http://schemas.microsoft.com/office/drawing/2014/main" id="{4500D706-9715-4248-9E7A-6384B2912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24" name="Slide Number Placeholder 5">
            <a:extLst>
              <a:ext uri="{FF2B5EF4-FFF2-40B4-BE49-F238E27FC236}">
                <a16:creationId xmlns:a16="http://schemas.microsoft.com/office/drawing/2014/main" id="{29A9E75A-7F77-4F10-9596-27945E576D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25" name="Group 24">
            <a:extLst>
              <a:ext uri="{FF2B5EF4-FFF2-40B4-BE49-F238E27FC236}">
                <a16:creationId xmlns:a16="http://schemas.microsoft.com/office/drawing/2014/main" id="{89033676-450B-423E-95C1-486FC22F70A4}"/>
              </a:ext>
            </a:extLst>
          </p:cNvPr>
          <p:cNvGrpSpPr/>
          <p:nvPr userDrawn="1"/>
        </p:nvGrpSpPr>
        <p:grpSpPr>
          <a:xfrm>
            <a:off x="0" y="6356350"/>
            <a:ext cx="12192000" cy="558800"/>
            <a:chOff x="0" y="6299200"/>
            <a:chExt cx="12192000" cy="558800"/>
          </a:xfrm>
        </p:grpSpPr>
        <p:sp>
          <p:nvSpPr>
            <p:cNvPr id="26" name="Rectangle 25">
              <a:extLst>
                <a:ext uri="{FF2B5EF4-FFF2-40B4-BE49-F238E27FC236}">
                  <a16:creationId xmlns:a16="http://schemas.microsoft.com/office/drawing/2014/main" id="{D6D79BE7-E06D-4C6F-B852-DDB2938E12D9}"/>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27" name="Rectangle 26">
              <a:extLst>
                <a:ext uri="{FF2B5EF4-FFF2-40B4-BE49-F238E27FC236}">
                  <a16:creationId xmlns:a16="http://schemas.microsoft.com/office/drawing/2014/main" id="{DA47ED59-19A9-4F11-AB9F-8A2883F09820}"/>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29" name="Slide Number Placeholder 6">
            <a:extLst>
              <a:ext uri="{FF2B5EF4-FFF2-40B4-BE49-F238E27FC236}">
                <a16:creationId xmlns:a16="http://schemas.microsoft.com/office/drawing/2014/main" id="{86DBDCFA-6120-44CD-B80A-0755397D659B}"/>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
        <p:nvSpPr>
          <p:cNvPr id="31" name="Footer Placeholder 5">
            <a:extLst>
              <a:ext uri="{FF2B5EF4-FFF2-40B4-BE49-F238E27FC236}">
                <a16:creationId xmlns:a16="http://schemas.microsoft.com/office/drawing/2014/main" id="{767EDA87-4450-4BDA-AE93-7A46A0FE8E26}"/>
              </a:ext>
            </a:extLst>
          </p:cNvPr>
          <p:cNvSpPr txBox="1">
            <a:spLocks/>
          </p:cNvSpPr>
          <p:nvPr userDrawn="1"/>
        </p:nvSpPr>
        <p:spPr>
          <a:xfrm>
            <a:off x="3743325" y="6458648"/>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t>One Union. </a:t>
            </a:r>
            <a:r>
              <a:rPr lang="en-US" sz="1500" dirty="0">
                <a:solidFill>
                  <a:srgbClr val="E7B909"/>
                </a:solidFill>
              </a:rPr>
              <a:t>One Family</a:t>
            </a:r>
            <a:r>
              <a:rPr lang="en-US" sz="1500" dirty="0"/>
              <a:t>. One Fight!</a:t>
            </a:r>
          </a:p>
        </p:txBody>
      </p:sp>
      <p:pic>
        <p:nvPicPr>
          <p:cNvPr id="32" name="Google Shape;63;p1">
            <a:extLst>
              <a:ext uri="{FF2B5EF4-FFF2-40B4-BE49-F238E27FC236}">
                <a16:creationId xmlns:a16="http://schemas.microsoft.com/office/drawing/2014/main" id="{31A7189B-C098-4A30-9CC3-25FC0E1C3909}"/>
              </a:ext>
            </a:extLst>
          </p:cNvPr>
          <p:cNvPicPr preferRelativeResize="0"/>
          <p:nvPr userDrawn="1"/>
        </p:nvPicPr>
        <p:blipFill>
          <a:blip r:embed="rId4">
            <a:alphaModFix/>
          </a:blip>
          <a:stretch>
            <a:fillRect/>
          </a:stretch>
        </p:blipFill>
        <p:spPr>
          <a:xfrm>
            <a:off x="4533900" y="6138037"/>
            <a:ext cx="409575" cy="684212"/>
          </a:xfrm>
          <a:prstGeom prst="rect">
            <a:avLst/>
          </a:prstGeom>
          <a:noFill/>
          <a:ln>
            <a:noFill/>
          </a:ln>
        </p:spPr>
      </p:pic>
    </p:spTree>
    <p:extLst>
      <p:ext uri="{BB962C8B-B14F-4D97-AF65-F5344CB8AC3E}">
        <p14:creationId xmlns:p14="http://schemas.microsoft.com/office/powerpoint/2010/main" val="4173075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DE68-4177-45F7-A21A-7F2B2A85A5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3955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63" r:id="rId4"/>
    <p:sldLayoutId id="2147483659" r:id="rId5"/>
    <p:sldLayoutId id="2147483660" r:id="rId6"/>
    <p:sldLayoutId id="2147483662" r:id="rId7"/>
    <p:sldLayoutId id="2147483661"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7.jpeg"/><Relationship Id="rId12" Type="http://schemas.openxmlformats.org/officeDocument/2006/relationships/image" Target="../media/image11.jpg"/><Relationship Id="rId2" Type="http://schemas.openxmlformats.org/officeDocument/2006/relationships/slideLayout" Target="../slideLayouts/slideLayout8.xml"/><Relationship Id="rId16" Type="http://schemas.openxmlformats.org/officeDocument/2006/relationships/image" Target="../media/image15.png"/><Relationship Id="rId1" Type="http://schemas.openxmlformats.org/officeDocument/2006/relationships/tags" Target="../tags/tag2.xml"/><Relationship Id="rId6" Type="http://schemas.openxmlformats.org/officeDocument/2006/relationships/image" Target="../media/image6.jpg"/><Relationship Id="rId11" Type="http://schemas.openxmlformats.org/officeDocument/2006/relationships/image" Target="../media/image10.jpeg"/><Relationship Id="rId5" Type="http://schemas.openxmlformats.org/officeDocument/2006/relationships/image" Target="../media/image5.jpg"/><Relationship Id="rId15" Type="http://schemas.openxmlformats.org/officeDocument/2006/relationships/image" Target="../media/image14.jpeg"/><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5.wdp"/><Relationship Id="rId11" Type="http://schemas.openxmlformats.org/officeDocument/2006/relationships/image" Target="../media/image12.png"/><Relationship Id="rId5" Type="http://schemas.openxmlformats.org/officeDocument/2006/relationships/image" Target="../media/image3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50.sv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1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hyperlink" Target="https://www.linkedin.com/posts/simonsinek_listening-isnt-waiting-for-your-turn-to-activity-7290821845153435649-6I3I"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2.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2.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2.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2.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2.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2.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1.xml"/><Relationship Id="rId7"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slide" Target="slide1.xml"/><Relationship Id="rId5" Type="http://schemas.openxmlformats.org/officeDocument/2006/relationships/hyperlink" Target="http://www.iupat.org/" TargetMode="External"/><Relationship Id="rId4" Type="http://schemas.openxmlformats.org/officeDocument/2006/relationships/image" Target="../media/image59.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12.png"/><Relationship Id="rId3" Type="http://schemas.openxmlformats.org/officeDocument/2006/relationships/image" Target="../media/image22.png"/><Relationship Id="rId7" Type="http://schemas.openxmlformats.org/officeDocument/2006/relationships/image" Target="../media/image25.jpeg"/><Relationship Id="rId12"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5193435"/>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64739" y="5516602"/>
            <a:ext cx="11007201" cy="954107"/>
          </a:xfrm>
          <a:prstGeom prst="rect">
            <a:avLst/>
          </a:prstGeom>
          <a:noFill/>
        </p:spPr>
        <p:txBody>
          <a:bodyPr wrap="square" rtlCol="0">
            <a:spAutoFit/>
          </a:bodyPr>
          <a:lstStyle/>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1274 Internal Organizing </a:t>
            </a:r>
            <a:endParaRPr lang="en-US" sz="32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p:txBody>
      </p:sp>
      <p:sp>
        <p:nvSpPr>
          <p:cNvPr id="2" name="Oval 1">
            <a:extLst>
              <a:ext uri="{FF2B5EF4-FFF2-40B4-BE49-F238E27FC236}">
                <a16:creationId xmlns:a16="http://schemas.microsoft.com/office/drawing/2014/main" id="{4E74FAA1-22A3-4CCC-8F65-B72D23B68937}"/>
              </a:ext>
            </a:extLst>
          </p:cNvPr>
          <p:cNvSpPr/>
          <p:nvPr/>
        </p:nvSpPr>
        <p:spPr>
          <a:xfrm flipH="1">
            <a:off x="3467100" y="622762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22762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2" name="Picture 11">
            <a:extLst>
              <a:ext uri="{FF2B5EF4-FFF2-40B4-BE49-F238E27FC236}">
                <a16:creationId xmlns:a16="http://schemas.microsoft.com/office/drawing/2014/main" id="{FE697ABC-C26F-4351-BF8C-7690DFE48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6276"/>
          <a:stretch/>
        </p:blipFill>
        <p:spPr>
          <a:xfrm rot="5400000">
            <a:off x="3240603" y="2253996"/>
            <a:ext cx="2631848" cy="3084783"/>
          </a:xfrm>
          <a:prstGeom prst="rect">
            <a:avLst/>
          </a:prstGeom>
        </p:spPr>
      </p:pic>
      <p:pic>
        <p:nvPicPr>
          <p:cNvPr id="14" name="Picture 13">
            <a:extLst>
              <a:ext uri="{FF2B5EF4-FFF2-40B4-BE49-F238E27FC236}">
                <a16:creationId xmlns:a16="http://schemas.microsoft.com/office/drawing/2014/main" id="{B6189404-23EC-4146-814F-DC431A4C55DA}"/>
              </a:ext>
            </a:extLst>
          </p:cNvPr>
          <p:cNvPicPr>
            <a:picLocks noChangeAspect="1"/>
          </p:cNvPicPr>
          <p:nvPr/>
        </p:nvPicPr>
        <p:blipFill rotWithShape="1">
          <a:blip r:embed="rId5">
            <a:extLst>
              <a:ext uri="{28A0092B-C50C-407E-A947-70E740481C1C}">
                <a14:useLocalDpi xmlns:a14="http://schemas.microsoft.com/office/drawing/2010/main" val="0"/>
              </a:ext>
            </a:extLst>
          </a:blip>
          <a:srcRect l="3394" t="20280" r="3394" b="-20280"/>
          <a:stretch/>
        </p:blipFill>
        <p:spPr>
          <a:xfrm>
            <a:off x="5780100" y="-4993"/>
            <a:ext cx="6411900" cy="3116713"/>
          </a:xfrm>
          <a:prstGeom prst="rect">
            <a:avLst/>
          </a:prstGeom>
        </p:spPr>
      </p:pic>
      <p:pic>
        <p:nvPicPr>
          <p:cNvPr id="15" name="Picture 14">
            <a:extLst>
              <a:ext uri="{FF2B5EF4-FFF2-40B4-BE49-F238E27FC236}">
                <a16:creationId xmlns:a16="http://schemas.microsoft.com/office/drawing/2014/main" id="{11578824-75FF-401C-8BF8-66BCAFDE1F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96468" y="3202927"/>
            <a:ext cx="2198329" cy="1648747"/>
          </a:xfrm>
          <a:prstGeom prst="rect">
            <a:avLst/>
          </a:prstGeom>
        </p:spPr>
      </p:pic>
      <p:pic>
        <p:nvPicPr>
          <p:cNvPr id="16" name="Picture 15">
            <a:extLst>
              <a:ext uri="{FF2B5EF4-FFF2-40B4-BE49-F238E27FC236}">
                <a16:creationId xmlns:a16="http://schemas.microsoft.com/office/drawing/2014/main" id="{45D8C69E-7A0A-4A7B-8570-61D73FDC8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482225" y="3370416"/>
            <a:ext cx="1990325" cy="1492744"/>
          </a:xfrm>
          <a:prstGeom prst="rect">
            <a:avLst/>
          </a:prstGeom>
        </p:spPr>
      </p:pic>
      <p:pic>
        <p:nvPicPr>
          <p:cNvPr id="17" name="Picture 16">
            <a:extLst>
              <a:ext uri="{FF2B5EF4-FFF2-40B4-BE49-F238E27FC236}">
                <a16:creationId xmlns:a16="http://schemas.microsoft.com/office/drawing/2014/main" id="{A51D0A59-5491-4405-837A-2929BC02AE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454486" y="3354493"/>
            <a:ext cx="1990326" cy="1502081"/>
          </a:xfrm>
          <a:prstGeom prst="rect">
            <a:avLst/>
          </a:prstGeom>
        </p:spPr>
      </p:pic>
      <p:pic>
        <p:nvPicPr>
          <p:cNvPr id="6" name="Picture 5">
            <a:extLst>
              <a:ext uri="{FF2B5EF4-FFF2-40B4-BE49-F238E27FC236}">
                <a16:creationId xmlns:a16="http://schemas.microsoft.com/office/drawing/2014/main" id="{1B6C3323-225E-4A9E-B4A2-7EC50AF2D06B}"/>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t="20509" b="14537"/>
          <a:stretch/>
        </p:blipFill>
        <p:spPr>
          <a:xfrm>
            <a:off x="0" y="-1997"/>
            <a:ext cx="7213517" cy="3123623"/>
          </a:xfrm>
          <a:prstGeom prst="rect">
            <a:avLst/>
          </a:prstGeom>
        </p:spPr>
      </p:pic>
      <p:pic>
        <p:nvPicPr>
          <p:cNvPr id="13" name="Picture 12">
            <a:extLst>
              <a:ext uri="{FF2B5EF4-FFF2-40B4-BE49-F238E27FC236}">
                <a16:creationId xmlns:a16="http://schemas.microsoft.com/office/drawing/2014/main" id="{BA963611-5812-47A7-930A-2495371389EA}"/>
              </a:ext>
            </a:extLst>
          </p:cNvPr>
          <p:cNvPicPr>
            <a:picLocks noChangeAspect="1"/>
          </p:cNvPicPr>
          <p:nvPr/>
        </p:nvPicPr>
        <p:blipFill rotWithShape="1">
          <a:blip r:embed="rId11">
            <a:extLst>
              <a:ext uri="{28A0092B-C50C-407E-A947-70E740481C1C}">
                <a14:useLocalDpi xmlns:a14="http://schemas.microsoft.com/office/drawing/2010/main" val="0"/>
              </a:ext>
            </a:extLst>
          </a:blip>
          <a:srcRect t="9433" r="14004"/>
          <a:stretch/>
        </p:blipFill>
        <p:spPr>
          <a:xfrm>
            <a:off x="-18737" y="3121625"/>
            <a:ext cx="1417853" cy="2007839"/>
          </a:xfrm>
          <a:prstGeom prst="rect">
            <a:avLst/>
          </a:prstGeom>
        </p:spPr>
      </p:pic>
      <p:pic>
        <p:nvPicPr>
          <p:cNvPr id="20" name="Picture 19">
            <a:extLst>
              <a:ext uri="{FF2B5EF4-FFF2-40B4-BE49-F238E27FC236}">
                <a16:creationId xmlns:a16="http://schemas.microsoft.com/office/drawing/2014/main" id="{96E63522-E20B-4827-A5A2-9C497F3D74B8}"/>
              </a:ext>
            </a:extLst>
          </p:cNvPr>
          <p:cNvPicPr>
            <a:picLocks noChangeAspect="1"/>
          </p:cNvPicPr>
          <p:nvPr/>
        </p:nvPicPr>
        <p:blipFill rotWithShape="1">
          <a:blip r:embed="rId12">
            <a:extLst>
              <a:ext uri="{28A0092B-C50C-407E-A947-70E740481C1C}">
                <a14:useLocalDpi xmlns:a14="http://schemas.microsoft.com/office/drawing/2010/main" val="0"/>
              </a:ext>
            </a:extLst>
          </a:blip>
          <a:srcRect t="50000" r="3208" b="11532"/>
          <a:stretch/>
        </p:blipFill>
        <p:spPr>
          <a:xfrm>
            <a:off x="7213517" y="2477923"/>
            <a:ext cx="4978483" cy="2638122"/>
          </a:xfrm>
          <a:prstGeom prst="rect">
            <a:avLst/>
          </a:prstGeom>
        </p:spPr>
      </p:pic>
      <p:pic>
        <p:nvPicPr>
          <p:cNvPr id="4" name="Picture 3">
            <a:extLst>
              <a:ext uri="{FF2B5EF4-FFF2-40B4-BE49-F238E27FC236}">
                <a16:creationId xmlns:a16="http://schemas.microsoft.com/office/drawing/2014/main" id="{F757D3A5-9CA4-46EB-A2C2-BD82CB2DBAC8}"/>
              </a:ext>
            </a:extLst>
          </p:cNvPr>
          <p:cNvPicPr>
            <a:picLocks noChangeAspect="1"/>
          </p:cNvPicPr>
          <p:nvPr/>
        </p:nvPicPr>
        <p:blipFill rotWithShape="1">
          <a:blip r:embed="rId13"/>
          <a:srcRect t="13876"/>
          <a:stretch/>
        </p:blipFill>
        <p:spPr>
          <a:xfrm>
            <a:off x="9987598" y="5594182"/>
            <a:ext cx="1648055" cy="1017351"/>
          </a:xfrm>
          <a:prstGeom prst="rect">
            <a:avLst/>
          </a:prstGeom>
        </p:spPr>
      </p:pic>
      <p:pic>
        <p:nvPicPr>
          <p:cNvPr id="25" name="Picture 24">
            <a:extLst>
              <a:ext uri="{FF2B5EF4-FFF2-40B4-BE49-F238E27FC236}">
                <a16:creationId xmlns:a16="http://schemas.microsoft.com/office/drawing/2014/main" id="{93BB9B51-DA0C-4928-A670-D47C814A5F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33513" y="4049214"/>
            <a:ext cx="1601323" cy="1601323"/>
          </a:xfrm>
          <a:prstGeom prst="rect">
            <a:avLst/>
          </a:prstGeom>
        </p:spPr>
      </p:pic>
      <p:pic>
        <p:nvPicPr>
          <p:cNvPr id="26" name="Picture 25">
            <a:extLst>
              <a:ext uri="{FF2B5EF4-FFF2-40B4-BE49-F238E27FC236}">
                <a16:creationId xmlns:a16="http://schemas.microsoft.com/office/drawing/2014/main" id="{E40D0E14-4450-4BD3-947D-1810185E762C}"/>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56060" y="3901924"/>
            <a:ext cx="1046464" cy="1693193"/>
          </a:xfrm>
          <a:prstGeom prst="rect">
            <a:avLst/>
          </a:prstGeom>
        </p:spPr>
      </p:pic>
      <p:pic>
        <p:nvPicPr>
          <p:cNvPr id="5" name="Picture 4">
            <a:extLst>
              <a:ext uri="{FF2B5EF4-FFF2-40B4-BE49-F238E27FC236}">
                <a16:creationId xmlns:a16="http://schemas.microsoft.com/office/drawing/2014/main" id="{85B5FA55-F415-4671-9A8F-DC8D3BCBF02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D16B174-16AA-4760-AEFC-4AF32435AEF6}"/>
              </a:ext>
            </a:extLst>
          </p:cNvPr>
          <p:cNvSpPr/>
          <p:nvPr/>
        </p:nvSpPr>
        <p:spPr>
          <a:xfrm>
            <a:off x="5253112" y="3540268"/>
            <a:ext cx="1164313"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612E3F31-84FF-42A8-9CC2-24C6F6D7006D}"/>
              </a:ext>
            </a:extLst>
          </p:cNvPr>
          <p:cNvSpPr/>
          <p:nvPr/>
        </p:nvSpPr>
        <p:spPr>
          <a:xfrm>
            <a:off x="3111500" y="2025241"/>
            <a:ext cx="6201436"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Remember </a:t>
            </a:r>
            <a:r>
              <a:rPr lang="en-US" b="1" dirty="0"/>
              <a:t>What A Union Isn’t</a:t>
            </a:r>
          </a:p>
        </p:txBody>
      </p:sp>
      <p:pic>
        <p:nvPicPr>
          <p:cNvPr id="12290" name="Picture 2" descr="OPEIU Local 8 - Reminder from Helen, an ...">
            <a:extLst>
              <a:ext uri="{FF2B5EF4-FFF2-40B4-BE49-F238E27FC236}">
                <a16:creationId xmlns:a16="http://schemas.microsoft.com/office/drawing/2014/main" id="{B071E1C1-70FE-48D2-959E-23D10AB659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00" r="24641"/>
          <a:stretch/>
        </p:blipFill>
        <p:spPr bwMode="auto">
          <a:xfrm>
            <a:off x="4828757" y="1183481"/>
            <a:ext cx="2159836" cy="27424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D0AB192-5E26-4EA6-A297-6785D49147F4}"/>
              </a:ext>
            </a:extLst>
          </p:cNvPr>
          <p:cNvSpPr/>
          <p:nvPr/>
        </p:nvSpPr>
        <p:spPr>
          <a:xfrm>
            <a:off x="7239352" y="1183481"/>
            <a:ext cx="2527300" cy="24901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11">
            <a:extLst>
              <a:ext uri="{FF2B5EF4-FFF2-40B4-BE49-F238E27FC236}">
                <a16:creationId xmlns:a16="http://schemas.microsoft.com/office/drawing/2014/main" id="{E5856312-F28A-44D7-A12C-2FF3A8AD8E36}"/>
              </a:ext>
            </a:extLst>
          </p:cNvPr>
          <p:cNvSpPr/>
          <p:nvPr/>
        </p:nvSpPr>
        <p:spPr>
          <a:xfrm>
            <a:off x="2229538" y="1183481"/>
            <a:ext cx="2329180" cy="249018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49E23602-9E53-46E2-8E94-677301C546C3}"/>
              </a:ext>
            </a:extLst>
          </p:cNvPr>
          <p:cNvSpPr/>
          <p:nvPr/>
        </p:nvSpPr>
        <p:spPr>
          <a:xfrm>
            <a:off x="4737100" y="4160955"/>
            <a:ext cx="2343150" cy="205082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A565E372-EB5E-454F-A79D-8A4188538E20}"/>
              </a:ext>
            </a:extLst>
          </p:cNvPr>
          <p:cNvSpPr txBox="1"/>
          <p:nvPr/>
        </p:nvSpPr>
        <p:spPr>
          <a:xfrm>
            <a:off x="2130478" y="1999865"/>
            <a:ext cx="2527300" cy="769441"/>
          </a:xfrm>
          <a:prstGeom prst="rect">
            <a:avLst/>
          </a:prstGeom>
          <a:noFill/>
        </p:spPr>
        <p:txBody>
          <a:bodyPr wrap="square" rtlCol="0">
            <a:spAutoFit/>
          </a:bodyPr>
          <a:lstStyle/>
          <a:p>
            <a:pPr algn="ctr"/>
            <a:r>
              <a:rPr lang="en-US" sz="2200" dirty="0">
                <a:latin typeface="Open Sans" panose="020B0606030504020204" pitchFamily="34" charset="0"/>
                <a:ea typeface="Open Sans" panose="020B0606030504020204" pitchFamily="34" charset="0"/>
                <a:cs typeface="Open Sans" panose="020B0606030504020204" pitchFamily="34" charset="0"/>
              </a:rPr>
              <a:t>A Union is </a:t>
            </a:r>
            <a:r>
              <a:rPr lang="en-US" sz="2200" b="1" i="1" dirty="0">
                <a:latin typeface="Open Sans" panose="020B0606030504020204" pitchFamily="34" charset="0"/>
                <a:ea typeface="Open Sans" panose="020B0606030504020204" pitchFamily="34" charset="0"/>
                <a:cs typeface="Open Sans" panose="020B0606030504020204" pitchFamily="34" charset="0"/>
              </a:rPr>
              <a:t>not </a:t>
            </a:r>
            <a:r>
              <a:rPr lang="en-US" sz="2200" b="1" dirty="0">
                <a:latin typeface="Open Sans" panose="020B0606030504020204" pitchFamily="34" charset="0"/>
                <a:ea typeface="Open Sans" panose="020B0606030504020204" pitchFamily="34" charset="0"/>
                <a:cs typeface="Open Sans" panose="020B0606030504020204" pitchFamily="34" charset="0"/>
              </a:rPr>
              <a:t>a third party.</a:t>
            </a:r>
          </a:p>
        </p:txBody>
      </p:sp>
      <p:sp>
        <p:nvSpPr>
          <p:cNvPr id="14" name="TextBox 13">
            <a:extLst>
              <a:ext uri="{FF2B5EF4-FFF2-40B4-BE49-F238E27FC236}">
                <a16:creationId xmlns:a16="http://schemas.microsoft.com/office/drawing/2014/main" id="{DD1F5300-2189-4B67-8371-65D13F4E1BD2}"/>
              </a:ext>
            </a:extLst>
          </p:cNvPr>
          <p:cNvSpPr txBox="1"/>
          <p:nvPr/>
        </p:nvSpPr>
        <p:spPr>
          <a:xfrm>
            <a:off x="7254592" y="1830587"/>
            <a:ext cx="2527300" cy="1107996"/>
          </a:xfrm>
          <a:prstGeom prst="rect">
            <a:avLst/>
          </a:prstGeom>
          <a:noFill/>
        </p:spPr>
        <p:txBody>
          <a:bodyPr wrap="square" rtlCol="0">
            <a:spAutoFit/>
          </a:bodyPr>
          <a:lstStyle/>
          <a:p>
            <a:pPr algn="ctr"/>
            <a:r>
              <a:rPr lang="en-US" sz="2200" dirty="0">
                <a:latin typeface="Open Sans" panose="020B0606030504020204" pitchFamily="34" charset="0"/>
                <a:ea typeface="Open Sans" panose="020B0606030504020204" pitchFamily="34" charset="0"/>
                <a:cs typeface="Open Sans" panose="020B0606030504020204" pitchFamily="34" charset="0"/>
              </a:rPr>
              <a:t>A Union is </a:t>
            </a:r>
            <a:r>
              <a:rPr lang="en-US" sz="2200" b="1" i="1" dirty="0">
                <a:latin typeface="Open Sans" panose="020B0606030504020204" pitchFamily="34" charset="0"/>
                <a:ea typeface="Open Sans" panose="020B0606030504020204" pitchFamily="34" charset="0"/>
                <a:cs typeface="Open Sans" panose="020B0606030504020204" pitchFamily="34" charset="0"/>
              </a:rPr>
              <a:t>not </a:t>
            </a:r>
            <a:r>
              <a:rPr lang="en-US" sz="2200" b="1" dirty="0">
                <a:latin typeface="Open Sans" panose="020B0606030504020204" pitchFamily="34" charset="0"/>
                <a:ea typeface="Open Sans" panose="020B0606030504020204" pitchFamily="34" charset="0"/>
                <a:cs typeface="Open Sans" panose="020B0606030504020204" pitchFamily="34" charset="0"/>
              </a:rPr>
              <a:t>an employment agency.</a:t>
            </a:r>
          </a:p>
        </p:txBody>
      </p:sp>
      <p:sp>
        <p:nvSpPr>
          <p:cNvPr id="15" name="TextBox 14">
            <a:extLst>
              <a:ext uri="{FF2B5EF4-FFF2-40B4-BE49-F238E27FC236}">
                <a16:creationId xmlns:a16="http://schemas.microsoft.com/office/drawing/2014/main" id="{BFF6135F-E7DF-452D-8082-5EB0EE243F96}"/>
              </a:ext>
            </a:extLst>
          </p:cNvPr>
          <p:cNvSpPr txBox="1"/>
          <p:nvPr/>
        </p:nvSpPr>
        <p:spPr>
          <a:xfrm>
            <a:off x="4645025" y="4549526"/>
            <a:ext cx="2527300" cy="769441"/>
          </a:xfrm>
          <a:prstGeom prst="rect">
            <a:avLst/>
          </a:prstGeom>
          <a:noFill/>
        </p:spPr>
        <p:txBody>
          <a:bodyPr wrap="square" rtlCol="0">
            <a:spAutoFit/>
          </a:bodyPr>
          <a:lstStyle/>
          <a:p>
            <a:pPr algn="ctr"/>
            <a:r>
              <a:rPr lang="en-US" sz="2200" dirty="0">
                <a:latin typeface="Open Sans" panose="020B0606030504020204" pitchFamily="34" charset="0"/>
                <a:ea typeface="Open Sans" panose="020B0606030504020204" pitchFamily="34" charset="0"/>
                <a:cs typeface="Open Sans" panose="020B0606030504020204" pitchFamily="34" charset="0"/>
              </a:rPr>
              <a:t>A Union is </a:t>
            </a:r>
            <a:r>
              <a:rPr lang="en-US" sz="2200" b="1" i="1" dirty="0">
                <a:latin typeface="Open Sans" panose="020B0606030504020204" pitchFamily="34" charset="0"/>
                <a:ea typeface="Open Sans" panose="020B0606030504020204" pitchFamily="34" charset="0"/>
                <a:cs typeface="Open Sans" panose="020B0606030504020204" pitchFamily="34" charset="0"/>
              </a:rPr>
              <a:t>not</a:t>
            </a:r>
            <a:r>
              <a:rPr lang="en-US" sz="2200" b="1" dirty="0">
                <a:latin typeface="Open Sans" panose="020B0606030504020204" pitchFamily="34" charset="0"/>
                <a:ea typeface="Open Sans" panose="020B0606030504020204" pitchFamily="34" charset="0"/>
                <a:cs typeface="Open Sans" panose="020B0606030504020204" pitchFamily="34" charset="0"/>
              </a:rPr>
              <a:t> a social service.</a:t>
            </a:r>
          </a:p>
        </p:txBody>
      </p:sp>
      <p:pic>
        <p:nvPicPr>
          <p:cNvPr id="17" name="Picture 16">
            <a:extLst>
              <a:ext uri="{FF2B5EF4-FFF2-40B4-BE49-F238E27FC236}">
                <a16:creationId xmlns:a16="http://schemas.microsoft.com/office/drawing/2014/main" id="{E04B31FC-A485-4CAB-AABB-B8902F9F539A}"/>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9" name="Footer Placeholder 1">
            <a:extLst>
              <a:ext uri="{FF2B5EF4-FFF2-40B4-BE49-F238E27FC236}">
                <a16:creationId xmlns:a16="http://schemas.microsoft.com/office/drawing/2014/main" id="{14E34BC9-2067-4E4A-BF87-2EF3AB5B3F44}"/>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2991760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Internal Organizing: </a:t>
            </a:r>
            <a:r>
              <a:rPr lang="en-US" b="1" dirty="0"/>
              <a:t>Basic Concepts</a:t>
            </a:r>
          </a:p>
        </p:txBody>
      </p:sp>
      <p:pic>
        <p:nvPicPr>
          <p:cNvPr id="5" name="Picture 4">
            <a:extLst>
              <a:ext uri="{FF2B5EF4-FFF2-40B4-BE49-F238E27FC236}">
                <a16:creationId xmlns:a16="http://schemas.microsoft.com/office/drawing/2014/main" id="{A69DF530-6333-4441-8519-E2658AC2FDF7}"/>
              </a:ext>
            </a:extLst>
          </p:cNvPr>
          <p:cNvPicPr>
            <a:picLocks noChangeAspect="1"/>
          </p:cNvPicPr>
          <p:nvPr/>
        </p:nvPicPr>
        <p:blipFill>
          <a:blip r:embed="rId3"/>
          <a:stretch>
            <a:fillRect/>
          </a:stretch>
        </p:blipFill>
        <p:spPr>
          <a:xfrm>
            <a:off x="2578790" y="2092404"/>
            <a:ext cx="7034420" cy="2375601"/>
          </a:xfrm>
          <a:prstGeom prst="rect">
            <a:avLst/>
          </a:prstGeom>
        </p:spPr>
      </p:pic>
      <p:pic>
        <p:nvPicPr>
          <p:cNvPr id="7" name="Picture 6">
            <a:extLst>
              <a:ext uri="{FF2B5EF4-FFF2-40B4-BE49-F238E27FC236}">
                <a16:creationId xmlns:a16="http://schemas.microsoft.com/office/drawing/2014/main" id="{921697DB-AC34-4FED-9569-E5CD7585DA62}"/>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6C314552-4CF8-4ACE-8A24-ABDA5663432C}"/>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411732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Internal Organizing: </a:t>
            </a:r>
          </a:p>
          <a:p>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Initial Assessment Exercise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39196CB2-12BA-4229-9FD0-6C924C4D6398}"/>
              </a:ext>
            </a:extLst>
          </p:cNvPr>
          <p:cNvPicPr>
            <a:picLocks noChangeAspect="1"/>
          </p:cNvPicPr>
          <p:nvPr/>
        </p:nvPicPr>
        <p:blipFill rotWithShape="1">
          <a:blip r:embed="rId5"/>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356880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18E285-13CB-4C0A-AB20-B57A19C4930E}"/>
              </a:ext>
            </a:extLst>
          </p:cNvPr>
          <p:cNvPicPr>
            <a:picLocks noChangeAspect="1"/>
          </p:cNvPicPr>
          <p:nvPr/>
        </p:nvPicPr>
        <p:blipFill>
          <a:blip r:embed="rId3"/>
          <a:stretch>
            <a:fillRect/>
          </a:stretch>
        </p:blipFill>
        <p:spPr>
          <a:xfrm>
            <a:off x="3619500" y="1004679"/>
            <a:ext cx="4858428" cy="3467584"/>
          </a:xfrm>
          <a:prstGeom prst="rect">
            <a:avLst/>
          </a:prstGeom>
        </p:spPr>
      </p:pic>
      <p:sp>
        <p:nvSpPr>
          <p:cNvPr id="14" name="Oval 13">
            <a:extLst>
              <a:ext uri="{FF2B5EF4-FFF2-40B4-BE49-F238E27FC236}">
                <a16:creationId xmlns:a16="http://schemas.microsoft.com/office/drawing/2014/main" id="{9BE14BD3-85B8-438E-9A7A-4BF75BCE091A}"/>
              </a:ext>
            </a:extLst>
          </p:cNvPr>
          <p:cNvSpPr/>
          <p:nvPr/>
        </p:nvSpPr>
        <p:spPr>
          <a:xfrm>
            <a:off x="7840647" y="2075689"/>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a:extLst>
              <a:ext uri="{FF2B5EF4-FFF2-40B4-BE49-F238E27FC236}">
                <a16:creationId xmlns:a16="http://schemas.microsoft.com/office/drawing/2014/main" id="{9FAFFF12-9674-4E00-B142-775B79C50CBA}"/>
              </a:ext>
            </a:extLst>
          </p:cNvPr>
          <p:cNvSpPr/>
          <p:nvPr/>
        </p:nvSpPr>
        <p:spPr>
          <a:xfrm>
            <a:off x="4469130" y="3872112"/>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7C8658EB-549C-47A1-B702-DF2BA65DF167}"/>
              </a:ext>
            </a:extLst>
          </p:cNvPr>
          <p:cNvSpPr/>
          <p:nvPr/>
        </p:nvSpPr>
        <p:spPr>
          <a:xfrm>
            <a:off x="722630" y="2103436"/>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highlight>
                <a:srgbClr val="FFD03B"/>
              </a:highlight>
            </a:endParaRPr>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How do YOU </a:t>
            </a:r>
            <a:r>
              <a:rPr lang="en-US" b="1" dirty="0"/>
              <a:t>view our Union?</a:t>
            </a:r>
          </a:p>
        </p:txBody>
      </p:sp>
      <p:sp>
        <p:nvSpPr>
          <p:cNvPr id="5" name="TextBox 4">
            <a:extLst>
              <a:ext uri="{FF2B5EF4-FFF2-40B4-BE49-F238E27FC236}">
                <a16:creationId xmlns:a16="http://schemas.microsoft.com/office/drawing/2014/main" id="{6E248A2C-EF1B-4182-93E1-9D98961B6FE5}"/>
              </a:ext>
            </a:extLst>
          </p:cNvPr>
          <p:cNvSpPr txBox="1"/>
          <p:nvPr/>
        </p:nvSpPr>
        <p:spPr>
          <a:xfrm>
            <a:off x="4618990" y="4980037"/>
            <a:ext cx="3253740" cy="954107"/>
          </a:xfrm>
          <a:prstGeom prst="rect">
            <a:avLst/>
          </a:prstGeom>
          <a:noFill/>
        </p:spPr>
        <p:txBody>
          <a:bodyPr wrap="square" rtlCol="0">
            <a:spAutoFit/>
          </a:bodyPr>
          <a:lstStyle/>
          <a:p>
            <a:pPr marL="571500" indent="-57150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WHY?</a:t>
            </a:r>
          </a:p>
        </p:txBody>
      </p:sp>
      <p:sp>
        <p:nvSpPr>
          <p:cNvPr id="9" name="TextBox 8">
            <a:extLst>
              <a:ext uri="{FF2B5EF4-FFF2-40B4-BE49-F238E27FC236}">
                <a16:creationId xmlns:a16="http://schemas.microsoft.com/office/drawing/2014/main" id="{85E3DADB-BE17-4407-AB31-76C0E267085E}"/>
              </a:ext>
            </a:extLst>
          </p:cNvPr>
          <p:cNvSpPr txBox="1"/>
          <p:nvPr/>
        </p:nvSpPr>
        <p:spPr>
          <a:xfrm>
            <a:off x="974852" y="2538416"/>
            <a:ext cx="3253740"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As a </a:t>
            </a:r>
            <a:r>
              <a:rPr lang="en-US" sz="2000" b="1" dirty="0">
                <a:latin typeface="Open Sans" panose="020B0606030504020204" pitchFamily="34" charset="0"/>
                <a:ea typeface="Open Sans" panose="020B0606030504020204" pitchFamily="34" charset="0"/>
                <a:cs typeface="Open Sans" panose="020B0606030504020204" pitchFamily="34" charset="0"/>
              </a:rPr>
              <a:t>Representative?</a:t>
            </a:r>
          </a:p>
        </p:txBody>
      </p:sp>
      <p:sp>
        <p:nvSpPr>
          <p:cNvPr id="10" name="TextBox 9">
            <a:extLst>
              <a:ext uri="{FF2B5EF4-FFF2-40B4-BE49-F238E27FC236}">
                <a16:creationId xmlns:a16="http://schemas.microsoft.com/office/drawing/2014/main" id="{87B32A63-BBD7-4BD7-A55D-F721A8630D38}"/>
              </a:ext>
            </a:extLst>
          </p:cNvPr>
          <p:cNvSpPr txBox="1"/>
          <p:nvPr/>
        </p:nvSpPr>
        <p:spPr>
          <a:xfrm>
            <a:off x="8311760" y="2575035"/>
            <a:ext cx="3253740"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As a </a:t>
            </a:r>
            <a:r>
              <a:rPr lang="en-US" sz="2000" b="1" dirty="0">
                <a:latin typeface="Open Sans" panose="020B0606030504020204" pitchFamily="34" charset="0"/>
                <a:ea typeface="Open Sans" panose="020B0606030504020204" pitchFamily="34" charset="0"/>
                <a:cs typeface="Open Sans" panose="020B0606030504020204" pitchFamily="34" charset="0"/>
              </a:rPr>
              <a:t>Dues Collector?</a:t>
            </a:r>
          </a:p>
        </p:txBody>
      </p:sp>
      <p:sp>
        <p:nvSpPr>
          <p:cNvPr id="12" name="TextBox 11">
            <a:extLst>
              <a:ext uri="{FF2B5EF4-FFF2-40B4-BE49-F238E27FC236}">
                <a16:creationId xmlns:a16="http://schemas.microsoft.com/office/drawing/2014/main" id="{7FE7427B-631F-4D6B-B2D5-9EDBCDC1270B}"/>
              </a:ext>
            </a:extLst>
          </p:cNvPr>
          <p:cNvSpPr txBox="1"/>
          <p:nvPr/>
        </p:nvSpPr>
        <p:spPr>
          <a:xfrm>
            <a:off x="4618990" y="4365177"/>
            <a:ext cx="3253740" cy="70788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As part of a </a:t>
            </a: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Movement?</a:t>
            </a:r>
          </a:p>
          <a:p>
            <a:pPr marL="571500" indent="-57150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959051FE-0598-48BB-A48D-2DA86BBB82A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8679" y="2308394"/>
            <a:ext cx="135600" cy="219402"/>
          </a:xfrm>
          <a:prstGeom prst="rect">
            <a:avLst/>
          </a:prstGeom>
        </p:spPr>
      </p:pic>
      <p:pic>
        <p:nvPicPr>
          <p:cNvPr id="19" name="Picture 18">
            <a:extLst>
              <a:ext uri="{FF2B5EF4-FFF2-40B4-BE49-F238E27FC236}">
                <a16:creationId xmlns:a16="http://schemas.microsoft.com/office/drawing/2014/main" id="{1FEA4757-D4B0-4B32-BDDB-36EB7A4990B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1200" y="2428715"/>
            <a:ext cx="135600" cy="219402"/>
          </a:xfrm>
          <a:prstGeom prst="rect">
            <a:avLst/>
          </a:prstGeom>
        </p:spPr>
      </p:pic>
      <p:pic>
        <p:nvPicPr>
          <p:cNvPr id="20" name="Picture 19">
            <a:extLst>
              <a:ext uri="{FF2B5EF4-FFF2-40B4-BE49-F238E27FC236}">
                <a16:creationId xmlns:a16="http://schemas.microsoft.com/office/drawing/2014/main" id="{E2034981-A716-4E6D-A6CD-DA4972B63C1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4" y="2598052"/>
            <a:ext cx="135600" cy="219402"/>
          </a:xfrm>
          <a:prstGeom prst="rect">
            <a:avLst/>
          </a:prstGeom>
        </p:spPr>
      </p:pic>
      <p:pic>
        <p:nvPicPr>
          <p:cNvPr id="21" name="Picture 20">
            <a:extLst>
              <a:ext uri="{FF2B5EF4-FFF2-40B4-BE49-F238E27FC236}">
                <a16:creationId xmlns:a16="http://schemas.microsoft.com/office/drawing/2014/main" id="{31C4EB48-66E5-4DD3-9C9D-62996D442CD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4488" y="2418095"/>
            <a:ext cx="135600" cy="219402"/>
          </a:xfrm>
          <a:prstGeom prst="rect">
            <a:avLst/>
          </a:prstGeom>
        </p:spPr>
      </p:pic>
      <p:pic>
        <p:nvPicPr>
          <p:cNvPr id="22" name="Picture 21">
            <a:extLst>
              <a:ext uri="{FF2B5EF4-FFF2-40B4-BE49-F238E27FC236}">
                <a16:creationId xmlns:a16="http://schemas.microsoft.com/office/drawing/2014/main" id="{CF1E6669-58E5-4940-9F59-FB02A823A2E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5901" y="2613821"/>
            <a:ext cx="135600" cy="219402"/>
          </a:xfrm>
          <a:prstGeom prst="rect">
            <a:avLst/>
          </a:prstGeom>
        </p:spPr>
      </p:pic>
      <p:pic>
        <p:nvPicPr>
          <p:cNvPr id="23" name="Picture 22">
            <a:extLst>
              <a:ext uri="{FF2B5EF4-FFF2-40B4-BE49-F238E27FC236}">
                <a16:creationId xmlns:a16="http://schemas.microsoft.com/office/drawing/2014/main" id="{D6EBA609-24FE-422C-8227-92BC09ED0CDF}"/>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24" name="Footer Placeholder 1">
            <a:extLst>
              <a:ext uri="{FF2B5EF4-FFF2-40B4-BE49-F238E27FC236}">
                <a16:creationId xmlns:a16="http://schemas.microsoft.com/office/drawing/2014/main" id="{3C0EE3A0-4D93-4CA8-8D9E-416B923610E5}"/>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2498320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How do YOU </a:t>
            </a:r>
            <a:r>
              <a:rPr lang="en-US" b="1" dirty="0"/>
              <a:t>experience our Union?</a:t>
            </a:r>
          </a:p>
        </p:txBody>
      </p:sp>
      <p:pic>
        <p:nvPicPr>
          <p:cNvPr id="8" name="Picture 7">
            <a:extLst>
              <a:ext uri="{FF2B5EF4-FFF2-40B4-BE49-F238E27FC236}">
                <a16:creationId xmlns:a16="http://schemas.microsoft.com/office/drawing/2014/main" id="{385ECDAC-A346-4AB4-9308-3F5D9893D399}"/>
              </a:ext>
            </a:extLst>
          </p:cNvPr>
          <p:cNvPicPr>
            <a:picLocks noChangeAspect="1"/>
          </p:cNvPicPr>
          <p:nvPr/>
        </p:nvPicPr>
        <p:blipFill>
          <a:blip r:embed="rId3">
            <a:biLevel thresh="75000"/>
          </a:blip>
          <a:stretch>
            <a:fillRect/>
          </a:stretch>
        </p:blipFill>
        <p:spPr>
          <a:xfrm>
            <a:off x="3619500" y="1004679"/>
            <a:ext cx="4858428" cy="3467584"/>
          </a:xfrm>
          <a:prstGeom prst="rect">
            <a:avLst/>
          </a:prstGeom>
        </p:spPr>
      </p:pic>
      <p:sp>
        <p:nvSpPr>
          <p:cNvPr id="3" name="Oval 2">
            <a:extLst>
              <a:ext uri="{FF2B5EF4-FFF2-40B4-BE49-F238E27FC236}">
                <a16:creationId xmlns:a16="http://schemas.microsoft.com/office/drawing/2014/main" id="{5FE52A66-9BF9-43E2-933D-AD374CE2C354}"/>
              </a:ext>
            </a:extLst>
          </p:cNvPr>
          <p:cNvSpPr/>
          <p:nvPr/>
        </p:nvSpPr>
        <p:spPr>
          <a:xfrm>
            <a:off x="722630" y="2103436"/>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6E248A2C-EF1B-4182-93E1-9D98961B6FE5}"/>
              </a:ext>
            </a:extLst>
          </p:cNvPr>
          <p:cNvSpPr txBox="1"/>
          <p:nvPr/>
        </p:nvSpPr>
        <p:spPr>
          <a:xfrm>
            <a:off x="1092200" y="2517525"/>
            <a:ext cx="3909060"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In a </a:t>
            </a:r>
            <a:r>
              <a:rPr lang="en-US" sz="2000" b="1" dirty="0">
                <a:latin typeface="Open Sans" panose="020B0606030504020204" pitchFamily="34" charset="0"/>
                <a:ea typeface="Open Sans" panose="020B0606030504020204" pitchFamily="34" charset="0"/>
                <a:cs typeface="Open Sans" panose="020B0606030504020204" pitchFamily="34" charset="0"/>
              </a:rPr>
              <a:t>Negative</a:t>
            </a:r>
            <a:r>
              <a:rPr lang="en-US" sz="2000" dirty="0">
                <a:latin typeface="Open Sans" panose="020B0606030504020204" pitchFamily="34" charset="0"/>
                <a:ea typeface="Open Sans" panose="020B0606030504020204" pitchFamily="34" charset="0"/>
                <a:cs typeface="Open Sans" panose="020B0606030504020204" pitchFamily="34" charset="0"/>
              </a:rPr>
              <a:t> sense?</a:t>
            </a:r>
          </a:p>
        </p:txBody>
      </p:sp>
      <p:sp>
        <p:nvSpPr>
          <p:cNvPr id="9" name="Oval 8">
            <a:extLst>
              <a:ext uri="{FF2B5EF4-FFF2-40B4-BE49-F238E27FC236}">
                <a16:creationId xmlns:a16="http://schemas.microsoft.com/office/drawing/2014/main" id="{C2AA464F-D625-4E54-BE00-53BEF318D0DE}"/>
              </a:ext>
            </a:extLst>
          </p:cNvPr>
          <p:cNvSpPr/>
          <p:nvPr/>
        </p:nvSpPr>
        <p:spPr>
          <a:xfrm>
            <a:off x="7884160" y="2103436"/>
            <a:ext cx="3403600" cy="13255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AC98372E-7789-4E80-A3EE-58D1CAC4B5C9}"/>
              </a:ext>
            </a:extLst>
          </p:cNvPr>
          <p:cNvSpPr txBox="1"/>
          <p:nvPr/>
        </p:nvSpPr>
        <p:spPr>
          <a:xfrm>
            <a:off x="8096928" y="2584934"/>
            <a:ext cx="3909060"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In a </a:t>
            </a:r>
            <a:r>
              <a:rPr lang="en-US" sz="2000" b="1" dirty="0">
                <a:latin typeface="Open Sans" panose="020B0606030504020204" pitchFamily="34" charset="0"/>
                <a:ea typeface="Open Sans" panose="020B0606030504020204" pitchFamily="34" charset="0"/>
                <a:cs typeface="Open Sans" panose="020B0606030504020204" pitchFamily="34" charset="0"/>
              </a:rPr>
              <a:t>Transactional</a:t>
            </a:r>
            <a:r>
              <a:rPr lang="en-US" sz="2000" dirty="0">
                <a:latin typeface="Open Sans" panose="020B0606030504020204" pitchFamily="34" charset="0"/>
                <a:ea typeface="Open Sans" panose="020B0606030504020204" pitchFamily="34" charset="0"/>
                <a:cs typeface="Open Sans" panose="020B0606030504020204" pitchFamily="34" charset="0"/>
              </a:rPr>
              <a:t> sense?</a:t>
            </a:r>
          </a:p>
        </p:txBody>
      </p:sp>
      <p:sp>
        <p:nvSpPr>
          <p:cNvPr id="11" name="Oval 10">
            <a:extLst>
              <a:ext uri="{FF2B5EF4-FFF2-40B4-BE49-F238E27FC236}">
                <a16:creationId xmlns:a16="http://schemas.microsoft.com/office/drawing/2014/main" id="{6B2E2A55-E73A-497F-8FE5-56B3A63029F7}"/>
              </a:ext>
            </a:extLst>
          </p:cNvPr>
          <p:cNvSpPr/>
          <p:nvPr/>
        </p:nvSpPr>
        <p:spPr>
          <a:xfrm>
            <a:off x="4346914" y="3809481"/>
            <a:ext cx="3403600" cy="132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CCF9271C-7388-4653-8062-DC89C71C7F08}"/>
              </a:ext>
            </a:extLst>
          </p:cNvPr>
          <p:cNvSpPr txBox="1"/>
          <p:nvPr/>
        </p:nvSpPr>
        <p:spPr>
          <a:xfrm>
            <a:off x="4535618" y="4283809"/>
            <a:ext cx="3909060"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In an </a:t>
            </a: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Inspirational</a:t>
            </a:r>
            <a:r>
              <a:rPr lang="en-US" sz="2000" dirty="0">
                <a:latin typeface="Open Sans" panose="020B0606030504020204" pitchFamily="34" charset="0"/>
                <a:ea typeface="Open Sans" panose="020B0606030504020204" pitchFamily="34" charset="0"/>
                <a:cs typeface="Open Sans" panose="020B0606030504020204" pitchFamily="34" charset="0"/>
              </a:rPr>
              <a:t> sense? </a:t>
            </a:r>
          </a:p>
        </p:txBody>
      </p:sp>
      <p:sp>
        <p:nvSpPr>
          <p:cNvPr id="13" name="TextBox 12">
            <a:extLst>
              <a:ext uri="{FF2B5EF4-FFF2-40B4-BE49-F238E27FC236}">
                <a16:creationId xmlns:a16="http://schemas.microsoft.com/office/drawing/2014/main" id="{915682AD-5B91-4600-9BF2-2E9DFEB52935}"/>
              </a:ext>
            </a:extLst>
          </p:cNvPr>
          <p:cNvSpPr txBox="1"/>
          <p:nvPr/>
        </p:nvSpPr>
        <p:spPr>
          <a:xfrm>
            <a:off x="4618990" y="4980037"/>
            <a:ext cx="3253740" cy="954107"/>
          </a:xfrm>
          <a:prstGeom prst="rect">
            <a:avLst/>
          </a:prstGeom>
          <a:noFill/>
        </p:spPr>
        <p:txBody>
          <a:bodyPr wrap="square" rtlCol="0">
            <a:spAutoFit/>
          </a:bodyPr>
          <a:lstStyle/>
          <a:p>
            <a:pPr marL="571500" indent="-57150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gn="ctr"/>
            <a:r>
              <a:rPr lang="en-US" sz="36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WHY?</a:t>
            </a:r>
          </a:p>
        </p:txBody>
      </p:sp>
      <p:pic>
        <p:nvPicPr>
          <p:cNvPr id="16" name="Picture 15">
            <a:extLst>
              <a:ext uri="{FF2B5EF4-FFF2-40B4-BE49-F238E27FC236}">
                <a16:creationId xmlns:a16="http://schemas.microsoft.com/office/drawing/2014/main" id="{80036363-364E-4B3F-AB3F-F7A8F4517C9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8679" y="2308394"/>
            <a:ext cx="135600" cy="219402"/>
          </a:xfrm>
          <a:prstGeom prst="rect">
            <a:avLst/>
          </a:prstGeom>
        </p:spPr>
      </p:pic>
      <p:pic>
        <p:nvPicPr>
          <p:cNvPr id="17" name="Picture 16">
            <a:extLst>
              <a:ext uri="{FF2B5EF4-FFF2-40B4-BE49-F238E27FC236}">
                <a16:creationId xmlns:a16="http://schemas.microsoft.com/office/drawing/2014/main" id="{558A9328-119D-4499-ADF1-4605F704514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1200" y="2428715"/>
            <a:ext cx="135600" cy="219402"/>
          </a:xfrm>
          <a:prstGeom prst="rect">
            <a:avLst/>
          </a:prstGeom>
        </p:spPr>
      </p:pic>
      <p:pic>
        <p:nvPicPr>
          <p:cNvPr id="18" name="Picture 17">
            <a:extLst>
              <a:ext uri="{FF2B5EF4-FFF2-40B4-BE49-F238E27FC236}">
                <a16:creationId xmlns:a16="http://schemas.microsoft.com/office/drawing/2014/main" id="{CF0C533B-A15C-4A6F-A7C4-B150456DEDD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95804" y="2598052"/>
            <a:ext cx="135600" cy="219402"/>
          </a:xfrm>
          <a:prstGeom prst="rect">
            <a:avLst/>
          </a:prstGeom>
        </p:spPr>
      </p:pic>
      <p:pic>
        <p:nvPicPr>
          <p:cNvPr id="19" name="Picture 18">
            <a:extLst>
              <a:ext uri="{FF2B5EF4-FFF2-40B4-BE49-F238E27FC236}">
                <a16:creationId xmlns:a16="http://schemas.microsoft.com/office/drawing/2014/main" id="{5A0674C4-041E-4400-B8A6-ECFD1EE8038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94488" y="2418095"/>
            <a:ext cx="135600" cy="219402"/>
          </a:xfrm>
          <a:prstGeom prst="rect">
            <a:avLst/>
          </a:prstGeom>
        </p:spPr>
      </p:pic>
      <p:pic>
        <p:nvPicPr>
          <p:cNvPr id="20" name="Picture 19">
            <a:extLst>
              <a:ext uri="{FF2B5EF4-FFF2-40B4-BE49-F238E27FC236}">
                <a16:creationId xmlns:a16="http://schemas.microsoft.com/office/drawing/2014/main" id="{E6F18F4A-9066-4371-8DA4-EED179F919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5901" y="2613821"/>
            <a:ext cx="135600" cy="219402"/>
          </a:xfrm>
          <a:prstGeom prst="rect">
            <a:avLst/>
          </a:prstGeom>
        </p:spPr>
      </p:pic>
      <p:pic>
        <p:nvPicPr>
          <p:cNvPr id="21" name="Picture 20">
            <a:extLst>
              <a:ext uri="{FF2B5EF4-FFF2-40B4-BE49-F238E27FC236}">
                <a16:creationId xmlns:a16="http://schemas.microsoft.com/office/drawing/2014/main" id="{3F5D7CCC-7550-46C5-BBB3-E4F3AEE6354C}"/>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22" name="Footer Placeholder 1">
            <a:extLst>
              <a:ext uri="{FF2B5EF4-FFF2-40B4-BE49-F238E27FC236}">
                <a16:creationId xmlns:a16="http://schemas.microsoft.com/office/drawing/2014/main" id="{60AC7D56-7CF8-4A5D-8488-EF234FAA6308}"/>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3823352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Getting Started:</a:t>
            </a:r>
          </a:p>
          <a:p>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Internal Organizing Campaign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07FB4435-7B97-455E-839F-C9390468D020}"/>
              </a:ext>
            </a:extLst>
          </p:cNvPr>
          <p:cNvPicPr>
            <a:picLocks noChangeAspect="1"/>
          </p:cNvPicPr>
          <p:nvPr/>
        </p:nvPicPr>
        <p:blipFill rotWithShape="1">
          <a:blip r:embed="rId5"/>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2128506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Why should we run an </a:t>
            </a:r>
            <a:r>
              <a:rPr lang="en-US" b="1" dirty="0"/>
              <a:t>Internal Organizing Campaign?</a:t>
            </a:r>
          </a:p>
        </p:txBody>
      </p:sp>
      <p:graphicFrame>
        <p:nvGraphicFramePr>
          <p:cNvPr id="3" name="Diagram 2">
            <a:extLst>
              <a:ext uri="{FF2B5EF4-FFF2-40B4-BE49-F238E27FC236}">
                <a16:creationId xmlns:a16="http://schemas.microsoft.com/office/drawing/2014/main" id="{05E5094F-B8F3-46B9-9ED0-2BEE9392AFC6}"/>
              </a:ext>
            </a:extLst>
          </p:cNvPr>
          <p:cNvGraphicFramePr/>
          <p:nvPr>
            <p:extLst>
              <p:ext uri="{D42A27DB-BD31-4B8C-83A1-F6EECF244321}">
                <p14:modId xmlns:p14="http://schemas.microsoft.com/office/powerpoint/2010/main" val="189352567"/>
              </p:ext>
            </p:extLst>
          </p:nvPr>
        </p:nvGraphicFramePr>
        <p:xfrm>
          <a:off x="1803399" y="1237268"/>
          <a:ext cx="8864601" cy="4954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224F777-2AD4-4E8A-9A84-E5FD7AECFF6E}"/>
              </a:ext>
            </a:extLst>
          </p:cNvPr>
          <p:cNvPicPr>
            <a:picLocks noChangeAspect="1"/>
          </p:cNvPicPr>
          <p:nvPr/>
        </p:nvPicPr>
        <p:blipFill rotWithShape="1">
          <a:blip r:embed="rId8"/>
          <a:srcRect t="13876"/>
          <a:stretch/>
        </p:blipFill>
        <p:spPr>
          <a:xfrm>
            <a:off x="9645015" y="6495833"/>
            <a:ext cx="552217" cy="316587"/>
          </a:xfrm>
          <a:prstGeom prst="rect">
            <a:avLst/>
          </a:prstGeom>
        </p:spPr>
      </p:pic>
      <p:sp>
        <p:nvSpPr>
          <p:cNvPr id="7" name="Footer Placeholder 1">
            <a:extLst>
              <a:ext uri="{FF2B5EF4-FFF2-40B4-BE49-F238E27FC236}">
                <a16:creationId xmlns:a16="http://schemas.microsoft.com/office/drawing/2014/main" id="{831011E0-6CFC-4307-95B9-74FE403826E4}"/>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1708166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45D4328-5208-43B0-8B30-47DDD4C664D5}"/>
              </a:ext>
            </a:extLst>
          </p:cNvPr>
          <p:cNvSpPr/>
          <p:nvPr/>
        </p:nvSpPr>
        <p:spPr>
          <a:xfrm>
            <a:off x="8007246" y="4521341"/>
            <a:ext cx="3705920" cy="15632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1BC98A1D-3B41-4B71-B3BC-D5BBE36EDD77}"/>
              </a:ext>
            </a:extLst>
          </p:cNvPr>
          <p:cNvSpPr/>
          <p:nvPr/>
        </p:nvSpPr>
        <p:spPr>
          <a:xfrm>
            <a:off x="478834" y="3155124"/>
            <a:ext cx="3335913" cy="15696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FAB8B751-DA2D-472B-B7AE-745EAA441312}"/>
              </a:ext>
            </a:extLst>
          </p:cNvPr>
          <p:cNvSpPr/>
          <p:nvPr/>
        </p:nvSpPr>
        <p:spPr>
          <a:xfrm>
            <a:off x="3957403" y="1064302"/>
            <a:ext cx="3867463" cy="46199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9AA26853-0E5F-4672-9486-2DE9DB1301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67521" y="3250185"/>
            <a:ext cx="3929777" cy="2834390"/>
          </a:xfrm>
          <a:prstGeom prst="rect">
            <a:avLst/>
          </a:prstGeom>
        </p:spPr>
      </p:pic>
      <p:pic>
        <p:nvPicPr>
          <p:cNvPr id="4" name="Picture 3">
            <a:extLst>
              <a:ext uri="{FF2B5EF4-FFF2-40B4-BE49-F238E27FC236}">
                <a16:creationId xmlns:a16="http://schemas.microsoft.com/office/drawing/2014/main" id="{E983355D-7BB0-4F32-B6A5-32E52F6DA1F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62530" y="1480816"/>
            <a:ext cx="3191320" cy="3067478"/>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Meet Workers </a:t>
            </a:r>
            <a:r>
              <a:rPr lang="en-US" b="1" dirty="0"/>
              <a:t>Where They’re At</a:t>
            </a:r>
          </a:p>
        </p:txBody>
      </p:sp>
      <p:sp>
        <p:nvSpPr>
          <p:cNvPr id="5" name="TextBox 4">
            <a:extLst>
              <a:ext uri="{FF2B5EF4-FFF2-40B4-BE49-F238E27FC236}">
                <a16:creationId xmlns:a16="http://schemas.microsoft.com/office/drawing/2014/main" id="{6E248A2C-EF1B-4182-93E1-9D98961B6FE5}"/>
              </a:ext>
            </a:extLst>
          </p:cNvPr>
          <p:cNvSpPr txBox="1"/>
          <p:nvPr/>
        </p:nvSpPr>
        <p:spPr>
          <a:xfrm>
            <a:off x="3775022" y="1079374"/>
            <a:ext cx="4232224" cy="1569660"/>
          </a:xfrm>
          <a:prstGeom prst="rect">
            <a:avLst/>
          </a:prstGeom>
          <a:noFill/>
        </p:spPr>
        <p:txBody>
          <a:bodyPr wrap="square" rtlCol="0">
            <a:spAutoFit/>
          </a:bodyPr>
          <a:lstStyle/>
          <a:p>
            <a:pPr algn="ctr"/>
            <a:r>
              <a:rPr lang="en-US" sz="24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One-on-One Conversations</a:t>
            </a: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240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40AC7372-33D1-4110-B197-0BB49542D57F}"/>
              </a:ext>
            </a:extLst>
          </p:cNvPr>
          <p:cNvSpPr txBox="1"/>
          <p:nvPr/>
        </p:nvSpPr>
        <p:spPr>
          <a:xfrm>
            <a:off x="597934" y="1280761"/>
            <a:ext cx="2006600" cy="400110"/>
          </a:xfrm>
          <a:prstGeom prst="rect">
            <a:avLst/>
          </a:prstGeom>
          <a:noFill/>
        </p:spPr>
        <p:txBody>
          <a:bodyPr wrap="square">
            <a:spAutoFit/>
          </a:bodyPr>
          <a:lstStyle/>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Jobsites</a:t>
            </a:r>
          </a:p>
        </p:txBody>
      </p:sp>
      <p:sp>
        <p:nvSpPr>
          <p:cNvPr id="14" name="TextBox 13">
            <a:extLst>
              <a:ext uri="{FF2B5EF4-FFF2-40B4-BE49-F238E27FC236}">
                <a16:creationId xmlns:a16="http://schemas.microsoft.com/office/drawing/2014/main" id="{669E518F-FBB5-4DEE-98CB-802159451C01}"/>
              </a:ext>
            </a:extLst>
          </p:cNvPr>
          <p:cNvSpPr txBox="1"/>
          <p:nvPr/>
        </p:nvSpPr>
        <p:spPr>
          <a:xfrm>
            <a:off x="8223291" y="3262163"/>
            <a:ext cx="2006600" cy="400110"/>
          </a:xfrm>
          <a:prstGeom prst="rect">
            <a:avLst/>
          </a:prstGeom>
          <a:noFill/>
        </p:spPr>
        <p:txBody>
          <a:bodyPr wrap="square">
            <a:spAutoFit/>
          </a:bodyPr>
          <a:lstStyle/>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House Calls</a:t>
            </a:r>
          </a:p>
        </p:txBody>
      </p:sp>
      <p:pic>
        <p:nvPicPr>
          <p:cNvPr id="12" name="Picture 11">
            <a:extLst>
              <a:ext uri="{FF2B5EF4-FFF2-40B4-BE49-F238E27FC236}">
                <a16:creationId xmlns:a16="http://schemas.microsoft.com/office/drawing/2014/main" id="{3C14DB6B-E2CB-4D0A-9573-A6B957D254B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100058" y="1668493"/>
            <a:ext cx="3724808" cy="4110133"/>
          </a:xfrm>
          <a:prstGeom prst="rect">
            <a:avLst/>
          </a:prstGeom>
        </p:spPr>
      </p:pic>
      <p:sp>
        <p:nvSpPr>
          <p:cNvPr id="3" name="Arrow: Right 2">
            <a:extLst>
              <a:ext uri="{FF2B5EF4-FFF2-40B4-BE49-F238E27FC236}">
                <a16:creationId xmlns:a16="http://schemas.microsoft.com/office/drawing/2014/main" id="{8470CCE8-83B3-4BD7-9CD8-FDEBA105E772}"/>
              </a:ext>
            </a:extLst>
          </p:cNvPr>
          <p:cNvSpPr/>
          <p:nvPr/>
        </p:nvSpPr>
        <p:spPr>
          <a:xfrm rot="12345049">
            <a:off x="3507319" y="2507153"/>
            <a:ext cx="393932" cy="378143"/>
          </a:xfrm>
          <a:prstGeom prst="rightArrow">
            <a:avLst>
              <a:gd name="adj1" fmla="val 31533"/>
              <a:gd name="adj2" fmla="val 50000"/>
            </a:avLst>
          </a:prstGeom>
          <a:solidFill>
            <a:srgbClr val="FAD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Arrow: Right 16">
            <a:extLst>
              <a:ext uri="{FF2B5EF4-FFF2-40B4-BE49-F238E27FC236}">
                <a16:creationId xmlns:a16="http://schemas.microsoft.com/office/drawing/2014/main" id="{D86FBCDD-341D-42EB-A6AC-8A55342150E7}"/>
              </a:ext>
            </a:extLst>
          </p:cNvPr>
          <p:cNvSpPr/>
          <p:nvPr/>
        </p:nvSpPr>
        <p:spPr>
          <a:xfrm rot="1286362">
            <a:off x="7831451" y="3199449"/>
            <a:ext cx="393932" cy="378143"/>
          </a:xfrm>
          <a:prstGeom prst="rightArrow">
            <a:avLst>
              <a:gd name="adj1" fmla="val 31533"/>
              <a:gd name="adj2" fmla="val 50000"/>
            </a:avLst>
          </a:prstGeom>
          <a:solidFill>
            <a:srgbClr val="FAD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8" name="Picture 17">
            <a:extLst>
              <a:ext uri="{FF2B5EF4-FFF2-40B4-BE49-F238E27FC236}">
                <a16:creationId xmlns:a16="http://schemas.microsoft.com/office/drawing/2014/main" id="{FB696771-D1C2-4971-A426-A5EDE1CDA88E}"/>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19" name="Footer Placeholder 1">
            <a:extLst>
              <a:ext uri="{FF2B5EF4-FFF2-40B4-BE49-F238E27FC236}">
                <a16:creationId xmlns:a16="http://schemas.microsoft.com/office/drawing/2014/main" id="{4B2AD028-1C2C-4F04-AB3E-4342CE527170}"/>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179302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8B8FAC-BFCF-4547-ABF5-45FE8369B2AF}"/>
              </a:ext>
            </a:extLst>
          </p:cNvPr>
          <p:cNvSpPr/>
          <p:nvPr/>
        </p:nvSpPr>
        <p:spPr>
          <a:xfrm>
            <a:off x="515389" y="1459974"/>
            <a:ext cx="10922922" cy="3644039"/>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Let’s Talk </a:t>
            </a:r>
            <a:r>
              <a:rPr lang="en-US" b="1" dirty="0"/>
              <a:t>About Jobsite Visits</a:t>
            </a:r>
          </a:p>
        </p:txBody>
      </p:sp>
      <p:pic>
        <p:nvPicPr>
          <p:cNvPr id="5" name="Picture 4">
            <a:extLst>
              <a:ext uri="{FF2B5EF4-FFF2-40B4-BE49-F238E27FC236}">
                <a16:creationId xmlns:a16="http://schemas.microsoft.com/office/drawing/2014/main" id="{844B3715-6308-43B6-AD85-FCB674D3FAF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02103" y="2070075"/>
            <a:ext cx="3246348" cy="2434761"/>
          </a:xfrm>
          <a:prstGeom prst="rect">
            <a:avLst/>
          </a:prstGeom>
        </p:spPr>
      </p:pic>
      <p:pic>
        <p:nvPicPr>
          <p:cNvPr id="7" name="Picture 6">
            <a:extLst>
              <a:ext uri="{FF2B5EF4-FFF2-40B4-BE49-F238E27FC236}">
                <a16:creationId xmlns:a16="http://schemas.microsoft.com/office/drawing/2014/main" id="{E738447F-7DB4-466A-9320-2D6BDA66FE5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053485" y="2070072"/>
            <a:ext cx="3246348" cy="2434762"/>
          </a:xfrm>
          <a:prstGeom prst="rect">
            <a:avLst/>
          </a:prstGeom>
        </p:spPr>
      </p:pic>
      <p:pic>
        <p:nvPicPr>
          <p:cNvPr id="8" name="Picture 7">
            <a:extLst>
              <a:ext uri="{FF2B5EF4-FFF2-40B4-BE49-F238E27FC236}">
                <a16:creationId xmlns:a16="http://schemas.microsoft.com/office/drawing/2014/main" id="{713AB399-BC34-4975-A0FE-28ADCEAC33B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8376984" y="2070073"/>
            <a:ext cx="3246349" cy="2434761"/>
          </a:xfrm>
          <a:prstGeom prst="rect">
            <a:avLst/>
          </a:prstGeom>
        </p:spPr>
      </p:pic>
      <p:pic>
        <p:nvPicPr>
          <p:cNvPr id="9" name="Picture 8">
            <a:extLst>
              <a:ext uri="{FF2B5EF4-FFF2-40B4-BE49-F238E27FC236}">
                <a16:creationId xmlns:a16="http://schemas.microsoft.com/office/drawing/2014/main" id="{ADBC58BF-8DBA-4D00-9C18-FFE9441011E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5725602" y="2070073"/>
            <a:ext cx="3246349" cy="2434762"/>
          </a:xfrm>
          <a:prstGeom prst="rect">
            <a:avLst/>
          </a:prstGeom>
        </p:spPr>
      </p:pic>
      <p:pic>
        <p:nvPicPr>
          <p:cNvPr id="11" name="Picture 10">
            <a:extLst>
              <a:ext uri="{FF2B5EF4-FFF2-40B4-BE49-F238E27FC236}">
                <a16:creationId xmlns:a16="http://schemas.microsoft.com/office/drawing/2014/main" id="{6F810A1B-43BC-47BB-AB15-4B179555B08F}"/>
              </a:ext>
            </a:extLst>
          </p:cNvPr>
          <p:cNvPicPr>
            <a:picLocks noChangeAspect="1"/>
          </p:cNvPicPr>
          <p:nvPr/>
        </p:nvPicPr>
        <p:blipFill rotWithShape="1">
          <a:blip r:embed="rId11"/>
          <a:srcRect t="13876"/>
          <a:stretch/>
        </p:blipFill>
        <p:spPr>
          <a:xfrm>
            <a:off x="9645015" y="6495833"/>
            <a:ext cx="552217" cy="316587"/>
          </a:xfrm>
          <a:prstGeom prst="rect">
            <a:avLst/>
          </a:prstGeom>
        </p:spPr>
      </p:pic>
      <p:sp>
        <p:nvSpPr>
          <p:cNvPr id="13" name="Footer Placeholder 1">
            <a:extLst>
              <a:ext uri="{FF2B5EF4-FFF2-40B4-BE49-F238E27FC236}">
                <a16:creationId xmlns:a16="http://schemas.microsoft.com/office/drawing/2014/main" id="{34E479AF-74FA-4D4B-9073-541895105BA5}"/>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2591667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73CAF7-D088-4A68-A2A7-C821A5509132}"/>
              </a:ext>
            </a:extLst>
          </p:cNvPr>
          <p:cNvSpPr/>
          <p:nvPr/>
        </p:nvSpPr>
        <p:spPr>
          <a:xfrm>
            <a:off x="6429893" y="3145580"/>
            <a:ext cx="4228114" cy="15696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12">
            <a:extLst>
              <a:ext uri="{FF2B5EF4-FFF2-40B4-BE49-F238E27FC236}">
                <a16:creationId xmlns:a16="http://schemas.microsoft.com/office/drawing/2014/main" id="{69A07E14-9F99-4A44-B2CC-F3C5447C35D8}"/>
              </a:ext>
            </a:extLst>
          </p:cNvPr>
          <p:cNvSpPr/>
          <p:nvPr/>
        </p:nvSpPr>
        <p:spPr>
          <a:xfrm>
            <a:off x="554912" y="5075074"/>
            <a:ext cx="11082176" cy="5951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1" name="Picture 10">
            <a:extLst>
              <a:ext uri="{FF2B5EF4-FFF2-40B4-BE49-F238E27FC236}">
                <a16:creationId xmlns:a16="http://schemas.microsoft.com/office/drawing/2014/main" id="{ADEA972F-2182-47B0-B73C-0261C7A46B01}"/>
              </a:ext>
            </a:extLst>
          </p:cNvPr>
          <p:cNvPicPr>
            <a:picLocks noChangeAspect="1"/>
          </p:cNvPicPr>
          <p:nvPr/>
        </p:nvPicPr>
        <p:blipFill rotWithShape="1">
          <a:blip r:embed="rId3">
            <a:clrChange>
              <a:clrFrom>
                <a:srgbClr val="FFFFFF"/>
              </a:clrFrom>
              <a:clrTo>
                <a:srgbClr val="FFFFFF">
                  <a:alpha val="0"/>
                </a:srgbClr>
              </a:clrTo>
            </a:clrChange>
          </a:blip>
          <a:srcRect l="3996" r="5129"/>
          <a:stretch/>
        </p:blipFill>
        <p:spPr>
          <a:xfrm>
            <a:off x="6429892" y="1531095"/>
            <a:ext cx="4228115" cy="3355786"/>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Let’s Talk </a:t>
            </a:r>
            <a:r>
              <a:rPr lang="en-US" b="1" dirty="0"/>
              <a:t>About House Calls</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969067" y="1919343"/>
            <a:ext cx="538784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Open Sans" panose="020B0606030504020204" pitchFamily="34" charset="0"/>
                <a:ea typeface="Open Sans" panose="020B0606030504020204" pitchFamily="34" charset="0"/>
                <a:cs typeface="Open Sans" panose="020B0606030504020204" pitchFamily="34" charset="0"/>
              </a:rPr>
              <a:t>Why do we want to meet members at home?</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What are some common objections or myths about housecalling members/workers?</a:t>
            </a: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2DCBDEE-2738-475F-B1A1-5852B73703E3}"/>
              </a:ext>
            </a:extLst>
          </p:cNvPr>
          <p:cNvSpPr txBox="1"/>
          <p:nvPr/>
        </p:nvSpPr>
        <p:spPr>
          <a:xfrm>
            <a:off x="6680285" y="1719288"/>
            <a:ext cx="2006600" cy="400110"/>
          </a:xfrm>
          <a:prstGeom prst="rect">
            <a:avLst/>
          </a:prstGeom>
          <a:noFill/>
        </p:spPr>
        <p:txBody>
          <a:bodyPr wrap="square">
            <a:spAutoFit/>
          </a:bodyPr>
          <a:lstStyle/>
          <a:p>
            <a:r>
              <a:rPr lang="en-US" sz="2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House Calls</a:t>
            </a:r>
          </a:p>
        </p:txBody>
      </p:sp>
      <p:sp>
        <p:nvSpPr>
          <p:cNvPr id="12" name="Content Placeholder 3">
            <a:extLst>
              <a:ext uri="{FF2B5EF4-FFF2-40B4-BE49-F238E27FC236}">
                <a16:creationId xmlns:a16="http://schemas.microsoft.com/office/drawing/2014/main" id="{C685A4A2-AEC4-4B88-983F-8169ECF5304D}"/>
              </a:ext>
            </a:extLst>
          </p:cNvPr>
          <p:cNvSpPr txBox="1">
            <a:spLocks/>
          </p:cNvSpPr>
          <p:nvPr/>
        </p:nvSpPr>
        <p:spPr>
          <a:xfrm>
            <a:off x="554912" y="4795610"/>
            <a:ext cx="11155153" cy="10625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Remember our </a:t>
            </a:r>
            <a:r>
              <a:rPr lang="en-US" sz="2000" b="1" dirty="0">
                <a:latin typeface="Open Sans" panose="020B0606030504020204" pitchFamily="34" charset="0"/>
                <a:ea typeface="Open Sans" panose="020B0606030504020204" pitchFamily="34" charset="0"/>
                <a:cs typeface="Open Sans" panose="020B0606030504020204" pitchFamily="34" charset="0"/>
              </a:rPr>
              <a:t>commitment to building a Strong Union Culture </a:t>
            </a:r>
            <a:r>
              <a:rPr lang="en-US" sz="2000" dirty="0">
                <a:latin typeface="Open Sans" panose="020B0606030504020204" pitchFamily="34" charset="0"/>
                <a:ea typeface="Open Sans" panose="020B0606030504020204" pitchFamily="34" charset="0"/>
                <a:cs typeface="Open Sans" panose="020B0606030504020204" pitchFamily="34" charset="0"/>
              </a:rPr>
              <a:t>throughout our Council.</a:t>
            </a: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27DCA77-00D2-4BFC-B774-E86436D96D9A}"/>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7" name="Footer Placeholder 1">
            <a:extLst>
              <a:ext uri="{FF2B5EF4-FFF2-40B4-BE49-F238E27FC236}">
                <a16:creationId xmlns:a16="http://schemas.microsoft.com/office/drawing/2014/main" id="{0ED4E87C-A545-4BED-953A-CE9917A4AF74}"/>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637887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4" name="Picture 2" descr="Is This What Getting to Know you Feels Like? -">
            <a:extLst>
              <a:ext uri="{FF2B5EF4-FFF2-40B4-BE49-F238E27FC236}">
                <a16:creationId xmlns:a16="http://schemas.microsoft.com/office/drawing/2014/main" id="{4D9FA155-1972-46B4-A080-6F69788AB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522" y="178182"/>
            <a:ext cx="4771952" cy="2493158"/>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52EF0CF5-DB3F-43CE-908C-374CF74AE518}"/>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pic>
        <p:nvPicPr>
          <p:cNvPr id="12" name="Picture 11">
            <a:extLst>
              <a:ext uri="{FF2B5EF4-FFF2-40B4-BE49-F238E27FC236}">
                <a16:creationId xmlns:a16="http://schemas.microsoft.com/office/drawing/2014/main" id="{D03B7008-4EE1-4567-858F-11911DCAF369}"/>
              </a:ext>
            </a:extLst>
          </p:cNvPr>
          <p:cNvPicPr>
            <a:picLocks noChangeAspect="1"/>
          </p:cNvPicPr>
          <p:nvPr/>
        </p:nvPicPr>
        <p:blipFill>
          <a:blip r:embed="rId5"/>
          <a:stretch>
            <a:fillRect/>
          </a:stretch>
        </p:blipFill>
        <p:spPr>
          <a:xfrm>
            <a:off x="1541948" y="2325763"/>
            <a:ext cx="3981988" cy="665841"/>
          </a:xfrm>
          <a:prstGeom prst="rect">
            <a:avLst/>
          </a:prstGeom>
        </p:spPr>
      </p:pic>
      <p:pic>
        <p:nvPicPr>
          <p:cNvPr id="10" name="Picture 9">
            <a:extLst>
              <a:ext uri="{FF2B5EF4-FFF2-40B4-BE49-F238E27FC236}">
                <a16:creationId xmlns:a16="http://schemas.microsoft.com/office/drawing/2014/main" id="{DDE4412C-E639-4B53-B0A2-FDCE361A1BE1}"/>
              </a:ext>
            </a:extLst>
          </p:cNvPr>
          <p:cNvPicPr>
            <a:picLocks noChangeAspect="1"/>
          </p:cNvPicPr>
          <p:nvPr/>
        </p:nvPicPr>
        <p:blipFill rotWithShape="1">
          <a:blip r:embed="rId6"/>
          <a:srcRect l="3931"/>
          <a:stretch/>
        </p:blipFill>
        <p:spPr>
          <a:xfrm>
            <a:off x="1541947" y="2991604"/>
            <a:ext cx="8730851" cy="1981477"/>
          </a:xfrm>
          <a:prstGeom prst="rect">
            <a:avLst/>
          </a:prstGeom>
        </p:spPr>
      </p:pic>
      <p:pic>
        <p:nvPicPr>
          <p:cNvPr id="7" name="Picture 6">
            <a:extLst>
              <a:ext uri="{FF2B5EF4-FFF2-40B4-BE49-F238E27FC236}">
                <a16:creationId xmlns:a16="http://schemas.microsoft.com/office/drawing/2014/main" id="{A5201746-4F6F-46C3-9053-5A79D53FFF01}"/>
              </a:ext>
            </a:extLst>
          </p:cNvPr>
          <p:cNvPicPr>
            <a:picLocks noChangeAspect="1"/>
          </p:cNvPicPr>
          <p:nvPr/>
        </p:nvPicPr>
        <p:blipFill rotWithShape="1">
          <a:blip r:embed="rId7"/>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4249011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Internal Organizing: </a:t>
            </a:r>
          </a:p>
          <a:p>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Structured Conversations</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91945857-0D70-45AB-886D-7A39178E1804}"/>
              </a:ext>
            </a:extLst>
          </p:cNvPr>
          <p:cNvPicPr>
            <a:picLocks noChangeAspect="1"/>
          </p:cNvPicPr>
          <p:nvPr/>
        </p:nvPicPr>
        <p:blipFill rotWithShape="1">
          <a:blip r:embed="rId5"/>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2948077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FF01C8-F93D-4FF5-B58D-2B12534A9D66}"/>
              </a:ext>
            </a:extLst>
          </p:cNvPr>
          <p:cNvSpPr/>
          <p:nvPr/>
        </p:nvSpPr>
        <p:spPr>
          <a:xfrm>
            <a:off x="2523849" y="1992186"/>
            <a:ext cx="6856946" cy="36684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Structured </a:t>
            </a:r>
            <a:r>
              <a:rPr lang="en-US" b="1" dirty="0"/>
              <a:t>Conversations</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835152" y="138617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Open Sans" panose="020B0606030504020204" pitchFamily="34" charset="0"/>
                <a:ea typeface="Open Sans" panose="020B0606030504020204" pitchFamily="34" charset="0"/>
                <a:cs typeface="Open Sans" panose="020B0606030504020204" pitchFamily="34" charset="0"/>
              </a:rPr>
              <a:t>How do we approach conversations with members?</a:t>
            </a: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999BA43A-D8C0-4773-BC06-EFE611B308A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523849" y="1918666"/>
            <a:ext cx="6677957" cy="3505689"/>
          </a:xfrm>
          <a:prstGeom prst="rect">
            <a:avLst/>
          </a:prstGeom>
        </p:spPr>
      </p:pic>
      <p:sp>
        <p:nvSpPr>
          <p:cNvPr id="10" name="Content Placeholder 3">
            <a:extLst>
              <a:ext uri="{FF2B5EF4-FFF2-40B4-BE49-F238E27FC236}">
                <a16:creationId xmlns:a16="http://schemas.microsoft.com/office/drawing/2014/main" id="{265B4BB6-E5E5-430E-805D-646C5CF6CD5F}"/>
              </a:ext>
            </a:extLst>
          </p:cNvPr>
          <p:cNvSpPr txBox="1">
            <a:spLocks/>
          </p:cNvSpPr>
          <p:nvPr/>
        </p:nvSpPr>
        <p:spPr>
          <a:xfrm>
            <a:off x="1190713" y="2690471"/>
            <a:ext cx="5497286" cy="478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latin typeface="Open Sans" panose="020B0606030504020204" pitchFamily="34" charset="0"/>
                <a:ea typeface="Open Sans" panose="020B0606030504020204" pitchFamily="34" charset="0"/>
                <a:cs typeface="Open Sans" panose="020B0606030504020204" pitchFamily="34" charset="0"/>
              </a:rPr>
              <a:t>Transactional? </a:t>
            </a:r>
            <a:endParaRPr lang="en-CA"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3">
            <a:extLst>
              <a:ext uri="{FF2B5EF4-FFF2-40B4-BE49-F238E27FC236}">
                <a16:creationId xmlns:a16="http://schemas.microsoft.com/office/drawing/2014/main" id="{17E7B2A5-E348-485E-8116-3CD743408866}"/>
              </a:ext>
            </a:extLst>
          </p:cNvPr>
          <p:cNvSpPr txBox="1">
            <a:spLocks/>
          </p:cNvSpPr>
          <p:nvPr/>
        </p:nvSpPr>
        <p:spPr>
          <a:xfrm>
            <a:off x="5040704" y="5181843"/>
            <a:ext cx="5497286" cy="4787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Transformative?</a:t>
            </a:r>
          </a:p>
          <a:p>
            <a:pPr marL="0" indent="0">
              <a:buNone/>
            </a:pPr>
            <a:endParaRPr lang="en-CA" sz="20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FD961E30-BAA4-4094-B8DC-584D694C5F81}"/>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5" name="Footer Placeholder 1">
            <a:extLst>
              <a:ext uri="{FF2B5EF4-FFF2-40B4-BE49-F238E27FC236}">
                <a16:creationId xmlns:a16="http://schemas.microsoft.com/office/drawing/2014/main" id="{37796B43-597F-44B8-AD4D-657CE435D111}"/>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3248897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50859A8-857D-4AC4-9285-E50E2C52CE62}"/>
              </a:ext>
            </a:extLst>
          </p:cNvPr>
          <p:cNvPicPr>
            <a:picLocks noChangeAspect="1"/>
          </p:cNvPicPr>
          <p:nvPr/>
        </p:nvPicPr>
        <p:blipFill rotWithShape="1">
          <a:blip r:embed="rId3"/>
          <a:srcRect r="44132"/>
          <a:stretch/>
        </p:blipFill>
        <p:spPr>
          <a:xfrm>
            <a:off x="8155090" y="1920379"/>
            <a:ext cx="1857479" cy="3750172"/>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What are the characteristics of a </a:t>
            </a:r>
            <a:r>
              <a:rPr lang="en-US" b="1" dirty="0"/>
              <a:t>Transactional Interaction?</a:t>
            </a:r>
          </a:p>
        </p:txBody>
      </p:sp>
      <p:pic>
        <p:nvPicPr>
          <p:cNvPr id="5" name="Picture 4">
            <a:extLst>
              <a:ext uri="{FF2B5EF4-FFF2-40B4-BE49-F238E27FC236}">
                <a16:creationId xmlns:a16="http://schemas.microsoft.com/office/drawing/2014/main" id="{35BE55F6-8D8F-4C3B-8887-00F539EAF3D3}"/>
              </a:ext>
            </a:extLst>
          </p:cNvPr>
          <p:cNvPicPr>
            <a:picLocks noChangeAspect="1"/>
          </p:cNvPicPr>
          <p:nvPr/>
        </p:nvPicPr>
        <p:blipFill rotWithShape="1">
          <a:blip r:embed="rId4">
            <a:clrChange>
              <a:clrFrom>
                <a:srgbClr val="FFFFFF"/>
              </a:clrFrom>
              <a:clrTo>
                <a:srgbClr val="FFFFFF">
                  <a:alpha val="0"/>
                </a:srgbClr>
              </a:clrTo>
            </a:clrChange>
          </a:blip>
          <a:srcRect l="59339"/>
          <a:stretch/>
        </p:blipFill>
        <p:spPr>
          <a:xfrm>
            <a:off x="9945373" y="1765305"/>
            <a:ext cx="1487053" cy="4033328"/>
          </a:xfrm>
          <a:prstGeom prst="rect">
            <a:avLst/>
          </a:prstGeom>
        </p:spPr>
      </p:pic>
      <p:pic>
        <p:nvPicPr>
          <p:cNvPr id="4" name="Picture 3">
            <a:extLst>
              <a:ext uri="{FF2B5EF4-FFF2-40B4-BE49-F238E27FC236}">
                <a16:creationId xmlns:a16="http://schemas.microsoft.com/office/drawing/2014/main" id="{E0FB0727-0F69-46A7-998B-32EBDFEB9F4A}"/>
              </a:ext>
            </a:extLst>
          </p:cNvPr>
          <p:cNvPicPr>
            <a:picLocks noChangeAspect="1"/>
          </p:cNvPicPr>
          <p:nvPr/>
        </p:nvPicPr>
        <p:blipFill rotWithShape="1">
          <a:blip r:embed="rId5"/>
          <a:srcRect t="751" b="5261"/>
          <a:stretch/>
        </p:blipFill>
        <p:spPr>
          <a:xfrm>
            <a:off x="371645" y="1183481"/>
            <a:ext cx="7654846" cy="4383601"/>
          </a:xfrm>
          <a:prstGeom prst="rect">
            <a:avLst/>
          </a:prstGeom>
        </p:spPr>
      </p:pic>
      <p:pic>
        <p:nvPicPr>
          <p:cNvPr id="7" name="Picture 6">
            <a:extLst>
              <a:ext uri="{FF2B5EF4-FFF2-40B4-BE49-F238E27FC236}">
                <a16:creationId xmlns:a16="http://schemas.microsoft.com/office/drawing/2014/main" id="{63446622-E8D7-400B-BFF1-C195106ED280}"/>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8E5F75BF-3A02-4F46-BB4B-8294D0162099}"/>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3997522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Why We Need to Have </a:t>
            </a:r>
            <a:r>
              <a:rPr lang="en-US" b="1" dirty="0"/>
              <a:t>Conversations with other Fello</a:t>
            </a:r>
            <a:r>
              <a:rPr lang="en-US" dirty="0"/>
              <a:t>w Members</a:t>
            </a:r>
            <a:endParaRPr lang="en-US" b="1" dirty="0"/>
          </a:p>
        </p:txBody>
      </p:sp>
      <p:pic>
        <p:nvPicPr>
          <p:cNvPr id="8" name="Picture 7">
            <a:extLst>
              <a:ext uri="{FF2B5EF4-FFF2-40B4-BE49-F238E27FC236}">
                <a16:creationId xmlns:a16="http://schemas.microsoft.com/office/drawing/2014/main" id="{6294FC4E-7B6A-461F-8E37-BA80564ABB81}"/>
              </a:ext>
            </a:extLst>
          </p:cNvPr>
          <p:cNvPicPr>
            <a:picLocks noChangeAspect="1"/>
          </p:cNvPicPr>
          <p:nvPr/>
        </p:nvPicPr>
        <p:blipFill>
          <a:blip r:embed="rId3"/>
          <a:stretch>
            <a:fillRect/>
          </a:stretch>
        </p:blipFill>
        <p:spPr>
          <a:xfrm>
            <a:off x="2746070" y="844535"/>
            <a:ext cx="6250013" cy="5168930"/>
          </a:xfrm>
          <a:prstGeom prst="rect">
            <a:avLst/>
          </a:prstGeom>
        </p:spPr>
      </p:pic>
      <p:pic>
        <p:nvPicPr>
          <p:cNvPr id="5" name="Picture 4">
            <a:extLst>
              <a:ext uri="{FF2B5EF4-FFF2-40B4-BE49-F238E27FC236}">
                <a16:creationId xmlns:a16="http://schemas.microsoft.com/office/drawing/2014/main" id="{41DA9E60-7441-4B60-83A8-12A22554D634}"/>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7" name="Footer Placeholder 1">
            <a:extLst>
              <a:ext uri="{FF2B5EF4-FFF2-40B4-BE49-F238E27FC236}">
                <a16:creationId xmlns:a16="http://schemas.microsoft.com/office/drawing/2014/main" id="{DC011443-3C2E-495A-92D3-3894FDEA982F}"/>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2670788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What are </a:t>
            </a:r>
            <a:r>
              <a:rPr lang="en-US" b="1" dirty="0"/>
              <a:t>the 6 Steps to a Structured Conversation?</a:t>
            </a:r>
          </a:p>
        </p:txBody>
      </p:sp>
      <p:pic>
        <p:nvPicPr>
          <p:cNvPr id="4" name="Picture 3">
            <a:extLst>
              <a:ext uri="{FF2B5EF4-FFF2-40B4-BE49-F238E27FC236}">
                <a16:creationId xmlns:a16="http://schemas.microsoft.com/office/drawing/2014/main" id="{8A597307-C1A7-4402-98D8-325030D22B51}"/>
              </a:ext>
            </a:extLst>
          </p:cNvPr>
          <p:cNvPicPr>
            <a:picLocks noChangeAspect="1"/>
          </p:cNvPicPr>
          <p:nvPr/>
        </p:nvPicPr>
        <p:blipFill rotWithShape="1">
          <a:blip r:embed="rId3"/>
          <a:srcRect t="6500"/>
          <a:stretch/>
        </p:blipFill>
        <p:spPr>
          <a:xfrm>
            <a:off x="2846480" y="892171"/>
            <a:ext cx="6612668" cy="5232584"/>
          </a:xfrm>
          <a:prstGeom prst="rect">
            <a:avLst/>
          </a:prstGeom>
        </p:spPr>
      </p:pic>
      <p:pic>
        <p:nvPicPr>
          <p:cNvPr id="5" name="Picture 4">
            <a:extLst>
              <a:ext uri="{FF2B5EF4-FFF2-40B4-BE49-F238E27FC236}">
                <a16:creationId xmlns:a16="http://schemas.microsoft.com/office/drawing/2014/main" id="{554CBA61-5406-419F-925A-063123C4E88C}"/>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7" name="Footer Placeholder 1">
            <a:extLst>
              <a:ext uri="{FF2B5EF4-FFF2-40B4-BE49-F238E27FC236}">
                <a16:creationId xmlns:a16="http://schemas.microsoft.com/office/drawing/2014/main" id="{AFCB957A-C212-4DA8-B51B-8728C8BFAF7A}"/>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681824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858093-88C7-434F-8736-AD6C1333E318}"/>
              </a:ext>
            </a:extLst>
          </p:cNvPr>
          <p:cNvSpPr/>
          <p:nvPr/>
        </p:nvSpPr>
        <p:spPr>
          <a:xfrm>
            <a:off x="3277071" y="3380350"/>
            <a:ext cx="8073679" cy="16263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1: </a:t>
            </a:r>
            <a:r>
              <a:rPr lang="en-US" b="1" dirty="0"/>
              <a:t>Introduction</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465865"/>
            <a:ext cx="7919575" cy="3373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What makes a good introduction?</a:t>
            </a:r>
          </a:p>
          <a:p>
            <a:pPr marL="0" indent="0">
              <a:buNone/>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Who you are and Why you are there. THAT’S IT!</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Make why you are there about members taking collective action. </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Sample:</a:t>
            </a: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“I’m Danny Vuyk with the Glaziers Union and I’m here because your co-workers at Gemtron are fighting back against the company’s proposed elimination of your pension”.</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38834C0-4F8A-444B-A3E1-1EA82BF1B717}"/>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5" name="Graphic 4" descr="Man with solid fill">
            <a:extLst>
              <a:ext uri="{FF2B5EF4-FFF2-40B4-BE49-F238E27FC236}">
                <a16:creationId xmlns:a16="http://schemas.microsoft.com/office/drawing/2014/main" id="{6E847E05-F7A2-4DAB-9139-A223053CAC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45862" y="3188644"/>
            <a:ext cx="2009775" cy="2009775"/>
          </a:xfrm>
          <a:prstGeom prst="rect">
            <a:avLst/>
          </a:prstGeom>
        </p:spPr>
      </p:pic>
      <p:pic>
        <p:nvPicPr>
          <p:cNvPr id="10" name="Picture 9">
            <a:extLst>
              <a:ext uri="{FF2B5EF4-FFF2-40B4-BE49-F238E27FC236}">
                <a16:creationId xmlns:a16="http://schemas.microsoft.com/office/drawing/2014/main" id="{0D51EEA2-20CB-4C62-8E1B-21295A003DB9}"/>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11" name="Footer Placeholder 1">
            <a:extLst>
              <a:ext uri="{FF2B5EF4-FFF2-40B4-BE49-F238E27FC236}">
                <a16:creationId xmlns:a16="http://schemas.microsoft.com/office/drawing/2014/main" id="{A54DDF55-AA04-4D76-A2A6-A804755681F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317517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2: </a:t>
            </a:r>
            <a:r>
              <a:rPr lang="en-US" b="1" dirty="0"/>
              <a:t>Finding the issues and getting the story</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356200"/>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How do we identify issues and get the story?</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Start with an Icebreaker</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Ask Open-Ended Questions</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Go Broad, and then Go Deep</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Listen, Don’t be Defensive</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Get Personal, that’s where the ‘why’ is.</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Follow up, don’t rush, and learn as much as you can about the member, their life, and concerns.</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5736D20A-AA0A-45B3-8775-09AEDAE2F7DF}"/>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8" name="Picture 7">
            <a:extLst>
              <a:ext uri="{FF2B5EF4-FFF2-40B4-BE49-F238E27FC236}">
                <a16:creationId xmlns:a16="http://schemas.microsoft.com/office/drawing/2014/main" id="{F968C0B8-0049-4FC3-91A6-AC20603CA312}"/>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FA14E589-9FCF-4B8F-B57D-1C68967A8B79}"/>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3021403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030738-9F4C-4E7F-BBCA-6C54527D755F}"/>
              </a:ext>
            </a:extLst>
          </p:cNvPr>
          <p:cNvSpPr/>
          <p:nvPr/>
        </p:nvSpPr>
        <p:spPr>
          <a:xfrm>
            <a:off x="3431176" y="2015170"/>
            <a:ext cx="7106909" cy="119272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3: </a:t>
            </a:r>
            <a:r>
              <a:rPr lang="en-US" b="1" dirty="0"/>
              <a:t>Vision</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46586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How do we lay out the Vision for our Members?</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What is the Vision?</a:t>
            </a:r>
          </a:p>
          <a:p>
            <a:pPr marL="457200" lvl="1" indent="0">
              <a:buNone/>
            </a:pPr>
            <a:r>
              <a:rPr lang="en-US" sz="2000" dirty="0">
                <a:latin typeface="Open Sans" panose="020B0606030504020204" pitchFamily="34" charset="0"/>
                <a:ea typeface="Open Sans" panose="020B0606030504020204" pitchFamily="34" charset="0"/>
                <a:cs typeface="Open Sans" panose="020B0606030504020204" pitchFamily="34" charset="0"/>
              </a:rPr>
              <a:t>Collective Action and Worker POWER is the Solution.</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Laying it out:</a:t>
            </a:r>
          </a:p>
          <a:p>
            <a:r>
              <a:rPr lang="en-US" sz="2000" dirty="0">
                <a:latin typeface="Open Sans" panose="020B0606030504020204" pitchFamily="34" charset="0"/>
                <a:ea typeface="Open Sans" panose="020B0606030504020204" pitchFamily="34" charset="0"/>
                <a:cs typeface="Open Sans" panose="020B0606030504020204" pitchFamily="34" charset="0"/>
              </a:rPr>
              <a:t>More open-ended questions </a:t>
            </a:r>
          </a:p>
          <a:p>
            <a:r>
              <a:rPr lang="en-US" sz="2000" dirty="0">
                <a:latin typeface="Open Sans" panose="020B0606030504020204" pitchFamily="34" charset="0"/>
                <a:ea typeface="Open Sans" panose="020B0606030504020204" pitchFamily="34" charset="0"/>
                <a:cs typeface="Open Sans" panose="020B0606030504020204" pitchFamily="34" charset="0"/>
              </a:rPr>
              <a:t>What would it take to change things?</a:t>
            </a:r>
          </a:p>
          <a:p>
            <a:r>
              <a:rPr lang="en-US" sz="2000" dirty="0">
                <a:latin typeface="Open Sans" panose="020B0606030504020204" pitchFamily="34" charset="0"/>
                <a:ea typeface="Open Sans" panose="020B0606030504020204" pitchFamily="34" charset="0"/>
                <a:cs typeface="Open Sans" panose="020B0606030504020204" pitchFamily="34" charset="0"/>
              </a:rPr>
              <a:t>What would happen if we all stood together?</a:t>
            </a:r>
          </a:p>
          <a:p>
            <a:r>
              <a:rPr lang="en-US" sz="2000" dirty="0">
                <a:latin typeface="Open Sans" panose="020B0606030504020204" pitchFamily="34" charset="0"/>
                <a:ea typeface="Open Sans" panose="020B0606030504020204" pitchFamily="34" charset="0"/>
                <a:cs typeface="Open Sans" panose="020B0606030504020204" pitchFamily="34" charset="0"/>
              </a:rPr>
              <a:t>POWER OF ONE VS. POWER OF MANY!</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D0DBC0CB-5922-44AA-9731-E55EDE3E8BDD}"/>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8" name="Picture 7">
            <a:extLst>
              <a:ext uri="{FF2B5EF4-FFF2-40B4-BE49-F238E27FC236}">
                <a16:creationId xmlns:a16="http://schemas.microsoft.com/office/drawing/2014/main" id="{DB1452C0-E939-4B96-83EC-2AC4FC7BAD7C}"/>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0" name="Footer Placeholder 1">
            <a:extLst>
              <a:ext uri="{FF2B5EF4-FFF2-40B4-BE49-F238E27FC236}">
                <a16:creationId xmlns:a16="http://schemas.microsoft.com/office/drawing/2014/main" id="{E0AF877D-FA8D-46F0-A740-D7B5A76E8E3C}"/>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221093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4: </a:t>
            </a:r>
            <a:r>
              <a:rPr lang="en-US" dirty="0"/>
              <a:t>C</a:t>
            </a:r>
            <a:r>
              <a:rPr lang="en-US" b="1" dirty="0"/>
              <a:t>alling the Question or the ‘Ask’</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46586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How do we call the Question?</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The ‘Question’ is a choice between POWER and powerlessness at work and a commitment to fight for the vision- Which side are you on?</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Frame the Choice</a:t>
            </a:r>
          </a:p>
          <a:p>
            <a:r>
              <a:rPr lang="en-US" sz="2000" dirty="0">
                <a:latin typeface="Open Sans" panose="020B0606030504020204" pitchFamily="34" charset="0"/>
                <a:ea typeface="Open Sans" panose="020B0606030504020204" pitchFamily="34" charset="0"/>
                <a:cs typeface="Open Sans" panose="020B0606030504020204" pitchFamily="34" charset="0"/>
              </a:rPr>
              <a:t>Abandon Comfort Zones</a:t>
            </a:r>
          </a:p>
          <a:p>
            <a:r>
              <a:rPr lang="en-US" sz="2000" dirty="0">
                <a:latin typeface="Open Sans" panose="020B0606030504020204" pitchFamily="34" charset="0"/>
                <a:ea typeface="Open Sans" panose="020B0606030504020204" pitchFamily="34" charset="0"/>
                <a:cs typeface="Open Sans" panose="020B0606030504020204" pitchFamily="34" charset="0"/>
              </a:rPr>
              <a:t>Tell your Union Story</a:t>
            </a:r>
          </a:p>
          <a:p>
            <a:r>
              <a:rPr lang="en-US" sz="2000" dirty="0">
                <a:latin typeface="Open Sans" panose="020B0606030504020204" pitchFamily="34" charset="0"/>
                <a:ea typeface="Open Sans" panose="020B0606030504020204" pitchFamily="34" charset="0"/>
                <a:cs typeface="Open Sans" panose="020B0606030504020204" pitchFamily="34" charset="0"/>
              </a:rPr>
              <a:t>Make the ‘Ask’</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BB6AF72D-68B8-4D1E-8624-5DED1B2345F3}"/>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8" name="Picture 7">
            <a:extLst>
              <a:ext uri="{FF2B5EF4-FFF2-40B4-BE49-F238E27FC236}">
                <a16:creationId xmlns:a16="http://schemas.microsoft.com/office/drawing/2014/main" id="{AA823E37-45C2-44D8-82D4-C370CE3EFAF2}"/>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22B3DE4C-C0B2-4E86-9664-2B5D2162029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990551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14305C-66D6-4E6A-980C-5D37A90DF010}"/>
              </a:ext>
            </a:extLst>
          </p:cNvPr>
          <p:cNvSpPr/>
          <p:nvPr/>
        </p:nvSpPr>
        <p:spPr>
          <a:xfrm>
            <a:off x="3354123" y="1921311"/>
            <a:ext cx="7798559" cy="11966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5: </a:t>
            </a:r>
            <a:r>
              <a:rPr lang="en-US" b="1" dirty="0"/>
              <a:t>Inoculation</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46586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How and why do we inoculate our members?</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dirty="0">
                <a:latin typeface="Open Sans" panose="020B0606030504020204" pitchFamily="34" charset="0"/>
                <a:ea typeface="Open Sans" panose="020B0606030504020204" pitchFamily="34" charset="0"/>
                <a:cs typeface="Open Sans" panose="020B0606030504020204" pitchFamily="34" charset="0"/>
              </a:rPr>
              <a:t>Inoculation is about preparing members/workers for the long struggle and roadblocks up ahead.</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We need to be real with them about how others will inevitably react to collective action.</a:t>
            </a:r>
          </a:p>
          <a:p>
            <a:r>
              <a:rPr lang="en-US" sz="2000" dirty="0">
                <a:latin typeface="Open Sans" panose="020B0606030504020204" pitchFamily="34" charset="0"/>
                <a:ea typeface="Open Sans" panose="020B0606030504020204" pitchFamily="34" charset="0"/>
                <a:cs typeface="Open Sans" panose="020B0606030504020204" pitchFamily="34" charset="0"/>
              </a:rPr>
              <a:t>We need to be real about the fact the victories are hard to come by and always take a fight.</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2F1C628-95D9-490C-B16F-762B4AE0F29A}"/>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8" name="Picture 7">
            <a:extLst>
              <a:ext uri="{FF2B5EF4-FFF2-40B4-BE49-F238E27FC236}">
                <a16:creationId xmlns:a16="http://schemas.microsoft.com/office/drawing/2014/main" id="{01E79E2E-22BD-4D13-8D2D-6732A5CBB816}"/>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0" name="Footer Placeholder 1">
            <a:extLst>
              <a:ext uri="{FF2B5EF4-FFF2-40B4-BE49-F238E27FC236}">
                <a16:creationId xmlns:a16="http://schemas.microsoft.com/office/drawing/2014/main" id="{F36FD313-4E4B-4F9C-8DA9-5C9B7C331AFF}"/>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303312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3D94EA-8BF8-4C2C-9F3F-239416B8FF34}"/>
              </a:ext>
            </a:extLst>
          </p:cNvPr>
          <p:cNvSpPr/>
          <p:nvPr/>
        </p:nvSpPr>
        <p:spPr>
          <a:xfrm>
            <a:off x="3999591" y="4190654"/>
            <a:ext cx="7740609" cy="1246274"/>
          </a:xfrm>
          <a:prstGeom prst="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99591" y="2065477"/>
            <a:ext cx="8064502" cy="387112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Internal Union Organizing training </a:t>
            </a:r>
            <a:r>
              <a:rPr lang="en-US" sz="2000" b="1" dirty="0">
                <a:latin typeface="Open Sans" panose="020B0606030504020204" pitchFamily="34" charset="0"/>
                <a:ea typeface="Open Sans" panose="020B0606030504020204" pitchFamily="34" charset="0"/>
                <a:cs typeface="Open Sans" panose="020B0606030504020204" pitchFamily="34" charset="0"/>
              </a:rPr>
              <a:t>strengthens union </a:t>
            </a:r>
            <a:r>
              <a:rPr lang="en-US" sz="2000" dirty="0">
                <a:latin typeface="Open Sans" panose="020B0606030504020204" pitchFamily="34" charset="0"/>
                <a:ea typeface="Open Sans" panose="020B0606030504020204" pitchFamily="34" charset="0"/>
                <a:cs typeface="Open Sans" panose="020B0606030504020204" pitchFamily="34" charset="0"/>
              </a:rPr>
              <a:t>membership and </a:t>
            </a:r>
            <a:r>
              <a:rPr lang="en-US" sz="2000" b="1" dirty="0">
                <a:latin typeface="Open Sans" panose="020B0606030504020204" pitchFamily="34" charset="0"/>
                <a:ea typeface="Open Sans" panose="020B0606030504020204" pitchFamily="34" charset="0"/>
                <a:cs typeface="Open Sans" panose="020B0606030504020204" pitchFamily="34" charset="0"/>
              </a:rPr>
              <a:t>builds POWER</a:t>
            </a:r>
            <a:r>
              <a:rPr lang="en-US" sz="2000" dirty="0">
                <a:latin typeface="Open Sans" panose="020B0606030504020204" pitchFamily="34" charset="0"/>
                <a:ea typeface="Open Sans" panose="020B0606030504020204" pitchFamily="34" charset="0"/>
                <a:cs typeface="Open Sans" panose="020B0606030504020204" pitchFamily="34" charset="0"/>
              </a:rPr>
              <a:t> within the workplace, Local Union, or District Council. This Train-the-Trainer course covers practical strategies to build strong relationships, </a:t>
            </a:r>
            <a:r>
              <a:rPr lang="en-US" sz="2000" b="1" dirty="0">
                <a:latin typeface="Open Sans" panose="020B0606030504020204" pitchFamily="34" charset="0"/>
                <a:ea typeface="Open Sans" panose="020B0606030504020204" pitchFamily="34" charset="0"/>
                <a:cs typeface="Open Sans" panose="020B0606030504020204" pitchFamily="34" charset="0"/>
              </a:rPr>
              <a:t>foster participation</a:t>
            </a:r>
            <a:r>
              <a:rPr lang="en-US" sz="2000" dirty="0">
                <a:latin typeface="Open Sans" panose="020B0606030504020204" pitchFamily="34" charset="0"/>
                <a:ea typeface="Open Sans" panose="020B0606030504020204" pitchFamily="34" charset="0"/>
                <a:cs typeface="Open Sans" panose="020B0606030504020204" pitchFamily="34" charset="0"/>
              </a:rPr>
              <a:t>, and engage members through </a:t>
            </a:r>
            <a:r>
              <a:rPr lang="en-US" sz="2000" b="1" dirty="0">
                <a:latin typeface="Open Sans" panose="020B0606030504020204" pitchFamily="34" charset="0"/>
                <a:ea typeface="Open Sans" panose="020B0606030504020204" pitchFamily="34" charset="0"/>
                <a:cs typeface="Open Sans" panose="020B0606030504020204" pitchFamily="34" charset="0"/>
              </a:rPr>
              <a:t>structured conversations </a:t>
            </a:r>
            <a:r>
              <a:rPr lang="en-US" sz="2000" dirty="0">
                <a:latin typeface="Open Sans" panose="020B0606030504020204" pitchFamily="34" charset="0"/>
                <a:ea typeface="Open Sans" panose="020B0606030504020204" pitchFamily="34" charset="0"/>
                <a:cs typeface="Open Sans" panose="020B0606030504020204" pitchFamily="34" charset="0"/>
              </a:rPr>
              <a:t>and </a:t>
            </a:r>
            <a:r>
              <a:rPr lang="en-US" sz="2000" b="1" dirty="0">
                <a:latin typeface="Open Sans" panose="020B0606030504020204" pitchFamily="34" charset="0"/>
                <a:ea typeface="Open Sans" panose="020B0606030504020204" pitchFamily="34" charset="0"/>
                <a:cs typeface="Open Sans" panose="020B0606030504020204" pitchFamily="34" charset="0"/>
              </a:rPr>
              <a:t>active listening</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The training emphasizes the importance of </a:t>
            </a:r>
            <a:r>
              <a:rPr lang="en-US" sz="20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one-on-one engagement</a:t>
            </a:r>
            <a:r>
              <a:rPr lang="en-US" sz="2000" dirty="0">
                <a:latin typeface="Open Sans" panose="020B0606030504020204" pitchFamily="34" charset="0"/>
                <a:ea typeface="Open Sans" panose="020B0606030504020204" pitchFamily="34" charset="0"/>
                <a:cs typeface="Open Sans" panose="020B0606030504020204" pitchFamily="34" charset="0"/>
              </a:rPr>
              <a:t>, overcoming objections, and fostering </a:t>
            </a:r>
            <a:r>
              <a:rPr lang="en-US" sz="20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solidarity</a:t>
            </a:r>
            <a:r>
              <a:rPr lang="en-US" sz="2000" dirty="0">
                <a:latin typeface="Open Sans" panose="020B0606030504020204" pitchFamily="34" charset="0"/>
                <a:ea typeface="Open Sans" panose="020B0606030504020204" pitchFamily="34" charset="0"/>
                <a:cs typeface="Open Sans" panose="020B0606030504020204" pitchFamily="34" charset="0"/>
              </a:rPr>
              <a:t> among members. </a:t>
            </a:r>
          </a:p>
          <a:p>
            <a:pPr>
              <a:lnSpc>
                <a:spcPts val="2600"/>
              </a:lnSpc>
              <a:spcAft>
                <a:spcPts val="1800"/>
              </a:spcAft>
              <a:buClr>
                <a:srgbClr val="E8B909"/>
              </a:buClr>
              <a:buSzPct val="120000"/>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999591" y="1295848"/>
            <a:ext cx="8064502" cy="430887"/>
          </a:xfrm>
          <a:prstGeom prst="rect">
            <a:avLst/>
          </a:prstGeom>
          <a:noFill/>
        </p:spPr>
        <p:txBody>
          <a:bodyPr wrap="square" rtlCol="0">
            <a:spAutoFit/>
          </a:bodyPr>
          <a:lstStyle/>
          <a:p>
            <a:r>
              <a:rPr lang="en-US" sz="22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IUPAT Internal Organizing Training </a:t>
            </a:r>
          </a:p>
        </p:txBody>
      </p:sp>
      <p:pic>
        <p:nvPicPr>
          <p:cNvPr id="3" name="Picture 2">
            <a:extLst>
              <a:ext uri="{FF2B5EF4-FFF2-40B4-BE49-F238E27FC236}">
                <a16:creationId xmlns:a16="http://schemas.microsoft.com/office/drawing/2014/main" id="{00664FAD-847C-459F-A806-8C6CF7DE13E2}"/>
              </a:ext>
            </a:extLst>
          </p:cNvPr>
          <p:cNvPicPr>
            <a:picLocks noChangeAspect="1"/>
          </p:cNvPicPr>
          <p:nvPr/>
        </p:nvPicPr>
        <p:blipFill>
          <a:blip r:embed="rId4"/>
          <a:stretch>
            <a:fillRect/>
          </a:stretch>
        </p:blipFill>
        <p:spPr>
          <a:xfrm>
            <a:off x="10052999" y="286922"/>
            <a:ext cx="1687201" cy="1311073"/>
          </a:xfrm>
          <a:prstGeom prst="rect">
            <a:avLst/>
          </a:prstGeom>
        </p:spPr>
      </p:pic>
      <p:pic>
        <p:nvPicPr>
          <p:cNvPr id="13" name="Picture 12">
            <a:extLst>
              <a:ext uri="{FF2B5EF4-FFF2-40B4-BE49-F238E27FC236}">
                <a16:creationId xmlns:a16="http://schemas.microsoft.com/office/drawing/2014/main" id="{FD9A8442-9F7A-4359-A71F-1B862F61B6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2" name="Picture 11">
            <a:extLst>
              <a:ext uri="{FF2B5EF4-FFF2-40B4-BE49-F238E27FC236}">
                <a16:creationId xmlns:a16="http://schemas.microsoft.com/office/drawing/2014/main" id="{30DDF4A7-5E67-451B-9820-20F94ED79C20}"/>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14" name="Footer Placeholder 1">
            <a:extLst>
              <a:ext uri="{FF2B5EF4-FFF2-40B4-BE49-F238E27FC236}">
                <a16:creationId xmlns:a16="http://schemas.microsoft.com/office/drawing/2014/main" id="{9C3B9288-1E38-4A8F-AC97-4FD7C07006D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endParaRPr lang="en-US" sz="1500" dirty="0"/>
          </a:p>
        </p:txBody>
      </p:sp>
    </p:spTree>
    <p:custDataLst>
      <p:tags r:id="rId1"/>
    </p:custDataLst>
    <p:extLst>
      <p:ext uri="{BB962C8B-B14F-4D97-AF65-F5344CB8AC3E}">
        <p14:creationId xmlns:p14="http://schemas.microsoft.com/office/powerpoint/2010/main" val="2723587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Step 6: </a:t>
            </a:r>
            <a:r>
              <a:rPr lang="en-US" b="1" dirty="0"/>
              <a:t>Plan to Win/Commitment</a:t>
            </a:r>
          </a:p>
        </p:txBody>
      </p:sp>
      <p:sp>
        <p:nvSpPr>
          <p:cNvPr id="14" name="Content Placeholder 3">
            <a:extLst>
              <a:ext uri="{FF2B5EF4-FFF2-40B4-BE49-F238E27FC236}">
                <a16:creationId xmlns:a16="http://schemas.microsoft.com/office/drawing/2014/main" id="{F5E0866A-5E98-4C15-B38F-5C50C44590EF}"/>
              </a:ext>
            </a:extLst>
          </p:cNvPr>
          <p:cNvSpPr txBox="1">
            <a:spLocks/>
          </p:cNvSpPr>
          <p:nvPr/>
        </p:nvSpPr>
        <p:spPr>
          <a:xfrm>
            <a:off x="3431176" y="1465865"/>
            <a:ext cx="79195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Open Sans" panose="020B0606030504020204" pitchFamily="34" charset="0"/>
                <a:ea typeface="Open Sans" panose="020B0606030504020204" pitchFamily="34" charset="0"/>
                <a:cs typeface="Open Sans" panose="020B0606030504020204" pitchFamily="34" charset="0"/>
              </a:rPr>
              <a:t>Making a Plan to Win with a Member/Worker</a:t>
            </a:r>
          </a:p>
          <a:p>
            <a:pPr marL="0" indent="0">
              <a:buNone/>
            </a:pPr>
            <a:endParaRPr lang="en-US" sz="2000" b="1"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Assess members’ level of commitment to the Union as a whole and the campaign at hand.</a:t>
            </a:r>
          </a:p>
          <a:p>
            <a:r>
              <a:rPr lang="en-US" sz="2000" dirty="0">
                <a:latin typeface="Open Sans" panose="020B0606030504020204" pitchFamily="34" charset="0"/>
                <a:ea typeface="Open Sans" panose="020B0606030504020204" pitchFamily="34" charset="0"/>
                <a:cs typeface="Open Sans" panose="020B0606030504020204" pitchFamily="34" charset="0"/>
              </a:rPr>
              <a:t>Give members realistic hope for the future and commit them to being involved.</a:t>
            </a:r>
          </a:p>
          <a:p>
            <a:r>
              <a:rPr lang="en-US" sz="2000" dirty="0">
                <a:latin typeface="Open Sans" panose="020B0606030504020204" pitchFamily="34" charset="0"/>
                <a:ea typeface="Open Sans" panose="020B0606030504020204" pitchFamily="34" charset="0"/>
                <a:cs typeface="Open Sans" panose="020B0606030504020204" pitchFamily="34" charset="0"/>
              </a:rPr>
              <a:t>Help members understand that the first step to winning anything is to bring workers together.</a:t>
            </a:r>
          </a:p>
          <a:p>
            <a:r>
              <a:rPr lang="en-US" sz="2000" dirty="0">
                <a:latin typeface="Open Sans" panose="020B0606030504020204" pitchFamily="34" charset="0"/>
                <a:ea typeface="Open Sans" panose="020B0606030504020204" pitchFamily="34" charset="0"/>
                <a:cs typeface="Open Sans" panose="020B0606030504020204" pitchFamily="34" charset="0"/>
              </a:rPr>
              <a:t>Don’t do things for members. </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EDAAE421-21DB-4583-B3FD-D242246C1A5D}"/>
              </a:ext>
            </a:extLst>
          </p:cNvPr>
          <p:cNvPicPr>
            <a:picLocks noChangeAspect="1"/>
          </p:cNvPicPr>
          <p:nvPr/>
        </p:nvPicPr>
        <p:blipFill>
          <a:blip r:embed="rId3"/>
          <a:stretch>
            <a:fillRect/>
          </a:stretch>
        </p:blipFill>
        <p:spPr>
          <a:xfrm>
            <a:off x="167643" y="1921310"/>
            <a:ext cx="3109429" cy="2918080"/>
          </a:xfrm>
          <a:prstGeom prst="rect">
            <a:avLst/>
          </a:prstGeom>
        </p:spPr>
      </p:pic>
      <p:pic>
        <p:nvPicPr>
          <p:cNvPr id="8" name="Picture 7">
            <a:extLst>
              <a:ext uri="{FF2B5EF4-FFF2-40B4-BE49-F238E27FC236}">
                <a16:creationId xmlns:a16="http://schemas.microsoft.com/office/drawing/2014/main" id="{906E9DDB-DF9D-4038-8CC1-73F9B5AE0D45}"/>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4480B81D-A4A2-4D5B-A0A7-BF6ECF463E80}"/>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3916728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507318"/>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Internal Organizing: </a:t>
            </a:r>
          </a:p>
          <a:p>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Skills</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D0FC9C75-B371-44B3-B546-6000CBF43131}"/>
              </a:ext>
            </a:extLst>
          </p:cNvPr>
          <p:cNvPicPr>
            <a:picLocks noChangeAspect="1"/>
          </p:cNvPicPr>
          <p:nvPr/>
        </p:nvPicPr>
        <p:blipFill rotWithShape="1">
          <a:blip r:embed="rId5"/>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1328112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1"/>
            <a:ext cx="9869854" cy="15230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9869854" cy="1200329"/>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3" name="Picture 2">
            <a:hlinkClick r:id="rId4"/>
            <a:extLst>
              <a:ext uri="{FF2B5EF4-FFF2-40B4-BE49-F238E27FC236}">
                <a16:creationId xmlns:a16="http://schemas.microsoft.com/office/drawing/2014/main" id="{9EC5F8AA-C54B-4C22-94AE-A1F0DB47C6A7}"/>
              </a:ext>
            </a:extLst>
          </p:cNvPr>
          <p:cNvPicPr>
            <a:picLocks noChangeAspect="1"/>
          </p:cNvPicPr>
          <p:nvPr/>
        </p:nvPicPr>
        <p:blipFill>
          <a:blip r:embed="rId5"/>
          <a:stretch>
            <a:fillRect/>
          </a:stretch>
        </p:blipFill>
        <p:spPr>
          <a:xfrm>
            <a:off x="4153650" y="3187876"/>
            <a:ext cx="4456950" cy="2897017"/>
          </a:xfrm>
          <a:prstGeom prst="rect">
            <a:avLst/>
          </a:prstGeom>
        </p:spPr>
      </p:pic>
      <p:pic>
        <p:nvPicPr>
          <p:cNvPr id="7" name="Picture 6">
            <a:extLst>
              <a:ext uri="{FF2B5EF4-FFF2-40B4-BE49-F238E27FC236}">
                <a16:creationId xmlns:a16="http://schemas.microsoft.com/office/drawing/2014/main" id="{AC950CAD-C796-4BDD-A289-D0742EC8297F}"/>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51998DAA-FC4B-4351-A850-A66CB9601D5B}"/>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pic>
        <p:nvPicPr>
          <p:cNvPr id="7" name="Picture 6">
            <a:extLst>
              <a:ext uri="{FF2B5EF4-FFF2-40B4-BE49-F238E27FC236}">
                <a16:creationId xmlns:a16="http://schemas.microsoft.com/office/drawing/2014/main" id="{981A4DF7-FCEE-4BEB-87D5-9B3352821FF4}"/>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52FF9D46-C344-4BA5-A700-0D0AFBDD7A64}"/>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pic>
        <p:nvPicPr>
          <p:cNvPr id="6" name="Picture 5">
            <a:extLst>
              <a:ext uri="{FF2B5EF4-FFF2-40B4-BE49-F238E27FC236}">
                <a16:creationId xmlns:a16="http://schemas.microsoft.com/office/drawing/2014/main" id="{5A247E87-BD6B-4AE5-8999-36260D15C725}"/>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321064C5-0BD3-4119-A3B8-D2F7B38F74D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pic>
        <p:nvPicPr>
          <p:cNvPr id="7" name="Picture 6">
            <a:extLst>
              <a:ext uri="{FF2B5EF4-FFF2-40B4-BE49-F238E27FC236}">
                <a16:creationId xmlns:a16="http://schemas.microsoft.com/office/drawing/2014/main" id="{D01BD00F-5C89-47E8-9C22-A0D656115933}"/>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7348EB26-5278-47F4-BD6A-96127794F49B}"/>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93B02820-93AD-4DC9-88D6-92A21ADDCAE2}"/>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8" name="Footer Placeholder 1">
            <a:extLst>
              <a:ext uri="{FF2B5EF4-FFF2-40B4-BE49-F238E27FC236}">
                <a16:creationId xmlns:a16="http://schemas.microsoft.com/office/drawing/2014/main" id="{50671FE9-8105-401F-8B4A-C805B1124CF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689C78AD-2D8B-4C28-81B6-215161B5AEBD}"/>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D11CD38B-3421-40D8-95ED-1D9FC4DD1FDC}"/>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0DDFD70-3640-47FF-BB05-7CA3B6936A84}"/>
              </a:ext>
            </a:extLst>
          </p:cNvPr>
          <p:cNvSpPr/>
          <p:nvPr/>
        </p:nvSpPr>
        <p:spPr>
          <a:xfrm>
            <a:off x="4486808" y="1384501"/>
            <a:ext cx="6246149" cy="162636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What Can </a:t>
            </a:r>
            <a:r>
              <a:rPr lang="en-US" dirty="0"/>
              <a:t>YOU Do? </a:t>
            </a:r>
            <a:endParaRPr lang="en-CA" dirty="0"/>
          </a:p>
        </p:txBody>
      </p:sp>
      <p:sp>
        <p:nvSpPr>
          <p:cNvPr id="7" name="TextBox 6">
            <a:extLst>
              <a:ext uri="{FF2B5EF4-FFF2-40B4-BE49-F238E27FC236}">
                <a16:creationId xmlns:a16="http://schemas.microsoft.com/office/drawing/2014/main" id="{3F10BF4E-22C7-4A21-828B-A4A946878B8F}"/>
              </a:ext>
            </a:extLst>
          </p:cNvPr>
          <p:cNvSpPr txBox="1"/>
          <p:nvPr/>
        </p:nvSpPr>
        <p:spPr>
          <a:xfrm>
            <a:off x="4641708" y="1551352"/>
            <a:ext cx="5836417" cy="1292662"/>
          </a:xfrm>
          <a:prstGeom prst="rect">
            <a:avLst/>
          </a:prstGeom>
          <a:noFill/>
        </p:spPr>
        <p:txBody>
          <a:bodyPr wrap="square">
            <a:spAutoFit/>
          </a:bodyPr>
          <a:lstStyle/>
          <a:p>
            <a:pPr algn="ctr"/>
            <a:r>
              <a:rPr lang="en-US" sz="2600" dirty="0">
                <a:latin typeface="Open Sans" panose="020B0606030504020204" pitchFamily="34" charset="0"/>
                <a:ea typeface="Open Sans" panose="020B0606030504020204" pitchFamily="34" charset="0"/>
                <a:cs typeface="Open Sans" panose="020B0606030504020204" pitchFamily="34" charset="0"/>
              </a:rPr>
              <a:t>In your experience, what are some of the </a:t>
            </a:r>
            <a:r>
              <a:rPr lang="en-US" sz="2600" b="1" dirty="0">
                <a:latin typeface="Open Sans" panose="020B0606030504020204" pitchFamily="34" charset="0"/>
                <a:ea typeface="Open Sans" panose="020B0606030504020204" pitchFamily="34" charset="0"/>
                <a:cs typeface="Open Sans" panose="020B0606030504020204" pitchFamily="34" charset="0"/>
              </a:rPr>
              <a:t>things you’ve heard</a:t>
            </a:r>
            <a:r>
              <a:rPr lang="en-US" sz="2600" dirty="0">
                <a:latin typeface="Open Sans" panose="020B0606030504020204" pitchFamily="34" charset="0"/>
                <a:ea typeface="Open Sans" panose="020B0606030504020204" pitchFamily="34" charset="0"/>
                <a:cs typeface="Open Sans" panose="020B0606030504020204" pitchFamily="34" charset="0"/>
              </a:rPr>
              <a:t> as a member?</a:t>
            </a:r>
          </a:p>
        </p:txBody>
      </p:sp>
      <p:pic>
        <p:nvPicPr>
          <p:cNvPr id="3" name="Picture 2">
            <a:extLst>
              <a:ext uri="{FF2B5EF4-FFF2-40B4-BE49-F238E27FC236}">
                <a16:creationId xmlns:a16="http://schemas.microsoft.com/office/drawing/2014/main" id="{40CD581A-291D-4845-95D0-0E6015269FC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48174" y="2029969"/>
            <a:ext cx="4077269" cy="4267796"/>
          </a:xfrm>
          <a:prstGeom prst="rect">
            <a:avLst/>
          </a:prstGeom>
        </p:spPr>
      </p:pic>
      <p:pic>
        <p:nvPicPr>
          <p:cNvPr id="8" name="Picture 7">
            <a:extLst>
              <a:ext uri="{FF2B5EF4-FFF2-40B4-BE49-F238E27FC236}">
                <a16:creationId xmlns:a16="http://schemas.microsoft.com/office/drawing/2014/main" id="{14F03DFD-8E83-4EC8-84DE-5109C4EC81F9}"/>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9" name="Footer Placeholder 1">
            <a:extLst>
              <a:ext uri="{FF2B5EF4-FFF2-40B4-BE49-F238E27FC236}">
                <a16:creationId xmlns:a16="http://schemas.microsoft.com/office/drawing/2014/main" id="{8BE8C2D0-B40C-4AA5-BAB9-2B3DE16ACA8E}"/>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custDataLst>
      <p:tags r:id="rId1"/>
    </p:custDataLst>
    <p:extLst>
      <p:ext uri="{BB962C8B-B14F-4D97-AF65-F5344CB8AC3E}">
        <p14:creationId xmlns:p14="http://schemas.microsoft.com/office/powerpoint/2010/main" val="1852869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Member </a:t>
            </a:r>
            <a:r>
              <a:rPr lang="en-US" b="1" dirty="0"/>
              <a:t>Conversation Roleplays</a:t>
            </a:r>
          </a:p>
        </p:txBody>
      </p:sp>
      <p:sp>
        <p:nvSpPr>
          <p:cNvPr id="8" name="Rectangle 7">
            <a:extLst>
              <a:ext uri="{FF2B5EF4-FFF2-40B4-BE49-F238E27FC236}">
                <a16:creationId xmlns:a16="http://schemas.microsoft.com/office/drawing/2014/main" id="{DF0C2141-46AD-432B-B496-CEC1B4349943}"/>
              </a:ext>
            </a:extLst>
          </p:cNvPr>
          <p:cNvSpPr/>
          <p:nvPr/>
        </p:nvSpPr>
        <p:spPr>
          <a:xfrm>
            <a:off x="6676656" y="1183482"/>
            <a:ext cx="4860023" cy="4375490"/>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extLst>
              <a:ext uri="{FF2B5EF4-FFF2-40B4-BE49-F238E27FC236}">
                <a16:creationId xmlns:a16="http://schemas.microsoft.com/office/drawing/2014/main" id="{1A4E2BD9-6FD6-4393-8720-21F2E70773C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835152" y="1183481"/>
            <a:ext cx="5841505" cy="4375490"/>
          </a:xfrm>
          <a:prstGeom prst="rect">
            <a:avLst/>
          </a:prstGeom>
        </p:spPr>
      </p:pic>
      <p:sp>
        <p:nvSpPr>
          <p:cNvPr id="12" name="Content Placeholder 3">
            <a:extLst>
              <a:ext uri="{FF2B5EF4-FFF2-40B4-BE49-F238E27FC236}">
                <a16:creationId xmlns:a16="http://schemas.microsoft.com/office/drawing/2014/main" id="{A823510F-7C1B-4B01-8A63-4D3092E059C9}"/>
              </a:ext>
            </a:extLst>
          </p:cNvPr>
          <p:cNvSpPr txBox="1">
            <a:spLocks/>
          </p:cNvSpPr>
          <p:nvPr/>
        </p:nvSpPr>
        <p:spPr>
          <a:xfrm>
            <a:off x="7021279" y="1765665"/>
            <a:ext cx="432947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Open Sans" panose="020B0606030504020204" pitchFamily="34" charset="0"/>
                <a:ea typeface="Open Sans" panose="020B0606030504020204" pitchFamily="34" charset="0"/>
                <a:cs typeface="Open Sans" panose="020B0606030504020204" pitchFamily="34" charset="0"/>
              </a:rPr>
              <a:t>DEMONSTRATE a membership </a:t>
            </a:r>
            <a:r>
              <a:rPr lang="en-US" sz="2000" b="1">
                <a:latin typeface="Open Sans" panose="020B0606030504020204" pitchFamily="34" charset="0"/>
                <a:ea typeface="Open Sans" panose="020B0606030504020204" pitchFamily="34" charset="0"/>
                <a:cs typeface="Open Sans" panose="020B0606030504020204" pitchFamily="34" charset="0"/>
              </a:rPr>
              <a:t>transformative conversation </a:t>
            </a:r>
            <a:r>
              <a:rPr lang="en-US" sz="2000">
                <a:latin typeface="Open Sans" panose="020B0606030504020204" pitchFamily="34" charset="0"/>
                <a:ea typeface="Open Sans" panose="020B0606030504020204" pitchFamily="34" charset="0"/>
                <a:cs typeface="Open Sans" panose="020B0606030504020204" pitchFamily="34" charset="0"/>
              </a:rPr>
              <a:t>and how to use the structured conversation.</a:t>
            </a:r>
          </a:p>
          <a:p>
            <a:r>
              <a:rPr lang="en-US" sz="2000">
                <a:latin typeface="Open Sans" panose="020B0606030504020204" pitchFamily="34" charset="0"/>
                <a:ea typeface="Open Sans" panose="020B0606030504020204" pitchFamily="34" charset="0"/>
                <a:cs typeface="Open Sans" panose="020B0606030504020204" pitchFamily="34" charset="0"/>
              </a:rPr>
              <a:t>REVIEW </a:t>
            </a:r>
            <a:r>
              <a:rPr lang="en-US" sz="2000" dirty="0">
                <a:latin typeface="Open Sans" panose="020B0606030504020204" pitchFamily="34" charset="0"/>
                <a:ea typeface="Open Sans" panose="020B0606030504020204" pitchFamily="34" charset="0"/>
                <a:cs typeface="Open Sans" panose="020B0606030504020204" pitchFamily="34" charset="0"/>
              </a:rPr>
              <a:t>available worker profiles.</a:t>
            </a:r>
          </a:p>
          <a:p>
            <a:r>
              <a:rPr lang="en-US" sz="2000" dirty="0">
                <a:latin typeface="Open Sans" panose="020B0606030504020204" pitchFamily="34" charset="0"/>
                <a:ea typeface="Open Sans" panose="020B0606030504020204" pitchFamily="34" charset="0"/>
                <a:cs typeface="Open Sans" panose="020B0606030504020204" pitchFamily="34" charset="0"/>
              </a:rPr>
              <a:t>DEBRIEF.</a:t>
            </a: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CA"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6814D964-3BB9-4F5C-A1DF-AF5532549520}"/>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10" name="Footer Placeholder 1">
            <a:extLst>
              <a:ext uri="{FF2B5EF4-FFF2-40B4-BE49-F238E27FC236}">
                <a16:creationId xmlns:a16="http://schemas.microsoft.com/office/drawing/2014/main" id="{736302D5-1FF8-4CA0-91C7-414D83B4EE2F}"/>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85316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D63A077-6164-46E7-94CE-9FB4FE55E437}"/>
              </a:ext>
            </a:extLst>
          </p:cNvPr>
          <p:cNvSpPr/>
          <p:nvPr/>
        </p:nvSpPr>
        <p:spPr>
          <a:xfrm>
            <a:off x="729343" y="1348250"/>
            <a:ext cx="10813083" cy="4324933"/>
          </a:xfrm>
          <a:prstGeom prst="roundRect">
            <a:avLst/>
          </a:prstGeom>
          <a:solidFill>
            <a:srgbClr val="FFFD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997869" y="1617890"/>
            <a:ext cx="10259744" cy="3477875"/>
          </a:xfrm>
          <a:prstGeom prst="rect">
            <a:avLst/>
          </a:prstGeom>
          <a:noFill/>
        </p:spPr>
        <p:txBody>
          <a:bodyPr wrap="square" rtlCol="0">
            <a:spAutoFit/>
          </a:bodyPr>
          <a:lstStyle/>
          <a:p>
            <a:pPr marL="285750" indent="-285750">
              <a:buClr>
                <a:srgbClr val="FAD31C"/>
              </a:buClr>
              <a:buFont typeface="Wingdings" panose="05000000000000000000" pitchFamily="2" charset="2"/>
              <a:buChar char="§"/>
            </a:pPr>
            <a:r>
              <a:rPr lang="en-US" sz="2200" dirty="0">
                <a:latin typeface="Open Sans" panose="020B0606030504020204" pitchFamily="34" charset="0"/>
                <a:ea typeface="Open Sans" panose="020B0606030504020204" pitchFamily="34" charset="0"/>
                <a:cs typeface="Open Sans" panose="020B0606030504020204" pitchFamily="34" charset="0"/>
              </a:rPr>
              <a:t>Create a workplace environment where </a:t>
            </a:r>
            <a:r>
              <a:rPr lang="en-US" sz="2200" b="1" dirty="0">
                <a:latin typeface="Open Sans" panose="020B0606030504020204" pitchFamily="34" charset="0"/>
                <a:ea typeface="Open Sans" panose="020B0606030504020204" pitchFamily="34" charset="0"/>
                <a:cs typeface="Open Sans" panose="020B0606030504020204" pitchFamily="34" charset="0"/>
              </a:rPr>
              <a:t>union membership thrives </a:t>
            </a:r>
            <a:r>
              <a:rPr lang="en-US" sz="2200" dirty="0">
                <a:latin typeface="Open Sans" panose="020B0606030504020204" pitchFamily="34" charset="0"/>
                <a:ea typeface="Open Sans" panose="020B0606030504020204" pitchFamily="34" charset="0"/>
                <a:cs typeface="Open Sans" panose="020B0606030504020204" pitchFamily="34" charset="0"/>
              </a:rPr>
              <a:t>and </a:t>
            </a:r>
            <a:r>
              <a:rPr lang="en-US" sz="2200" b="1" dirty="0">
                <a:latin typeface="Open Sans" panose="020B0606030504020204" pitchFamily="34" charset="0"/>
                <a:ea typeface="Open Sans" panose="020B0606030504020204" pitchFamily="34" charset="0"/>
                <a:cs typeface="Open Sans" panose="020B0606030504020204" pitchFamily="34" charset="0"/>
              </a:rPr>
              <a:t>union power grows</a:t>
            </a:r>
            <a:r>
              <a:rPr lang="en-US" sz="2200" dirty="0">
                <a:latin typeface="Open Sans" panose="020B0606030504020204" pitchFamily="34" charset="0"/>
                <a:ea typeface="Open Sans" panose="020B0606030504020204" pitchFamily="34" charset="0"/>
                <a:cs typeface="Open Sans" panose="020B0606030504020204" pitchFamily="34" charset="0"/>
              </a:rPr>
              <a:t>.</a:t>
            </a:r>
          </a:p>
          <a:p>
            <a:pPr marL="285750" indent="-285750">
              <a:buClr>
                <a:srgbClr val="FAD31C"/>
              </a:buClr>
              <a:buFont typeface="Wingdings" panose="05000000000000000000" pitchFamily="2" charset="2"/>
              <a:buChar char="§"/>
            </a:pPr>
            <a:r>
              <a:rPr lang="en-US" sz="2200" dirty="0">
                <a:latin typeface="Open Sans" panose="020B0606030504020204" pitchFamily="34" charset="0"/>
                <a:ea typeface="Open Sans" panose="020B0606030504020204" pitchFamily="34" charset="0"/>
                <a:cs typeface="Open Sans" panose="020B0606030504020204" pitchFamily="34" charset="0"/>
              </a:rPr>
              <a:t>Strengthen relationships, foster </a:t>
            </a:r>
            <a:r>
              <a:rPr lang="en-US" sz="2200" b="1" dirty="0">
                <a:latin typeface="Open Sans" panose="020B0606030504020204" pitchFamily="34" charset="0"/>
                <a:ea typeface="Open Sans" panose="020B0606030504020204" pitchFamily="34" charset="0"/>
                <a:cs typeface="Open Sans" panose="020B0606030504020204" pitchFamily="34" charset="0"/>
              </a:rPr>
              <a:t>active participation</a:t>
            </a:r>
            <a:r>
              <a:rPr lang="en-US" sz="2200" dirty="0">
                <a:latin typeface="Open Sans" panose="020B0606030504020204" pitchFamily="34" charset="0"/>
                <a:ea typeface="Open Sans" panose="020B0606030504020204" pitchFamily="34" charset="0"/>
                <a:cs typeface="Open Sans" panose="020B0606030504020204" pitchFamily="34" charset="0"/>
              </a:rPr>
              <a:t>, and build solidarity.</a:t>
            </a:r>
          </a:p>
          <a:p>
            <a:pPr marL="285750" indent="-285750">
              <a:buClr>
                <a:srgbClr val="FAD31C"/>
              </a:buClr>
              <a:buFont typeface="Wingdings" panose="05000000000000000000" pitchFamily="2" charset="2"/>
              <a:buChar char="§"/>
            </a:pPr>
            <a:r>
              <a:rPr lang="en-US" sz="2200" dirty="0">
                <a:latin typeface="Open Sans" panose="020B0606030504020204" pitchFamily="34" charset="0"/>
                <a:ea typeface="Open Sans" panose="020B0606030504020204" pitchFamily="34" charset="0"/>
                <a:cs typeface="Open Sans" panose="020B0606030504020204" pitchFamily="34" charset="0"/>
              </a:rPr>
              <a:t>Use </a:t>
            </a:r>
            <a:r>
              <a:rPr lang="en-US" sz="2200" b="1" dirty="0">
                <a:latin typeface="Open Sans" panose="020B0606030504020204" pitchFamily="34" charset="0"/>
                <a:ea typeface="Open Sans" panose="020B0606030504020204" pitchFamily="34" charset="0"/>
                <a:cs typeface="Open Sans" panose="020B0606030504020204" pitchFamily="34" charset="0"/>
              </a:rPr>
              <a:t>structured conversations</a:t>
            </a:r>
            <a:r>
              <a:rPr lang="en-US" sz="2200" dirty="0">
                <a:latin typeface="Open Sans" panose="020B0606030504020204" pitchFamily="34" charset="0"/>
                <a:ea typeface="Open Sans" panose="020B0606030504020204" pitchFamily="34" charset="0"/>
                <a:cs typeface="Open Sans" panose="020B0606030504020204" pitchFamily="34" charset="0"/>
              </a:rPr>
              <a:t> and develop strategies to </a:t>
            </a:r>
            <a:r>
              <a:rPr lang="en-US" sz="2200" b="1" dirty="0">
                <a:latin typeface="Open Sans" panose="020B0606030504020204" pitchFamily="34" charset="0"/>
                <a:ea typeface="Open Sans" panose="020B0606030504020204" pitchFamily="34" charset="0"/>
                <a:cs typeface="Open Sans" panose="020B0606030504020204" pitchFamily="34" charset="0"/>
              </a:rPr>
              <a:t>boost engagement</a:t>
            </a:r>
            <a:r>
              <a:rPr lang="en-US" sz="2200" dirty="0">
                <a:latin typeface="Open Sans" panose="020B0606030504020204" pitchFamily="34" charset="0"/>
                <a:ea typeface="Open Sans" panose="020B0606030504020204" pitchFamily="34" charset="0"/>
                <a:cs typeface="Open Sans" panose="020B0606030504020204" pitchFamily="34" charset="0"/>
              </a:rPr>
              <a:t>.</a:t>
            </a:r>
          </a:p>
          <a:p>
            <a:pPr marL="285750" indent="-285750">
              <a:buClr>
                <a:srgbClr val="FAD31C"/>
              </a:buClr>
              <a:buFont typeface="Wingdings" panose="05000000000000000000" pitchFamily="2" charset="2"/>
              <a:buChar char="§"/>
            </a:pPr>
            <a:r>
              <a:rPr lang="en-US" sz="2200" dirty="0">
                <a:latin typeface="Open Sans" panose="020B0606030504020204" pitchFamily="34" charset="0"/>
                <a:ea typeface="Open Sans" panose="020B0606030504020204" pitchFamily="34" charset="0"/>
                <a:cs typeface="Open Sans" panose="020B0606030504020204" pitchFamily="34" charset="0"/>
              </a:rPr>
              <a:t>Apply </a:t>
            </a:r>
            <a:r>
              <a:rPr lang="en-US" sz="2200" b="1" dirty="0">
                <a:latin typeface="Open Sans" panose="020B0606030504020204" pitchFamily="34" charset="0"/>
                <a:ea typeface="Open Sans" panose="020B0606030504020204" pitchFamily="34" charset="0"/>
                <a:cs typeface="Open Sans" panose="020B0606030504020204" pitchFamily="34" charset="0"/>
              </a:rPr>
              <a:t>active listening </a:t>
            </a:r>
            <a:r>
              <a:rPr lang="en-US" sz="2200" dirty="0">
                <a:latin typeface="Open Sans" panose="020B0606030504020204" pitchFamily="34" charset="0"/>
                <a:ea typeface="Open Sans" panose="020B0606030504020204" pitchFamily="34" charset="0"/>
                <a:cs typeface="Open Sans" panose="020B0606030504020204" pitchFamily="34" charset="0"/>
              </a:rPr>
              <a:t>to address concerns and drive meaningful dialogue. </a:t>
            </a:r>
          </a:p>
          <a:p>
            <a:pPr marL="285750" indent="-285750">
              <a:buClr>
                <a:srgbClr val="FAD31C"/>
              </a:buClr>
              <a:buFont typeface="Wingdings" panose="05000000000000000000" pitchFamily="2" charset="2"/>
              <a:buChar char="§"/>
            </a:pPr>
            <a:r>
              <a:rPr lang="en-US" sz="2200" dirty="0">
                <a:latin typeface="Open Sans" panose="020B0606030504020204" pitchFamily="34" charset="0"/>
                <a:ea typeface="Open Sans" panose="020B0606030504020204" pitchFamily="34" charset="0"/>
                <a:cs typeface="Open Sans" panose="020B0606030504020204" pitchFamily="34" charset="0"/>
              </a:rPr>
              <a:t>Develop </a:t>
            </a:r>
            <a:r>
              <a:rPr lang="en-US" sz="2200" b="1" dirty="0">
                <a:latin typeface="Open Sans" panose="020B0606030504020204" pitchFamily="34" charset="0"/>
                <a:ea typeface="Open Sans" panose="020B0606030504020204" pitchFamily="34" charset="0"/>
                <a:cs typeface="Open Sans" panose="020B0606030504020204" pitchFamily="34" charset="0"/>
              </a:rPr>
              <a:t>impactful campaigns </a:t>
            </a:r>
            <a:r>
              <a:rPr lang="en-US" sz="2200" dirty="0">
                <a:latin typeface="Open Sans" panose="020B0606030504020204" pitchFamily="34" charset="0"/>
                <a:ea typeface="Open Sans" panose="020B0606030504020204" pitchFamily="34" charset="0"/>
                <a:cs typeface="Open Sans" panose="020B0606030504020204" pitchFamily="34" charset="0"/>
              </a:rPr>
              <a:t>to grow membership, enhance bargaining power, and extend union influence. </a:t>
            </a:r>
          </a:p>
          <a:p>
            <a:pPr marL="285750" indent="-285750">
              <a:buClr>
                <a:srgbClr val="FAD31C"/>
              </a:buClr>
              <a:buFont typeface="Wingdings" panose="05000000000000000000" pitchFamily="2" charset="2"/>
              <a:buChar char="§"/>
            </a:pPr>
            <a:r>
              <a:rPr lang="en-US" sz="2200" b="1" dirty="0">
                <a:latin typeface="Open Sans" panose="020B0606030504020204" pitchFamily="34" charset="0"/>
                <a:ea typeface="Open Sans" panose="020B0606030504020204" pitchFamily="34" charset="0"/>
                <a:cs typeface="Open Sans" panose="020B0606030504020204" pitchFamily="34" charset="0"/>
              </a:rPr>
              <a:t>Connect with members </a:t>
            </a:r>
            <a:r>
              <a:rPr lang="en-US" sz="2200" dirty="0">
                <a:latin typeface="Open Sans" panose="020B0606030504020204" pitchFamily="34" charset="0"/>
                <a:ea typeface="Open Sans" panose="020B0606030504020204" pitchFamily="34" charset="0"/>
                <a:cs typeface="Open Sans" panose="020B0606030504020204" pitchFamily="34" charset="0"/>
              </a:rPr>
              <a:t>in various settings, such as job sites and home visits, to build union support.</a:t>
            </a:r>
          </a:p>
        </p:txBody>
      </p:sp>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pic>
        <p:nvPicPr>
          <p:cNvPr id="6" name="Picture 5">
            <a:extLst>
              <a:ext uri="{FF2B5EF4-FFF2-40B4-BE49-F238E27FC236}">
                <a16:creationId xmlns:a16="http://schemas.microsoft.com/office/drawing/2014/main" id="{8E85D662-E230-43DA-AD36-DEA90A44D281}"/>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7" name="Footer Placeholder 1">
            <a:extLst>
              <a:ext uri="{FF2B5EF4-FFF2-40B4-BE49-F238E27FC236}">
                <a16:creationId xmlns:a16="http://schemas.microsoft.com/office/drawing/2014/main" id="{B12B7892-2E40-4140-92CA-15C8E0FC4C49}"/>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custDataLst>
      <p:tags r:id="rId1"/>
    </p:custDataLst>
    <p:extLst>
      <p:ext uri="{BB962C8B-B14F-4D97-AF65-F5344CB8AC3E}">
        <p14:creationId xmlns:p14="http://schemas.microsoft.com/office/powerpoint/2010/main" val="364660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151FA-6D37-3193-B6FA-7B17FBCE5F33}"/>
              </a:ext>
            </a:extLst>
          </p:cNvPr>
          <p:cNvPicPr>
            <a:picLocks noChangeAspect="1"/>
          </p:cNvPicPr>
          <p:nvPr/>
        </p:nvPicPr>
        <p:blipFill>
          <a:blip r:embed="rId4" cstate="print">
            <a:extLst>
              <a:ext uri="{28A0092B-C50C-407E-A947-70E740481C1C}">
                <a14:useLocalDpi xmlns:a14="http://schemas.microsoft.com/office/drawing/2010/main" val="0"/>
              </a:ext>
            </a:extLst>
          </a:blip>
          <a:srcRect l="246" t="4998" r="250" b="1562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192000" cy="6858000"/>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751065" y="1315651"/>
            <a:ext cx="8808572" cy="3231654"/>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Stronger together, unstoppable as one! </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Build union power, grow membership, and ignite solidarity. </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Speak up, stand firm, and organize for a future where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every worker’s voice is heard!</a:t>
            </a:r>
            <a:endParaRPr lang="en-CA" sz="2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70AB48A3-E548-44E4-AEDC-1932E9E0E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273746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E151FA-6D37-3193-B6FA-7B17FBCE5F33}"/>
              </a:ext>
            </a:extLst>
          </p:cNvPr>
          <p:cNvPicPr>
            <a:picLocks noChangeAspect="1"/>
          </p:cNvPicPr>
          <p:nvPr/>
        </p:nvPicPr>
        <p:blipFill>
          <a:blip r:embed="rId4" cstate="print">
            <a:extLst>
              <a:ext uri="{28A0092B-C50C-407E-A947-70E740481C1C}">
                <a14:useLocalDpi xmlns:a14="http://schemas.microsoft.com/office/drawing/2010/main" val="0"/>
              </a:ext>
            </a:extLst>
          </a:blip>
          <a:srcRect l="246" t="4998" r="250" b="1562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192000" cy="6858000"/>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804958"/>
            <a:ext cx="9752986" cy="4318490"/>
          </a:xfrm>
          <a:prstGeom prst="rect">
            <a:avLst/>
          </a:prstGeom>
          <a:noFill/>
        </p:spPr>
        <p:txBody>
          <a:bodyPr wrap="square" rtlCol="0">
            <a:spAutoFit/>
          </a:bodyPr>
          <a:lstStyle/>
          <a:p>
            <a:pPr algn="ctr">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Daniel Vuyk</a:t>
            </a:r>
          </a:p>
          <a:p>
            <a:pPr algn="ctr">
              <a:spcAft>
                <a:spcPts val="1200"/>
              </a:spcAft>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dvuyk@iupat.org</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http://www.iupat.org</a:t>
            </a:r>
            <a:r>
              <a:rPr lang="en-CA"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6"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46D7D6B3-BFD1-4222-B908-8EC6D973C3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5650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145687" y="1858049"/>
            <a:ext cx="479618" cy="4511491"/>
          </a:xfrm>
          <a:prstGeom prst="rect">
            <a:avLst/>
          </a:prstGeom>
          <a:noFill/>
        </p:spPr>
        <p:txBody>
          <a:bodyPr wrap="none" rtlCol="0">
            <a:spAutoFit/>
          </a:bodyPr>
          <a:lstStyle/>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a:p>
            <a:pPr>
              <a:spcAft>
                <a:spcPts val="650"/>
              </a:spcAft>
            </a:pPr>
            <a:endParaRPr lang="en-US" sz="43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75B84B68-0885-11A0-F0E9-6D18AEABB8F6}"/>
              </a:ext>
            </a:extLst>
          </p:cNvPr>
          <p:cNvSpPr txBox="1"/>
          <p:nvPr/>
        </p:nvSpPr>
        <p:spPr>
          <a:xfrm>
            <a:off x="1936288" y="1979146"/>
            <a:ext cx="8620326" cy="3985706"/>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Internal Organizing: Basic Concepts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Initial Assessment Exercise </a:t>
            </a:r>
          </a:p>
          <a:p>
            <a:endParaRPr lang="en-US" sz="2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Getting Started: Internal Organizing Campaign </a:t>
            </a:r>
          </a:p>
          <a:p>
            <a:endParaRPr lang="en-US" sz="240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Structured Conversations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Active Listening Skills</a:t>
            </a:r>
          </a:p>
          <a:p>
            <a:endParaRPr lang="en-US" sz="18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endParaRPr lang="en-US" sz="185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1026" name="Picture 2" descr="Leading international construction workers' union backs HEROES Act">
            <a:extLst>
              <a:ext uri="{FF2B5EF4-FFF2-40B4-BE49-F238E27FC236}">
                <a16:creationId xmlns:a16="http://schemas.microsoft.com/office/drawing/2014/main" id="{B1F95B0B-7477-43C8-AFE6-7F322C8FE7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89" b="23662"/>
          <a:stretch/>
        </p:blipFill>
        <p:spPr bwMode="auto">
          <a:xfrm>
            <a:off x="8196952" y="-2816"/>
            <a:ext cx="3995048" cy="22192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F33D375-DD24-46BB-9A99-4BEE6FECF2D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8070" y="-20985"/>
            <a:ext cx="1394051" cy="2255593"/>
          </a:xfrm>
          <a:prstGeom prst="rect">
            <a:avLst/>
          </a:prstGeom>
        </p:spPr>
      </p:pic>
      <p:pic>
        <p:nvPicPr>
          <p:cNvPr id="9" name="Picture 8">
            <a:extLst>
              <a:ext uri="{FF2B5EF4-FFF2-40B4-BE49-F238E27FC236}">
                <a16:creationId xmlns:a16="http://schemas.microsoft.com/office/drawing/2014/main" id="{30DA73E3-2161-43BE-ABB3-3F27059BBEF7}"/>
              </a:ext>
            </a:extLst>
          </p:cNvPr>
          <p:cNvPicPr>
            <a:picLocks noChangeAspect="1"/>
          </p:cNvPicPr>
          <p:nvPr/>
        </p:nvPicPr>
        <p:blipFill rotWithShape="1">
          <a:blip r:embed="rId6"/>
          <a:srcRect t="13876"/>
          <a:stretch/>
        </p:blipFill>
        <p:spPr>
          <a:xfrm>
            <a:off x="9645015" y="6495833"/>
            <a:ext cx="552217" cy="316587"/>
          </a:xfrm>
          <a:prstGeom prst="rect">
            <a:avLst/>
          </a:prstGeom>
        </p:spPr>
      </p:pic>
      <p:sp>
        <p:nvSpPr>
          <p:cNvPr id="11" name="Footer Placeholder 1">
            <a:extLst>
              <a:ext uri="{FF2B5EF4-FFF2-40B4-BE49-F238E27FC236}">
                <a16:creationId xmlns:a16="http://schemas.microsoft.com/office/drawing/2014/main" id="{F69F883F-7B44-40ED-B598-BF0B22127620}"/>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custDataLst>
      <p:tags r:id="rId1"/>
    </p:custDataLst>
    <p:extLst>
      <p:ext uri="{BB962C8B-B14F-4D97-AF65-F5344CB8AC3E}">
        <p14:creationId xmlns:p14="http://schemas.microsoft.com/office/powerpoint/2010/main" val="1899117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Internal Organizing: </a:t>
            </a:r>
          </a:p>
          <a:p>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Basic Concepts</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3FCB8F57-4C84-4B6F-8037-8335B45FC8F7}"/>
              </a:ext>
            </a:extLst>
          </p:cNvPr>
          <p:cNvPicPr>
            <a:picLocks noChangeAspect="1"/>
          </p:cNvPicPr>
          <p:nvPr/>
        </p:nvPicPr>
        <p:blipFill rotWithShape="1">
          <a:blip r:embed="rId5"/>
          <a:srcRect t="13876"/>
          <a:stretch/>
        </p:blipFill>
        <p:spPr>
          <a:xfrm>
            <a:off x="9645015" y="6495833"/>
            <a:ext cx="552217" cy="316587"/>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371BA4-CB0E-4593-92E3-164B003C4CAD}"/>
              </a:ext>
            </a:extLst>
          </p:cNvPr>
          <p:cNvSpPr/>
          <p:nvPr/>
        </p:nvSpPr>
        <p:spPr>
          <a:xfrm>
            <a:off x="381000" y="1183481"/>
            <a:ext cx="11430000" cy="431619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Remember </a:t>
            </a:r>
            <a:r>
              <a:rPr lang="en-US" b="1" dirty="0"/>
              <a:t>Your ‘Why’</a:t>
            </a:r>
          </a:p>
        </p:txBody>
      </p:sp>
      <p:pic>
        <p:nvPicPr>
          <p:cNvPr id="1026" name="Picture 2" descr="negative impacts on farmworker health">
            <a:extLst>
              <a:ext uri="{FF2B5EF4-FFF2-40B4-BE49-F238E27FC236}">
                <a16:creationId xmlns:a16="http://schemas.microsoft.com/office/drawing/2014/main" id="{1A93FD84-7BCD-4BBF-8913-FE034EB400D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5893" y="1358325"/>
            <a:ext cx="2804392" cy="18661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UPAT | Our Glaziers work hard, day in ...">
            <a:extLst>
              <a:ext uri="{FF2B5EF4-FFF2-40B4-BE49-F238E27FC236}">
                <a16:creationId xmlns:a16="http://schemas.microsoft.com/office/drawing/2014/main" id="{7B268232-BF0C-4AA9-9E81-82859CA30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719" y="3365027"/>
            <a:ext cx="1881720" cy="18817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C 9 Bridge Painters Local 806 ...">
            <a:extLst>
              <a:ext uri="{FF2B5EF4-FFF2-40B4-BE49-F238E27FC236}">
                <a16:creationId xmlns:a16="http://schemas.microsoft.com/office/drawing/2014/main" id="{119F2E05-A4FC-4DCE-9A00-79944B1748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9379" y="1357781"/>
            <a:ext cx="2804391" cy="18661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troducing IUPAT Local 101 - NW Labor Press">
            <a:extLst>
              <a:ext uri="{FF2B5EF4-FFF2-40B4-BE49-F238E27FC236}">
                <a16:creationId xmlns:a16="http://schemas.microsoft.com/office/drawing/2014/main" id="{3F669E23-4FAA-4769-BAFA-56046B9E9D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5370"/>
          <a:stretch/>
        </p:blipFill>
        <p:spPr bwMode="auto">
          <a:xfrm>
            <a:off x="5115210" y="3365026"/>
            <a:ext cx="1825423" cy="18817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risti Slade: Women in Drywall | Trim-Tex">
            <a:extLst>
              <a:ext uri="{FF2B5EF4-FFF2-40B4-BE49-F238E27FC236}">
                <a16:creationId xmlns:a16="http://schemas.microsoft.com/office/drawing/2014/main" id="{50FF78BE-8E2C-4DEB-98AC-A50AB7F82A9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813" b="14247"/>
          <a:stretch/>
        </p:blipFill>
        <p:spPr bwMode="auto">
          <a:xfrm>
            <a:off x="7168749" y="3365027"/>
            <a:ext cx="1825424" cy="188172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istory of child labor in the United ...">
            <a:extLst>
              <a:ext uri="{FF2B5EF4-FFF2-40B4-BE49-F238E27FC236}">
                <a16:creationId xmlns:a16="http://schemas.microsoft.com/office/drawing/2014/main" id="{271F9946-8173-4B6C-BE90-3D8775781E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5991" y="3334012"/>
            <a:ext cx="24288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oday in labor history: Workers killed ...">
            <a:extLst>
              <a:ext uri="{FF2B5EF4-FFF2-40B4-BE49-F238E27FC236}">
                <a16:creationId xmlns:a16="http://schemas.microsoft.com/office/drawing/2014/main" id="{FE2455FB-855A-4907-B515-2D4F53DCF0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845" y="3365026"/>
            <a:ext cx="2368352" cy="18871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F7FADC8-D503-4864-BD28-73BF4D7FD15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t="26036" b="23548"/>
          <a:stretch/>
        </p:blipFill>
        <p:spPr>
          <a:xfrm>
            <a:off x="6412863" y="1357781"/>
            <a:ext cx="5155293" cy="1866195"/>
          </a:xfrm>
          <a:prstGeom prst="rect">
            <a:avLst/>
          </a:prstGeom>
        </p:spPr>
      </p:pic>
      <p:pic>
        <p:nvPicPr>
          <p:cNvPr id="13" name="Picture 12">
            <a:extLst>
              <a:ext uri="{FF2B5EF4-FFF2-40B4-BE49-F238E27FC236}">
                <a16:creationId xmlns:a16="http://schemas.microsoft.com/office/drawing/2014/main" id="{89FB43B7-F7A7-4F8C-B8B1-708D24D631BE}"/>
              </a:ext>
            </a:extLst>
          </p:cNvPr>
          <p:cNvPicPr>
            <a:picLocks noChangeAspect="1"/>
          </p:cNvPicPr>
          <p:nvPr/>
        </p:nvPicPr>
        <p:blipFill rotWithShape="1">
          <a:blip r:embed="rId13"/>
          <a:srcRect t="13876"/>
          <a:stretch/>
        </p:blipFill>
        <p:spPr>
          <a:xfrm>
            <a:off x="9645015" y="6495833"/>
            <a:ext cx="552217" cy="316587"/>
          </a:xfrm>
          <a:prstGeom prst="rect">
            <a:avLst/>
          </a:prstGeom>
        </p:spPr>
      </p:pic>
      <p:sp>
        <p:nvSpPr>
          <p:cNvPr id="15" name="Footer Placeholder 1">
            <a:extLst>
              <a:ext uri="{FF2B5EF4-FFF2-40B4-BE49-F238E27FC236}">
                <a16:creationId xmlns:a16="http://schemas.microsoft.com/office/drawing/2014/main" id="{50B06573-5C13-499E-B22B-88D9E132232C}"/>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71692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8008A3-9FCD-4210-B9B6-7BCDD2446959}"/>
              </a:ext>
            </a:extLst>
          </p:cNvPr>
          <p:cNvPicPr>
            <a:picLocks noChangeAspect="1"/>
          </p:cNvPicPr>
          <p:nvPr/>
        </p:nvPicPr>
        <p:blipFill rotWithShape="1">
          <a:blip r:embed="rId4">
            <a:extLst>
              <a:ext uri="{28A0092B-C50C-407E-A947-70E740481C1C}">
                <a14:useLocalDpi xmlns:a14="http://schemas.microsoft.com/office/drawing/2010/main" val="0"/>
              </a:ext>
            </a:extLst>
          </a:blip>
          <a:srcRect l="3776" t="3518" r="5743" b="4320"/>
          <a:stretch/>
        </p:blipFill>
        <p:spPr>
          <a:xfrm>
            <a:off x="1873527" y="830881"/>
            <a:ext cx="8707859" cy="5026140"/>
          </a:xfrm>
          <a:prstGeom prst="rect">
            <a:avLst/>
          </a:prstGeom>
        </p:spPr>
      </p:pic>
      <p:sp>
        <p:nvSpPr>
          <p:cNvPr id="2" name="Rectangle 1">
            <a:extLst>
              <a:ext uri="{FF2B5EF4-FFF2-40B4-BE49-F238E27FC236}">
                <a16:creationId xmlns:a16="http://schemas.microsoft.com/office/drawing/2014/main" id="{72A7CAAF-FB4B-43A2-8CC7-EF8BE0751CE4}"/>
              </a:ext>
            </a:extLst>
          </p:cNvPr>
          <p:cNvSpPr/>
          <p:nvPr/>
        </p:nvSpPr>
        <p:spPr>
          <a:xfrm>
            <a:off x="1873527" y="5004262"/>
            <a:ext cx="5957062" cy="852759"/>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Internal Organizing: </a:t>
            </a:r>
            <a:r>
              <a:rPr lang="en-CA" dirty="0"/>
              <a:t>Basic Concepts</a:t>
            </a:r>
          </a:p>
        </p:txBody>
      </p:sp>
      <p:sp>
        <p:nvSpPr>
          <p:cNvPr id="10" name="TextBox 9">
            <a:extLst>
              <a:ext uri="{FF2B5EF4-FFF2-40B4-BE49-F238E27FC236}">
                <a16:creationId xmlns:a16="http://schemas.microsoft.com/office/drawing/2014/main" id="{57746BBA-D429-438B-9652-4C0DBFB6F9DF}"/>
              </a:ext>
            </a:extLst>
          </p:cNvPr>
          <p:cNvSpPr txBox="1"/>
          <p:nvPr/>
        </p:nvSpPr>
        <p:spPr>
          <a:xfrm>
            <a:off x="1873527" y="5076698"/>
            <a:ext cx="5790809" cy="707886"/>
          </a:xfrm>
          <a:prstGeom prst="rect">
            <a:avLst/>
          </a:prstGeom>
          <a:noFill/>
        </p:spPr>
        <p:txBody>
          <a:bodyPr wrap="square">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Commit to building a strong </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Union Culture </a:t>
            </a:r>
            <a:r>
              <a:rPr lang="en-US" sz="2000" b="1" dirty="0">
                <a:latin typeface="Open Sans" panose="020B0606030504020204" pitchFamily="34" charset="0"/>
                <a:ea typeface="Open Sans" panose="020B0606030504020204" pitchFamily="34" charset="0"/>
                <a:cs typeface="Open Sans" panose="020B0606030504020204" pitchFamily="34" charset="0"/>
              </a:rPr>
              <a:t>across your District Council.</a:t>
            </a:r>
          </a:p>
        </p:txBody>
      </p:sp>
      <p:pic>
        <p:nvPicPr>
          <p:cNvPr id="7" name="Picture 6">
            <a:extLst>
              <a:ext uri="{FF2B5EF4-FFF2-40B4-BE49-F238E27FC236}">
                <a16:creationId xmlns:a16="http://schemas.microsoft.com/office/drawing/2014/main" id="{B177446E-C7A6-4292-894A-722EE278150F}"/>
              </a:ext>
            </a:extLst>
          </p:cNvPr>
          <p:cNvPicPr>
            <a:picLocks noChangeAspect="1"/>
          </p:cNvPicPr>
          <p:nvPr/>
        </p:nvPicPr>
        <p:blipFill rotWithShape="1">
          <a:blip r:embed="rId5"/>
          <a:srcRect t="13876"/>
          <a:stretch/>
        </p:blipFill>
        <p:spPr>
          <a:xfrm>
            <a:off x="9645015" y="6495833"/>
            <a:ext cx="552217" cy="316587"/>
          </a:xfrm>
          <a:prstGeom prst="rect">
            <a:avLst/>
          </a:prstGeom>
        </p:spPr>
      </p:pic>
      <p:sp>
        <p:nvSpPr>
          <p:cNvPr id="11" name="Footer Placeholder 1">
            <a:extLst>
              <a:ext uri="{FF2B5EF4-FFF2-40B4-BE49-F238E27FC236}">
                <a16:creationId xmlns:a16="http://schemas.microsoft.com/office/drawing/2014/main" id="{ABCE5967-9610-4C7A-868F-40C9F90EFF24}"/>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custDataLst>
      <p:tags r:id="rId1"/>
    </p:custDataLst>
    <p:extLst>
      <p:ext uri="{BB962C8B-B14F-4D97-AF65-F5344CB8AC3E}">
        <p14:creationId xmlns:p14="http://schemas.microsoft.com/office/powerpoint/2010/main" val="1837268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3FD882-8EE5-4FD0-8944-A6610A33ADC6}"/>
              </a:ext>
            </a:extLst>
          </p:cNvPr>
          <p:cNvPicPr>
            <a:picLocks noChangeAspect="1"/>
          </p:cNvPicPr>
          <p:nvPr/>
        </p:nvPicPr>
        <p:blipFill>
          <a:blip r:embed="rId3"/>
          <a:stretch>
            <a:fillRect/>
          </a:stretch>
        </p:blipFill>
        <p:spPr>
          <a:xfrm>
            <a:off x="1097140" y="829038"/>
            <a:ext cx="9424289" cy="5222627"/>
          </a:xfrm>
          <a:prstGeom prst="rect">
            <a:avLst/>
          </a:prstGeom>
        </p:spPr>
      </p:pic>
      <p:sp>
        <p:nvSpPr>
          <p:cNvPr id="2" name="Title 1">
            <a:extLst>
              <a:ext uri="{FF2B5EF4-FFF2-40B4-BE49-F238E27FC236}">
                <a16:creationId xmlns:a16="http://schemas.microsoft.com/office/drawing/2014/main" id="{EC1205AE-66EC-4E0C-B620-FA23B56F3486}"/>
              </a:ext>
            </a:extLst>
          </p:cNvPr>
          <p:cNvSpPr>
            <a:spLocks noGrp="1"/>
          </p:cNvSpPr>
          <p:nvPr>
            <p:ph type="title"/>
          </p:nvPr>
        </p:nvSpPr>
        <p:spPr/>
        <p:txBody>
          <a:bodyPr/>
          <a:lstStyle/>
          <a:p>
            <a:r>
              <a:rPr lang="en-US" b="1" dirty="0">
                <a:solidFill>
                  <a:schemeClr val="bg1"/>
                </a:solidFill>
              </a:rPr>
              <a:t>Remember </a:t>
            </a:r>
            <a:r>
              <a:rPr lang="en-US" b="1" dirty="0"/>
              <a:t>What A Union Is</a:t>
            </a:r>
          </a:p>
        </p:txBody>
      </p:sp>
      <p:sp>
        <p:nvSpPr>
          <p:cNvPr id="7" name="Rectangle 6">
            <a:extLst>
              <a:ext uri="{FF2B5EF4-FFF2-40B4-BE49-F238E27FC236}">
                <a16:creationId xmlns:a16="http://schemas.microsoft.com/office/drawing/2014/main" id="{B9288C83-4539-478A-8750-453FB3509DC8}"/>
              </a:ext>
            </a:extLst>
          </p:cNvPr>
          <p:cNvSpPr/>
          <p:nvPr/>
        </p:nvSpPr>
        <p:spPr>
          <a:xfrm>
            <a:off x="1097140" y="5070763"/>
            <a:ext cx="6201436" cy="9748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TextBox 4">
            <a:extLst>
              <a:ext uri="{FF2B5EF4-FFF2-40B4-BE49-F238E27FC236}">
                <a16:creationId xmlns:a16="http://schemas.microsoft.com/office/drawing/2014/main" id="{A565E372-EB5E-454F-A79D-8A4188538E20}"/>
              </a:ext>
            </a:extLst>
          </p:cNvPr>
          <p:cNvSpPr txBox="1"/>
          <p:nvPr/>
        </p:nvSpPr>
        <p:spPr>
          <a:xfrm>
            <a:off x="989841" y="5197854"/>
            <a:ext cx="6201437" cy="707886"/>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A Union is a group of workers </a:t>
            </a:r>
            <a:r>
              <a:rPr lang="en-US" sz="20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acting</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together </a:t>
            </a:r>
            <a:r>
              <a:rPr lang="en-US" sz="2000" b="1" dirty="0">
                <a:latin typeface="Open Sans" panose="020B0606030504020204" pitchFamily="34" charset="0"/>
                <a:ea typeface="Open Sans" panose="020B0606030504020204" pitchFamily="34" charset="0"/>
                <a:cs typeface="Open Sans" panose="020B0606030504020204" pitchFamily="34" charset="0"/>
              </a:rPr>
              <a:t>for mutual aid and protection.</a:t>
            </a:r>
          </a:p>
        </p:txBody>
      </p:sp>
      <p:pic>
        <p:nvPicPr>
          <p:cNvPr id="9" name="Picture 8">
            <a:extLst>
              <a:ext uri="{FF2B5EF4-FFF2-40B4-BE49-F238E27FC236}">
                <a16:creationId xmlns:a16="http://schemas.microsoft.com/office/drawing/2014/main" id="{EBC08CA8-EEA1-487F-BEBB-E64218D83146}"/>
              </a:ext>
            </a:extLst>
          </p:cNvPr>
          <p:cNvPicPr>
            <a:picLocks noChangeAspect="1"/>
          </p:cNvPicPr>
          <p:nvPr/>
        </p:nvPicPr>
        <p:blipFill rotWithShape="1">
          <a:blip r:embed="rId4"/>
          <a:srcRect t="13876"/>
          <a:stretch/>
        </p:blipFill>
        <p:spPr>
          <a:xfrm>
            <a:off x="9645015" y="6495833"/>
            <a:ext cx="552217" cy="316587"/>
          </a:xfrm>
          <a:prstGeom prst="rect">
            <a:avLst/>
          </a:prstGeom>
        </p:spPr>
      </p:pic>
      <p:sp>
        <p:nvSpPr>
          <p:cNvPr id="10" name="Footer Placeholder 1">
            <a:extLst>
              <a:ext uri="{FF2B5EF4-FFF2-40B4-BE49-F238E27FC236}">
                <a16:creationId xmlns:a16="http://schemas.microsoft.com/office/drawing/2014/main" id="{4C53CABE-C515-4B9D-BC6E-838C5A614553}"/>
              </a:ext>
            </a:extLst>
          </p:cNvPr>
          <p:cNvSpPr txBox="1">
            <a:spLocks/>
          </p:cNvSpPr>
          <p:nvPr/>
        </p:nvSpPr>
        <p:spPr>
          <a:xfrm>
            <a:off x="1126098" y="6434277"/>
            <a:ext cx="7436012" cy="378143"/>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ea typeface="Open Sans" panose="020B0606030504020204" pitchFamily="34" charset="0"/>
                <a:cs typeface="Open Sans" panose="020B0606030504020204" pitchFamily="34" charset="0"/>
              </a:rPr>
              <a:t>FTI 1274 Internal Organizing TTT  </a:t>
            </a:r>
            <a:r>
              <a:rPr lang="en-US" sz="1500" dirty="0"/>
              <a:t>			</a:t>
            </a:r>
          </a:p>
        </p:txBody>
      </p:sp>
    </p:spTree>
    <p:extLst>
      <p:ext uri="{BB962C8B-B14F-4D97-AF65-F5344CB8AC3E}">
        <p14:creationId xmlns:p14="http://schemas.microsoft.com/office/powerpoint/2010/main" val="1637193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21074</TotalTime>
  <Words>6324</Words>
  <Application>Microsoft Office PowerPoint</Application>
  <PresentationFormat>Widescreen</PresentationFormat>
  <Paragraphs>535</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Google Sans</vt:lpstr>
      <vt:lpstr>Open Sans</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Remember Your ‘Why’</vt:lpstr>
      <vt:lpstr>Internal Organizing: Basic Concepts</vt:lpstr>
      <vt:lpstr>Remember What A Union Is</vt:lpstr>
      <vt:lpstr>Remember What A Union Isn’t</vt:lpstr>
      <vt:lpstr>Internal Organizing: Basic Concepts</vt:lpstr>
      <vt:lpstr>PowerPoint Presentation</vt:lpstr>
      <vt:lpstr>How do YOU view our Union?</vt:lpstr>
      <vt:lpstr>How do YOU experience our Union?</vt:lpstr>
      <vt:lpstr>PowerPoint Presentation</vt:lpstr>
      <vt:lpstr>Why should we run an Internal Organizing Campaign?</vt:lpstr>
      <vt:lpstr>Meet Workers Where They’re At</vt:lpstr>
      <vt:lpstr>Let’s Talk About Jobsite Visits</vt:lpstr>
      <vt:lpstr>Let’s Talk About House Calls</vt:lpstr>
      <vt:lpstr>PowerPoint Presentation</vt:lpstr>
      <vt:lpstr>Structured Conversations</vt:lpstr>
      <vt:lpstr>What are the characteristics of a Transactional Interaction?</vt:lpstr>
      <vt:lpstr>Why We Need to Have Conversations with other Fellow Members</vt:lpstr>
      <vt:lpstr>What are the 6 Steps to a Structured Conversation?</vt:lpstr>
      <vt:lpstr>Step 1: Introduction</vt:lpstr>
      <vt:lpstr>Step 2: Finding the issues and getting the story</vt:lpstr>
      <vt:lpstr>Step 3: Vision</vt:lpstr>
      <vt:lpstr>Step 4: Calling the Question or the ‘Ask’</vt:lpstr>
      <vt:lpstr>Step 5: Inoculation</vt:lpstr>
      <vt:lpstr>Step 6: Plan to Win/Commitment</vt:lpstr>
      <vt:lpstr>PowerPoint Presentation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What Can YOU Do? </vt:lpstr>
      <vt:lpstr>Member Conversation Roleplays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368</cp:revision>
  <dcterms:created xsi:type="dcterms:W3CDTF">2024-09-19T19:34:13Z</dcterms:created>
  <dcterms:modified xsi:type="dcterms:W3CDTF">2026-02-24T14:17:46Z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