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1176" autoAdjust="0"/>
  </p:normalViewPr>
  <p:slideViewPr>
    <p:cSldViewPr snapToGrid="0" showGuides="1">
      <p:cViewPr varScale="1">
        <p:scale>
          <a:sx n="65" d="100"/>
          <a:sy n="65" d="100"/>
        </p:scale>
        <p:origin x="102" y="10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p:scale>
          <a:sx n="150" d="100"/>
          <a:sy n="150" d="100"/>
        </p:scale>
        <p:origin x="2388" y="-15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5.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531AFB87-3540-476C-8077-651CAC5C897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742B522-9273-4385-949C-06D8F277EF6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4301CA53-5E71-4DD6-8CC5-FF4819709C7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IUPAT 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7D9D7425-C521-42DB-BDD6-717449E21C2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D7CBE908-B319-185C-8B91-BF35993D1F2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17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3" name="Group 2">
            <a:extLst>
              <a:ext uri="{FF2B5EF4-FFF2-40B4-BE49-F238E27FC236}">
                <a16:creationId xmlns:a16="http://schemas.microsoft.com/office/drawing/2014/main" id="{BBAE0911-4D20-1AE7-0C56-B54BF2586F38}"/>
              </a:ext>
            </a:extLst>
          </p:cNvPr>
          <p:cNvGrpSpPr/>
          <p:nvPr/>
        </p:nvGrpSpPr>
        <p:grpSpPr>
          <a:xfrm>
            <a:off x="2174255" y="937185"/>
            <a:ext cx="7712433" cy="5173782"/>
            <a:chOff x="2174255" y="937185"/>
            <a:chExt cx="7712433" cy="5173782"/>
          </a:xfrm>
        </p:grpSpPr>
        <p:pic>
          <p:nvPicPr>
            <p:cNvPr id="4" name="Picture 3">
              <a:extLst>
                <a:ext uri="{FF2B5EF4-FFF2-40B4-BE49-F238E27FC236}">
                  <a16:creationId xmlns:a16="http://schemas.microsoft.com/office/drawing/2014/main" id="{63D7C370-76C3-5144-B77C-A3FEA9DEE3B1}"/>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7" name="Picture 6" descr="A graph showing a line graph&#10;&#10;AI-generated content may be incorrect.">
              <a:extLst>
                <a:ext uri="{FF2B5EF4-FFF2-40B4-BE49-F238E27FC236}">
                  <a16:creationId xmlns:a16="http://schemas.microsoft.com/office/drawing/2014/main" id="{AFFA1A93-8BC9-B336-569C-DCDD57569583}"/>
                </a:ext>
              </a:extLst>
            </p:cNvPr>
            <p:cNvPicPr>
              <a:picLocks noChangeAspect="1"/>
            </p:cNvPicPr>
            <p:nvPr/>
          </p:nvPicPr>
          <p:blipFill>
            <a:blip r:embed="rId6">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a:latin typeface="Open Sans" panose="020B0606030504020204" pitchFamily="34" charset="0"/>
                <a:ea typeface="Open Sans" panose="020B0606030504020204" pitchFamily="34" charset="0"/>
                <a:cs typeface="Open Sans" panose="020B0606030504020204" pitchFamily="34" charset="0"/>
              </a:rPr>
              <a:t>FTI 1029 </a:t>
            </a:r>
            <a:r>
              <a:rPr lang="en-US" sz="2200" b="1" dirty="0">
                <a:latin typeface="Open Sans" panose="020B0606030504020204" pitchFamily="34" charset="0"/>
                <a:ea typeface="Open Sans" panose="020B0606030504020204" pitchFamily="34" charset="0"/>
                <a:cs typeface="Open Sans" panose="020B0606030504020204" pitchFamily="34" charset="0"/>
              </a:rPr>
              <a:t>Building </a:t>
            </a:r>
            <a:r>
              <a:rPr lang="en-US" sz="2200" b="1">
                <a:latin typeface="Open Sans" panose="020B0606030504020204" pitchFamily="34" charset="0"/>
                <a:ea typeface="Open Sans" panose="020B0606030504020204" pitchFamily="34" charset="0"/>
                <a:cs typeface="Open Sans" panose="020B0606030504020204" pitchFamily="34" charset="0"/>
              </a:rPr>
              <a:t>Union Power TTT</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Footer Placeholder 1">
            <a:extLst>
              <a:ext uri="{FF2B5EF4-FFF2-40B4-BE49-F238E27FC236}">
                <a16:creationId xmlns:a16="http://schemas.microsoft.com/office/drawing/2014/main" id="{E879A86E-9817-4DE4-BDA4-1B95293BAC7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DA505B26-5430-4605-8988-3ECBC140CA5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5F21F0A-30EC-4DB7-9B3C-4B86AA8325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8291</TotalTime>
  <Words>11068</Words>
  <Application>Microsoft Office PowerPoint</Application>
  <PresentationFormat>Widescreen</PresentationFormat>
  <Paragraphs>679</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IUPAT Trend of Total Membership</vt:lpstr>
      <vt:lpstr>Percentage of Construction Workers Belonging to Unions in the U.S.</vt:lpstr>
      <vt:lpstr>Key Historical Events in Canada</vt:lpstr>
      <vt:lpstr>Canadian Total Active Members 1984-2024</vt:lpstr>
      <vt:lpstr>District Council  17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286</cp:revision>
  <dcterms:created xsi:type="dcterms:W3CDTF">2024-09-19T19:34:13Z</dcterms:created>
  <dcterms:modified xsi:type="dcterms:W3CDTF">2026-03-23T14:41:35Z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