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53" r:id="rId43"/>
    <p:sldId id="397" r:id="rId44"/>
    <p:sldId id="390" r:id="rId45"/>
    <p:sldId id="391"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0198" autoAdjust="0"/>
  </p:normalViewPr>
  <p:slideViewPr>
    <p:cSldViewPr snapToGrid="0" showGuides="1">
      <p:cViewPr varScale="1">
        <p:scale>
          <a:sx n="81" d="100"/>
          <a:sy n="81" d="100"/>
        </p:scale>
        <p:origin x="157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97.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8.jp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9.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8.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9.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323439"/>
          </a:xfrm>
          <a:prstGeom prst="rect">
            <a:avLst/>
          </a:prstGeom>
          <a:noFill/>
        </p:spPr>
        <p:txBody>
          <a:bodyPr wrap="square" rtlCol="0">
            <a:spAutoFit/>
          </a:bodyPr>
          <a:lstStyle/>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fr-CA"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TTT</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92212"/>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C7C74EF8-6138-F62E-5277-FA9C888D82E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97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grpSp>
        <p:nvGrpSpPr>
          <p:cNvPr id="4" name="Group 3">
            <a:extLst>
              <a:ext uri="{FF2B5EF4-FFF2-40B4-BE49-F238E27FC236}">
                <a16:creationId xmlns:a16="http://schemas.microsoft.com/office/drawing/2014/main" id="{5CB51AE1-3280-4BAC-75DA-EFBF12AB1A51}"/>
              </a:ext>
            </a:extLst>
          </p:cNvPr>
          <p:cNvGrpSpPr/>
          <p:nvPr/>
        </p:nvGrpSpPr>
        <p:grpSpPr>
          <a:xfrm>
            <a:off x="2274193" y="1272016"/>
            <a:ext cx="7853278" cy="4828210"/>
            <a:chOff x="2033410" y="1297271"/>
            <a:chExt cx="7853278" cy="4828210"/>
          </a:xfrm>
        </p:grpSpPr>
        <p:pic>
          <p:nvPicPr>
            <p:cNvPr id="8" name="Picture 7">
              <a:extLst>
                <a:ext uri="{FF2B5EF4-FFF2-40B4-BE49-F238E27FC236}">
                  <a16:creationId xmlns:a16="http://schemas.microsoft.com/office/drawing/2014/main" id="{8749605C-B303-48C6-6007-ED58BA29297E}"/>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12" name="Picture 11" descr="A graph showing the number of members&#10;&#10;AI-generated content may be incorrect.">
              <a:extLst>
                <a:ext uri="{FF2B5EF4-FFF2-40B4-BE49-F238E27FC236}">
                  <a16:creationId xmlns:a16="http://schemas.microsoft.com/office/drawing/2014/main" id="{0E0C3D70-76B9-D050-1BAB-57CDAAFAB8B3}"/>
                </a:ext>
              </a:extLst>
            </p:cNvPr>
            <p:cNvPicPr>
              <a:picLocks noChangeAspect="1"/>
            </p:cNvPicPr>
            <p:nvPr/>
          </p:nvPicPr>
          <p:blipFill>
            <a:blip r:embed="rId6">
              <a:extLst>
                <a:ext uri="{28A0092B-C50C-407E-A947-70E740481C1C}">
                  <a14:useLocalDpi xmlns:a14="http://schemas.microsoft.com/office/drawing/2010/main" val="0"/>
                </a:ext>
              </a:extLst>
            </a:blip>
            <a:srcRect t="7767" b="11551"/>
            <a:stretch/>
          </p:blipFill>
          <p:spPr>
            <a:xfrm>
              <a:off x="2033410" y="1297271"/>
              <a:ext cx="7784671" cy="4557831"/>
            </a:xfrm>
            <a:prstGeom prst="rect">
              <a:avLst/>
            </a:prstGeom>
          </p:spPr>
        </p:pic>
      </p:grpSp>
      <p:grpSp>
        <p:nvGrpSpPr>
          <p:cNvPr id="13" name="Group 12">
            <a:extLst>
              <a:ext uri="{FF2B5EF4-FFF2-40B4-BE49-F238E27FC236}">
                <a16:creationId xmlns:a16="http://schemas.microsoft.com/office/drawing/2014/main" id="{EBC8D285-9E4B-5086-86DD-BDEBE353A111}"/>
              </a:ext>
            </a:extLst>
          </p:cNvPr>
          <p:cNvGrpSpPr/>
          <p:nvPr/>
        </p:nvGrpSpPr>
        <p:grpSpPr>
          <a:xfrm>
            <a:off x="2049476" y="897794"/>
            <a:ext cx="7957352" cy="386922"/>
            <a:chOff x="2049476" y="897794"/>
            <a:chExt cx="7957352" cy="386922"/>
          </a:xfrm>
        </p:grpSpPr>
        <p:pic>
          <p:nvPicPr>
            <p:cNvPr id="14" name="Picture 13">
              <a:extLst>
                <a:ext uri="{FF2B5EF4-FFF2-40B4-BE49-F238E27FC236}">
                  <a16:creationId xmlns:a16="http://schemas.microsoft.com/office/drawing/2014/main" id="{97F4C0FF-7BD0-38BD-191D-29C188A603C8}"/>
                </a:ext>
              </a:extLst>
            </p:cNvPr>
            <p:cNvPicPr>
              <a:picLocks noChangeAspect="1"/>
            </p:cNvPicPr>
            <p:nvPr/>
          </p:nvPicPr>
          <p:blipFill rotWithShape="1">
            <a:blip r:embed="rId7">
              <a:extLst>
                <a:ext uri="{28A0092B-C50C-407E-A947-70E740481C1C}">
                  <a14:useLocalDpi xmlns:a14="http://schemas.microsoft.com/office/drawing/2010/main" val="0"/>
                </a:ext>
              </a:extLst>
            </a:blip>
            <a:srcRect t="1711" b="93342"/>
            <a:stretch/>
          </p:blipFill>
          <p:spPr>
            <a:xfrm>
              <a:off x="2049476" y="897794"/>
              <a:ext cx="7957352" cy="285687"/>
            </a:xfrm>
            <a:prstGeom prst="rect">
              <a:avLst/>
            </a:prstGeom>
          </p:spPr>
        </p:pic>
        <p:sp>
          <p:nvSpPr>
            <p:cNvPr id="15" name="TextBox 14">
              <a:extLst>
                <a:ext uri="{FF2B5EF4-FFF2-40B4-BE49-F238E27FC236}">
                  <a16:creationId xmlns:a16="http://schemas.microsoft.com/office/drawing/2014/main" id="{C7BE972A-AC7A-CF69-5581-E09E6F687394}"/>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97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n-US" sz="2200" b="1" dirty="0" err="1">
                <a:latin typeface="Open Sans" panose="020B0606030504020204" pitchFamily="34" charset="0"/>
                <a:ea typeface="Open Sans" panose="020B0606030504020204" pitchFamily="34" charset="0"/>
                <a:cs typeface="Open Sans" panose="020B0606030504020204" pitchFamily="34" charset="0"/>
              </a:rPr>
              <a:t>Renforcer</a:t>
            </a:r>
            <a:r>
              <a:rPr lang="en-US" sz="2200" b="1" dirty="0">
                <a:latin typeface="Open Sans" panose="020B0606030504020204" pitchFamily="34" charset="0"/>
                <a:ea typeface="Open Sans" panose="020B0606030504020204" pitchFamily="34" charset="0"/>
                <a:cs typeface="Open Sans" panose="020B0606030504020204" pitchFamily="34" charset="0"/>
              </a:rPr>
              <a:t> le </a:t>
            </a:r>
            <a:r>
              <a:rPr lang="en-US" sz="2200" b="1" dirty="0" err="1">
                <a:latin typeface="Open Sans" panose="020B0606030504020204" pitchFamily="34" charset="0"/>
                <a:ea typeface="Open Sans" panose="020B0606030504020204" pitchFamily="34" charset="0"/>
                <a:cs typeface="Open Sans" panose="020B0606030504020204" pitchFamily="34" charset="0"/>
              </a:rPr>
              <a:t>Pouvoir</a:t>
            </a:r>
            <a:r>
              <a:rPr lang="en-US" sz="2200" b="1" dirty="0">
                <a:latin typeface="Open Sans" panose="020B0606030504020204" pitchFamily="34" charset="0"/>
                <a:ea typeface="Open Sans" panose="020B0606030504020204" pitchFamily="34" charset="0"/>
                <a:cs typeface="Open Sans" panose="020B0606030504020204" pitchFamily="34" charset="0"/>
              </a:rPr>
              <a:t> Syndical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4" name="TextBox 3">
            <a:extLst>
              <a:ext uri="{FF2B5EF4-FFF2-40B4-BE49-F238E27FC236}">
                <a16:creationId xmlns:a16="http://schemas.microsoft.com/office/drawing/2014/main" id="{938BCC5C-1EFA-7004-A6E0-D12CCA646C46}"/>
              </a:ext>
            </a:extLst>
          </p:cNvPr>
          <p:cNvSpPr txBox="1"/>
          <p:nvPr/>
        </p:nvSpPr>
        <p:spPr>
          <a:xfrm>
            <a:off x="5110566" y="6482615"/>
            <a:ext cx="3688835" cy="378977"/>
          </a:xfrm>
          <a:prstGeom prst="rect">
            <a:avLst/>
          </a:prstGeom>
          <a:solidFill>
            <a:srgbClr val="19191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alibri"/>
                <a:ea typeface="Calibri"/>
                <a:cs typeface="Times New Roman"/>
              </a:rPr>
              <a:t>Une union. </a:t>
            </a:r>
            <a:r>
              <a:rPr lang="en-US">
                <a:solidFill>
                  <a:srgbClr val="EDB131"/>
                </a:solidFill>
                <a:latin typeface="Calibri"/>
                <a:ea typeface="Calibri"/>
                <a:cs typeface="Times New Roman"/>
              </a:rPr>
              <a:t>Une famille</a:t>
            </a:r>
            <a:r>
              <a:rPr lang="en-US">
                <a:solidFill>
                  <a:schemeClr val="bg1"/>
                </a:solidFill>
                <a:latin typeface="Calibri"/>
                <a:ea typeface="Calibri"/>
                <a:cs typeface="Times New Roman"/>
              </a:rPr>
              <a:t>. Un combat!</a:t>
            </a:r>
            <a:endParaRPr lang="en-US">
              <a:solidFill>
                <a:schemeClr val="bg1"/>
              </a:solidFill>
              <a:latin typeface="Calibri"/>
              <a:ea typeface="Calibri"/>
            </a:endParaRPr>
          </a:p>
        </p:txBody>
      </p:sp>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18996</TotalTime>
  <Words>13058</Words>
  <Application>Microsoft Office PowerPoint</Application>
  <PresentationFormat>Widescreen</PresentationFormat>
  <Paragraphs>722</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97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296</cp:revision>
  <dcterms:created xsi:type="dcterms:W3CDTF">2024-09-19T19:34:13Z</dcterms:created>
  <dcterms:modified xsi:type="dcterms:W3CDTF">2026-01-28T16:31:10Z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