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4" r:id="rId34"/>
    <p:sldId id="395" r:id="rId35"/>
    <p:sldId id="396" r:id="rId36"/>
    <p:sldId id="353" r:id="rId37"/>
    <p:sldId id="397" r:id="rId38"/>
    <p:sldId id="390" r:id="rId39"/>
    <p:sldId id="391" r:id="rId40"/>
    <p:sldId id="399"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01" autoAdjust="0"/>
    <p:restoredTop sz="74505" autoAdjust="0"/>
  </p:normalViewPr>
  <p:slideViewPr>
    <p:cSldViewPr snapToGrid="0" showGuides="1">
      <p:cViewPr varScale="1">
        <p:scale>
          <a:sx n="82" d="100"/>
          <a:sy n="82" d="100"/>
        </p:scale>
        <p:origin x="1638" y="90"/>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2026-04-23</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4/23/2026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talked about what was happening to the construction industry. We talked about the IUPAT membership over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81’s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FACILITATOR NOTES:</a:t>
            </a:r>
          </a:p>
          <a:p>
            <a:r>
              <a:rPr lang="en-US" dirty="0">
                <a:latin typeface="+mn-lt"/>
              </a:rPr>
              <a:t>STATE that Active listening is essential for fostering effective communication, particularly in union settings where challenging or sensitive conversations are common. Active listening involves fully concentrating, understanding, responding, and remembering what the other person is saying. It requires not just hearing the words but also recognizing the speaker's emotions, body language, and underlying concerns. This approach helps to build trust, resolve conflicts, and improve relationships with union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on the next slides, you will review key elements of active listening and examine the top 3 questions from members. </a:t>
            </a:r>
            <a:r>
              <a:rPr lang="en-CA" sz="1200" dirty="0">
                <a:effectLst/>
                <a:latin typeface="+mn-lt"/>
                <a:ea typeface="Calibri" panose="020F0502020204030204" pitchFamily="34" charset="0"/>
                <a:cs typeface="Times New Roman" panose="02020603050405020304" pitchFamily="18" charset="0"/>
              </a:rPr>
              <a:t>These scenarios provide an opportunity to practice active listening and dealing with difficult situations.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EXPLAIN that Listening isn’t waiting for your turn to speak. Listening is the ability to make others feel heard. One of the ways to do that is to practice using these three statements when someone is telling you something: “Tell me more.“ "Go on.” “What else?” If you try this, you will quickly learn how much effort it takes to pay attention to what the person you’re talking to is saying and resist the urge to interrupt, correct, or fix what they say. And that’s why it’s a skill. Because all skills take effort, and in this case, the effort is worth it.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222222"/>
                </a:solidFill>
                <a:effectLst/>
                <a:latin typeface="+mn-lt"/>
              </a:rPr>
              <a:t>Additional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mn-lt"/>
              </a:rPr>
              <a:t>Video Link - Simon Sinek on LinkedIn: Listening isn’t waiting for your turn to speak. -</a:t>
            </a:r>
            <a:r>
              <a:rPr lang="en-US" u="none" dirty="0">
                <a:solidFill>
                  <a:schemeClr val="tx1"/>
                </a:solidFill>
                <a:latin typeface="+mn-lt"/>
              </a:rPr>
              <a:t> https://www.linkedin.com/videos/simonsinek_listening-isnt-waiting-for-your-turn-to-activity-7290821845153435649-6I3I/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u="none" dirty="0">
                <a:solidFill>
                  <a:schemeClr val="tx1"/>
                </a:solidFill>
                <a:effectLst/>
                <a:latin typeface="+mn-lt"/>
                <a:ea typeface="Calibri" panose="020F0502020204030204" pitchFamily="34" charset="0"/>
                <a:cs typeface="Times New Roman" panose="02020603050405020304" pitchFamily="18" charset="0"/>
              </a:rPr>
              <a:t>Video Link - </a:t>
            </a:r>
            <a:r>
              <a:rPr lang="en-US" u="none" dirty="0">
                <a:solidFill>
                  <a:schemeClr val="tx1"/>
                </a:solidFill>
                <a:latin typeface="+mn-lt"/>
              </a:rPr>
              <a:t>How To Actively Listen (Even During Uncomfortable Conversations) - https://www.youtube.com/embed/Lkj86o69c5c</a:t>
            </a:r>
            <a:endParaRPr lang="en-CA" sz="1200" u="none" dirty="0">
              <a:solidFill>
                <a:schemeClr val="tx1"/>
              </a:solidFill>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dirty="0">
              <a:effectLst/>
              <a:latin typeface="+mn-lt"/>
              <a:ea typeface="Calibri" panose="020F0502020204030204" pitchFamily="34" charset="0"/>
              <a:cs typeface="Times New Roman" panose="02020603050405020304" pitchFamily="18" charset="0"/>
            </a:endParaRPr>
          </a:p>
          <a:p>
            <a:endParaRPr lang="en-US" dirty="0">
              <a:latin typeface="+mn-lt"/>
            </a:endParaRPr>
          </a:p>
          <a:p>
            <a:endParaRPr lang="en-US" dirty="0">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dirty="0"/>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mn-lt"/>
              </a:rPr>
              <a:t>FACILITATOR NOTES:</a:t>
            </a:r>
          </a:p>
          <a:p>
            <a:r>
              <a:rPr lang="en-US" sz="1200" dirty="0">
                <a:latin typeface="+mn-lt"/>
              </a:rPr>
              <a:t>DISCUSS the key elements of active listening.</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Focus – </a:t>
            </a:r>
            <a:r>
              <a:rPr lang="en-US" sz="1200" dirty="0">
                <a:latin typeface="+mn-lt"/>
              </a:rPr>
              <a:t>Stop talking. Pay full attention to the speaker.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Avoid Distractions - </a:t>
            </a:r>
            <a:r>
              <a:rPr lang="en-US" sz="1200" b="0" dirty="0">
                <a:latin typeface="+mn-lt"/>
              </a:rPr>
              <a:t>Keep phones, notebooks, etc. put away. Look members in the eye for the entire conversation.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Be Observant – </a:t>
            </a:r>
            <a:r>
              <a:rPr lang="en-US" sz="1200" b="0" dirty="0">
                <a:latin typeface="+mn-lt"/>
              </a:rPr>
              <a:t>Take note of your surroundings. You can learn a lot about a member through their surroundings.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latin typeface="+mn-lt"/>
              </a:rPr>
              <a:t>Focus y</a:t>
            </a:r>
            <a:r>
              <a:rPr lang="en-US" sz="1200" dirty="0">
                <a:latin typeface="+mn-lt"/>
              </a:rPr>
              <a:t>our attention on their words, their ideas, and feelings related to the subject. Watch their facial expressions, hand gestures, etc. Put down any papers, pens, etc. Sometimes you can learn as much from what is not being said as you can from what they say.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Slow Down</a:t>
            </a:r>
            <a:r>
              <a:rPr lang="en-US" sz="1200" dirty="0">
                <a:latin typeface="+mn-lt"/>
              </a:rPr>
              <a:t> - Our brains process thoughts four times faster than spoken words. It’s easy to skip ahead in conversation, using your assumptions to fill in the gaps and formulate a response. Resist this urge and focus on what is being said.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Keep an Open Mind </a:t>
            </a:r>
            <a:r>
              <a:rPr lang="en-US" sz="1200" dirty="0">
                <a:latin typeface="+mn-lt"/>
              </a:rPr>
              <a:t>- Never assume that you already know what is important to the member you are speaking with.</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Interrupt </a:t>
            </a:r>
            <a:r>
              <a:rPr lang="en-US" sz="1200" dirty="0">
                <a:latin typeface="+mn-lt"/>
              </a:rPr>
              <a:t>- Take the time to listen to the member or worker’s entire story. Let the speaker express their thoughts fully before responding. Everything the member wants to tell us has value in moving a campaign forward.</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latin typeface="+mn-lt"/>
              </a:rPr>
              <a:t>Don’t Fish </a:t>
            </a:r>
            <a:r>
              <a:rPr lang="en-US" sz="1200" dirty="0">
                <a:latin typeface="+mn-lt"/>
              </a:rPr>
              <a:t>- Avoid asking leading questions like ‘wouldn’t you agree that…..’</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Acknowledge – </a:t>
            </a:r>
            <a:r>
              <a:rPr lang="en-US" sz="1200" dirty="0">
                <a:latin typeface="+mn-lt"/>
              </a:rPr>
              <a:t>Show that you are engaged by nodding, maintaining eye contact, and using brief verbal acknowledgments ("I see," "Go on").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latin typeface="+mn-lt"/>
              </a:rPr>
              <a:t>Clarify – </a:t>
            </a:r>
            <a:r>
              <a:rPr lang="en-US" sz="1200" dirty="0">
                <a:latin typeface="+mn-lt"/>
              </a:rPr>
              <a:t>Ask questions to clarify the message. Be careful not to ask questions that might embarrass the speaker. Get to the main points. Concentrate on the ideas and not the illustrative material, i.e., examples, statistics, etc.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Empathize – </a:t>
            </a:r>
            <a:r>
              <a:rPr lang="en-US" sz="1200" dirty="0"/>
              <a:t>Sometimes members need to blow off steam. Let them. We’re there to listen, not to judge. Show understanding of the speaker's feelings. Recognize your prejudices. Don’t allow your feelings towards the person to influence your interpretation of what they are saying. </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Don’t Dismiss a Member or Worker’s Concerns </a:t>
            </a:r>
            <a:r>
              <a:rPr lang="en-US" sz="1200" dirty="0"/>
              <a:t>- Even if a member expresses disappointment with the Union or with you, let them know you hear them and ask what it would take to make things right.</a:t>
            </a:r>
          </a:p>
          <a:p>
            <a:pPr marL="457200" lvl="1" indent="0">
              <a:buNone/>
            </a:pPr>
            <a:r>
              <a:rPr lang="en-US" sz="1200" b="1" dirty="0">
                <a:ea typeface="Open Sans" panose="020B0606030504020204" pitchFamily="34" charset="0"/>
                <a:cs typeface="Open Sans" panose="020B0606030504020204" pitchFamily="34" charset="0"/>
              </a:rPr>
              <a:t>Find common ground </a:t>
            </a:r>
            <a:r>
              <a:rPr lang="en-US" sz="1200" dirty="0">
                <a:ea typeface="Open Sans" panose="020B0606030504020204" pitchFamily="34" charset="0"/>
                <a:cs typeface="Open Sans" panose="020B0606030504020204" pitchFamily="34" charset="0"/>
              </a:rPr>
              <a:t>- You don’t have to agree on everything. Acknowledge points on which you disagree. Emphasize points on which you do. Look for areas on which you agree and ask questions around that. Workers and Members will respect your opinion if you respect theirs.</a:t>
            </a:r>
          </a:p>
          <a:p>
            <a:pPr marL="457200" lvl="1" indent="0">
              <a:buNone/>
            </a:pPr>
            <a:r>
              <a:rPr lang="en-US" sz="1200" b="1" dirty="0">
                <a:ea typeface="Open Sans" panose="020B0606030504020204" pitchFamily="34" charset="0"/>
                <a:cs typeface="Open Sans" panose="020B0606030504020204" pitchFamily="34" charset="0"/>
              </a:rPr>
              <a:t>Don’t feel the need to sell something </a:t>
            </a:r>
            <a:r>
              <a:rPr lang="en-US" sz="1200" dirty="0">
                <a:ea typeface="Open Sans" panose="020B0606030504020204" pitchFamily="34" charset="0"/>
                <a:cs typeface="Open Sans" panose="020B0606030504020204" pitchFamily="34" charset="0"/>
              </a:rPr>
              <a:t>- A Union representative is not a salesperson. We are genuinely looking to learn the Member’s point of view and build something collectively around that.</a:t>
            </a:r>
          </a:p>
          <a:p>
            <a:pPr marL="457200" lvl="1" indent="0">
              <a:buNone/>
            </a:pPr>
            <a:r>
              <a:rPr lang="en-US" sz="1200" b="1" dirty="0">
                <a:ea typeface="Open Sans" panose="020B0606030504020204" pitchFamily="34" charset="0"/>
                <a:cs typeface="Open Sans" panose="020B0606030504020204" pitchFamily="34" charset="0"/>
              </a:rPr>
              <a:t>Organizing vs. Gathering: Remember the Difference </a:t>
            </a:r>
            <a:r>
              <a:rPr lang="en-US" sz="1200" dirty="0">
                <a:ea typeface="Open Sans" panose="020B0606030504020204" pitchFamily="34" charset="0"/>
                <a:cs typeface="Open Sans" panose="020B0606030504020204" pitchFamily="34" charset="0"/>
              </a:rPr>
              <a:t>- Organizing is more than putting several people with the same views in one place. It’s bringing people from different viewpoints together around a common cause.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b="1" dirty="0"/>
              <a:t>Summarize – </a:t>
            </a:r>
            <a:r>
              <a:rPr lang="en-US" sz="1200" dirty="0"/>
              <a:t>Paraphrase what was said to confirm understanding. Avoid jumping to conclusions.</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1" dirty="0"/>
              <a:t>Show that you hear what the member is saying </a:t>
            </a:r>
            <a:r>
              <a:rPr lang="en-US" sz="1200" dirty="0"/>
              <a:t>- React. Match body language. Repeat what you said as you understood it. If you don’t understand or misunderstand, ask to clarify.</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dirty="0"/>
          </a:p>
        </p:txBody>
      </p:sp>
    </p:spTree>
    <p:extLst>
      <p:ext uri="{BB962C8B-B14F-4D97-AF65-F5344CB8AC3E}">
        <p14:creationId xmlns:p14="http://schemas.microsoft.com/office/powerpoint/2010/main" val="50205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DISCUSS the tips in dealing with difficult situations.</a:t>
            </a:r>
          </a:p>
          <a:p>
            <a:pPr marL="228600" indent="-228600">
              <a:buFont typeface="+mj-lt"/>
              <a:buAutoNum type="arabicPeriod"/>
            </a:pPr>
            <a:r>
              <a:rPr lang="en-US" dirty="0"/>
              <a:t>Establish facts first. When difficult situations arise, it is all too easy to jump to solution mode too quickly.  While there may be a limited amount of time when fast action is absolutely necessary, your first step to a successful resolution is to establish the facts.  Remember that facts, as opposed to hearsay, or opinion, are verifiable. Be alert to being swayed by the opinion of those who are strong characters. When people make claims or assertions, ask for specific examples of what happened and when it happened.  Often you find that there isn’t a lot of substance behind what is being said.</a:t>
            </a:r>
          </a:p>
          <a:p>
            <a:pPr marL="228600" indent="-228600">
              <a:buFont typeface="+mj-lt"/>
              <a:buAutoNum type="arabicPeriod"/>
            </a:pPr>
            <a:r>
              <a:rPr lang="en-US" dirty="0"/>
              <a:t>Ask lots of questions. Questions, especially the short powerful variety, are a great way of getting to the core issue rather than all the detail that someone is trying to provide to you.  Think of it like peeling an onion, each layer is getting you closer to the core. Open questions are a much better way of getting to the core of the issue.  Try these questions:</a:t>
            </a:r>
          </a:p>
          <a:p>
            <a:pPr marL="685800" lvl="1" indent="-228600">
              <a:buFont typeface="Arial" panose="020B0604020202020204" pitchFamily="34" charset="0"/>
              <a:buChar char="•"/>
            </a:pPr>
            <a:r>
              <a:rPr lang="en-US" dirty="0"/>
              <a:t>When did this issue arise?</a:t>
            </a:r>
          </a:p>
          <a:p>
            <a:pPr marL="685800" lvl="1" indent="-228600">
              <a:buFont typeface="Arial" panose="020B0604020202020204" pitchFamily="34" charset="0"/>
              <a:buChar char="•"/>
            </a:pPr>
            <a:r>
              <a:rPr lang="en-US" dirty="0"/>
              <a:t>How did it impact what you were trying to achieve?</a:t>
            </a:r>
          </a:p>
          <a:p>
            <a:pPr marL="685800" lvl="1" indent="-228600">
              <a:buFont typeface="Arial" panose="020B0604020202020204" pitchFamily="34" charset="0"/>
              <a:buChar char="•"/>
            </a:pPr>
            <a:r>
              <a:rPr lang="en-US" dirty="0"/>
              <a:t>What would be an ideal outcome from your perspective?</a:t>
            </a:r>
          </a:p>
          <a:p>
            <a:pPr marL="685800" lvl="1" indent="-228600">
              <a:buFont typeface="Arial" panose="020B0604020202020204" pitchFamily="34" charset="0"/>
              <a:buChar char="•"/>
            </a:pPr>
            <a:r>
              <a:rPr lang="en-US" dirty="0"/>
              <a:t>What are the options?</a:t>
            </a:r>
          </a:p>
          <a:p>
            <a:pPr marL="685800" lvl="1" indent="-228600">
              <a:buFont typeface="Arial" panose="020B0604020202020204" pitchFamily="34" charset="0"/>
              <a:buChar char="•"/>
            </a:pPr>
            <a:r>
              <a:rPr lang="en-US" dirty="0"/>
              <a:t>How can we move forward?</a:t>
            </a:r>
          </a:p>
          <a:p>
            <a:pPr marL="228600" indent="-228600">
              <a:buFont typeface="+mj-lt"/>
              <a:buAutoNum type="arabicPeriod"/>
            </a:pPr>
            <a:r>
              <a:rPr lang="en-US" dirty="0"/>
              <a:t>Actively listen. There is little point in asking questions if you are not actively listening to what is being said.  Resist the temptation to jump in before you have properly listened to the different points of view. Most of the time we listen passively or not at all, simply going on the defensive or pushing our point of view. If you can listen with intent and pay attention to what is being said and the speaker’s body language, then you will do a much better job of listening. Better listening leads to better understanding and a better response.</a:t>
            </a:r>
          </a:p>
          <a:p>
            <a:pPr marL="228600" indent="-228600">
              <a:buFont typeface="+mj-lt"/>
              <a:buAutoNum type="arabicPeriod"/>
            </a:pPr>
            <a:r>
              <a:rPr lang="en-US" dirty="0"/>
              <a:t>Avoid pre-judgment. We all, if we are honest, will form some judgments immediately.  While these might be right at the end of the day, don’t let pre-judgment get in the way of establishing the real issues. Aim to stay open-minded and objective rather than assuming or guessing.</a:t>
            </a:r>
          </a:p>
          <a:p>
            <a:pPr marL="228600" indent="-228600">
              <a:buFont typeface="+mj-lt"/>
              <a:buAutoNum type="arabicPeriod"/>
            </a:pPr>
            <a:r>
              <a:rPr lang="en-US" dirty="0"/>
              <a:t>Act professionally. The challenge for you is to remain professional at all times.  A good test of this is to ask yourself how would you like to be treated if you were not the manager or leader but an aggrieved party. Think about the longer-term consequences for you and your career if you deal with a difficult situation unprofessionally. People will respect you more if you try to always be professional in your dealing with them, even on a difficult issue.</a:t>
            </a:r>
          </a:p>
          <a:p>
            <a:pPr marL="228600" indent="-228600">
              <a:buFont typeface="+mj-lt"/>
              <a:buAutoNum type="arabicPeriod"/>
            </a:pPr>
            <a:r>
              <a:rPr lang="en-US" dirty="0"/>
              <a:t>Aim for a win-win. While this is not always possible, you should aim to find solutions that don’t result in a feeling from one party that they had lost while another has won.  This might require some careful negotiation around what would constitute a good outcome for all those involved. Accept that there may be situations where you have to be very direct, but make these situations the exception rather than the norm. </a:t>
            </a:r>
          </a:p>
          <a:p>
            <a:pPr marL="228600" indent="-228600">
              <a:buFont typeface="+mj-lt"/>
              <a:buAutoNum type="arabicPeriod"/>
            </a:pPr>
            <a:r>
              <a:rPr lang="en-US" dirty="0"/>
              <a:t>Remember there is no one-size-fits-all approach. Each situation is different.  While there might be some common ground, remember there is unlikely to be a one-size-fits-all approach to difficult situations.  Adapt your approach depending on the situation. Good planning and preparation will help make sure you can adapt while dealing with the situation or issue. Bottom line – Handling difficult situations is just part and parcel of managing and leading.  Where do you need to focus your attention in terms of developing your competence?</a:t>
            </a:r>
          </a:p>
          <a:p>
            <a:pPr marL="228600" indent="-228600">
              <a:buFont typeface="+mj-lt"/>
              <a:buAutoNum type="arabicPeriod"/>
            </a:pPr>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dirty="0"/>
          </a:p>
        </p:txBody>
      </p:sp>
    </p:spTree>
    <p:extLst>
      <p:ext uri="{BB962C8B-B14F-4D97-AF65-F5344CB8AC3E}">
        <p14:creationId xmlns:p14="http://schemas.microsoft.com/office/powerpoint/2010/main" val="2397917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1?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give me some examples of situations where you felt like you didn’t have a say or weren’t involved in the decision-making?”</a:t>
            </a:r>
          </a:p>
          <a:p>
            <a:pPr marL="685800" lvl="1" indent="-228600">
              <a:buFont typeface="+mj-lt"/>
              <a:buAutoNum type="arabicPeriod"/>
            </a:pPr>
            <a:r>
              <a:rPr lang="en-US" b="1" dirty="0"/>
              <a:t>Empathize</a:t>
            </a:r>
            <a:r>
              <a:rPr lang="en-US" dirty="0"/>
              <a:t>: “I totally hear where you're coming from, and I understand why you’d feel that way. It’s tough when it seems like decisions are being made without input from everyone.”</a:t>
            </a:r>
          </a:p>
          <a:p>
            <a:pPr marL="685800" lvl="1" indent="-228600">
              <a:buFont typeface="+mj-lt"/>
              <a:buAutoNum type="arabicPeriod"/>
            </a:pPr>
            <a:r>
              <a:rPr lang="en-US" b="1" dirty="0"/>
              <a:t>Summarize</a:t>
            </a:r>
            <a:r>
              <a:rPr lang="en-US" dirty="0"/>
              <a:t>: “So, what I’m hearing is that you're frustrated because you don't feel heard or that your input isn't being valued. Is that correct?”</a:t>
            </a:r>
          </a:p>
          <a:p>
            <a:r>
              <a:rPr lang="en-US" dirty="0"/>
              <a:t>HIGHLIGHT ONE UNION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dirty="0"/>
          </a:p>
        </p:txBody>
      </p:sp>
    </p:spTree>
    <p:extLst>
      <p:ext uri="{BB962C8B-B14F-4D97-AF65-F5344CB8AC3E}">
        <p14:creationId xmlns:p14="http://schemas.microsoft.com/office/powerpoint/2010/main" val="10907843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will you address Scenario 2?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walk me through exactly what happened with the contractor? What steps did you take when you reached out to the union for help? I want to make sure I understand everything clearly so we can address this properly.”</a:t>
            </a:r>
          </a:p>
          <a:p>
            <a:pPr marL="685800" lvl="1" indent="-228600">
              <a:buFont typeface="+mj-lt"/>
              <a:buAutoNum type="arabicPeriod"/>
            </a:pPr>
            <a:r>
              <a:rPr lang="en-US" b="1" dirty="0"/>
              <a:t>Empathize</a:t>
            </a:r>
            <a:r>
              <a:rPr lang="en-US" dirty="0"/>
              <a:t>: “It sounds like you’ve been through a lot, and I’m really sorry this has happened. The union should have been there to help you sooner. We’ll get this sorted and hold the people accountable. I’m going to personally follow up to make sure this is addressed.”</a:t>
            </a:r>
          </a:p>
          <a:p>
            <a:pPr marL="685800" lvl="1" indent="-228600">
              <a:buFont typeface="+mj-lt"/>
              <a:buAutoNum type="arabicPeriod"/>
            </a:pPr>
            <a:r>
              <a:rPr lang="en-US" b="1" dirty="0"/>
              <a:t>Summarize</a:t>
            </a:r>
            <a:r>
              <a:rPr lang="en-US" dirty="0"/>
              <a:t>: “I want to make sure you’re taken care of. We’ll work together. I’ll also help ensure that the union does what it’s supposed to do for you. You’ve got my full support.”</a:t>
            </a:r>
          </a:p>
          <a:p>
            <a:r>
              <a:rPr lang="en-US" dirty="0"/>
              <a:t>HIGHLIGHT ONE FAMILY value.</a:t>
            </a:r>
          </a:p>
          <a:p>
            <a:r>
              <a:rPr lang="en-US" dirty="0"/>
              <a:t>Possible Scenario 2a: Union Member: “The union only wants my money. Where does my money go?"</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dirty="0"/>
          </a:p>
        </p:txBody>
      </p:sp>
    </p:spTree>
    <p:extLst>
      <p:ext uri="{BB962C8B-B14F-4D97-AF65-F5344CB8AC3E}">
        <p14:creationId xmlns:p14="http://schemas.microsoft.com/office/powerpoint/2010/main" val="963402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How you will address Scenario 3? </a:t>
            </a:r>
          </a:p>
          <a:p>
            <a:r>
              <a:rPr lang="en-US" dirty="0"/>
              <a:t>PRACTICE Active Listening Skills:</a:t>
            </a:r>
          </a:p>
          <a:p>
            <a:pPr marL="685800" lvl="1" indent="-228600">
              <a:buFont typeface="+mj-lt"/>
              <a:buAutoNum type="arabicPeriod"/>
            </a:pPr>
            <a:r>
              <a:rPr lang="en-US" b="1" dirty="0"/>
              <a:t>Focus</a:t>
            </a:r>
            <a:r>
              <a:rPr lang="en-US" dirty="0"/>
              <a:t>: Give the member your full attention, eliminating any distractions.</a:t>
            </a:r>
          </a:p>
          <a:p>
            <a:pPr marL="685800" lvl="1" indent="-228600">
              <a:buFont typeface="+mj-lt"/>
              <a:buAutoNum type="arabicPeriod"/>
            </a:pPr>
            <a:r>
              <a:rPr lang="en-US" b="1" dirty="0"/>
              <a:t>Acknowledge</a:t>
            </a:r>
            <a:r>
              <a:rPr lang="en-US" dirty="0"/>
              <a:t>: Nod, maintaining eye contact.</a:t>
            </a:r>
          </a:p>
          <a:p>
            <a:pPr marL="685800" lvl="1" indent="-228600">
              <a:buFont typeface="+mj-lt"/>
              <a:buAutoNum type="arabicPeriod"/>
            </a:pPr>
            <a:r>
              <a:rPr lang="en-US" b="1" dirty="0"/>
              <a:t>Clarify</a:t>
            </a:r>
            <a:r>
              <a:rPr lang="en-US" dirty="0"/>
              <a:t>: Ask, “Can you tell me more about what makes you feel like the union doesn’t care for you?”</a:t>
            </a:r>
          </a:p>
          <a:p>
            <a:pPr marL="685800" lvl="1" indent="-228600">
              <a:buFont typeface="+mj-lt"/>
              <a:buAutoNum type="arabicPeriod"/>
            </a:pPr>
            <a:r>
              <a:rPr lang="en-US" b="1" dirty="0"/>
              <a:t>Empathize</a:t>
            </a:r>
            <a:r>
              <a:rPr lang="en-US" dirty="0"/>
              <a:t>: “I understand how frustrating it must be to feel like your concerns aren't being addressed.”</a:t>
            </a:r>
          </a:p>
          <a:p>
            <a:pPr marL="685800" lvl="1" indent="-228600">
              <a:buFont typeface="+mj-lt"/>
              <a:buAutoNum type="arabicPeriod"/>
            </a:pPr>
            <a:r>
              <a:rPr lang="en-US" b="1" dirty="0"/>
              <a:t>Summarize</a:t>
            </a:r>
            <a:r>
              <a:rPr lang="en-US" dirty="0"/>
              <a:t>: “We take your concerns seriously and will work to ensure you're supported moving forward.”</a:t>
            </a:r>
          </a:p>
          <a:p>
            <a:r>
              <a:rPr lang="en-US" dirty="0"/>
              <a:t>HIGHLIGHT ONE FIGHT value.</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34</a:t>
            </a:fld>
            <a:endParaRPr lang="en-US" dirty="0"/>
          </a:p>
        </p:txBody>
      </p:sp>
    </p:spTree>
    <p:extLst>
      <p:ext uri="{BB962C8B-B14F-4D97-AF65-F5344CB8AC3E}">
        <p14:creationId xmlns:p14="http://schemas.microsoft.com/office/powerpoint/2010/main" val="31539454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35</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dirty="0"/>
              <a:t>ENCOURAGE to scan and open/download the resources. </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3" name="Google Shape;63;p1">
            <a:extLst>
              <a:ext uri="{FF2B5EF4-FFF2-40B4-BE49-F238E27FC236}">
                <a16:creationId xmlns:a16="http://schemas.microsoft.com/office/drawing/2014/main" id="{D99219FF-8937-4E93-92DE-7267898962EF}"/>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5" name="Google Shape;63;p1">
            <a:extLst>
              <a:ext uri="{FF2B5EF4-FFF2-40B4-BE49-F238E27FC236}">
                <a16:creationId xmlns:a16="http://schemas.microsoft.com/office/drawing/2014/main" id="{9B84CE49-2EBD-4883-9B23-3A6B4D6CEA70}"/>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7" name="Google Shape;63;p1">
            <a:extLst>
              <a:ext uri="{FF2B5EF4-FFF2-40B4-BE49-F238E27FC236}">
                <a16:creationId xmlns:a16="http://schemas.microsoft.com/office/drawing/2014/main" id="{8A5A49BF-E1D4-4DBB-8327-8AC31EB53B5D}"/>
              </a:ext>
            </a:extLst>
          </p:cNvPr>
          <p:cNvPicPr preferRelativeResize="0"/>
          <p:nvPr userDrawn="1"/>
        </p:nvPicPr>
        <p:blipFill>
          <a:blip r:embed="rId2">
            <a:alphaModFix/>
          </a:blip>
          <a:stretch>
            <a:fillRect/>
          </a:stretch>
        </p:blipFill>
        <p:spPr>
          <a:xfrm>
            <a:off x="4663440" y="6245352"/>
            <a:ext cx="393192" cy="612648"/>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4/23/2026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38016"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One Union. </a:t>
            </a:r>
            <a:r>
              <a:rPr lang="en-US" dirty="0">
                <a:solidFill>
                  <a:srgbClr val="E7B909"/>
                </a:solidFill>
              </a:rPr>
              <a:t>One Family</a:t>
            </a:r>
            <a:r>
              <a:rPr lang="en-US"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4.xml"/><Relationship Id="rId1" Type="http://schemas.openxmlformats.org/officeDocument/2006/relationships/tags" Target="../tags/tag32.xml"/><Relationship Id="rId5" Type="http://schemas.openxmlformats.org/officeDocument/2006/relationships/image" Target="../media/image10.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10.pn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10.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tags" Target="../tags/tag36.xml"/><Relationship Id="rId5" Type="http://schemas.openxmlformats.org/officeDocument/2006/relationships/image" Target="../media/image10.png"/><Relationship Id="rId4" Type="http://schemas.openxmlformats.org/officeDocument/2006/relationships/image" Target="../media/image54.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55.jpg"/></Relationships>
</file>

<file path=ppt/slides/_rels/slide3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notesSlide" Target="../notesSlides/notesSlide37.xml"/><Relationship Id="rId7" Type="http://schemas.openxmlformats.org/officeDocument/2006/relationships/image" Target="../media/image5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57.png"/><Relationship Id="rId11" Type="http://schemas.openxmlformats.org/officeDocument/2006/relationships/image" Target="../media/image62.png"/><Relationship Id="rId5" Type="http://schemas.openxmlformats.org/officeDocument/2006/relationships/image" Target="../media/image10.png"/><Relationship Id="rId10" Type="http://schemas.openxmlformats.org/officeDocument/2006/relationships/image" Target="../media/image61.png"/><Relationship Id="rId4" Type="http://schemas.openxmlformats.org/officeDocument/2006/relationships/image" Target="../media/image56.png"/><Relationship Id="rId9" Type="http://schemas.openxmlformats.org/officeDocument/2006/relationships/image" Target="../media/image60.png"/></Relationships>
</file>

<file path=ppt/slides/_rels/slide3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55.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5112310"/>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11876" y="4168794"/>
            <a:ext cx="1443085" cy="1443085"/>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384995"/>
          </a:xfrm>
          <a:prstGeom prst="rect">
            <a:avLst/>
          </a:prstGeom>
          <a:noFill/>
        </p:spPr>
        <p:txBody>
          <a:bodyPr wrap="square" rtlCol="0">
            <a:spAutoFit/>
          </a:bodyPr>
          <a:lstStyle/>
          <a:p>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FTI 1029 </a:t>
            </a:r>
            <a:r>
              <a:rPr lang="en-U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TTT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733644" y="4168794"/>
            <a:ext cx="891887" cy="1443085"/>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60447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89D4D068-476F-4B04-AFCD-5FAAEE841041}"/>
              </a:ext>
            </a:extLst>
          </p:cNvPr>
          <p:cNvSpPr txBox="1"/>
          <p:nvPr/>
        </p:nvSpPr>
        <p:spPr>
          <a:xfrm>
            <a:off x="10711876" y="3644308"/>
            <a:ext cx="1296348"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81</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C5D4AF2-6708-418E-AE2A-362F18D6AE3D}"/>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sp>
        <p:nvSpPr>
          <p:cNvPr id="10" name="Footer Placeholder 1">
            <a:extLst>
              <a:ext uri="{FF2B5EF4-FFF2-40B4-BE49-F238E27FC236}">
                <a16:creationId xmlns:a16="http://schemas.microsoft.com/office/drawing/2014/main" id="{BD602E29-8FC2-41AF-B665-4ACB8F17F68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7DA44CC1-AF8F-43D2-8366-86EF2EDB8940}"/>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sp>
        <p:nvSpPr>
          <p:cNvPr id="6" name="Footer Placeholder 1">
            <a:extLst>
              <a:ext uri="{FF2B5EF4-FFF2-40B4-BE49-F238E27FC236}">
                <a16:creationId xmlns:a16="http://schemas.microsoft.com/office/drawing/2014/main" id="{9E67F9F4-BCE2-4066-B969-9A01ADD787A2}"/>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040DA824-0DE4-4493-B8B8-12CBD52E2A98}"/>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sp>
        <p:nvSpPr>
          <p:cNvPr id="17" name="Footer Placeholder 1">
            <a:extLst>
              <a:ext uri="{FF2B5EF4-FFF2-40B4-BE49-F238E27FC236}">
                <a16:creationId xmlns:a16="http://schemas.microsoft.com/office/drawing/2014/main" id="{42B1BA00-8778-489C-8005-86760EE6839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20" name="Picture 19">
            <a:extLst>
              <a:ext uri="{FF2B5EF4-FFF2-40B4-BE49-F238E27FC236}">
                <a16:creationId xmlns:a16="http://schemas.microsoft.com/office/drawing/2014/main" id="{5B182BFC-D859-4CF5-BC9C-E2D2C528C73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81 </a:t>
            </a:r>
            <a:r>
              <a:rPr lang="en-CA" dirty="0"/>
              <a:t>Membership Trend</a:t>
            </a:r>
          </a:p>
        </p:txBody>
      </p:sp>
      <p:sp>
        <p:nvSpPr>
          <p:cNvPr id="9" name="Footer Placeholder 1">
            <a:extLst>
              <a:ext uri="{FF2B5EF4-FFF2-40B4-BE49-F238E27FC236}">
                <a16:creationId xmlns:a16="http://schemas.microsoft.com/office/drawing/2014/main" id="{205B1229-AC6E-4A52-9C05-5A1BA23B85A8}"/>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E5892DC5-950F-4DEE-B0C3-52F1C0A1FBA0}"/>
              </a:ext>
            </a:extLst>
          </p:cNvPr>
          <p:cNvPicPr>
            <a:picLocks noChangeAspect="1"/>
          </p:cNvPicPr>
          <p:nvPr/>
        </p:nvPicPr>
        <p:blipFill rotWithShape="1">
          <a:blip r:embed="rId4"/>
          <a:srcRect t="13588"/>
          <a:stretch/>
        </p:blipFill>
        <p:spPr>
          <a:xfrm>
            <a:off x="10001125" y="6469466"/>
            <a:ext cx="633692" cy="382484"/>
          </a:xfrm>
          <a:prstGeom prst="rect">
            <a:avLst/>
          </a:prstGeom>
        </p:spPr>
      </p:pic>
      <p:grpSp>
        <p:nvGrpSpPr>
          <p:cNvPr id="2" name="Group 1">
            <a:extLst>
              <a:ext uri="{FF2B5EF4-FFF2-40B4-BE49-F238E27FC236}">
                <a16:creationId xmlns:a16="http://schemas.microsoft.com/office/drawing/2014/main" id="{2EB63162-95B0-FBC3-3A01-17EEEE43DF0D}"/>
              </a:ext>
            </a:extLst>
          </p:cNvPr>
          <p:cNvGrpSpPr/>
          <p:nvPr/>
        </p:nvGrpSpPr>
        <p:grpSpPr>
          <a:xfrm>
            <a:off x="1791263" y="889651"/>
            <a:ext cx="7695074" cy="5308618"/>
            <a:chOff x="1885243" y="948267"/>
            <a:chExt cx="7695074" cy="5308618"/>
          </a:xfrm>
        </p:grpSpPr>
        <p:pic>
          <p:nvPicPr>
            <p:cNvPr id="3" name="Picture 2" descr="A line graph showing the number of members&#10;&#10;AI-generated content may be incorrect.">
              <a:extLst>
                <a:ext uri="{FF2B5EF4-FFF2-40B4-BE49-F238E27FC236}">
                  <a16:creationId xmlns:a16="http://schemas.microsoft.com/office/drawing/2014/main" id="{C64BBC06-CAB0-8800-45CA-F69D0ABC8443}"/>
                </a:ext>
              </a:extLst>
            </p:cNvPr>
            <p:cNvPicPr>
              <a:picLocks noChangeAspect="1"/>
            </p:cNvPicPr>
            <p:nvPr/>
          </p:nvPicPr>
          <p:blipFill>
            <a:blip r:embed="rId5">
              <a:extLst>
                <a:ext uri="{28A0092B-C50C-407E-A947-70E740481C1C}">
                  <a14:useLocalDpi xmlns:a14="http://schemas.microsoft.com/office/drawing/2010/main" val="0"/>
                </a:ext>
              </a:extLst>
            </a:blip>
            <a:srcRect l="978" t="827" r="1252" b="11100"/>
            <a:stretch/>
          </p:blipFill>
          <p:spPr>
            <a:xfrm>
              <a:off x="1885243" y="948267"/>
              <a:ext cx="7597423" cy="4966438"/>
            </a:xfrm>
            <a:prstGeom prst="rect">
              <a:avLst/>
            </a:prstGeom>
          </p:spPr>
        </p:pic>
        <p:pic>
          <p:nvPicPr>
            <p:cNvPr id="4" name="Picture 3">
              <a:extLst>
                <a:ext uri="{FF2B5EF4-FFF2-40B4-BE49-F238E27FC236}">
                  <a16:creationId xmlns:a16="http://schemas.microsoft.com/office/drawing/2014/main" id="{ED4251CC-D892-C426-C036-CDE4E9A30E98}"/>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746"/>
            <a:stretch/>
          </p:blipFill>
          <p:spPr>
            <a:xfrm>
              <a:off x="2211729" y="5944251"/>
              <a:ext cx="7368588" cy="312634"/>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1D13D370-15CB-4FFA-AF9D-5BD7F376C07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sp>
        <p:nvSpPr>
          <p:cNvPr id="9" name="Footer Placeholder 1">
            <a:extLst>
              <a:ext uri="{FF2B5EF4-FFF2-40B4-BE49-F238E27FC236}">
                <a16:creationId xmlns:a16="http://schemas.microsoft.com/office/drawing/2014/main" id="{469C7FB1-34FD-4D81-BE16-F0CA52BC3A6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4BB76ED0-AB99-4F6B-BB3C-9CF94D054EB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sp>
        <p:nvSpPr>
          <p:cNvPr id="9" name="Footer Placeholder 1">
            <a:extLst>
              <a:ext uri="{FF2B5EF4-FFF2-40B4-BE49-F238E27FC236}">
                <a16:creationId xmlns:a16="http://schemas.microsoft.com/office/drawing/2014/main" id="{6A984A8E-85CE-4D1E-9882-EAFCFB8678C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91AED0-A94B-444A-B984-B5F6DF63EAC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sp>
        <p:nvSpPr>
          <p:cNvPr id="9" name="Footer Placeholder 1">
            <a:extLst>
              <a:ext uri="{FF2B5EF4-FFF2-40B4-BE49-F238E27FC236}">
                <a16:creationId xmlns:a16="http://schemas.microsoft.com/office/drawing/2014/main" id="{DB4B52EE-2E85-4479-AB5A-FFBF2054A8C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F4B62290-FFDE-4CF6-91E0-C91FCAE25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sp>
        <p:nvSpPr>
          <p:cNvPr id="9" name="Footer Placeholder 1">
            <a:extLst>
              <a:ext uri="{FF2B5EF4-FFF2-40B4-BE49-F238E27FC236}">
                <a16:creationId xmlns:a16="http://schemas.microsoft.com/office/drawing/2014/main" id="{2650668E-C1B6-4A35-846D-5FC65EC1414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BE789A5D-E522-4CAE-BF27-E7BAC8B01CE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sp>
        <p:nvSpPr>
          <p:cNvPr id="14" name="Footer Placeholder 1">
            <a:extLst>
              <a:ext uri="{FF2B5EF4-FFF2-40B4-BE49-F238E27FC236}">
                <a16:creationId xmlns:a16="http://schemas.microsoft.com/office/drawing/2014/main" id="{9AE20C12-A259-4879-9F30-65183238579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B7F3A274-82E4-41BF-A16B-6C556165FCFC}"/>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77634A6C-9C4C-441B-81C9-293F93C82849}"/>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C15D956F-DCE4-4772-87E0-2AA3E977653E}"/>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sp>
        <p:nvSpPr>
          <p:cNvPr id="7" name="Footer Placeholder 1">
            <a:extLst>
              <a:ext uri="{FF2B5EF4-FFF2-40B4-BE49-F238E27FC236}">
                <a16:creationId xmlns:a16="http://schemas.microsoft.com/office/drawing/2014/main" id="{BC0887EE-429F-42F8-871C-E1F04BC6AFA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56E81C64-93AC-43B3-BEB8-4A051B291D32}"/>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sp>
        <p:nvSpPr>
          <p:cNvPr id="5" name="Footer Placeholder 1">
            <a:extLst>
              <a:ext uri="{FF2B5EF4-FFF2-40B4-BE49-F238E27FC236}">
                <a16:creationId xmlns:a16="http://schemas.microsoft.com/office/drawing/2014/main" id="{1C355265-5E0D-4109-A062-F1BCBD303670}"/>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0ED44475-2542-4161-A35F-8AF73A02C2F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9C4A5229-F7DE-4682-86E7-A01A0D02D9D8}"/>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sp>
        <p:nvSpPr>
          <p:cNvPr id="5" name="Footer Placeholder 1">
            <a:extLst>
              <a:ext uri="{FF2B5EF4-FFF2-40B4-BE49-F238E27FC236}">
                <a16:creationId xmlns:a16="http://schemas.microsoft.com/office/drawing/2014/main" id="{ED081E0A-5783-4A7A-A290-8B296CEB9D5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C2C74EC7-7440-4FB5-86F5-186578E9261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sp>
        <p:nvSpPr>
          <p:cNvPr id="8" name="Footer Placeholder 1">
            <a:extLst>
              <a:ext uri="{FF2B5EF4-FFF2-40B4-BE49-F238E27FC236}">
                <a16:creationId xmlns:a16="http://schemas.microsoft.com/office/drawing/2014/main" id="{F5E5CE0A-67DD-4A33-B8D5-43CD96F0890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C5BF463B-7823-4DE3-B500-FF373C0588B0}"/>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sp>
        <p:nvSpPr>
          <p:cNvPr id="17" name="Footer Placeholder 1">
            <a:extLst>
              <a:ext uri="{FF2B5EF4-FFF2-40B4-BE49-F238E27FC236}">
                <a16:creationId xmlns:a16="http://schemas.microsoft.com/office/drawing/2014/main" id="{473C7F11-BEE1-4D5F-8012-FDEBE5C82821}"/>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8" name="Picture 17">
            <a:extLst>
              <a:ext uri="{FF2B5EF4-FFF2-40B4-BE49-F238E27FC236}">
                <a16:creationId xmlns:a16="http://schemas.microsoft.com/office/drawing/2014/main" id="{6C796EE1-7878-4293-8DE9-B5C408EAC57F}"/>
              </a:ext>
            </a:extLst>
          </p:cNvPr>
          <p:cNvPicPr>
            <a:picLocks noChangeAspect="1"/>
          </p:cNvPicPr>
          <p:nvPr/>
        </p:nvPicPr>
        <p:blipFill rotWithShape="1">
          <a:blip r:embed="rId11"/>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sp>
        <p:nvSpPr>
          <p:cNvPr id="12" name="Footer Placeholder 1">
            <a:extLst>
              <a:ext uri="{FF2B5EF4-FFF2-40B4-BE49-F238E27FC236}">
                <a16:creationId xmlns:a16="http://schemas.microsoft.com/office/drawing/2014/main" id="{DEEC71AC-4731-43F0-8FBB-4262A54DCCF3}"/>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3" name="Picture 12">
            <a:extLst>
              <a:ext uri="{FF2B5EF4-FFF2-40B4-BE49-F238E27FC236}">
                <a16:creationId xmlns:a16="http://schemas.microsoft.com/office/drawing/2014/main" id="{BABBA34B-413C-4086-B3A5-3E893C27B26F}"/>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sp>
        <p:nvSpPr>
          <p:cNvPr id="5" name="Footer Placeholder 1">
            <a:extLst>
              <a:ext uri="{FF2B5EF4-FFF2-40B4-BE49-F238E27FC236}">
                <a16:creationId xmlns:a16="http://schemas.microsoft.com/office/drawing/2014/main" id="{E4ED7CD3-EFFD-4329-A2D3-FCF6F22F976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7" name="Picture 6">
            <a:extLst>
              <a:ext uri="{FF2B5EF4-FFF2-40B4-BE49-F238E27FC236}">
                <a16:creationId xmlns:a16="http://schemas.microsoft.com/office/drawing/2014/main" id="{6A261CB2-16BC-4D01-BFB0-4393468F09FE}"/>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54C581B-4D4E-4017-A238-7DC9EA96C98C}"/>
              </a:ext>
            </a:extLst>
          </p:cNvPr>
          <p:cNvSpPr/>
          <p:nvPr/>
        </p:nvSpPr>
        <p:spPr>
          <a:xfrm>
            <a:off x="1540711" y="1664832"/>
            <a:ext cx="6543115" cy="23505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1540711" y="1790065"/>
            <a:ext cx="6157308" cy="1938992"/>
          </a:xfrm>
          <a:prstGeom prst="rect">
            <a:avLst/>
          </a:prstGeom>
          <a:noFill/>
        </p:spPr>
        <p:txBody>
          <a:bodyPr wrap="square" rtlCol="0">
            <a:spAutoFit/>
          </a:bodyPr>
          <a:lstStyle/>
          <a:p>
            <a:pPr marL="342900">
              <a:buClr>
                <a:srgbClr val="E8B909"/>
              </a:buClr>
              <a:buSzPct val="120000"/>
            </a:pP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Active Listening </a:t>
            </a:r>
            <a:r>
              <a:rPr lang="en-US" sz="2400" dirty="0">
                <a:latin typeface="Open Sans" panose="020B0606030504020204" pitchFamily="34" charset="0"/>
                <a:ea typeface="Open Sans" panose="020B0606030504020204" pitchFamily="34" charset="0"/>
                <a:cs typeface="Open Sans" panose="020B0606030504020204" pitchFamily="34" charset="0"/>
              </a:rPr>
              <a:t>is an essential skill for fostering effective communication, particularly in union settings where challenging or sensitive conversations are common.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What is </a:t>
            </a:r>
            <a:r>
              <a:rPr lang="en-CA" dirty="0"/>
              <a:t>Active Listening?</a:t>
            </a:r>
          </a:p>
        </p:txBody>
      </p:sp>
      <p:pic>
        <p:nvPicPr>
          <p:cNvPr id="7" name="Google Shape;424;g367b86df2fb_0_117">
            <a:extLst>
              <a:ext uri="{FF2B5EF4-FFF2-40B4-BE49-F238E27FC236}">
                <a16:creationId xmlns:a16="http://schemas.microsoft.com/office/drawing/2014/main" id="{B34D9728-C64F-4B99-8175-2811D7B6B1A1}"/>
              </a:ext>
            </a:extLst>
          </p:cNvPr>
          <p:cNvPicPr preferRelativeResize="0"/>
          <p:nvPr/>
        </p:nvPicPr>
        <p:blipFill rotWithShape="1">
          <a:blip r:embed="rId4">
            <a:alphaModFix/>
          </a:blip>
          <a:srcRect/>
          <a:stretch/>
        </p:blipFill>
        <p:spPr>
          <a:xfrm>
            <a:off x="7832035" y="841933"/>
            <a:ext cx="2426967" cy="5121125"/>
          </a:xfrm>
          <a:prstGeom prst="rect">
            <a:avLst/>
          </a:prstGeom>
          <a:noFill/>
          <a:ln>
            <a:noFill/>
          </a:ln>
        </p:spPr>
      </p:pic>
      <p:sp>
        <p:nvSpPr>
          <p:cNvPr id="10" name="Footer Placeholder 1">
            <a:extLst>
              <a:ext uri="{FF2B5EF4-FFF2-40B4-BE49-F238E27FC236}">
                <a16:creationId xmlns:a16="http://schemas.microsoft.com/office/drawing/2014/main" id="{B8A7F154-B453-4BFA-9C41-CBAD0544304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2413AF42-0425-4D73-9C22-5AA8E3423244}"/>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FTI 1029 Building Union Power TTT</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sp>
        <p:nvSpPr>
          <p:cNvPr id="13" name="Footer Placeholder 1">
            <a:extLst>
              <a:ext uri="{FF2B5EF4-FFF2-40B4-BE49-F238E27FC236}">
                <a16:creationId xmlns:a16="http://schemas.microsoft.com/office/drawing/2014/main" id="{C0B05136-15B5-45A9-B978-A5C54D8574A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4" name="Picture 13">
            <a:extLst>
              <a:ext uri="{FF2B5EF4-FFF2-40B4-BE49-F238E27FC236}">
                <a16:creationId xmlns:a16="http://schemas.microsoft.com/office/drawing/2014/main" id="{F4AFA694-C59B-467D-8409-4C8801881FD5}"/>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Key Elements of </a:t>
            </a:r>
            <a:r>
              <a:rPr lang="en-US" dirty="0"/>
              <a:t>Active Listening</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8C407BE-9475-4CC9-932E-0918B859BBBE}"/>
              </a:ext>
            </a:extLst>
          </p:cNvPr>
          <p:cNvPicPr>
            <a:picLocks noChangeAspect="1"/>
          </p:cNvPicPr>
          <p:nvPr/>
        </p:nvPicPr>
        <p:blipFill>
          <a:blip r:embed="rId4"/>
          <a:stretch>
            <a:fillRect/>
          </a:stretch>
        </p:blipFill>
        <p:spPr>
          <a:xfrm>
            <a:off x="352408" y="1392464"/>
            <a:ext cx="11427814" cy="4073071"/>
          </a:xfrm>
          <a:prstGeom prst="rect">
            <a:avLst/>
          </a:prstGeom>
        </p:spPr>
      </p:pic>
      <p:sp>
        <p:nvSpPr>
          <p:cNvPr id="8" name="Footer Placeholder 1">
            <a:extLst>
              <a:ext uri="{FF2B5EF4-FFF2-40B4-BE49-F238E27FC236}">
                <a16:creationId xmlns:a16="http://schemas.microsoft.com/office/drawing/2014/main" id="{F22A38F1-4DBF-43D2-BE57-F783CAD54D9D}"/>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1" name="Picture 10">
            <a:extLst>
              <a:ext uri="{FF2B5EF4-FFF2-40B4-BE49-F238E27FC236}">
                <a16:creationId xmlns:a16="http://schemas.microsoft.com/office/drawing/2014/main" id="{AF2F048F-F59B-40AB-B60A-71EA12446C43}"/>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US" dirty="0">
                <a:solidFill>
                  <a:schemeClr val="bg1"/>
                </a:solidFill>
              </a:rPr>
              <a:t>7 Key Tips for </a:t>
            </a:r>
            <a:r>
              <a:rPr lang="en-US" dirty="0"/>
              <a:t>Dealing with Difficult Situations</a:t>
            </a:r>
            <a:endParaRPr lang="en-CA" dirty="0"/>
          </a:p>
        </p:txBody>
      </p:sp>
      <p:pic>
        <p:nvPicPr>
          <p:cNvPr id="3" name="Picture 2">
            <a:extLst>
              <a:ext uri="{FF2B5EF4-FFF2-40B4-BE49-F238E27FC236}">
                <a16:creationId xmlns:a16="http://schemas.microsoft.com/office/drawing/2014/main" id="{B68FF3E7-E081-4A44-A736-2FBC1B313632}"/>
              </a:ext>
            </a:extLst>
          </p:cNvPr>
          <p:cNvPicPr>
            <a:picLocks noChangeAspect="1"/>
          </p:cNvPicPr>
          <p:nvPr/>
        </p:nvPicPr>
        <p:blipFill rotWithShape="1">
          <a:blip r:embed="rId4"/>
          <a:srcRect t="1647" b="2005"/>
          <a:stretch/>
        </p:blipFill>
        <p:spPr>
          <a:xfrm>
            <a:off x="3438154" y="868948"/>
            <a:ext cx="5315692" cy="5130800"/>
          </a:xfrm>
          <a:prstGeom prst="rect">
            <a:avLst/>
          </a:prstGeom>
        </p:spPr>
      </p:pic>
      <p:sp>
        <p:nvSpPr>
          <p:cNvPr id="7" name="Footer Placeholder 1">
            <a:extLst>
              <a:ext uri="{FF2B5EF4-FFF2-40B4-BE49-F238E27FC236}">
                <a16:creationId xmlns:a16="http://schemas.microsoft.com/office/drawing/2014/main" id="{CABAD559-4D52-4EE1-901D-4E9FE4CCBCC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D394231A-0DBE-4973-B68E-69626063A3F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858267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1: We Don’t Have A Voice.</a:t>
            </a:r>
            <a:endParaRPr lang="en-CA" dirty="0"/>
          </a:p>
        </p:txBody>
      </p:sp>
      <p:pic>
        <p:nvPicPr>
          <p:cNvPr id="10" name="Picture 9">
            <a:extLst>
              <a:ext uri="{FF2B5EF4-FFF2-40B4-BE49-F238E27FC236}">
                <a16:creationId xmlns:a16="http://schemas.microsoft.com/office/drawing/2014/main" id="{46E9CE38-4364-4DB0-B09A-590AC11315E2}"/>
              </a:ext>
            </a:extLst>
          </p:cNvPr>
          <p:cNvPicPr>
            <a:picLocks noChangeAspect="1"/>
          </p:cNvPicPr>
          <p:nvPr/>
        </p:nvPicPr>
        <p:blipFill>
          <a:blip r:embed="rId4"/>
          <a:stretch>
            <a:fillRect/>
          </a:stretch>
        </p:blipFill>
        <p:spPr>
          <a:xfrm>
            <a:off x="3084831" y="947719"/>
            <a:ext cx="6926068" cy="4962562"/>
          </a:xfrm>
          <a:prstGeom prst="rect">
            <a:avLst/>
          </a:prstGeom>
        </p:spPr>
      </p:pic>
      <p:sp>
        <p:nvSpPr>
          <p:cNvPr id="6" name="Footer Placeholder 1">
            <a:extLst>
              <a:ext uri="{FF2B5EF4-FFF2-40B4-BE49-F238E27FC236}">
                <a16:creationId xmlns:a16="http://schemas.microsoft.com/office/drawing/2014/main" id="{5932B8B6-8692-4C7F-B82F-91E61F776DE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70016AB1-56B5-43BA-977E-CD30C770F40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2: Our Union Does Not Support Me.</a:t>
            </a:r>
            <a:endParaRPr lang="en-CA" dirty="0"/>
          </a:p>
        </p:txBody>
      </p:sp>
      <p:pic>
        <p:nvPicPr>
          <p:cNvPr id="16" name="Picture 15">
            <a:extLst>
              <a:ext uri="{FF2B5EF4-FFF2-40B4-BE49-F238E27FC236}">
                <a16:creationId xmlns:a16="http://schemas.microsoft.com/office/drawing/2014/main" id="{8E8296AB-73E7-450F-80F3-FC8563BEC322}"/>
              </a:ext>
            </a:extLst>
          </p:cNvPr>
          <p:cNvPicPr>
            <a:picLocks noChangeAspect="1"/>
          </p:cNvPicPr>
          <p:nvPr/>
        </p:nvPicPr>
        <p:blipFill>
          <a:blip r:embed="rId4"/>
          <a:stretch>
            <a:fillRect/>
          </a:stretch>
        </p:blipFill>
        <p:spPr>
          <a:xfrm>
            <a:off x="2437545" y="818356"/>
            <a:ext cx="7775448" cy="5229840"/>
          </a:xfrm>
          <a:prstGeom prst="rect">
            <a:avLst/>
          </a:prstGeom>
        </p:spPr>
      </p:pic>
      <p:sp>
        <p:nvSpPr>
          <p:cNvPr id="7" name="Footer Placeholder 1">
            <a:extLst>
              <a:ext uri="{FF2B5EF4-FFF2-40B4-BE49-F238E27FC236}">
                <a16:creationId xmlns:a16="http://schemas.microsoft.com/office/drawing/2014/main" id="{3EBAE6A8-0C3B-4E6F-A8EF-EC70D1AE222B}"/>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8" name="Picture 7">
            <a:extLst>
              <a:ext uri="{FF2B5EF4-FFF2-40B4-BE49-F238E27FC236}">
                <a16:creationId xmlns:a16="http://schemas.microsoft.com/office/drawing/2014/main" id="{2970D02C-2771-47B2-90C6-55EC2BC7D802}"/>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894469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Practice Active Listening - </a:t>
            </a:r>
            <a:r>
              <a:rPr lang="en-US" dirty="0"/>
              <a:t>Scenario 3: Failed To Prioritize Our Interests</a:t>
            </a:r>
            <a:endParaRPr lang="en-CA" dirty="0"/>
          </a:p>
        </p:txBody>
      </p:sp>
      <p:pic>
        <p:nvPicPr>
          <p:cNvPr id="7" name="Picture 6">
            <a:extLst>
              <a:ext uri="{FF2B5EF4-FFF2-40B4-BE49-F238E27FC236}">
                <a16:creationId xmlns:a16="http://schemas.microsoft.com/office/drawing/2014/main" id="{29486EF9-54FE-43C4-A5A8-35913DE86B6C}"/>
              </a:ext>
            </a:extLst>
          </p:cNvPr>
          <p:cNvPicPr>
            <a:picLocks noChangeAspect="1"/>
          </p:cNvPicPr>
          <p:nvPr/>
        </p:nvPicPr>
        <p:blipFill>
          <a:blip r:embed="rId4"/>
          <a:stretch>
            <a:fillRect/>
          </a:stretch>
        </p:blipFill>
        <p:spPr>
          <a:xfrm>
            <a:off x="2502190" y="980902"/>
            <a:ext cx="8110729" cy="5070763"/>
          </a:xfrm>
          <a:prstGeom prst="rect">
            <a:avLst/>
          </a:prstGeom>
        </p:spPr>
      </p:pic>
      <p:sp>
        <p:nvSpPr>
          <p:cNvPr id="8" name="Footer Placeholder 1">
            <a:extLst>
              <a:ext uri="{FF2B5EF4-FFF2-40B4-BE49-F238E27FC236}">
                <a16:creationId xmlns:a16="http://schemas.microsoft.com/office/drawing/2014/main" id="{AE303B68-49D7-4C25-B1E0-3145D6C1F07C}"/>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4B347105-ACFD-4FBF-9855-DEEA2389573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003141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sp>
        <p:nvSpPr>
          <p:cNvPr id="11" name="Footer Placeholder 1">
            <a:extLst>
              <a:ext uri="{FF2B5EF4-FFF2-40B4-BE49-F238E27FC236}">
                <a16:creationId xmlns:a16="http://schemas.microsoft.com/office/drawing/2014/main" id="{24220ACE-389E-4442-8543-A6AB412BFDE7}"/>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D08234C4-7E65-432B-BD12-2A3E93FAED8D}"/>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417562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p>
        </p:txBody>
      </p:sp>
      <p:pic>
        <p:nvPicPr>
          <p:cNvPr id="44" name="Picture 43">
            <a:extLst>
              <a:ext uri="{FF2B5EF4-FFF2-40B4-BE49-F238E27FC236}">
                <a16:creationId xmlns:a16="http://schemas.microsoft.com/office/drawing/2014/main" id="{8FF3C3C7-E097-4ED9-A6C5-502B09806861}"/>
              </a:ext>
            </a:extLst>
          </p:cNvPr>
          <p:cNvPicPr>
            <a:picLocks noChangeAspect="1"/>
          </p:cNvPicPr>
          <p:nvPr/>
        </p:nvPicPr>
        <p:blipFill rotWithShape="1">
          <a:blip r:embed="rId4"/>
          <a:srcRect l="5193" t="15786"/>
          <a:stretch/>
        </p:blipFill>
        <p:spPr>
          <a:xfrm>
            <a:off x="6607629" y="3971096"/>
            <a:ext cx="5588935" cy="2386217"/>
          </a:xfrm>
          <a:prstGeom prst="rect">
            <a:avLst/>
          </a:prstGeom>
        </p:spPr>
      </p:pic>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23" name="Footer Placeholder 1">
            <a:extLst>
              <a:ext uri="{FF2B5EF4-FFF2-40B4-BE49-F238E27FC236}">
                <a16:creationId xmlns:a16="http://schemas.microsoft.com/office/drawing/2014/main" id="{79A1DDF0-0697-4D59-A17C-854DD8795025}"/>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sp>
        <p:nvSpPr>
          <p:cNvPr id="21" name="Rectangle: Rounded Corners 20">
            <a:extLst>
              <a:ext uri="{FF2B5EF4-FFF2-40B4-BE49-F238E27FC236}">
                <a16:creationId xmlns:a16="http://schemas.microsoft.com/office/drawing/2014/main" id="{B57F2B66-5C60-4160-87B3-D082A9F67778}"/>
              </a:ext>
            </a:extLst>
          </p:cNvPr>
          <p:cNvSpPr/>
          <p:nvPr/>
        </p:nvSpPr>
        <p:spPr>
          <a:xfrm>
            <a:off x="504530"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50F179FC-0A8D-4F01-83BC-8711CD88FEAA}"/>
              </a:ext>
            </a:extLst>
          </p:cNvPr>
          <p:cNvSpPr txBox="1"/>
          <p:nvPr/>
        </p:nvSpPr>
        <p:spPr>
          <a:xfrm>
            <a:off x="606911"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02F7BCA3-922B-423C-9528-1FB407ABD539}"/>
              </a:ext>
            </a:extLst>
          </p:cNvPr>
          <p:cNvSpPr txBox="1"/>
          <p:nvPr/>
        </p:nvSpPr>
        <p:spPr>
          <a:xfrm>
            <a:off x="2654342"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38B864FA-2046-484F-90AC-77B02E4CD38E}"/>
              </a:ext>
            </a:extLst>
          </p:cNvPr>
          <p:cNvSpPr txBox="1"/>
          <p:nvPr/>
        </p:nvSpPr>
        <p:spPr>
          <a:xfrm>
            <a:off x="4413985"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F1B357D-0CD1-4C25-A80F-B0236EDC257F}"/>
              </a:ext>
            </a:extLst>
          </p:cNvPr>
          <p:cNvSpPr txBox="1"/>
          <p:nvPr/>
        </p:nvSpPr>
        <p:spPr>
          <a:xfrm>
            <a:off x="6210832"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a:extLst>
              <a:ext uri="{FF2B5EF4-FFF2-40B4-BE49-F238E27FC236}">
                <a16:creationId xmlns:a16="http://schemas.microsoft.com/office/drawing/2014/main" id="{DAA75897-65D6-4615-8E1F-8582A8089407}"/>
              </a:ext>
            </a:extLst>
          </p:cNvPr>
          <p:cNvSpPr txBox="1"/>
          <p:nvPr/>
        </p:nvSpPr>
        <p:spPr>
          <a:xfrm>
            <a:off x="10323903" y="1907848"/>
            <a:ext cx="1381626" cy="427233"/>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3" name="Picture 32">
            <a:extLst>
              <a:ext uri="{FF2B5EF4-FFF2-40B4-BE49-F238E27FC236}">
                <a16:creationId xmlns:a16="http://schemas.microsoft.com/office/drawing/2014/main" id="{C72EACB4-72D0-4498-861A-61DD8F04B3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32528" y="2517224"/>
            <a:ext cx="1038528" cy="1038528"/>
          </a:xfrm>
          <a:prstGeom prst="rect">
            <a:avLst/>
          </a:prstGeom>
        </p:spPr>
      </p:pic>
      <p:pic>
        <p:nvPicPr>
          <p:cNvPr id="34" name="Picture 33">
            <a:extLst>
              <a:ext uri="{FF2B5EF4-FFF2-40B4-BE49-F238E27FC236}">
                <a16:creationId xmlns:a16="http://schemas.microsoft.com/office/drawing/2014/main" id="{983DC866-6779-4199-BAF5-E8650B7B7A4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9859" y="2491079"/>
            <a:ext cx="1038528" cy="1038528"/>
          </a:xfrm>
          <a:prstGeom prst="rect">
            <a:avLst/>
          </a:prstGeom>
        </p:spPr>
      </p:pic>
      <p:pic>
        <p:nvPicPr>
          <p:cNvPr id="35" name="Picture 34">
            <a:extLst>
              <a:ext uri="{FF2B5EF4-FFF2-40B4-BE49-F238E27FC236}">
                <a16:creationId xmlns:a16="http://schemas.microsoft.com/office/drawing/2014/main" id="{E1C8B8F1-BD96-4904-94DE-95A66EEB17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0694" y="2517224"/>
            <a:ext cx="1038528" cy="1038528"/>
          </a:xfrm>
          <a:prstGeom prst="rect">
            <a:avLst/>
          </a:prstGeom>
        </p:spPr>
      </p:pic>
      <p:pic>
        <p:nvPicPr>
          <p:cNvPr id="36" name="Picture 35">
            <a:extLst>
              <a:ext uri="{FF2B5EF4-FFF2-40B4-BE49-F238E27FC236}">
                <a16:creationId xmlns:a16="http://schemas.microsoft.com/office/drawing/2014/main" id="{B8EEF7E1-40CF-4694-BCEF-400728B8645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1668" y="2526703"/>
            <a:ext cx="1038743" cy="1038743"/>
          </a:xfrm>
          <a:prstGeom prst="rect">
            <a:avLst/>
          </a:prstGeom>
        </p:spPr>
      </p:pic>
      <p:sp>
        <p:nvSpPr>
          <p:cNvPr id="37" name="TextBox 36">
            <a:extLst>
              <a:ext uri="{FF2B5EF4-FFF2-40B4-BE49-F238E27FC236}">
                <a16:creationId xmlns:a16="http://schemas.microsoft.com/office/drawing/2014/main" id="{CA8AB0B5-6A59-49D5-B2A0-14D4C7C7FF9F}"/>
              </a:ext>
            </a:extLst>
          </p:cNvPr>
          <p:cNvSpPr txBox="1"/>
          <p:nvPr/>
        </p:nvSpPr>
        <p:spPr>
          <a:xfrm>
            <a:off x="2578301" y="3565446"/>
            <a:ext cx="6697682" cy="369332"/>
          </a:xfrm>
          <a:prstGeom prst="rect">
            <a:avLst/>
          </a:prstGeom>
          <a:noFill/>
        </p:spPr>
        <p:txBody>
          <a:bodyPr wrap="square">
            <a:spAutoFit/>
          </a:bodyPr>
          <a:lstStyle/>
          <a:p>
            <a:endParaRPr lang="en-CA" dirty="0"/>
          </a:p>
        </p:txBody>
      </p:sp>
      <p:pic>
        <p:nvPicPr>
          <p:cNvPr id="39" name="Picture 38">
            <a:extLst>
              <a:ext uri="{FF2B5EF4-FFF2-40B4-BE49-F238E27FC236}">
                <a16:creationId xmlns:a16="http://schemas.microsoft.com/office/drawing/2014/main" id="{40E92D64-4780-4698-B64A-76C6B5281B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93981" y="2533347"/>
            <a:ext cx="1041105" cy="1041105"/>
          </a:xfrm>
          <a:prstGeom prst="rect">
            <a:avLst/>
          </a:prstGeom>
        </p:spPr>
      </p:pic>
      <p:sp>
        <p:nvSpPr>
          <p:cNvPr id="41" name="TextBox 40">
            <a:extLst>
              <a:ext uri="{FF2B5EF4-FFF2-40B4-BE49-F238E27FC236}">
                <a16:creationId xmlns:a16="http://schemas.microsoft.com/office/drawing/2014/main" id="{A53B538C-6522-4FBE-B347-0EF3AF808660}"/>
              </a:ext>
            </a:extLst>
          </p:cNvPr>
          <p:cNvSpPr txBox="1"/>
          <p:nvPr/>
        </p:nvSpPr>
        <p:spPr>
          <a:xfrm>
            <a:off x="8281333" y="1905458"/>
            <a:ext cx="1680036" cy="427234"/>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2" name="Picture 41">
            <a:extLst>
              <a:ext uri="{FF2B5EF4-FFF2-40B4-BE49-F238E27FC236}">
                <a16:creationId xmlns:a16="http://schemas.microsoft.com/office/drawing/2014/main" id="{DB7B704C-6B17-42C4-B7F8-EC63A3B7D71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1519" y="2534052"/>
            <a:ext cx="1040400" cy="1040400"/>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Footer Placeholder 1">
            <a:extLst>
              <a:ext uri="{FF2B5EF4-FFF2-40B4-BE49-F238E27FC236}">
                <a16:creationId xmlns:a16="http://schemas.microsoft.com/office/drawing/2014/main" id="{4A373C60-0122-4C4F-8E9C-A2C175B4DF19}"/>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0" name="Picture 9">
            <a:extLst>
              <a:ext uri="{FF2B5EF4-FFF2-40B4-BE49-F238E27FC236}">
                <a16:creationId xmlns:a16="http://schemas.microsoft.com/office/drawing/2014/main" id="{272B9973-4950-4525-B6D9-AD279304C2B5}"/>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sp>
        <p:nvSpPr>
          <p:cNvPr id="7" name="Footer Placeholder 1">
            <a:extLst>
              <a:ext uri="{FF2B5EF4-FFF2-40B4-BE49-F238E27FC236}">
                <a16:creationId xmlns:a16="http://schemas.microsoft.com/office/drawing/2014/main" id="{8E45A8A4-9737-47D3-90AA-7F61B282ACAF}"/>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9" name="Picture 8">
            <a:extLst>
              <a:ext uri="{FF2B5EF4-FFF2-40B4-BE49-F238E27FC236}">
                <a16:creationId xmlns:a16="http://schemas.microsoft.com/office/drawing/2014/main" id="{95D400AC-BA50-4E62-A41D-4C1C6FBF8881}"/>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5CD3207E-B0E2-44F5-9371-5D006D0CD2C3}"/>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14" name="Footer Placeholder 1">
            <a:extLst>
              <a:ext uri="{FF2B5EF4-FFF2-40B4-BE49-F238E27FC236}">
                <a16:creationId xmlns:a16="http://schemas.microsoft.com/office/drawing/2014/main" id="{FCB2FB38-5C21-4F16-B635-4450C9B3EA06}"/>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5" name="Picture 14">
            <a:extLst>
              <a:ext uri="{FF2B5EF4-FFF2-40B4-BE49-F238E27FC236}">
                <a16:creationId xmlns:a16="http://schemas.microsoft.com/office/drawing/2014/main" id="{E25862B6-3588-4791-9F8C-159A5BF7B0C8}"/>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sp>
        <p:nvSpPr>
          <p:cNvPr id="11" name="Footer Placeholder 1">
            <a:extLst>
              <a:ext uri="{FF2B5EF4-FFF2-40B4-BE49-F238E27FC236}">
                <a16:creationId xmlns:a16="http://schemas.microsoft.com/office/drawing/2014/main" id="{DD987D5D-C2B4-4B53-AB1A-8E7C7B8672F4}"/>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2" name="Picture 11">
            <a:extLst>
              <a:ext uri="{FF2B5EF4-FFF2-40B4-BE49-F238E27FC236}">
                <a16:creationId xmlns:a16="http://schemas.microsoft.com/office/drawing/2014/main" id="{48CA57AC-5E77-4D94-A024-5467BD1B34D6}"/>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sp>
        <p:nvSpPr>
          <p:cNvPr id="15" name="Footer Placeholder 1">
            <a:extLst>
              <a:ext uri="{FF2B5EF4-FFF2-40B4-BE49-F238E27FC236}">
                <a16:creationId xmlns:a16="http://schemas.microsoft.com/office/drawing/2014/main" id="{2BDB72F9-711D-4E8A-8499-96F3F65AB86E}"/>
              </a:ext>
            </a:extLst>
          </p:cNvPr>
          <p:cNvSpPr txBox="1">
            <a:spLocks/>
          </p:cNvSpPr>
          <p:nvPr/>
        </p:nvSpPr>
        <p:spPr>
          <a:xfrm>
            <a:off x="835151" y="6479857"/>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dirty="0"/>
              <a:t>FTI 1029  Building Union Power TTT</a:t>
            </a:r>
          </a:p>
        </p:txBody>
      </p:sp>
      <p:pic>
        <p:nvPicPr>
          <p:cNvPr id="16" name="Picture 15">
            <a:extLst>
              <a:ext uri="{FF2B5EF4-FFF2-40B4-BE49-F238E27FC236}">
                <a16:creationId xmlns:a16="http://schemas.microsoft.com/office/drawing/2014/main" id="{A19E15D4-5B35-4FE8-8AF5-F4EF14069F4A}"/>
              </a:ext>
            </a:extLst>
          </p:cNvPr>
          <p:cNvPicPr>
            <a:picLocks noChangeAspect="1"/>
          </p:cNvPicPr>
          <p:nvPr/>
        </p:nvPicPr>
        <p:blipFill rotWithShape="1">
          <a:blip r:embed="rId4"/>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6717</TotalTime>
  <Words>9740</Words>
  <Application>Microsoft Office PowerPoint</Application>
  <PresentationFormat>Widescreen</PresentationFormat>
  <Paragraphs>601</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81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What is Active Listening?</vt:lpstr>
      <vt:lpstr>Key Elements of Active Listening</vt:lpstr>
      <vt:lpstr>7 Key Tips for Dealing with Difficult Situations</vt:lpstr>
      <vt:lpstr>Practice Active Listening - Scenario 1: We Don’t Have A Voice.</vt:lpstr>
      <vt:lpstr>Practice Active Listening - Scenario 2: Our Union Does Not Support Me.</vt:lpstr>
      <vt:lpstr>Practice Active Listening - Scenario 3: Failed To Prioritize Our Interests</vt:lpstr>
      <vt:lpstr>Phase 4: Building Power</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275</cp:revision>
  <dcterms:created xsi:type="dcterms:W3CDTF">2024-09-19T19:34:13Z</dcterms:created>
  <dcterms:modified xsi:type="dcterms:W3CDTF">2026-04-23T15:56:21Z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