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53" r:id="rId37"/>
    <p:sldId id="397" r:id="rId38"/>
    <p:sldId id="390" r:id="rId39"/>
    <p:sldId id="391" r:id="rId40"/>
    <p:sldId id="399" r:id="rId41"/>
    <p:sldId id="392" r:id="rId42"/>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9912" autoAdjust="0"/>
  </p:normalViewPr>
  <p:slideViewPr>
    <p:cSldViewPr snapToGrid="0">
      <p:cViewPr varScale="1">
        <p:scale>
          <a:sx n="47" d="100"/>
          <a:sy n="47" d="100"/>
        </p:scale>
        <p:origin x="54" y="192"/>
      </p:cViewPr>
      <p:guideLst>
        <p:guide orient="horz" pos="2160"/>
        <p:guide pos="3840"/>
      </p:guideLst>
    </p:cSldViewPr>
  </p:slideViewPr>
  <p:notesTextViewPr>
    <p:cViewPr>
      <p:scale>
        <a:sx n="150" d="100"/>
        <a:sy n="150" d="100"/>
      </p:scale>
      <p:origin x="0" y="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2026-03-25</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3/25/2026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50.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abordarían la situación de ejemplo 1?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pregúnteme: ¿Podría darme algunos ejemplos de situaciones en las que sintió que no tenía voz o que no participaba en el proceso de toma de decisiones?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créame que entiendo a la perfección el punto que plantea; además, me imagino cómo se debe sentir. Es duro cuando parece que las decisiones se toman sin contar con la opinión de todos.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lo que entiendo es que usted está frustrado porque no se siente escuchado o porque no se valoran sus aportes. ¿Es así? ¿Estoy en lo correcto?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 SINDICATO.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abordarían la situación de ejemplo 2?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¿Puede explicarme qué sucedió exactamente con el contratista? Cuando se puso en contacto con el sindicato para pedir ayuda, ¿qué pasos tomó? Quiero asegurarme de entender cada detalla, a fin de que podamos abordar este asunto de manera adecuada.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parece que tuvo que atrasar por muchas cosas: realmente lamento que esto haya sucedido. El sindicato debería haberle brindado toda la ayuda que necesitaba, y debió haberlo hecho de manera oportuna. Lo solucionaremos y pediremos que los responsables rindan cuentas. Voy a hacer un seguimiento personal para asegurarme de que este tema se solucione e investigue.</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quiero asegurarme de que reciba la atención que se merece. De ahora en más, trabajaremos juntos. Además, me encargaré de que el sindicato haga lo que se supone que debe hacer por usted. Cuenta con todo mi respaldo en este asunto.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UNA FAMILIA.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Posible situación de ejemplo 2a. Afiliado al sindicato: al sindicato solo le interesa mi dinero. ¿Qué hacen con todo mi dinero?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963402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abordarán la situación de ejemplo 3?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PREGUNTE ¿Podría darme algunos ejemplos que ilustren por qué considera que el sindicato no se preocupa por usted?</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Entiendo lo frustrante que debe ser sentir que nadie le responda sus inquietudes.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UNA LUCHA.</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dirty="0"/>
              <a:t>INDIQUE que nuestro sindicato cuenta con varios recursos y páginas/aplicaciones en redes sociales para mantenerse informado y conectar con nuestros compañeros y compañeras.</a:t>
            </a:r>
          </a:p>
          <a:p>
            <a:r>
              <a:rPr lang="es-ES" dirty="0"/>
              <a:t>ANÍMELOS a escanear y abrir/descargar los recursos.</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A2818AB7-27EF-44B4-AED3-F66DC581A4FE}"/>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5" name="Google Shape;63;p1">
            <a:extLst>
              <a:ext uri="{FF2B5EF4-FFF2-40B4-BE49-F238E27FC236}">
                <a16:creationId xmlns:a16="http://schemas.microsoft.com/office/drawing/2014/main" id="{D509BA2A-9EA7-44B9-B754-4B7F35CEF142}"/>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7" name="Google Shape;63;p1">
            <a:extLst>
              <a:ext uri="{FF2B5EF4-FFF2-40B4-BE49-F238E27FC236}">
                <a16:creationId xmlns:a16="http://schemas.microsoft.com/office/drawing/2014/main" id="{CBAD1E4C-A235-4A94-A89C-A603EDA309A5}"/>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3" name="Google Shape;63;p1">
            <a:extLst>
              <a:ext uri="{FF2B5EF4-FFF2-40B4-BE49-F238E27FC236}">
                <a16:creationId xmlns:a16="http://schemas.microsoft.com/office/drawing/2014/main" id="{FAB73692-609B-4869-976E-124D8E2927A1}"/>
              </a:ext>
            </a:extLst>
          </p:cNvPr>
          <p:cNvPicPr preferRelativeResize="0"/>
          <p:nvPr userDrawn="1"/>
        </p:nvPicPr>
        <p:blipFill>
          <a:blip r:embed="rId4">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A59C91C2-0C3B-4CD0-8803-D22499BD6A2B}"/>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723132" y="650563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rgbClr val="FFFFFF"/>
                </a:solidFill>
                <a:latin typeface="Open Sans"/>
                <a:ea typeface="Open Sans"/>
                <a:cs typeface="Open Sans"/>
              </a:rPr>
              <a:t>Un </a:t>
            </a:r>
            <a:r>
              <a:rPr lang="en-US" sz="1200" b="1" dirty="0" err="1">
                <a:solidFill>
                  <a:srgbClr val="FFFFFF"/>
                </a:solidFill>
                <a:latin typeface="Open Sans"/>
                <a:ea typeface="Open Sans"/>
                <a:cs typeface="Open Sans"/>
              </a:rPr>
              <a:t>Sindicato</a:t>
            </a:r>
            <a:r>
              <a:rPr lang="en-US" sz="1200" b="1" dirty="0">
                <a:solidFill>
                  <a:srgbClr val="FFFFFF"/>
                </a:solidFill>
                <a:latin typeface="Open Sans"/>
                <a:ea typeface="Open Sans"/>
                <a:cs typeface="Open Sans"/>
              </a:rPr>
              <a:t>. </a:t>
            </a:r>
            <a:r>
              <a:rPr lang="en-US" sz="1200" b="1" dirty="0">
                <a:solidFill>
                  <a:srgbClr val="E8B730"/>
                </a:solidFill>
                <a:latin typeface="Open Sans"/>
                <a:ea typeface="Open Sans"/>
                <a:cs typeface="Open Sans"/>
              </a:rPr>
              <a:t>Una Familia</a:t>
            </a:r>
            <a:r>
              <a:rPr lang="en-US" sz="1200" b="1" dirty="0">
                <a:solidFill>
                  <a:srgbClr val="FFFFFF"/>
                </a:solidFill>
                <a:latin typeface="Open Sans"/>
                <a:ea typeface="Open Sans"/>
                <a:cs typeface="Open Sans"/>
              </a:rPr>
              <a:t>. Una </a:t>
            </a:r>
            <a:r>
              <a:rPr lang="en-US" sz="1200" b="1" dirty="0" err="1">
                <a:solidFill>
                  <a:srgbClr val="FFFFFF"/>
                </a:solidFill>
                <a:latin typeface="Open Sans"/>
                <a:ea typeface="Open Sans"/>
                <a:cs typeface="Open Sans"/>
              </a:rPr>
              <a:t>Lucha</a:t>
            </a:r>
            <a:r>
              <a:rPr lang="en-US" sz="1200" b="1" dirty="0">
                <a:solidFill>
                  <a:srgbClr val="FFFFFF"/>
                </a:solidFill>
                <a:latin typeface="Open Sans"/>
                <a:ea typeface="Open Sans"/>
                <a:cs typeface="Open Sans"/>
              </a:rPr>
              <a:t>!</a:t>
            </a:r>
            <a:endParaRPr lang="es-ES" sz="12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7.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7.png"/><Relationship Id="rId5" Type="http://schemas.openxmlformats.org/officeDocument/2006/relationships/image" Target="../media/image18.jpg"/><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7.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7.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3.xml"/><Relationship Id="rId7"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6.xml"/><Relationship Id="rId7" Type="http://schemas.openxmlformats.org/officeDocument/2006/relationships/image" Target="../media/image40.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39.png"/><Relationship Id="rId11" Type="http://schemas.openxmlformats.org/officeDocument/2006/relationships/image" Target="../media/image7.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7.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7.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7.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7.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7.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7.png"/><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7.png"/><Relationship Id="rId4" Type="http://schemas.openxmlformats.org/officeDocument/2006/relationships/image" Target="../media/image53.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4.jpeg"/></Relationships>
</file>

<file path=ppt/slides/_rels/slide3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notesSlide" Target="../notesSlides/notesSlide37.xml"/><Relationship Id="rId7" Type="http://schemas.openxmlformats.org/officeDocument/2006/relationships/image" Target="../media/image58.png"/><Relationship Id="rId2" Type="http://schemas.openxmlformats.org/officeDocument/2006/relationships/slideLayout" Target="../slideLayouts/slideLayout4.xml"/><Relationship Id="rId1" Type="http://schemas.openxmlformats.org/officeDocument/2006/relationships/tags" Target="../tags/tag38.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3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notesSlide" Target="../notesSlides/notesSlide38.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4.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7.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38321" y="4040885"/>
            <a:ext cx="1513263" cy="1513263"/>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60" y="5515239"/>
            <a:ext cx="8061150" cy="1061829"/>
          </a:xfrm>
          <a:prstGeom prst="rect">
            <a:avLst/>
          </a:prstGeom>
          <a:noFill/>
        </p:spPr>
        <p:txBody>
          <a:bodyPr wrap="square" rtlCol="0">
            <a:spAutoFit/>
          </a:bodyPr>
          <a:lstStyle/>
          <a:p>
            <a:r>
              <a:rPr lang="en-US" sz="23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FTI 1029 C</a:t>
            </a:r>
            <a:r>
              <a:rPr lang="es-ES" sz="23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3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TTT</a:t>
            </a:r>
            <a:endParaRPr lang="en-CA" sz="23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58822" y="3860956"/>
            <a:ext cx="1022417" cy="1654284"/>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clrChange>
              <a:clrFrom>
                <a:srgbClr val="000000"/>
              </a:clrFrom>
              <a:clrTo>
                <a:srgbClr val="000000">
                  <a:alpha val="0"/>
                </a:srgbClr>
              </a:clrTo>
            </a:clrChange>
          </a:blip>
          <a:stretch>
            <a:fillRect/>
          </a:stretch>
        </p:blipFill>
        <p:spPr>
          <a:xfrm>
            <a:off x="10450261" y="5554148"/>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554B28B3-4A5E-4E59-BFDB-A10EF9C4935B}"/>
              </a:ext>
            </a:extLst>
          </p:cNvPr>
          <p:cNvSpPr txBox="1"/>
          <p:nvPr/>
        </p:nvSpPr>
        <p:spPr>
          <a:xfrm>
            <a:off x="10563721" y="3499698"/>
            <a:ext cx="1345980"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50</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4" name="Footer Placeholder 1">
            <a:extLst>
              <a:ext uri="{FF2B5EF4-FFF2-40B4-BE49-F238E27FC236}">
                <a16:creationId xmlns:a16="http://schemas.microsoft.com/office/drawing/2014/main" id="{D60E73DB-162A-463D-B0B5-80E75FFA97D0}"/>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8CD67CBF-FDE0-446F-911B-434804D8FE33}"/>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20" name="Footer Placeholder 1">
            <a:extLst>
              <a:ext uri="{FF2B5EF4-FFF2-40B4-BE49-F238E27FC236}">
                <a16:creationId xmlns:a16="http://schemas.microsoft.com/office/drawing/2014/main" id="{BABA8850-C90D-4732-8034-B3BD9477C5B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4457614-DB8F-D83B-4C55-0F5E591EB9FF}"/>
              </a:ext>
            </a:extLst>
          </p:cNvPr>
          <p:cNvGrpSpPr/>
          <p:nvPr/>
        </p:nvGrpSpPr>
        <p:grpSpPr>
          <a:xfrm>
            <a:off x="2148114" y="1038338"/>
            <a:ext cx="7603958" cy="5042050"/>
            <a:chOff x="2148114" y="1038338"/>
            <a:chExt cx="7603958" cy="5042050"/>
          </a:xfrm>
        </p:grpSpPr>
        <p:pic>
          <p:nvPicPr>
            <p:cNvPr id="3" name="Picture 2">
              <a:extLst>
                <a:ext uri="{FF2B5EF4-FFF2-40B4-BE49-F238E27FC236}">
                  <a16:creationId xmlns:a16="http://schemas.microsoft.com/office/drawing/2014/main" id="{599D8A97-E1AB-9D92-39C1-6AA0BF523EBC}"/>
                </a:ext>
              </a:extLst>
            </p:cNvPr>
            <p:cNvPicPr>
              <a:picLocks noChangeAspect="1"/>
            </p:cNvPicPr>
            <p:nvPr/>
          </p:nvPicPr>
          <p:blipFill rotWithShape="1">
            <a:blip r:embed="rId4">
              <a:extLst>
                <a:ext uri="{28A0092B-C50C-407E-A947-70E740481C1C}">
                  <a14:useLocalDpi xmlns:a14="http://schemas.microsoft.com/office/drawing/2010/main" val="0"/>
                </a:ext>
              </a:extLst>
            </a:blip>
            <a:srcRect l="2678" t="92809" r="3027" b="746"/>
            <a:stretch/>
          </p:blipFill>
          <p:spPr>
            <a:xfrm>
              <a:off x="2383484" y="5767754"/>
              <a:ext cx="7368588" cy="312634"/>
            </a:xfrm>
            <a:prstGeom prst="rect">
              <a:avLst/>
            </a:prstGeom>
          </p:spPr>
        </p:pic>
        <p:pic>
          <p:nvPicPr>
            <p:cNvPr id="4" name="Picture 3" descr="A graph showing the number of members&#10;&#10;AI-generated content may be incorrect.">
              <a:extLst>
                <a:ext uri="{FF2B5EF4-FFF2-40B4-BE49-F238E27FC236}">
                  <a16:creationId xmlns:a16="http://schemas.microsoft.com/office/drawing/2014/main" id="{3023E598-692C-4FFB-17D3-DA4A392CC5B2}"/>
                </a:ext>
              </a:extLst>
            </p:cNvPr>
            <p:cNvPicPr>
              <a:picLocks noChangeAspect="1"/>
            </p:cNvPicPr>
            <p:nvPr/>
          </p:nvPicPr>
          <p:blipFill>
            <a:blip r:embed="rId5">
              <a:extLst>
                <a:ext uri="{28A0092B-C50C-407E-A947-70E740481C1C}">
                  <a14:useLocalDpi xmlns:a14="http://schemas.microsoft.com/office/drawing/2010/main" val="0"/>
                </a:ext>
              </a:extLst>
            </a:blip>
            <a:srcRect l="769" t="2750" r="1736" b="11557"/>
            <a:stretch/>
          </p:blipFill>
          <p:spPr>
            <a:xfrm>
              <a:off x="2148114" y="1038338"/>
              <a:ext cx="7368587" cy="4699869"/>
            </a:xfrm>
            <a:prstGeom prst="rect">
              <a:avLst/>
            </a:prstGeom>
          </p:spPr>
        </p:pic>
      </p:gr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50</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59236ED3-EAA2-43BA-B794-24F272224736}"/>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
        <p:nvSpPr>
          <p:cNvPr id="10" name="Rectangle 9">
            <a:extLst>
              <a:ext uri="{FF2B5EF4-FFF2-40B4-BE49-F238E27FC236}">
                <a16:creationId xmlns:a16="http://schemas.microsoft.com/office/drawing/2014/main" id="{4001A946-E6FC-4074-A07A-C799FD89DE41}"/>
              </a:ext>
            </a:extLst>
          </p:cNvPr>
          <p:cNvSpPr/>
          <p:nvPr/>
        </p:nvSpPr>
        <p:spPr>
          <a:xfrm>
            <a:off x="2789658" y="95265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50, 1984-2025</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52FE9871-DA99-4096-8E1C-74231B01BA9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0E5F40A4-A293-4016-B53F-013117F3D650}"/>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8BFA956C-9B2F-4A76-B7BE-CA27BC073FFE}"/>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970473A2-E4A0-4B39-B632-E06AAAD6BC0C}"/>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a:solidFill>
                  <a:schemeClr val="bg1"/>
                </a:solidFill>
              </a:rPr>
              <a:t>Obstáculos</a:t>
            </a:r>
            <a:endParaRPr lang="en-CA">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3E17803C-053A-430A-A332-F701130AD4E0}"/>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a:t>
            </a:r>
            <a:r>
              <a:rPr lang="en-US" sz="2400" b="1" err="1">
                <a:solidFill>
                  <a:schemeClr val="bg1"/>
                </a:solidFill>
                <a:latin typeface="Aptos Narrow" panose="020B0004020202020204" pitchFamily="34" charset="0"/>
                <a:ea typeface="Open Sans" panose="020B0606030504020204" pitchFamily="34" charset="0"/>
                <a:cs typeface="Open Sans" panose="020B0606030504020204" pitchFamily="34" charset="0"/>
              </a:rPr>
              <a:t>í</a:t>
            </a: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tulo</a:t>
            </a: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a:t>
            </a:r>
            <a:r>
              <a:rPr lang="en-US" sz="2400" b="1">
                <a:solidFill>
                  <a:srgbClr val="EEB310"/>
                </a:solidFill>
                <a:latin typeface="Halyard Display" panose="00000500000000000000" pitchFamily="50"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415627" y="2013095"/>
            <a:ext cx="1758480"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PRESENTAS</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Halyard Display" panose="00000500000000000000" pitchFamily="50" charset="0"/>
                <a:ea typeface="Open Sans" panose="020B0606030504020204" pitchFamily="34" charset="0"/>
                <a:cs typeface="Open Sans" panose="020B0606030504020204" pitchFamily="34" charset="0"/>
              </a:rPr>
              <a:t>Nombre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Halyard Display" panose="00000500000000000000" pitchFamily="50" charset="0"/>
                <a:ea typeface="Open Sans" panose="020B0606030504020204" pitchFamily="34" charset="0"/>
                <a:cs typeface="Open Sans" panose="020B0606030504020204" pitchFamily="34" charset="0"/>
              </a:rPr>
              <a:t>Oficio</a:t>
            </a:r>
            <a:endPar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1205BDCF-BF97-4B41-A7B7-903F6C6D51A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49C15A94-8E5F-463A-AD30-0B3723C92B3D}"/>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3A7344B4-F2B4-4CC7-848A-64010759CED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775D52CD-85AA-4189-8AF1-687A848547C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2C7519BC-33D8-47E0-9EC4-DD69A68E5C3E}"/>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Etapa 2: </a:t>
            </a:r>
            <a:r>
              <a:rPr lang="es-ES"/>
              <a:t>Participación</a:t>
            </a:r>
            <a:endParaRPr lang="en-CA"/>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94349A03-078B-4870-9936-951BCBFCC65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223E794D-B4F4-4A60-B90B-63E1BCA91B6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 Etapa 3: </a:t>
            </a:r>
            <a:r>
              <a:rPr lang="en-CA" err="1"/>
              <a:t>Educac</a:t>
            </a:r>
            <a:r>
              <a:rPr lang="en-CA" err="1">
                <a:latin typeface="Aptos Narrow" panose="020B0004020202020204" pitchFamily="34" charset="0"/>
              </a:rPr>
              <a:t>í</a:t>
            </a:r>
            <a:r>
              <a:rPr lang="en-CA" err="1"/>
              <a:t>on</a:t>
            </a:r>
            <a:endParaRPr lang="en-CA"/>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1172B34E-9295-45B5-9DFF-92839E87A2D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DC86FEA5-F232-4DFE-93C1-E6DC198218E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449563" cy="769441"/>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a:t>
            </a:r>
            <a:r>
              <a:rPr lang="es-ES" sz="22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a:t>
            </a:r>
            <a:endParaRPr lang="en-CA" sz="2200" b="1" dirty="0">
              <a:latin typeface="Open Sans" panose="020B0606030504020204" pitchFamily="34" charset="0"/>
              <a:ea typeface="Open Sans" panose="020B0606030504020204" pitchFamily="34" charset="0"/>
              <a:cs typeface="Open Sans" panose="020B0606030504020204" pitchFamily="34" charset="0"/>
            </a:endParaRP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FA5C21CD-4C37-4FC5-A3AF-BB7695FC643E}"/>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738B1BD-DFB9-431F-8847-ED74E1C3423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6" name="Footer Placeholder 1">
            <a:extLst>
              <a:ext uri="{FF2B5EF4-FFF2-40B4-BE49-F238E27FC236}">
                <a16:creationId xmlns:a16="http://schemas.microsoft.com/office/drawing/2014/main" id="{08C06702-BE5F-4426-A7A0-E08D229E336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Práctica la Escucha Activa -</a:t>
            </a:r>
            <a:r>
              <a:rPr lang="es-ES" dirty="0"/>
              <a:t> Escenario 1: No Tenemos Voz</a:t>
            </a:r>
            <a:endParaRPr lang="en-CA" dirty="0"/>
          </a:p>
        </p:txBody>
      </p:sp>
      <p:pic>
        <p:nvPicPr>
          <p:cNvPr id="10" name="Picture 9" descr="A group of men with a speech bubble&#10;&#10;AI-generated content may be incorrect.">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7" cy="4962561"/>
          </a:xfrm>
          <a:prstGeom prst="rect">
            <a:avLst/>
          </a:prstGeom>
        </p:spPr>
      </p:pic>
      <p:pic>
        <p:nvPicPr>
          <p:cNvPr id="6" name="Picture 5">
            <a:extLst>
              <a:ext uri="{FF2B5EF4-FFF2-40B4-BE49-F238E27FC236}">
                <a16:creationId xmlns:a16="http://schemas.microsoft.com/office/drawing/2014/main" id="{FA5772EC-07E6-4377-B0D1-0DA3034DFEEA}"/>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A79E6026-AEF2-4684-B266-9FDE419CD8DF}"/>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2: </a:t>
            </a:r>
            <a:r>
              <a:rPr lang="es-ES" dirty="0"/>
              <a:t>Nuestro Sindicato No Me Respalda </a:t>
            </a:r>
            <a:endParaRPr lang="en-CA" dirty="0"/>
          </a:p>
        </p:txBody>
      </p:sp>
      <p:pic>
        <p:nvPicPr>
          <p:cNvPr id="16" name="Picture 15" descr="A person with his hands on his chest&#10;&#10;AI-generated content may be incorrect.">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pic>
        <p:nvPicPr>
          <p:cNvPr id="6" name="Picture 5">
            <a:extLst>
              <a:ext uri="{FF2B5EF4-FFF2-40B4-BE49-F238E27FC236}">
                <a16:creationId xmlns:a16="http://schemas.microsoft.com/office/drawing/2014/main" id="{89989EC7-3C60-409C-BF25-8EF524A2E81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5ABA63EB-917D-4D13-8E7C-0C963A91C802}"/>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89446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3: </a:t>
            </a:r>
            <a:r>
              <a:rPr lang="es-ES" dirty="0"/>
              <a:t>No Lograron Darles Prioridad a Nuestros Intereses </a:t>
            </a:r>
            <a:endParaRPr lang="en-CA" dirty="0"/>
          </a:p>
        </p:txBody>
      </p:sp>
      <p:pic>
        <p:nvPicPr>
          <p:cNvPr id="7" name="Picture 6" descr="A cartoon of an old person&#10;&#10;AI-generated content may be incorrect.">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FE11923D-D9C1-4066-A7E3-7783BF3130C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003141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5927217-953A-4E54-BF62-D582E8DA9287}"/>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098ADC-A79F-4D39-A988-B8FFBB9B4EEF}"/>
              </a:ext>
            </a:extLst>
          </p:cNvPr>
          <p:cNvSpPr>
            <a:spLocks noGrp="1"/>
          </p:cNvSpPr>
          <p:nvPr>
            <p:ph type="title"/>
          </p:nvPr>
        </p:nvSpPr>
        <p:spPr>
          <a:xfrm>
            <a:off x="381000" y="-142082"/>
            <a:ext cx="10515600" cy="1325563"/>
          </a:xfrm>
        </p:spPr>
        <p:txBody>
          <a:bodyPr/>
          <a:lstStyle/>
          <a:p>
            <a:r>
              <a:rPr lang="en-CA" dirty="0" err="1">
                <a:solidFill>
                  <a:schemeClr val="bg1"/>
                </a:solidFill>
              </a:rPr>
              <a:t>Manténgase</a:t>
            </a:r>
            <a:r>
              <a:rPr lang="en-CA" dirty="0">
                <a:solidFill>
                  <a:schemeClr val="bg1"/>
                </a:solidFill>
              </a:rPr>
              <a:t> </a:t>
            </a:r>
            <a:r>
              <a:rPr lang="en-CA" dirty="0" err="1">
                <a:solidFill>
                  <a:schemeClr val="bg1"/>
                </a:solidFill>
              </a:rPr>
              <a:t>Conectado</a:t>
            </a:r>
            <a:r>
              <a:rPr lang="en-CA" dirty="0">
                <a:solidFill>
                  <a:schemeClr val="bg1"/>
                </a:solidFill>
              </a:rPr>
              <a:t> </a:t>
            </a:r>
            <a:r>
              <a:rPr lang="en-CA" dirty="0"/>
              <a:t>Con Nuestra Familia </a:t>
            </a:r>
            <a:r>
              <a:rPr lang="en-CA" dirty="0" err="1"/>
              <a:t>Sindical</a:t>
            </a:r>
            <a:endParaRPr lang="en-CA" dirty="0"/>
          </a:p>
        </p:txBody>
      </p:sp>
      <p:pic>
        <p:nvPicPr>
          <p:cNvPr id="7" name="Picture 6">
            <a:extLst>
              <a:ext uri="{FF2B5EF4-FFF2-40B4-BE49-F238E27FC236}">
                <a16:creationId xmlns:a16="http://schemas.microsoft.com/office/drawing/2014/main" id="{448C1D1B-EC28-4EC4-A5D7-6548C3BCE863}"/>
              </a:ext>
            </a:extLst>
          </p:cNvPr>
          <p:cNvPicPr>
            <a:picLocks noChangeAspect="1"/>
          </p:cNvPicPr>
          <p:nvPr/>
        </p:nvPicPr>
        <p:blipFill rotWithShape="1">
          <a:blip r:embed="rId4"/>
          <a:srcRect t="15217"/>
          <a:stretch/>
        </p:blipFill>
        <p:spPr>
          <a:xfrm>
            <a:off x="5912071" y="3956665"/>
            <a:ext cx="6279929" cy="2396822"/>
          </a:xfrm>
          <a:prstGeom prst="rect">
            <a:avLst/>
          </a:prstGeom>
        </p:spPr>
      </p:pic>
      <p:pic>
        <p:nvPicPr>
          <p:cNvPr id="21" name="Picture 20">
            <a:extLst>
              <a:ext uri="{FF2B5EF4-FFF2-40B4-BE49-F238E27FC236}">
                <a16:creationId xmlns:a16="http://schemas.microsoft.com/office/drawing/2014/main" id="{FDCB6011-C8EF-4DC9-A43D-E266357DC48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0" name="Rectangle: Rounded Corners 19">
            <a:extLst>
              <a:ext uri="{FF2B5EF4-FFF2-40B4-BE49-F238E27FC236}">
                <a16:creationId xmlns:a16="http://schemas.microsoft.com/office/drawing/2014/main" id="{284D7A8A-E8DB-4692-ADEF-52ABCA25A7E7}"/>
              </a:ext>
            </a:extLst>
          </p:cNvPr>
          <p:cNvSpPr/>
          <p:nvPr/>
        </p:nvSpPr>
        <p:spPr>
          <a:xfrm>
            <a:off x="46808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FD040798-8E38-4402-89F6-81B359E20CA7}"/>
              </a:ext>
            </a:extLst>
          </p:cNvPr>
          <p:cNvSpPr txBox="1"/>
          <p:nvPr/>
        </p:nvSpPr>
        <p:spPr>
          <a:xfrm>
            <a:off x="57046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64305D66-744D-471F-AC6A-B57FA3E8D31A}"/>
              </a:ext>
            </a:extLst>
          </p:cNvPr>
          <p:cNvSpPr txBox="1"/>
          <p:nvPr/>
        </p:nvSpPr>
        <p:spPr>
          <a:xfrm>
            <a:off x="261789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D60B7C95-18FA-4A10-829D-882FD9D9F940}"/>
              </a:ext>
            </a:extLst>
          </p:cNvPr>
          <p:cNvSpPr txBox="1"/>
          <p:nvPr/>
        </p:nvSpPr>
        <p:spPr>
          <a:xfrm>
            <a:off x="437754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652FC457-D204-4776-8129-5170E36660E9}"/>
              </a:ext>
            </a:extLst>
          </p:cNvPr>
          <p:cNvSpPr txBox="1"/>
          <p:nvPr/>
        </p:nvSpPr>
        <p:spPr>
          <a:xfrm>
            <a:off x="617438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a:extLst>
              <a:ext uri="{FF2B5EF4-FFF2-40B4-BE49-F238E27FC236}">
                <a16:creationId xmlns:a16="http://schemas.microsoft.com/office/drawing/2014/main" id="{CB18FF05-1CFA-4FE8-BFD6-4C9A3C9616C1}"/>
              </a:ext>
            </a:extLst>
          </p:cNvPr>
          <p:cNvSpPr txBox="1"/>
          <p:nvPr/>
        </p:nvSpPr>
        <p:spPr>
          <a:xfrm>
            <a:off x="10287459"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4" name="Picture 33">
            <a:extLst>
              <a:ext uri="{FF2B5EF4-FFF2-40B4-BE49-F238E27FC236}">
                <a16:creationId xmlns:a16="http://schemas.microsoft.com/office/drawing/2014/main" id="{FA054BD3-7DB1-4FD4-95CD-D69C40B014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6084" y="2517224"/>
            <a:ext cx="1038528" cy="1038528"/>
          </a:xfrm>
          <a:prstGeom prst="rect">
            <a:avLst/>
          </a:prstGeom>
        </p:spPr>
      </p:pic>
      <p:pic>
        <p:nvPicPr>
          <p:cNvPr id="35" name="Picture 34">
            <a:extLst>
              <a:ext uri="{FF2B5EF4-FFF2-40B4-BE49-F238E27FC236}">
                <a16:creationId xmlns:a16="http://schemas.microsoft.com/office/drawing/2014/main" id="{E0939BEA-7A83-42BF-89CD-6250428A31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415" y="2491079"/>
            <a:ext cx="1038528" cy="1038528"/>
          </a:xfrm>
          <a:prstGeom prst="rect">
            <a:avLst/>
          </a:prstGeom>
        </p:spPr>
      </p:pic>
      <p:pic>
        <p:nvPicPr>
          <p:cNvPr id="36" name="Picture 35">
            <a:extLst>
              <a:ext uri="{FF2B5EF4-FFF2-40B4-BE49-F238E27FC236}">
                <a16:creationId xmlns:a16="http://schemas.microsoft.com/office/drawing/2014/main" id="{78FAE14F-03A0-420F-B1BD-254E669699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4250" y="2517224"/>
            <a:ext cx="1038528" cy="1038528"/>
          </a:xfrm>
          <a:prstGeom prst="rect">
            <a:avLst/>
          </a:prstGeom>
        </p:spPr>
      </p:pic>
      <p:pic>
        <p:nvPicPr>
          <p:cNvPr id="37" name="Picture 36">
            <a:extLst>
              <a:ext uri="{FF2B5EF4-FFF2-40B4-BE49-F238E27FC236}">
                <a16:creationId xmlns:a16="http://schemas.microsoft.com/office/drawing/2014/main" id="{60DD159F-62ED-4ACA-81EB-4EBE558961A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65224" y="2526703"/>
            <a:ext cx="1038743" cy="1038743"/>
          </a:xfrm>
          <a:prstGeom prst="rect">
            <a:avLst/>
          </a:prstGeom>
        </p:spPr>
      </p:pic>
      <p:sp>
        <p:nvSpPr>
          <p:cNvPr id="39" name="TextBox 38">
            <a:extLst>
              <a:ext uri="{FF2B5EF4-FFF2-40B4-BE49-F238E27FC236}">
                <a16:creationId xmlns:a16="http://schemas.microsoft.com/office/drawing/2014/main" id="{3AFEDF7E-AD62-434E-8FC4-E6EA4543B510}"/>
              </a:ext>
            </a:extLst>
          </p:cNvPr>
          <p:cNvSpPr txBox="1"/>
          <p:nvPr/>
        </p:nvSpPr>
        <p:spPr>
          <a:xfrm>
            <a:off x="2541857" y="3565446"/>
            <a:ext cx="6697682" cy="369332"/>
          </a:xfrm>
          <a:prstGeom prst="rect">
            <a:avLst/>
          </a:prstGeom>
          <a:noFill/>
        </p:spPr>
        <p:txBody>
          <a:bodyPr wrap="square">
            <a:spAutoFit/>
          </a:bodyPr>
          <a:lstStyle/>
          <a:p>
            <a:endParaRPr lang="en-CA" dirty="0"/>
          </a:p>
        </p:txBody>
      </p:sp>
      <p:pic>
        <p:nvPicPr>
          <p:cNvPr id="41" name="Picture 40">
            <a:extLst>
              <a:ext uri="{FF2B5EF4-FFF2-40B4-BE49-F238E27FC236}">
                <a16:creationId xmlns:a16="http://schemas.microsoft.com/office/drawing/2014/main" id="{808B40D8-956E-4B83-9262-E66101A2199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57537" y="2533347"/>
            <a:ext cx="1041105" cy="1041105"/>
          </a:xfrm>
          <a:prstGeom prst="rect">
            <a:avLst/>
          </a:prstGeom>
        </p:spPr>
      </p:pic>
      <p:sp>
        <p:nvSpPr>
          <p:cNvPr id="42" name="TextBox 41">
            <a:extLst>
              <a:ext uri="{FF2B5EF4-FFF2-40B4-BE49-F238E27FC236}">
                <a16:creationId xmlns:a16="http://schemas.microsoft.com/office/drawing/2014/main" id="{EB406813-D9FC-4FD4-AD0A-C9FA47EA1869}"/>
              </a:ext>
            </a:extLst>
          </p:cNvPr>
          <p:cNvSpPr txBox="1"/>
          <p:nvPr/>
        </p:nvSpPr>
        <p:spPr>
          <a:xfrm>
            <a:off x="8244889"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3" name="Picture 42">
            <a:extLst>
              <a:ext uri="{FF2B5EF4-FFF2-40B4-BE49-F238E27FC236}">
                <a16:creationId xmlns:a16="http://schemas.microsoft.com/office/drawing/2014/main" id="{D4F7A329-73BE-40D1-876A-249BF3FF2C0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15075" y="2534052"/>
            <a:ext cx="1040400" cy="1040400"/>
          </a:xfrm>
          <a:prstGeom prst="rect">
            <a:avLst/>
          </a:prstGeom>
        </p:spPr>
      </p:pic>
      <p:sp>
        <p:nvSpPr>
          <p:cNvPr id="2" name="Footer Placeholder 1">
            <a:extLst>
              <a:ext uri="{FF2B5EF4-FFF2-40B4-BE49-F238E27FC236}">
                <a16:creationId xmlns:a16="http://schemas.microsoft.com/office/drawing/2014/main" id="{B7987157-E6DE-6D06-A62E-D62784BFCBAE}"/>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DB019F05-D007-49E4-B079-BF2F4F1D9146}"/>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FFDA02D6-5CF4-46DD-AA6C-9DDC4CE054D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Footer Placeholder 1">
            <a:extLst>
              <a:ext uri="{FF2B5EF4-FFF2-40B4-BE49-F238E27FC236}">
                <a16:creationId xmlns:a16="http://schemas.microsoft.com/office/drawing/2014/main" id="{0F39E56E-197B-47AB-9FBC-9891237F593D}"/>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E0D5384D-F392-42D4-B2A6-51CA9AE0CB77}"/>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8" name="Footer Placeholder 1">
            <a:extLst>
              <a:ext uri="{FF2B5EF4-FFF2-40B4-BE49-F238E27FC236}">
                <a16:creationId xmlns:a16="http://schemas.microsoft.com/office/drawing/2014/main" id="{835A4EFF-0679-4843-9BF2-84D24EB7B3B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119</TotalTime>
  <Words>12611</Words>
  <Application>Microsoft Office PowerPoint</Application>
  <PresentationFormat>Widescreen</PresentationFormat>
  <Paragraphs>621</Paragraphs>
  <Slides>38</Slides>
  <Notes>38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38</vt:i4>
      </vt:variant>
    </vt:vector>
  </HeadingPairs>
  <TitlesOfParts>
    <vt:vector size="49" baseType="lpstr">
      <vt:lpstr>Aptos Narrow</vt: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50</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Práctica la Escucha Activa - Escenario 1: No Tenemos Voz</vt:lpstr>
      <vt:lpstr>Escenario 2: Nuestro Sindicato No Me Respalda </vt:lpstr>
      <vt:lpstr>Escenario 3: No Lograron Darles Prioridad a Nuestros Intereses </vt:lpstr>
      <vt:lpstr>Etapa 4: Desarrollo de Una Organización más Fuerte</vt:lpstr>
      <vt:lpstr>PowerPoint Presentation</vt:lpstr>
      <vt:lpstr>Manténgase Conectado Con Nuestra Familia Sindical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23</cp:revision>
  <dcterms:created xsi:type="dcterms:W3CDTF">2024-09-19T19:34:13Z</dcterms:created>
  <dcterms:modified xsi:type="dcterms:W3CDTF">2026-03-25T17:14:24Z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