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407" r:id="rId24"/>
    <p:sldId id="339" r:id="rId25"/>
    <p:sldId id="340" r:id="rId26"/>
    <p:sldId id="342" r:id="rId27"/>
    <p:sldId id="294" r:id="rId28"/>
    <p:sldId id="331" r:id="rId29"/>
    <p:sldId id="368" r:id="rId30"/>
    <p:sldId id="383" r:id="rId31"/>
    <p:sldId id="384" r:id="rId32"/>
    <p:sldId id="385" r:id="rId33"/>
    <p:sldId id="408" r:id="rId34"/>
    <p:sldId id="387" r:id="rId35"/>
    <p:sldId id="388" r:id="rId36"/>
    <p:sldId id="389" r:id="rId37"/>
    <p:sldId id="393" r:id="rId38"/>
    <p:sldId id="394" r:id="rId39"/>
    <p:sldId id="395" r:id="rId40"/>
    <p:sldId id="396" r:id="rId41"/>
    <p:sldId id="353" r:id="rId42"/>
    <p:sldId id="397" r:id="rId43"/>
    <p:sldId id="390" r:id="rId44"/>
    <p:sldId id="391"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0198" autoAdjust="0"/>
  </p:normalViewPr>
  <p:slideViewPr>
    <p:cSldViewPr snapToGrid="0" showGuides="1">
      <p:cViewPr varScale="1">
        <p:scale>
          <a:sx n="57" d="100"/>
          <a:sy n="57" d="100"/>
        </p:scale>
        <p:origin x="126" y="64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46.</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8.xml"/><Relationship Id="rId7"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1.xml"/><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4.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323439"/>
          </a:xfrm>
          <a:prstGeom prst="rect">
            <a:avLst/>
          </a:prstGeom>
          <a:noFill/>
        </p:spPr>
        <p:txBody>
          <a:bodyPr wrap="square" rtlCol="0">
            <a:spAutoFit/>
          </a:bodyPr>
          <a:lstStyle/>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fr-CA"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TTT</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92212"/>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46</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0B5FBB5-81F8-4E3A-BF55-20128CEEBC2E}"/>
              </a:ext>
            </a:extLst>
          </p:cNvPr>
          <p:cNvPicPr>
            <a:picLocks noChangeAspect="1"/>
          </p:cNvPicPr>
          <p:nvPr/>
        </p:nvPicPr>
        <p:blipFill rotWithShape="1">
          <a:blip r:embed="rId5"/>
          <a:srcRect b="94078"/>
          <a:stretch/>
        </p:blipFill>
        <p:spPr>
          <a:xfrm>
            <a:off x="2222182" y="857216"/>
            <a:ext cx="7644844" cy="326266"/>
          </a:xfrm>
          <a:prstGeom prst="rect">
            <a:avLst/>
          </a:prstGeom>
        </p:spPr>
      </p:pic>
      <p:grpSp>
        <p:nvGrpSpPr>
          <p:cNvPr id="3" name="Group 2">
            <a:extLst>
              <a:ext uri="{FF2B5EF4-FFF2-40B4-BE49-F238E27FC236}">
                <a16:creationId xmlns:a16="http://schemas.microsoft.com/office/drawing/2014/main" id="{67F8E934-9FB1-4223-8319-DC942C03E31D}"/>
              </a:ext>
            </a:extLst>
          </p:cNvPr>
          <p:cNvGrpSpPr/>
          <p:nvPr/>
        </p:nvGrpSpPr>
        <p:grpSpPr>
          <a:xfrm>
            <a:off x="2117324" y="857216"/>
            <a:ext cx="7957352" cy="5202634"/>
            <a:chOff x="2049476" y="897794"/>
            <a:chExt cx="7957352" cy="5202634"/>
          </a:xfrm>
        </p:grpSpPr>
        <p:pic>
          <p:nvPicPr>
            <p:cNvPr id="11" name="Picture 10">
              <a:extLst>
                <a:ext uri="{FF2B5EF4-FFF2-40B4-BE49-F238E27FC236}">
                  <a16:creationId xmlns:a16="http://schemas.microsoft.com/office/drawing/2014/main" id="{A1284B19-F35B-4298-BD78-11D31418E081}"/>
                </a:ext>
              </a:extLst>
            </p:cNvPr>
            <p:cNvPicPr>
              <a:picLocks noChangeAspect="1"/>
            </p:cNvPicPr>
            <p:nvPr/>
          </p:nvPicPr>
          <p:blipFill rotWithShape="1">
            <a:blip r:embed="rId6">
              <a:extLst>
                <a:ext uri="{28A0092B-C50C-407E-A947-70E740481C1C}">
                  <a14:useLocalDpi xmlns:a14="http://schemas.microsoft.com/office/drawing/2010/main" val="0"/>
                </a:ext>
              </a:extLst>
            </a:blip>
            <a:srcRect t="1711" b="10926"/>
            <a:stretch/>
          </p:blipFill>
          <p:spPr>
            <a:xfrm>
              <a:off x="2049476" y="897794"/>
              <a:ext cx="7957352" cy="5044822"/>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7">
              <a:extLst>
                <a:ext uri="{28A0092B-C50C-407E-A947-70E740481C1C}">
                  <a14:useLocalDpi xmlns:a14="http://schemas.microsoft.com/office/drawing/2010/main" val="0"/>
                </a:ext>
              </a:extLst>
            </a:blip>
            <a:srcRect l="3832" t="93040" r="3028" b="2191"/>
            <a:stretch/>
          </p:blipFill>
          <p:spPr>
            <a:xfrm>
              <a:off x="2625217" y="5865960"/>
              <a:ext cx="7375908" cy="234468"/>
            </a:xfrm>
            <a:prstGeom prst="rect">
              <a:avLst/>
            </a:prstGeom>
          </p:spPr>
        </p:pic>
        <p:sp>
          <p:nvSpPr>
            <p:cNvPr id="2" name="TextBox 1">
              <a:extLst>
                <a:ext uri="{FF2B5EF4-FFF2-40B4-BE49-F238E27FC236}">
                  <a16:creationId xmlns:a16="http://schemas.microsoft.com/office/drawing/2014/main" id="{84E6A440-D24D-C013-06A2-361EE336DDF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46 Entre 1984 et 2024</a:t>
              </a:r>
              <a:endParaRPr lang="en-CA" b="1" dirty="0"/>
            </a:p>
          </p:txBody>
        </p:sp>
      </p:grpSp>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n-US" sz="2200" b="1" dirty="0" err="1">
                <a:latin typeface="Open Sans" panose="020B0606030504020204" pitchFamily="34" charset="0"/>
                <a:ea typeface="Open Sans" panose="020B0606030504020204" pitchFamily="34" charset="0"/>
                <a:cs typeface="Open Sans" panose="020B0606030504020204" pitchFamily="34" charset="0"/>
              </a:rPr>
              <a:t>Renforcer</a:t>
            </a:r>
            <a:r>
              <a:rPr lang="en-US" sz="2200" b="1" dirty="0">
                <a:latin typeface="Open Sans" panose="020B0606030504020204" pitchFamily="34" charset="0"/>
                <a:ea typeface="Open Sans" panose="020B0606030504020204" pitchFamily="34" charset="0"/>
                <a:cs typeface="Open Sans" panose="020B0606030504020204" pitchFamily="34" charset="0"/>
              </a:rPr>
              <a:t> le </a:t>
            </a:r>
            <a:r>
              <a:rPr lang="en-US" sz="2200" b="1" dirty="0" err="1">
                <a:latin typeface="Open Sans" panose="020B0606030504020204" pitchFamily="34" charset="0"/>
                <a:ea typeface="Open Sans" panose="020B0606030504020204" pitchFamily="34" charset="0"/>
                <a:cs typeface="Open Sans" panose="020B0606030504020204" pitchFamily="34" charset="0"/>
              </a:rPr>
              <a:t>Pouvoir</a:t>
            </a:r>
            <a:r>
              <a:rPr lang="en-US" sz="2200" b="1" dirty="0">
                <a:latin typeface="Open Sans" panose="020B0606030504020204" pitchFamily="34" charset="0"/>
                <a:ea typeface="Open Sans" panose="020B0606030504020204" pitchFamily="34" charset="0"/>
                <a:cs typeface="Open Sans" panose="020B0606030504020204" pitchFamily="34" charset="0"/>
              </a:rPr>
              <a:t> Syndical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4" name="TextBox 3">
            <a:extLst>
              <a:ext uri="{FF2B5EF4-FFF2-40B4-BE49-F238E27FC236}">
                <a16:creationId xmlns:a16="http://schemas.microsoft.com/office/drawing/2014/main" id="{938BCC5C-1EFA-7004-A6E0-D12CCA646C46}"/>
              </a:ext>
            </a:extLst>
          </p:cNvPr>
          <p:cNvSpPr txBox="1"/>
          <p:nvPr/>
        </p:nvSpPr>
        <p:spPr>
          <a:xfrm>
            <a:off x="5110566" y="6482615"/>
            <a:ext cx="3688835" cy="378977"/>
          </a:xfrm>
          <a:prstGeom prst="rect">
            <a:avLst/>
          </a:prstGeom>
          <a:solidFill>
            <a:srgbClr val="19191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alibri"/>
                <a:ea typeface="Calibri"/>
                <a:cs typeface="Times New Roman"/>
              </a:rPr>
              <a:t>Une union. </a:t>
            </a:r>
            <a:r>
              <a:rPr lang="en-US">
                <a:solidFill>
                  <a:srgbClr val="EDB131"/>
                </a:solidFill>
                <a:latin typeface="Calibri"/>
                <a:ea typeface="Calibri"/>
                <a:cs typeface="Times New Roman"/>
              </a:rPr>
              <a:t>Une famille</a:t>
            </a:r>
            <a:r>
              <a:rPr lang="en-US">
                <a:solidFill>
                  <a:schemeClr val="bg1"/>
                </a:solidFill>
                <a:latin typeface="Calibri"/>
                <a:ea typeface="Calibri"/>
                <a:cs typeface="Times New Roman"/>
              </a:rPr>
              <a:t>. Un combat!</a:t>
            </a:r>
            <a:endParaRPr lang="en-US">
              <a:solidFill>
                <a:schemeClr val="bg1"/>
              </a:solidFill>
              <a:latin typeface="Calibri"/>
              <a:ea typeface="Calibri"/>
            </a:endParaRPr>
          </a:p>
        </p:txBody>
      </p:sp>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18995</TotalTime>
  <Words>12378</Words>
  <Application>Microsoft Office PowerPoint</Application>
  <PresentationFormat>Widescreen</PresentationFormat>
  <Paragraphs>700</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Total des Membres Actifs Canadiens 1984-2024</vt:lpstr>
      <vt:lpstr>Adhésion des Membres du Conseil de District 46</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294</cp:revision>
  <dcterms:created xsi:type="dcterms:W3CDTF">2024-09-19T19:34:13Z</dcterms:created>
  <dcterms:modified xsi:type="dcterms:W3CDTF">2025-12-04T16:47:09Z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