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2"/>
  </p:notesMasterIdLst>
  <p:handoutMasterIdLst>
    <p:handoutMasterId r:id="rId43"/>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53" r:id="rId37"/>
    <p:sldId id="397" r:id="rId38"/>
    <p:sldId id="390" r:id="rId39"/>
    <p:sldId id="391" r:id="rId40"/>
    <p:sldId id="392" r:id="rId41"/>
  </p:sldIdLst>
  <p:sldSz cx="12192000" cy="6858000"/>
  <p:notesSz cx="6858000" cy="9144000"/>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74505" autoAdjust="0"/>
  </p:normalViewPr>
  <p:slideViewPr>
    <p:cSldViewPr snapToGrid="0" showGuides="1">
      <p:cViewPr varScale="1">
        <p:scale>
          <a:sx n="51" d="100"/>
          <a:sy n="51" d="100"/>
        </p:scale>
        <p:origin x="114" y="366"/>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2025-08-12</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8/12/2025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discussed the current state of the construction industry. We discussed the IUPAT membership during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39’s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1?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give me some examples of situations where you felt like you didn’t have a say or weren’t involved in the decision-making?”</a:t>
            </a:r>
          </a:p>
          <a:p>
            <a:pPr marL="685800" lvl="1" indent="-228600">
              <a:buFont typeface="+mj-lt"/>
              <a:buAutoNum type="arabicPeriod"/>
            </a:pPr>
            <a:r>
              <a:rPr lang="en-US" b="1" dirty="0"/>
              <a:t>Empathize</a:t>
            </a:r>
            <a:r>
              <a:rPr lang="en-US" dirty="0"/>
              <a:t>: “I totally hear where you're coming from, and I understand why you’d feel that way. It’s tough when it seems like decisions are being made without input from everyone.”</a:t>
            </a:r>
          </a:p>
          <a:p>
            <a:pPr marL="685800" lvl="1" indent="-228600">
              <a:buFont typeface="+mj-lt"/>
              <a:buAutoNum type="arabicPeriod"/>
            </a:pPr>
            <a:r>
              <a:rPr lang="en-US" b="1" dirty="0"/>
              <a:t>Summarize</a:t>
            </a:r>
            <a:r>
              <a:rPr lang="en-US" dirty="0"/>
              <a:t>: “So, what I’m hearing is that you're frustrated because you don't feel heard or that your input isn't being valued. Is that correct?”</a:t>
            </a:r>
          </a:p>
          <a:p>
            <a:r>
              <a:rPr lang="en-US" dirty="0"/>
              <a:t>HIGHLIGHT ONE UNION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2?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walk me through exactly what happened with the contractor? What steps did you take when you reached out to the union for help? I want to make sure I understand everything clearly so we can address this properly.”</a:t>
            </a:r>
          </a:p>
          <a:p>
            <a:pPr marL="685800" lvl="1" indent="-228600">
              <a:buFont typeface="+mj-lt"/>
              <a:buAutoNum type="arabicPeriod"/>
            </a:pPr>
            <a:r>
              <a:rPr lang="en-US" b="1" dirty="0"/>
              <a:t>Empathize</a:t>
            </a:r>
            <a:r>
              <a:rPr lang="en-US" dirty="0"/>
              <a:t>: “It sounds like you’ve been through a lot, and I’m really sorry this has happened. The union should have been there to help you sooner. We’ll get this sorted and hold the people accountable. I’m going to personally follow up to make sure this is addressed.”</a:t>
            </a:r>
          </a:p>
          <a:p>
            <a:pPr marL="685800" lvl="1" indent="-228600">
              <a:buFont typeface="+mj-lt"/>
              <a:buAutoNum type="arabicPeriod"/>
            </a:pPr>
            <a:r>
              <a:rPr lang="en-US" b="1" dirty="0"/>
              <a:t>Summarize</a:t>
            </a:r>
            <a:r>
              <a:rPr lang="en-US" dirty="0"/>
              <a:t>: “I want to make sure you’re taken care of. We’ll work together. I’ll also help ensure that the union does what it’s supposed to do for you. You’ve got my full support.”</a:t>
            </a:r>
          </a:p>
          <a:p>
            <a:r>
              <a:rPr lang="en-US" dirty="0"/>
              <a:t>HIGHLIGHT ONE FAMILY value.</a:t>
            </a:r>
          </a:p>
          <a:p>
            <a:r>
              <a:rPr lang="en-US" dirty="0"/>
              <a:t>Possible Scenario 2a: Union Member: “The union only wants my money. Where does my money go?"</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963402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you will address Scenario 3?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tell me more about what makes you feel like the union doesn’t care for you?”</a:t>
            </a:r>
          </a:p>
          <a:p>
            <a:pPr marL="685800" lvl="1" indent="-228600">
              <a:buFont typeface="+mj-lt"/>
              <a:buAutoNum type="arabicPeriod"/>
            </a:pPr>
            <a:r>
              <a:rPr lang="en-US" b="1" dirty="0"/>
              <a:t>Empathize</a:t>
            </a:r>
            <a:r>
              <a:rPr lang="en-US" dirty="0"/>
              <a:t>: “I understand how frustrating it must be to feel like your concerns aren't being addressed.”</a:t>
            </a:r>
          </a:p>
          <a:p>
            <a:pPr marL="685800" lvl="1" indent="-228600">
              <a:buFont typeface="+mj-lt"/>
              <a:buAutoNum type="arabicPeriod"/>
            </a:pPr>
            <a:r>
              <a:rPr lang="en-US" b="1" dirty="0"/>
              <a:t>Summarize</a:t>
            </a:r>
            <a:r>
              <a:rPr lang="en-US" dirty="0"/>
              <a:t>: “We take your concerns seriously and will work to ensure you're supported moving forward.”</a:t>
            </a:r>
          </a:p>
          <a:p>
            <a:r>
              <a:rPr lang="en-US" dirty="0"/>
              <a:t>HIGHLIGHT ONE FIGHT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3153945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D99219FF-8937-4E93-92DE-7267898962EF}"/>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5" name="Google Shape;63;p1">
            <a:extLst>
              <a:ext uri="{FF2B5EF4-FFF2-40B4-BE49-F238E27FC236}">
                <a16:creationId xmlns:a16="http://schemas.microsoft.com/office/drawing/2014/main" id="{9B84CE49-2EBD-4883-9B23-3A6B4D6CEA70}"/>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7" name="Google Shape;63;p1">
            <a:extLst>
              <a:ext uri="{FF2B5EF4-FFF2-40B4-BE49-F238E27FC236}">
                <a16:creationId xmlns:a16="http://schemas.microsoft.com/office/drawing/2014/main" id="{8A5A49BF-E1D4-4DBB-8327-8AC31EB53B5D}"/>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8/12/2025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938016"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One Union. </a:t>
            </a:r>
            <a:r>
              <a:rPr lang="en-US" dirty="0">
                <a:solidFill>
                  <a:srgbClr val="E7B909"/>
                </a:solidFill>
              </a:rPr>
              <a:t>One Family</a:t>
            </a:r>
            <a:r>
              <a:rPr lang="en-US"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10.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0.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10.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0.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10.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1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0.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3.xml"/><Relationship Id="rId7" Type="http://schemas.openxmlformats.org/officeDocument/2006/relationships/image" Target="../media/image33.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0.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26.xml"/><Relationship Id="rId7"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40.png"/><Relationship Id="rId11" Type="http://schemas.openxmlformats.org/officeDocument/2006/relationships/image" Target="../media/image1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10.png"/><Relationship Id="rId5" Type="http://schemas.openxmlformats.org/officeDocument/2006/relationships/image" Target="../media/image46.pn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10.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0.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10.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10.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0.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10.pn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10.pn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tags" Target="../tags/tag36.xml"/><Relationship Id="rId5" Type="http://schemas.openxmlformats.org/officeDocument/2006/relationships/image" Target="../media/image10.png"/><Relationship Id="rId4" Type="http://schemas.openxmlformats.org/officeDocument/2006/relationships/image" Target="../media/image54.jp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55.jpg"/></Relationships>
</file>

<file path=ppt/slides/_rels/slide3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notesSlide" Target="../notesSlides/notesSlide37.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55.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1876" y="4168794"/>
            <a:ext cx="1443085" cy="1443085"/>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710316" y="5307355"/>
            <a:ext cx="11007201" cy="1384995"/>
          </a:xfrm>
          <a:prstGeom prst="rect">
            <a:avLst/>
          </a:prstGeom>
          <a:noFill/>
        </p:spPr>
        <p:txBody>
          <a:bodyPr wrap="square" rtlCol="0">
            <a:spAutoFit/>
          </a:bodyPr>
          <a:lstStyle/>
          <a:p>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FTI 1029 </a:t>
            </a:r>
            <a:r>
              <a:rPr lang="en-U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TTT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33644" y="4168794"/>
            <a:ext cx="891887" cy="1443085"/>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60447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60447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89D4D068-476F-4B04-AFCD-5FAAEE841041}"/>
              </a:ext>
            </a:extLst>
          </p:cNvPr>
          <p:cNvSpPr txBox="1"/>
          <p:nvPr/>
        </p:nvSpPr>
        <p:spPr>
          <a:xfrm>
            <a:off x="10711876" y="3644308"/>
            <a:ext cx="1296348"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39</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7C5D4AF2-6708-418E-AE2A-362F18D6AE3D}"/>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1">
            <a:extLst>
              <a:ext uri="{FF2B5EF4-FFF2-40B4-BE49-F238E27FC236}">
                <a16:creationId xmlns:a16="http://schemas.microsoft.com/office/drawing/2014/main" id="{BD602E29-8FC2-41AF-B665-4ACB8F17F683}"/>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7DA44CC1-AF8F-43D2-8366-86EF2EDB894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6" name="Footer Placeholder 1">
            <a:extLst>
              <a:ext uri="{FF2B5EF4-FFF2-40B4-BE49-F238E27FC236}">
                <a16:creationId xmlns:a16="http://schemas.microsoft.com/office/drawing/2014/main" id="{9E67F9F4-BCE2-4066-B969-9A01ADD787A2}"/>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7" name="Picture 6">
            <a:extLst>
              <a:ext uri="{FF2B5EF4-FFF2-40B4-BE49-F238E27FC236}">
                <a16:creationId xmlns:a16="http://schemas.microsoft.com/office/drawing/2014/main" id="{040DA824-0DE4-4493-B8B8-12CBD52E2A9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7" name="Footer Placeholder 1">
            <a:extLst>
              <a:ext uri="{FF2B5EF4-FFF2-40B4-BE49-F238E27FC236}">
                <a16:creationId xmlns:a16="http://schemas.microsoft.com/office/drawing/2014/main" id="{42B1BA00-8778-489C-8005-86760EE68397}"/>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20" name="Picture 19">
            <a:extLst>
              <a:ext uri="{FF2B5EF4-FFF2-40B4-BE49-F238E27FC236}">
                <a16:creationId xmlns:a16="http://schemas.microsoft.com/office/drawing/2014/main" id="{5B182BFC-D859-4CF5-BC9C-E2D2C528C73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39 </a:t>
            </a:r>
            <a:r>
              <a:rPr lang="en-CA" dirty="0"/>
              <a:t>Membership Trend</a:t>
            </a:r>
          </a:p>
        </p:txBody>
      </p:sp>
      <p:sp>
        <p:nvSpPr>
          <p:cNvPr id="9" name="Footer Placeholder 1">
            <a:extLst>
              <a:ext uri="{FF2B5EF4-FFF2-40B4-BE49-F238E27FC236}">
                <a16:creationId xmlns:a16="http://schemas.microsoft.com/office/drawing/2014/main" id="{205B1229-AC6E-4A52-9C05-5A1BA23B85A8}"/>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6" name="Picture 5">
            <a:extLst>
              <a:ext uri="{FF2B5EF4-FFF2-40B4-BE49-F238E27FC236}">
                <a16:creationId xmlns:a16="http://schemas.microsoft.com/office/drawing/2014/main" id="{20B5FBB5-81F8-4E3A-BF55-20128CEEBC2E}"/>
              </a:ext>
            </a:extLst>
          </p:cNvPr>
          <p:cNvPicPr>
            <a:picLocks noChangeAspect="1"/>
          </p:cNvPicPr>
          <p:nvPr/>
        </p:nvPicPr>
        <p:blipFill rotWithShape="1">
          <a:blip r:embed="rId5"/>
          <a:srcRect b="8428"/>
          <a:stretch/>
        </p:blipFill>
        <p:spPr>
          <a:xfrm>
            <a:off x="2222182" y="857215"/>
            <a:ext cx="7644844" cy="5045431"/>
          </a:xfrm>
          <a:prstGeom prst="rect">
            <a:avLst/>
          </a:prstGeom>
        </p:spPr>
      </p:pic>
      <p:pic>
        <p:nvPicPr>
          <p:cNvPr id="7" name="Picture 6">
            <a:extLst>
              <a:ext uri="{FF2B5EF4-FFF2-40B4-BE49-F238E27FC236}">
                <a16:creationId xmlns:a16="http://schemas.microsoft.com/office/drawing/2014/main" id="{36D80E92-696B-46D7-AE85-C6486129CE04}"/>
              </a:ext>
            </a:extLst>
          </p:cNvPr>
          <p:cNvPicPr>
            <a:picLocks noChangeAspect="1"/>
          </p:cNvPicPr>
          <p:nvPr/>
        </p:nvPicPr>
        <p:blipFill rotWithShape="1">
          <a:blip r:embed="rId6">
            <a:extLst>
              <a:ext uri="{28A0092B-C50C-407E-A947-70E740481C1C}">
                <a14:useLocalDpi xmlns:a14="http://schemas.microsoft.com/office/drawing/2010/main" val="0"/>
              </a:ext>
            </a:extLst>
          </a:blip>
          <a:srcRect l="3832" t="93040" r="3028" b="2191"/>
          <a:stretch/>
        </p:blipFill>
        <p:spPr>
          <a:xfrm>
            <a:off x="2593910" y="5766318"/>
            <a:ext cx="7375908" cy="234468"/>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1D13D370-15CB-4FFA-AF9D-5BD7F376C07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9" name="Footer Placeholder 1">
            <a:extLst>
              <a:ext uri="{FF2B5EF4-FFF2-40B4-BE49-F238E27FC236}">
                <a16:creationId xmlns:a16="http://schemas.microsoft.com/office/drawing/2014/main" id="{469C7FB1-34FD-4D81-BE16-F0CA52BC3A65}"/>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4BB76ED0-AB99-4F6B-BB3C-9CF94D054EB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9" name="Footer Placeholder 1">
            <a:extLst>
              <a:ext uri="{FF2B5EF4-FFF2-40B4-BE49-F238E27FC236}">
                <a16:creationId xmlns:a16="http://schemas.microsoft.com/office/drawing/2014/main" id="{6A984A8E-85CE-4D1E-9882-EAFCFB8678C6}"/>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2791AED0-A94B-444A-B984-B5F6DF63EAC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9" name="Footer Placeholder 1">
            <a:extLst>
              <a:ext uri="{FF2B5EF4-FFF2-40B4-BE49-F238E27FC236}">
                <a16:creationId xmlns:a16="http://schemas.microsoft.com/office/drawing/2014/main" id="{DB4B52EE-2E85-4479-AB5A-FFBF2054A8C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F4B62290-FFDE-4CF6-91E0-C91FCAE25CF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9" name="Footer Placeholder 1">
            <a:extLst>
              <a:ext uri="{FF2B5EF4-FFF2-40B4-BE49-F238E27FC236}">
                <a16:creationId xmlns:a16="http://schemas.microsoft.com/office/drawing/2014/main" id="{2650668E-C1B6-4A35-846D-5FC65EC1414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BE789A5D-E522-4CAE-BF27-E7BAC8B01CE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4" name="Footer Placeholder 1">
            <a:extLst>
              <a:ext uri="{FF2B5EF4-FFF2-40B4-BE49-F238E27FC236}">
                <a16:creationId xmlns:a16="http://schemas.microsoft.com/office/drawing/2014/main" id="{9AE20C12-A259-4879-9F30-65183238579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5" name="Picture 14">
            <a:extLst>
              <a:ext uri="{FF2B5EF4-FFF2-40B4-BE49-F238E27FC236}">
                <a16:creationId xmlns:a16="http://schemas.microsoft.com/office/drawing/2014/main" id="{B7F3A274-82E4-41BF-A16B-6C556165FCF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TO</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YOU</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77634A6C-9C4C-441B-81C9-293F93C82849}"/>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C15D956F-DCE4-4772-87E0-2AA3E977653E}"/>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7" name="Footer Placeholder 1">
            <a:extLst>
              <a:ext uri="{FF2B5EF4-FFF2-40B4-BE49-F238E27FC236}">
                <a16:creationId xmlns:a16="http://schemas.microsoft.com/office/drawing/2014/main" id="{BC0887EE-429F-42F8-871C-E1F04BC6AFAC}"/>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9" name="Picture 8">
            <a:extLst>
              <a:ext uri="{FF2B5EF4-FFF2-40B4-BE49-F238E27FC236}">
                <a16:creationId xmlns:a16="http://schemas.microsoft.com/office/drawing/2014/main" id="{56E81C64-93AC-43B3-BEB8-4A051B291D32}"/>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sp>
        <p:nvSpPr>
          <p:cNvPr id="5" name="Footer Placeholder 1">
            <a:extLst>
              <a:ext uri="{FF2B5EF4-FFF2-40B4-BE49-F238E27FC236}">
                <a16:creationId xmlns:a16="http://schemas.microsoft.com/office/drawing/2014/main" id="{1C355265-5E0D-4109-A062-F1BCBD303670}"/>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0ED44475-2542-4161-A35F-8AF73A02C2F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9C4A5229-F7DE-4682-86E7-A01A0D02D9D8}"/>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5" name="Footer Placeholder 1">
            <a:extLst>
              <a:ext uri="{FF2B5EF4-FFF2-40B4-BE49-F238E27FC236}">
                <a16:creationId xmlns:a16="http://schemas.microsoft.com/office/drawing/2014/main" id="{ED081E0A-5783-4A7A-A290-8B296CEB9D5D}"/>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C2C74EC7-7440-4FB5-86F5-186578E9261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8" name="Footer Placeholder 1">
            <a:extLst>
              <a:ext uri="{FF2B5EF4-FFF2-40B4-BE49-F238E27FC236}">
                <a16:creationId xmlns:a16="http://schemas.microsoft.com/office/drawing/2014/main" id="{F5E5CE0A-67DD-4A33-B8D5-43CD96F0890B}"/>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C5BF463B-7823-4DE3-B500-FF373C0588B0}"/>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7" name="Footer Placeholder 1">
            <a:extLst>
              <a:ext uri="{FF2B5EF4-FFF2-40B4-BE49-F238E27FC236}">
                <a16:creationId xmlns:a16="http://schemas.microsoft.com/office/drawing/2014/main" id="{473C7F11-BEE1-4D5F-8012-FDEBE5C8282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8" name="Picture 17">
            <a:extLst>
              <a:ext uri="{FF2B5EF4-FFF2-40B4-BE49-F238E27FC236}">
                <a16:creationId xmlns:a16="http://schemas.microsoft.com/office/drawing/2014/main" id="{6C796EE1-7878-4293-8DE9-B5C408EAC57F}"/>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2" name="Footer Placeholder 1">
            <a:extLst>
              <a:ext uri="{FF2B5EF4-FFF2-40B4-BE49-F238E27FC236}">
                <a16:creationId xmlns:a16="http://schemas.microsoft.com/office/drawing/2014/main" id="{DEEC71AC-4731-43F0-8FBB-4262A54DCCF3}"/>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3" name="Picture 12">
            <a:extLst>
              <a:ext uri="{FF2B5EF4-FFF2-40B4-BE49-F238E27FC236}">
                <a16:creationId xmlns:a16="http://schemas.microsoft.com/office/drawing/2014/main" id="{BABBA34B-413C-4086-B3A5-3E893C27B26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5" name="Footer Placeholder 1">
            <a:extLst>
              <a:ext uri="{FF2B5EF4-FFF2-40B4-BE49-F238E27FC236}">
                <a16:creationId xmlns:a16="http://schemas.microsoft.com/office/drawing/2014/main" id="{E4ED7CD3-EFFD-4329-A2D3-FCF6F22F976F}"/>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7" name="Picture 6">
            <a:extLst>
              <a:ext uri="{FF2B5EF4-FFF2-40B4-BE49-F238E27FC236}">
                <a16:creationId xmlns:a16="http://schemas.microsoft.com/office/drawing/2014/main" id="{6A261CB2-16BC-4D01-BFB0-4393468F09F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10" name="Footer Placeholder 1">
            <a:extLst>
              <a:ext uri="{FF2B5EF4-FFF2-40B4-BE49-F238E27FC236}">
                <a16:creationId xmlns:a16="http://schemas.microsoft.com/office/drawing/2014/main" id="{B8A7F154-B453-4BFA-9C41-CBAD05443049}"/>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2413AF42-0425-4D73-9C22-5AA8E342324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Building Union Power</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3" name="Footer Placeholder 1">
            <a:extLst>
              <a:ext uri="{FF2B5EF4-FFF2-40B4-BE49-F238E27FC236}">
                <a16:creationId xmlns:a16="http://schemas.microsoft.com/office/drawing/2014/main" id="{C0B05136-15B5-45A9-B978-A5C54D8574A9}"/>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4" name="Picture 13">
            <a:extLst>
              <a:ext uri="{FF2B5EF4-FFF2-40B4-BE49-F238E27FC236}">
                <a16:creationId xmlns:a16="http://schemas.microsoft.com/office/drawing/2014/main" id="{F4AFA694-C59B-467D-8409-4C8801881FD5}"/>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8" name="Footer Placeholder 1">
            <a:extLst>
              <a:ext uri="{FF2B5EF4-FFF2-40B4-BE49-F238E27FC236}">
                <a16:creationId xmlns:a16="http://schemas.microsoft.com/office/drawing/2014/main" id="{F22A38F1-4DBF-43D2-BE57-F783CAD54D9D}"/>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AF2F048F-F59B-40AB-B60A-71EA12446C4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7" name="Footer Placeholder 1">
            <a:extLst>
              <a:ext uri="{FF2B5EF4-FFF2-40B4-BE49-F238E27FC236}">
                <a16:creationId xmlns:a16="http://schemas.microsoft.com/office/drawing/2014/main" id="{CABAD559-4D52-4EE1-901D-4E9FE4CCBCCF}"/>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D394231A-0DBE-4973-B68E-69626063A3F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1: We Don’t Have A Voice.</a:t>
            </a:r>
            <a:endParaRPr lang="en-CA" dirty="0"/>
          </a:p>
        </p:txBody>
      </p:sp>
      <p:pic>
        <p:nvPicPr>
          <p:cNvPr id="10" name="Picture 9">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8" cy="4962562"/>
          </a:xfrm>
          <a:prstGeom prst="rect">
            <a:avLst/>
          </a:prstGeom>
        </p:spPr>
      </p:pic>
      <p:sp>
        <p:nvSpPr>
          <p:cNvPr id="6" name="Footer Placeholder 1">
            <a:extLst>
              <a:ext uri="{FF2B5EF4-FFF2-40B4-BE49-F238E27FC236}">
                <a16:creationId xmlns:a16="http://schemas.microsoft.com/office/drawing/2014/main" id="{5932B8B6-8692-4C7F-B82F-91E61F776DEE}"/>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70016AB1-56B5-43BA-977E-CD30C770F40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2: Our Union Does Not Support Me.</a:t>
            </a:r>
            <a:endParaRPr lang="en-CA" dirty="0"/>
          </a:p>
        </p:txBody>
      </p:sp>
      <p:pic>
        <p:nvPicPr>
          <p:cNvPr id="16" name="Picture 15">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sp>
        <p:nvSpPr>
          <p:cNvPr id="7" name="Footer Placeholder 1">
            <a:extLst>
              <a:ext uri="{FF2B5EF4-FFF2-40B4-BE49-F238E27FC236}">
                <a16:creationId xmlns:a16="http://schemas.microsoft.com/office/drawing/2014/main" id="{3EBAE6A8-0C3B-4E6F-A8EF-EC70D1AE222B}"/>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2970D02C-2771-47B2-90C6-55EC2BC7D80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89446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3: Failed To Prioritize Our Interests</a:t>
            </a:r>
            <a:endParaRPr lang="en-CA" dirty="0"/>
          </a:p>
        </p:txBody>
      </p:sp>
      <p:pic>
        <p:nvPicPr>
          <p:cNvPr id="7" name="Picture 6">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sp>
        <p:nvSpPr>
          <p:cNvPr id="8" name="Footer Placeholder 1">
            <a:extLst>
              <a:ext uri="{FF2B5EF4-FFF2-40B4-BE49-F238E27FC236}">
                <a16:creationId xmlns:a16="http://schemas.microsoft.com/office/drawing/2014/main" id="{AE303B68-49D7-4C25-B1E0-3145D6C1F07C}"/>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9" name="Picture 8">
            <a:extLst>
              <a:ext uri="{FF2B5EF4-FFF2-40B4-BE49-F238E27FC236}">
                <a16:creationId xmlns:a16="http://schemas.microsoft.com/office/drawing/2014/main" id="{4B347105-ACFD-4FBF-9855-DEEA2389573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11" name="Footer Placeholder 1">
            <a:extLst>
              <a:ext uri="{FF2B5EF4-FFF2-40B4-BE49-F238E27FC236}">
                <a16:creationId xmlns:a16="http://schemas.microsoft.com/office/drawing/2014/main" id="{24220ACE-389E-4442-8543-A6AB412BFDE7}"/>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2" name="Picture 11">
            <a:extLst>
              <a:ext uri="{FF2B5EF4-FFF2-40B4-BE49-F238E27FC236}">
                <a16:creationId xmlns:a16="http://schemas.microsoft.com/office/drawing/2014/main" id="{D08234C4-7E65-432B-BD12-2A3E93FAED8D}"/>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Footer Placeholder 1">
            <a:extLst>
              <a:ext uri="{FF2B5EF4-FFF2-40B4-BE49-F238E27FC236}">
                <a16:creationId xmlns:a16="http://schemas.microsoft.com/office/drawing/2014/main" id="{4A373C60-0122-4C4F-8E9C-A2C175B4DF19}"/>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272B9973-4950-4525-B6D9-AD279304C2B5}"/>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7" name="Footer Placeholder 1">
            <a:extLst>
              <a:ext uri="{FF2B5EF4-FFF2-40B4-BE49-F238E27FC236}">
                <a16:creationId xmlns:a16="http://schemas.microsoft.com/office/drawing/2014/main" id="{8E45A8A4-9737-47D3-90AA-7F61B282ACAF}"/>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9" name="Picture 8">
            <a:extLst>
              <a:ext uri="{FF2B5EF4-FFF2-40B4-BE49-F238E27FC236}">
                <a16:creationId xmlns:a16="http://schemas.microsoft.com/office/drawing/2014/main" id="{95D400AC-BA50-4E62-A41D-4C1C6FBF8881}"/>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5CD3207E-B0E2-44F5-9371-5D006D0CD2C3}"/>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14" name="Footer Placeholder 1">
            <a:extLst>
              <a:ext uri="{FF2B5EF4-FFF2-40B4-BE49-F238E27FC236}">
                <a16:creationId xmlns:a16="http://schemas.microsoft.com/office/drawing/2014/main" id="{FCB2FB38-5C21-4F16-B635-4450C9B3EA06}"/>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5" name="Picture 14">
            <a:extLst>
              <a:ext uri="{FF2B5EF4-FFF2-40B4-BE49-F238E27FC236}">
                <a16:creationId xmlns:a16="http://schemas.microsoft.com/office/drawing/2014/main" id="{E25862B6-3588-4791-9F8C-159A5BF7B0C8}"/>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1" name="Footer Placeholder 1">
            <a:extLst>
              <a:ext uri="{FF2B5EF4-FFF2-40B4-BE49-F238E27FC236}">
                <a16:creationId xmlns:a16="http://schemas.microsoft.com/office/drawing/2014/main" id="{DD987D5D-C2B4-4B53-AB1A-8E7C7B8672F4}"/>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2" name="Picture 11">
            <a:extLst>
              <a:ext uri="{FF2B5EF4-FFF2-40B4-BE49-F238E27FC236}">
                <a16:creationId xmlns:a16="http://schemas.microsoft.com/office/drawing/2014/main" id="{48CA57AC-5E77-4D94-A024-5467BD1B34D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5" name="Footer Placeholder 1">
            <a:extLst>
              <a:ext uri="{FF2B5EF4-FFF2-40B4-BE49-F238E27FC236}">
                <a16:creationId xmlns:a16="http://schemas.microsoft.com/office/drawing/2014/main" id="{2BDB72F9-711D-4E8A-8499-96F3F65AB86E}"/>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6" name="Picture 15">
            <a:extLst>
              <a:ext uri="{FF2B5EF4-FFF2-40B4-BE49-F238E27FC236}">
                <a16:creationId xmlns:a16="http://schemas.microsoft.com/office/drawing/2014/main" id="{A19E15D4-5B35-4FE8-8AF5-F4EF14069F4A}"/>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6712</TotalTime>
  <Words>9674</Words>
  <Application>Microsoft Office PowerPoint</Application>
  <PresentationFormat>Widescreen</PresentationFormat>
  <Paragraphs>588</Paragraphs>
  <Slides>37</Slides>
  <Notes>37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37</vt:i4>
      </vt:variant>
    </vt:vector>
  </HeadingPairs>
  <TitlesOfParts>
    <vt:vector size="47"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39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 - Scenario 1: We Don’t Have A Voice.</vt:lpstr>
      <vt:lpstr>Practice Active Listening - Scenario 2: Our Union Does Not Support Me.</vt:lpstr>
      <vt:lpstr>Practice Active Listening - Scenario 3: Failed To Prioritize Our Interests</vt:lpstr>
      <vt:lpstr>Phase 4: Building Power</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270</cp:revision>
  <dcterms:created xsi:type="dcterms:W3CDTF">2024-09-19T19:34:13Z</dcterms:created>
  <dcterms:modified xsi:type="dcterms:W3CDTF">2025-08-12T14:40:01Z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