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53" r:id="rId43"/>
    <p:sldId id="397" r:id="rId44"/>
    <p:sldId id="390" r:id="rId45"/>
    <p:sldId id="391"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0198" autoAdjust="0"/>
  </p:normalViewPr>
  <p:slideViewPr>
    <p:cSldViewPr snapToGrid="0" showGuides="1">
      <p:cViewPr varScale="1">
        <p:scale>
          <a:sx n="67" d="100"/>
          <a:sy n="67" d="100"/>
        </p:scale>
        <p:origin x="636" y="60"/>
      </p:cViewPr>
      <p:guideLst>
        <p:guide orient="horz" pos="2160"/>
        <p:guide pos="3840"/>
      </p:guideLst>
    </p:cSldViewPr>
  </p:slideViewPr>
  <p:notesTextViewPr>
    <p:cViewPr>
      <p:scale>
        <a:sx n="125" d="100"/>
        <a:sy n="125" d="100"/>
      </p:scale>
      <p:origin x="0" y="-288"/>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38.</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2?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m'expliquer exactement ce qui s'est passé avec l'entrepreneur? Quelles mesures avez-vous prises lorsque vous avez demandé de l'aide au syndicat? Je veux m'assurer de bien comprendre tout pour que nous puissions régler le problème correctement.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On dirait que vous avez vécu une situation difficile, et je suis vraiment désolé que cela se soit produit. Le syndicat aurait dû être là pour vous aider. Nous allons régler ce problème et tenir les gens responsables. Je vais personnellement faire un suivi pour m'assurer que le problème est réglé.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Je veux m'assurer que vous êtes pris en charge. Nous allons travailler ensemble. Je veillerai également à ce que le syndicat fasse ce qu'il est censé faire pour vous. Vous avez tout mon soutien.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UNE SEULE ET MÊME FAMILLE.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Scénario possible 2a : Membre du syndicat : « Le syndicat ne veut que mon argent. Où va mon argent?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3?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m'en dire plus sur ce qui vous fait sentir que le syndicat ne se soucie pas de vous?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à quel point il doit être frustrant de sentir que vos préoccupations ne sont pas prises en compte.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Nous prenons vos préoccupations au sérieux et nous nous efforcerons de vous soutenir à l'avenir.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 SEUL ET MÊME COMBAT.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
        <p:nvSpPr>
          <p:cNvPr id="2" name="Date Placeholder 1">
            <a:extLst>
              <a:ext uri="{FF2B5EF4-FFF2-40B4-BE49-F238E27FC236}">
                <a16:creationId xmlns:a16="http://schemas.microsoft.com/office/drawing/2014/main" id="{415CFD1F-0F16-C112-3397-193089E261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6BBC61-B0E4-6AE5-799B-AB5408D1F3D4}"/>
              </a:ext>
            </a:extLst>
          </p:cNvPr>
          <p:cNvSpPr>
            <a:spLocks noGrp="1"/>
          </p:cNvSpPr>
          <p:nvPr>
            <p:ph type="ftr" sz="quarter" idx="11"/>
          </p:nvPr>
        </p:nvSpPr>
        <p:spPr/>
        <p:txBody>
          <a:bodyPr/>
          <a:lstStyle/>
          <a:p>
            <a:r>
              <a:rPr lang="en-US"/>
              <a:t>Code and Course Name</a:t>
            </a:r>
            <a:endParaRPr lang="en-US"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50728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9.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9.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9.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9.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9.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9.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9.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9.png"/><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8.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323439"/>
          </a:xfrm>
          <a:prstGeom prst="rect">
            <a:avLst/>
          </a:prstGeom>
          <a:noFill/>
        </p:spPr>
        <p:txBody>
          <a:bodyPr wrap="square" rtlCol="0">
            <a:spAutoFit/>
          </a:bodyPr>
          <a:lstStyle/>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fr-CA"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TTT</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601765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92212"/>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
            <a:extLst>
              <a:ext uri="{FF2B5EF4-FFF2-40B4-BE49-F238E27FC236}">
                <a16:creationId xmlns:a16="http://schemas.microsoft.com/office/drawing/2014/main" id="{9FFBB94D-5555-4548-BC20-6338F467C33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58C4CDDF-1048-447A-A301-5588B5ECEE9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61186332-B323-4789-8FE9-D3304AC132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7905583-F5FA-4164-9227-9E0C276D906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E86A102A-74F9-47B3-846B-C77319CAE6A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9" name="Footer Placeholder 1">
            <a:extLst>
              <a:ext uri="{FF2B5EF4-FFF2-40B4-BE49-F238E27FC236}">
                <a16:creationId xmlns:a16="http://schemas.microsoft.com/office/drawing/2014/main" id="{4C4CAE79-8397-43FB-A106-6A7CA4A102A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303B9E5-67A5-41D5-8EAE-E6229FF5D20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3" name="Footer Placeholder 1">
            <a:extLst>
              <a:ext uri="{FF2B5EF4-FFF2-40B4-BE49-F238E27FC236}">
                <a16:creationId xmlns:a16="http://schemas.microsoft.com/office/drawing/2014/main" id="{C7C74EF8-6138-F62E-5277-FA9C888D82E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3574C32-9A75-4E33-B051-2610AD86B51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38</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DA43E92-AD9D-4230-BE8E-3DFE128A2D4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4" name="Picture 3">
            <a:extLst>
              <a:ext uri="{FF2B5EF4-FFF2-40B4-BE49-F238E27FC236}">
                <a16:creationId xmlns:a16="http://schemas.microsoft.com/office/drawing/2014/main" id="{893C1885-F00D-56E9-3D99-5F8253175937}"/>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8" name="Picture 7" descr="A graph showing the number of members&#10;&#10;AI-generated content may be incorrect.">
            <a:extLst>
              <a:ext uri="{FF2B5EF4-FFF2-40B4-BE49-F238E27FC236}">
                <a16:creationId xmlns:a16="http://schemas.microsoft.com/office/drawing/2014/main" id="{359B701D-4F78-43E1-7DD5-1608D9A20CE1}"/>
              </a:ext>
            </a:extLst>
          </p:cNvPr>
          <p:cNvPicPr>
            <a:picLocks noChangeAspect="1"/>
          </p:cNvPicPr>
          <p:nvPr/>
        </p:nvPicPr>
        <p:blipFill>
          <a:blip r:embed="rId6">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sp>
        <p:nvSpPr>
          <p:cNvPr id="12" name="TextBox 11">
            <a:extLst>
              <a:ext uri="{FF2B5EF4-FFF2-40B4-BE49-F238E27FC236}">
                <a16:creationId xmlns:a16="http://schemas.microsoft.com/office/drawing/2014/main" id="{EFE1764E-DE9E-3C8D-58BC-B174796FBE0E}"/>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38 Entre 1984 et 2024</a:t>
            </a:r>
            <a:endParaRPr lang="en-CA" b="1" dirty="0"/>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7" name="Footer Placeholder 1">
            <a:extLst>
              <a:ext uri="{FF2B5EF4-FFF2-40B4-BE49-F238E27FC236}">
                <a16:creationId xmlns:a16="http://schemas.microsoft.com/office/drawing/2014/main" id="{D5D03D10-5181-4B78-A4CA-FE589A7D383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7040049A-AFB1-48F5-B585-BED9FF57BC2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BDE886D-7F14-4CF7-925E-A870D46C6F7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3FFA5C-39AF-4A79-B628-C5AA4BB18E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383B02C7-39D7-4B6D-8119-5937517AFE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6F86518-6157-4DC0-940F-492F10DA2CE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7" name="Footer Placeholder 1">
            <a:extLst>
              <a:ext uri="{FF2B5EF4-FFF2-40B4-BE49-F238E27FC236}">
                <a16:creationId xmlns:a16="http://schemas.microsoft.com/office/drawing/2014/main" id="{5F964C52-C241-4559-869A-EF50D0F23A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a:t>
            </a:r>
            <a:r>
              <a:rPr lang="en-US" sz="2200" b="1" dirty="0" err="1">
                <a:latin typeface="Open Sans" panose="020B0606030504020204" pitchFamily="34" charset="0"/>
                <a:ea typeface="Open Sans" panose="020B0606030504020204" pitchFamily="34" charset="0"/>
                <a:cs typeface="Open Sans" panose="020B0606030504020204" pitchFamily="34" charset="0"/>
              </a:rPr>
              <a:t>Renforcer</a:t>
            </a:r>
            <a:r>
              <a:rPr lang="en-US" sz="2200" b="1" dirty="0">
                <a:latin typeface="Open Sans" panose="020B0606030504020204" pitchFamily="34" charset="0"/>
                <a:ea typeface="Open Sans" panose="020B0606030504020204" pitchFamily="34" charset="0"/>
                <a:cs typeface="Open Sans" panose="020B0606030504020204" pitchFamily="34" charset="0"/>
              </a:rPr>
              <a:t> le </a:t>
            </a:r>
            <a:r>
              <a:rPr lang="en-US" sz="2200" b="1" dirty="0" err="1">
                <a:latin typeface="Open Sans" panose="020B0606030504020204" pitchFamily="34" charset="0"/>
                <a:ea typeface="Open Sans" panose="020B0606030504020204" pitchFamily="34" charset="0"/>
                <a:cs typeface="Open Sans" panose="020B0606030504020204" pitchFamily="34" charset="0"/>
              </a:rPr>
              <a:t>Pouvoir</a:t>
            </a:r>
            <a:r>
              <a:rPr lang="en-US" sz="2200" b="1" dirty="0">
                <a:latin typeface="Open Sans" panose="020B0606030504020204" pitchFamily="34" charset="0"/>
                <a:ea typeface="Open Sans" panose="020B0606030504020204" pitchFamily="34" charset="0"/>
                <a:cs typeface="Open Sans" panose="020B0606030504020204" pitchFamily="34" charset="0"/>
              </a:rPr>
              <a:t> Syndical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4" name="TextBox 3">
            <a:extLst>
              <a:ext uri="{FF2B5EF4-FFF2-40B4-BE49-F238E27FC236}">
                <a16:creationId xmlns:a16="http://schemas.microsoft.com/office/drawing/2014/main" id="{938BCC5C-1EFA-7004-A6E0-D12CCA646C46}"/>
              </a:ext>
            </a:extLst>
          </p:cNvPr>
          <p:cNvSpPr txBox="1"/>
          <p:nvPr/>
        </p:nvSpPr>
        <p:spPr>
          <a:xfrm>
            <a:off x="5110566" y="6482615"/>
            <a:ext cx="3688835" cy="378977"/>
          </a:xfrm>
          <a:prstGeom prst="rect">
            <a:avLst/>
          </a:prstGeom>
          <a:solidFill>
            <a:srgbClr val="19191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alibri"/>
                <a:ea typeface="Calibri"/>
                <a:cs typeface="Times New Roman"/>
              </a:rPr>
              <a:t>Une union. </a:t>
            </a:r>
            <a:r>
              <a:rPr lang="en-US">
                <a:solidFill>
                  <a:srgbClr val="EDB131"/>
                </a:solidFill>
                <a:latin typeface="Calibri"/>
                <a:ea typeface="Calibri"/>
                <a:cs typeface="Times New Roman"/>
              </a:rPr>
              <a:t>Une famille</a:t>
            </a:r>
            <a:r>
              <a:rPr lang="en-US">
                <a:solidFill>
                  <a:schemeClr val="bg1"/>
                </a:solidFill>
                <a:latin typeface="Calibri"/>
                <a:ea typeface="Calibri"/>
                <a:cs typeface="Times New Roman"/>
              </a:rPr>
              <a:t>. Un combat!</a:t>
            </a:r>
            <a:endParaRPr lang="en-US">
              <a:solidFill>
                <a:schemeClr val="bg1"/>
              </a:solidFill>
              <a:latin typeface="Calibri"/>
              <a:ea typeface="Calibri"/>
            </a:endParaRPr>
          </a:p>
        </p:txBody>
      </p:sp>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F12322E-0757-4F70-BAAE-92A06086CD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1" name="Footer Placeholder 1">
            <a:extLst>
              <a:ext uri="{FF2B5EF4-FFF2-40B4-BE49-F238E27FC236}">
                <a16:creationId xmlns:a16="http://schemas.microsoft.com/office/drawing/2014/main" id="{38843B74-64CB-4D0D-B689-CA31A2DC2B2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931D7AF6-C877-4368-9A8D-B8DFFE87B8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99CD81A6-2BEB-4D71-BCD0-1592775043E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5148E9E4-F3F0-4718-8F3A-9037CC00C9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D5B50FE4-1E18-4B9D-8F39-70D7DE5AA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7" name="Footer Placeholder 1">
            <a:extLst>
              <a:ext uri="{FF2B5EF4-FFF2-40B4-BE49-F238E27FC236}">
                <a16:creationId xmlns:a16="http://schemas.microsoft.com/office/drawing/2014/main" id="{5057234D-6A2A-4678-B79A-939B42AE10E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9904637-15B8-45D0-9DEA-79D008A6EA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1: Nous </a:t>
            </a:r>
            <a:r>
              <a:rPr lang="en-US" dirty="0" err="1"/>
              <a:t>N’avons</a:t>
            </a:r>
            <a:r>
              <a:rPr lang="en-US" dirty="0"/>
              <a:t> Pas de Voix</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1" y="1411706"/>
            <a:ext cx="4684295" cy="1323439"/>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Nous avons l’impression que nous n’avons pas notre mot à dire. Le conseil de district semble prendre toutes les décisions.</a:t>
            </a:r>
            <a:endParaRPr lang="en-CA" sz="2000" dirty="0">
              <a:latin typeface="Verdana" panose="020B0604030504040204" pitchFamily="34" charset="0"/>
              <a:ea typeface="Verdana" panose="020B0604030504040204" pitchFamily="34" charset="0"/>
            </a:endParaRPr>
          </a:p>
        </p:txBody>
      </p:sp>
      <p:sp>
        <p:nvSpPr>
          <p:cNvPr id="9" name="Footer Placeholder 1">
            <a:extLst>
              <a:ext uri="{FF2B5EF4-FFF2-40B4-BE49-F238E27FC236}">
                <a16:creationId xmlns:a16="http://schemas.microsoft.com/office/drawing/2014/main" id="{554A7F62-FA95-452C-A0F5-688CDBB7998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2 : </a:t>
            </a:r>
            <a:r>
              <a:rPr lang="fr-CA" dirty="0"/>
              <a:t>Notre Syndicat ne me Soutient Pas</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384" y="804666"/>
            <a:ext cx="8338980" cy="5412696"/>
          </a:xfrm>
          <a:prstGeom prst="rect">
            <a:avLst/>
          </a:prstGeom>
        </p:spPr>
      </p:pic>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E6A72628-56D4-771B-2F55-C0CC9C90E023}"/>
              </a:ext>
            </a:extLst>
          </p:cNvPr>
          <p:cNvSpPr txBox="1"/>
          <p:nvPr/>
        </p:nvSpPr>
        <p:spPr>
          <a:xfrm>
            <a:off x="3306726" y="1315430"/>
            <a:ext cx="4666200" cy="1523494"/>
          </a:xfrm>
          <a:prstGeom prst="rect">
            <a:avLst/>
          </a:prstGeom>
          <a:solidFill>
            <a:schemeClr val="bg1"/>
          </a:solidFill>
        </p:spPr>
        <p:txBody>
          <a:bodyPr wrap="square" rtlCol="0">
            <a:spAutoFit/>
          </a:bodyPr>
          <a:lstStyle/>
          <a:p>
            <a:pPr algn="ctr">
              <a:spcAft>
                <a:spcPts val="600"/>
              </a:spcAft>
            </a:pPr>
            <a:r>
              <a:rPr lang="fr-CA" sz="2000" dirty="0">
                <a:latin typeface="Verdana" panose="020B0604030504040204" pitchFamily="34" charset="0"/>
                <a:ea typeface="Verdana" panose="020B0604030504040204" pitchFamily="34" charset="0"/>
              </a:rPr>
              <a:t>Mon entrepreneur m’a arnaqué. </a:t>
            </a:r>
            <a:br>
              <a:rPr lang="fr-CA" sz="2000" dirty="0">
                <a:latin typeface="Verdana" panose="020B0604030504040204" pitchFamily="34" charset="0"/>
                <a:ea typeface="Verdana" panose="020B0604030504040204" pitchFamily="34" charset="0"/>
              </a:rPr>
            </a:br>
            <a:r>
              <a:rPr lang="fr-CA" sz="2000" dirty="0">
                <a:latin typeface="Verdana" panose="020B0604030504040204" pitchFamily="34" charset="0"/>
                <a:ea typeface="Verdana" panose="020B0604030504040204" pitchFamily="34" charset="0"/>
              </a:rPr>
              <a:t>Je suis allé à la section locale pour obtenir de l’aide, mais ils n’ont rien fait.</a:t>
            </a:r>
          </a:p>
          <a:p>
            <a:pPr algn="ctr">
              <a:spcAft>
                <a:spcPts val="600"/>
              </a:spcAft>
            </a:pPr>
            <a:endParaRPr lang="en-CA" sz="8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6B88C5E-1649-8393-D0F0-DD1335DD2296}"/>
              </a:ext>
            </a:extLst>
          </p:cNvPr>
          <p:cNvSpPr txBox="1"/>
          <p:nvPr/>
        </p:nvSpPr>
        <p:spPr>
          <a:xfrm>
            <a:off x="2294021" y="4425498"/>
            <a:ext cx="4666200" cy="13255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J’ai l’impression d’avoir été laissé pour compte. Quel est le but de faire partie d’un syndicat si je ne reçois aucun soutien?</a:t>
            </a:r>
            <a:endParaRPr lang="en-CA" sz="8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5055-D26D-7F04-0DB2-9E5E46EED38C}"/>
              </a:ext>
            </a:extLst>
          </p:cNvPr>
          <p:cNvSpPr txBox="1"/>
          <p:nvPr/>
        </p:nvSpPr>
        <p:spPr>
          <a:xfrm>
            <a:off x="3207889" y="5707835"/>
            <a:ext cx="2909829" cy="276999"/>
          </a:xfrm>
          <a:prstGeom prst="rect">
            <a:avLst/>
          </a:prstGeom>
          <a:solidFill>
            <a:schemeClr val="bg1"/>
          </a:solidFill>
        </p:spPr>
        <p:txBody>
          <a:bodyPr wrap="square" rtlCol="0">
            <a:spAutoFit/>
          </a:bodyPr>
          <a:lstStyle/>
          <a:p>
            <a:endParaRPr lang="en-CA" sz="1200" dirty="0"/>
          </a:p>
        </p:txBody>
      </p:sp>
      <p:sp>
        <p:nvSpPr>
          <p:cNvPr id="10" name="Footer Placeholder 1">
            <a:extLst>
              <a:ext uri="{FF2B5EF4-FFF2-40B4-BE49-F238E27FC236}">
                <a16:creationId xmlns:a16="http://schemas.microsoft.com/office/drawing/2014/main" id="{D4FC0240-CCF9-4FDE-94EF-1E3D377524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0" y="0"/>
            <a:ext cx="11004176" cy="1325563"/>
          </a:xfrm>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3: </a:t>
            </a:r>
            <a:r>
              <a:rPr lang="fr-CA" dirty="0"/>
              <a:t>Échec de la Priorisation de nos Intérêts </a:t>
            </a:r>
            <a:br>
              <a:rPr lang="en-CA" dirty="0"/>
            </a:b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979D9D3-5401-2190-438E-CD30FE65BEDB}"/>
              </a:ext>
            </a:extLst>
          </p:cNvPr>
          <p:cNvSpPr txBox="1"/>
          <p:nvPr/>
        </p:nvSpPr>
        <p:spPr>
          <a:xfrm>
            <a:off x="5759116" y="1523999"/>
            <a:ext cx="4427621" cy="10156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Le syndicat n’a pas nos meilleurs intérêts à l’esprit. Tout ce qu’il fait, c’est dire pour qui voter.</a:t>
            </a:r>
            <a:endParaRPr lang="en-CA" sz="2000" dirty="0">
              <a:latin typeface="Verdana" panose="020B0604030504040204" pitchFamily="34" charset="0"/>
              <a:ea typeface="Verdana" panose="020B0604030504040204" pitchFamily="34" charset="0"/>
            </a:endParaRPr>
          </a:p>
        </p:txBody>
      </p:sp>
      <p:sp>
        <p:nvSpPr>
          <p:cNvPr id="8" name="Footer Placeholder 1">
            <a:extLst>
              <a:ext uri="{FF2B5EF4-FFF2-40B4-BE49-F238E27FC236}">
                <a16:creationId xmlns:a16="http://schemas.microsoft.com/office/drawing/2014/main" id="{1A444942-E128-4783-80CF-90B85723CC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88DA8942-0D87-4B05-AD05-1288F0BCF17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1CE05674-02C2-412C-A341-F16B66566B9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9F615AC8-8357-40D3-A6C8-46C9921C4E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ED2E3AC-89A9-4E7E-A9D3-EDCA40F475A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ooter Placeholder 1">
            <a:extLst>
              <a:ext uri="{FF2B5EF4-FFF2-40B4-BE49-F238E27FC236}">
                <a16:creationId xmlns:a16="http://schemas.microsoft.com/office/drawing/2014/main" id="{B5F9C809-F496-455E-9F35-94D894D780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FTI 1029  </a:t>
            </a:r>
            <a:r>
              <a:rPr lang="en-US" sz="1500" b="1" dirty="0" err="1"/>
              <a:t>Renforcer</a:t>
            </a:r>
            <a:r>
              <a:rPr lang="en-US" sz="1500" b="1" dirty="0"/>
              <a:t> le </a:t>
            </a:r>
            <a:r>
              <a:rPr lang="en-US" sz="1500" b="1" dirty="0" err="1"/>
              <a:t>Pouvoir</a:t>
            </a:r>
            <a:r>
              <a:rPr lang="en-US" sz="1500" b="1" dirty="0"/>
              <a:t> Syndical TTT</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18995</TotalTime>
  <Words>13058</Words>
  <Application>Microsoft Office PowerPoint</Application>
  <PresentationFormat>Widescreen</PresentationFormat>
  <Paragraphs>722</Paragraphs>
  <Slides>43</Slides>
  <Notes>43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38</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 - Scénario 1: Nous N’avons Pas de Voix</vt:lpstr>
      <vt:lpstr>Pratiquer L’écoute Active - Scénario 2 : Notre Syndicat ne me Soutient Pas</vt:lpstr>
      <vt:lpstr>Pratiquer L’écoute active - Scénario 3: Échec de la Priorisation de nos Intérêts  </vt:lpstr>
      <vt:lpstr>Phase 4 : Renforcer le Pouvoir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296</cp:revision>
  <dcterms:created xsi:type="dcterms:W3CDTF">2024-09-19T19:34:13Z</dcterms:created>
  <dcterms:modified xsi:type="dcterms:W3CDTF">2026-03-04T15:48:55Z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