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6906" autoAdjust="0"/>
  </p:normalViewPr>
  <p:slideViewPr>
    <p:cSldViewPr snapToGrid="0">
      <p:cViewPr varScale="1">
        <p:scale>
          <a:sx n="44" d="100"/>
          <a:sy n="44" d="100"/>
        </p:scale>
        <p:origin x="2310" y="48"/>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2025-07-29</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36.</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A2818AB7-27EF-44B4-AED3-F66DC581A4FE}"/>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5" name="Google Shape;63;p1">
            <a:extLst>
              <a:ext uri="{FF2B5EF4-FFF2-40B4-BE49-F238E27FC236}">
                <a16:creationId xmlns:a16="http://schemas.microsoft.com/office/drawing/2014/main" id="{D509BA2A-9EA7-44B9-B754-4B7F35CEF142}"/>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CBAD1E4C-A235-4A94-A89C-A603EDA309A5}"/>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3" name="Google Shape;63;p1">
            <a:extLst>
              <a:ext uri="{FF2B5EF4-FFF2-40B4-BE49-F238E27FC236}">
                <a16:creationId xmlns:a16="http://schemas.microsoft.com/office/drawing/2014/main" id="{FAB73692-609B-4869-976E-124D8E2927A1}"/>
              </a:ext>
            </a:extLst>
          </p:cNvPr>
          <p:cNvPicPr preferRelativeResize="0"/>
          <p:nvPr userDrawn="1"/>
        </p:nvPicPr>
        <p:blipFill>
          <a:blip r:embed="rId4">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FFFFFF"/>
                </a:solidFill>
                <a:latin typeface="Open Sans"/>
                <a:ea typeface="Open Sans"/>
                <a:cs typeface="Open Sans"/>
              </a:rPr>
              <a:t>Un </a:t>
            </a:r>
            <a:r>
              <a:rPr lang="en-US" sz="1200" b="1" dirty="0" err="1">
                <a:solidFill>
                  <a:srgbClr val="FFFFFF"/>
                </a:solidFill>
                <a:latin typeface="Open Sans"/>
                <a:ea typeface="Open Sans"/>
                <a:cs typeface="Open Sans"/>
              </a:rPr>
              <a:t>Sindicato</a:t>
            </a:r>
            <a:r>
              <a:rPr lang="en-US" sz="1200" b="1" dirty="0">
                <a:solidFill>
                  <a:srgbClr val="FFFFFF"/>
                </a:solidFill>
                <a:latin typeface="Open Sans"/>
                <a:ea typeface="Open Sans"/>
                <a:cs typeface="Open Sans"/>
              </a:rPr>
              <a:t>. </a:t>
            </a:r>
            <a:r>
              <a:rPr lang="en-US" sz="1200" b="1" dirty="0">
                <a:solidFill>
                  <a:srgbClr val="E8B730"/>
                </a:solidFill>
                <a:latin typeface="Open Sans"/>
                <a:ea typeface="Open Sans"/>
                <a:cs typeface="Open Sans"/>
              </a:rPr>
              <a:t>Una Familia</a:t>
            </a:r>
            <a:r>
              <a:rPr lang="en-US" sz="1200" b="1" dirty="0">
                <a:solidFill>
                  <a:srgbClr val="FFFFFF"/>
                </a:solidFill>
                <a:latin typeface="Open Sans"/>
                <a:ea typeface="Open Sans"/>
                <a:cs typeface="Open Sans"/>
              </a:rPr>
              <a:t>. Una </a:t>
            </a:r>
            <a:r>
              <a:rPr lang="en-US" sz="1200" b="1" dirty="0" err="1">
                <a:solidFill>
                  <a:srgbClr val="FFFFFF"/>
                </a:solidFill>
                <a:latin typeface="Open Sans"/>
                <a:ea typeface="Open Sans"/>
                <a:cs typeface="Open Sans"/>
              </a:rPr>
              <a:t>Lucha</a:t>
            </a:r>
            <a:r>
              <a:rPr lang="en-US" sz="1200" b="1" dirty="0">
                <a:solidFill>
                  <a:srgbClr val="FFFFFF"/>
                </a:solidFill>
                <a:latin typeface="Open Sans"/>
                <a:ea typeface="Open Sans"/>
                <a:cs typeface="Open Sans"/>
              </a:rPr>
              <a:t>!</a:t>
            </a:r>
            <a:endParaRPr lang="es-ES" sz="12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8321" y="4040885"/>
            <a:ext cx="1513263" cy="151326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61829"/>
          </a:xfrm>
          <a:prstGeom prst="rect">
            <a:avLst/>
          </a:prstGeom>
          <a:noFill/>
        </p:spPr>
        <p:txBody>
          <a:bodyPr wrap="square" rtlCol="0">
            <a:spAutoFit/>
          </a:bodyPr>
          <a:lstStyle/>
          <a:p>
            <a:r>
              <a:rPr lang="en-US" sz="23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C</a:t>
            </a:r>
            <a:r>
              <a:rPr lang="es-ES" sz="23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3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TTT</a:t>
            </a:r>
            <a:endParaRPr lang="en-CA" sz="23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58822" y="3860956"/>
            <a:ext cx="1022417" cy="1654284"/>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54B28B3-4A5E-4E59-BFDB-A10EF9C4935B}"/>
              </a:ext>
            </a:extLst>
          </p:cNvPr>
          <p:cNvSpPr txBox="1"/>
          <p:nvPr/>
        </p:nvSpPr>
        <p:spPr>
          <a:xfrm>
            <a:off x="10563721" y="3499698"/>
            <a:ext cx="134598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D60E73DB-162A-463D-B0B5-80E75FFA97D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8CD67CBF-FDE0-446F-911B-434804D8FE33}"/>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BABA8850-C90D-4732-8034-B3BD9477C5B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36</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59236ED3-EAA2-43BA-B794-24F27222473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2" name="Picture 11">
            <a:extLst>
              <a:ext uri="{FF2B5EF4-FFF2-40B4-BE49-F238E27FC236}">
                <a16:creationId xmlns:a16="http://schemas.microsoft.com/office/drawing/2014/main" id="{457E63C5-F14D-41CB-B47A-092784A0B0B8}"/>
              </a:ext>
            </a:extLst>
          </p:cNvPr>
          <p:cNvPicPr>
            <a:picLocks noChangeAspect="1"/>
          </p:cNvPicPr>
          <p:nvPr/>
        </p:nvPicPr>
        <p:blipFill>
          <a:blip r:embed="rId5"/>
          <a:stretch>
            <a:fillRect/>
          </a:stretch>
        </p:blipFill>
        <p:spPr>
          <a:xfrm>
            <a:off x="2141052" y="911226"/>
            <a:ext cx="7512902" cy="4856528"/>
          </a:xfrm>
          <a:prstGeom prst="rect">
            <a:avLst/>
          </a:prstGeom>
        </p:spPr>
      </p:pic>
      <p:pic>
        <p:nvPicPr>
          <p:cNvPr id="13" name="Picture 12">
            <a:extLst>
              <a:ext uri="{FF2B5EF4-FFF2-40B4-BE49-F238E27FC236}">
                <a16:creationId xmlns:a16="http://schemas.microsoft.com/office/drawing/2014/main" id="{33E63ECF-7929-4CC7-A12F-D001F1A47411}"/>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sp>
        <p:nvSpPr>
          <p:cNvPr id="14" name="Rectangle 13">
            <a:extLst>
              <a:ext uri="{FF2B5EF4-FFF2-40B4-BE49-F238E27FC236}">
                <a16:creationId xmlns:a16="http://schemas.microsoft.com/office/drawing/2014/main" id="{E20C3C40-BBE3-4D1C-BC16-4BB80B86DE09}"/>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36,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2FE9871-DA99-4096-8E1C-74231B01BA9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E5F40A4-A293-4016-B53F-013117F3D65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BFA956C-9B2F-4A76-B7BE-CA27BC073FF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970473A2-E4A0-4B39-B632-E06AAAD6BC0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a:solidFill>
                  <a:schemeClr val="bg1"/>
                </a:solidFill>
              </a:rPr>
              <a:t>Obstáculos</a:t>
            </a:r>
            <a:endParaRPr lang="en-CA">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3E17803C-053A-430A-A332-F701130AD4E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205BDCF-BF97-4B41-A7B7-903F6C6D51A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9C15A94-8E5F-463A-AD30-0B3723C92B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3A7344B4-F2B4-4CC7-848A-64010759CE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775D52CD-85AA-4189-8AF1-687A848547C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2C7519BC-33D8-47E0-9EC4-DD69A68E5C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94349A03-078B-4870-9936-951BCBFCC65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23E794D-B4F4-4A60-B90B-63E1BCA91B6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172B34E-9295-45B5-9DFF-92839E87A2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C86FEA5-F232-4DFE-93C1-E6DC198218E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FA5C21CD-4C37-4FC5-A3AF-BB7695FC64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738B1BD-DFB9-431F-8847-ED74E1C3423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08C06702-BE5F-4426-A7A0-E08D229E336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79E6026-AEF2-4684-B266-9FDE419CD8DF}"/>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ABA63EB-917D-4D13-8E7C-0C963A91C802}"/>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E11923D-D9C1-4066-A7E3-7783BF3130C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5927217-953A-4E54-BF62-D582E8DA928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DB019F05-D007-49E4-B079-BF2F4F1D914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FDA02D6-5CF4-46DD-AA6C-9DDC4CE054D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F39E56E-197B-47AB-9FBC-9891237F59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0D5384D-F392-42D4-B2A6-51CA9AE0CB7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835A4EFF-0679-4843-9BF2-84D24EB7B3B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116</TotalTime>
  <Words>12533</Words>
  <Application>Microsoft Office PowerPoint</Application>
  <PresentationFormat>Widescreen</PresentationFormat>
  <Paragraphs>608</Paragraphs>
  <Slides>37</Slides>
  <Notes>37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36</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18</cp:revision>
  <dcterms:created xsi:type="dcterms:W3CDTF">2024-09-19T19:34:13Z</dcterms:created>
  <dcterms:modified xsi:type="dcterms:W3CDTF">2025-07-29T12:57:02Z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