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6" r:id="rId9"/>
    <p:sldId id="262" r:id="rId10"/>
    <p:sldId id="263" r:id="rId11"/>
    <p:sldId id="264" r:id="rId12"/>
    <p:sldId id="265" r:id="rId13"/>
    <p:sldId id="267" r:id="rId14"/>
  </p:sldIdLst>
  <p:sldSz cx="12192000" cy="6858000"/>
  <p:notesSz cx="6858000" cy="9144000"/>
  <p:embeddedFontLst>
    <p:embeddedFont>
      <p:font typeface="Impact" panose="020B0806030902050204" pitchFamily="34" charset="0"/>
      <p:regular r:id="rId16"/>
    </p:embeddedFont>
    <p:embeddedFont>
      <p:font typeface="Permanent Marker" panose="020B0604020202020204" charset="0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9" roundtripDataSignature="AMtx7mivbZaU8Rrx+MUWuVYrRJilxNRw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2494cacce6_2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g32494cacce6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2494cacce6_2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3" name="Google Shape;233;g32494cacce6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2494cacce6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2494cacce6_3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32494cacce6_3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9fe62919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9fe62919a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g29fe62919a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2494cacce6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g32494cacce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2494cacce6_2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2494cacce6_2_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32494cacce6_2_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2494cacce6_2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g32494cacce6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2494cacce6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2494cacce6_2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32494cacce6_2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e66bcb1d75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ge66bcb1d75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2494cacce6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g32494cacce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25"/>
          <p:cNvSpPr/>
          <p:nvPr/>
        </p:nvSpPr>
        <p:spPr>
          <a:xfrm>
            <a:off x="6056745" y="0"/>
            <a:ext cx="6135255" cy="6858000"/>
          </a:xfrm>
          <a:prstGeom prst="rect">
            <a:avLst/>
          </a:prstGeom>
          <a:solidFill>
            <a:srgbClr val="F0B51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Google Shape;13;p25"/>
          <p:cNvGrpSpPr/>
          <p:nvPr/>
        </p:nvGrpSpPr>
        <p:grpSpPr>
          <a:xfrm>
            <a:off x="-1" y="0"/>
            <a:ext cx="11609294" cy="6858000"/>
            <a:chOff x="-1" y="0"/>
            <a:chExt cx="11609294" cy="6858000"/>
          </a:xfrm>
        </p:grpSpPr>
        <p:sp>
          <p:nvSpPr>
            <p:cNvPr id="14" name="Google Shape;14;p25"/>
            <p:cNvSpPr/>
            <p:nvPr/>
          </p:nvSpPr>
          <p:spPr>
            <a:xfrm>
              <a:off x="5107709" y="0"/>
              <a:ext cx="949036" cy="6858000"/>
            </a:xfrm>
            <a:prstGeom prst="rect">
              <a:avLst/>
            </a:prstGeom>
            <a:solidFill>
              <a:schemeClr val="dk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5"/>
            <p:cNvSpPr txBox="1"/>
            <p:nvPr/>
          </p:nvSpPr>
          <p:spPr>
            <a:xfrm>
              <a:off x="7037293" y="708211"/>
              <a:ext cx="4509246" cy="1821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0"/>
                <a:buFont typeface="Arial"/>
                <a:buNone/>
              </a:pPr>
              <a:r>
                <a:rPr lang="en-US" sz="5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Main Title Goes Here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5"/>
            <p:cNvSpPr txBox="1"/>
            <p:nvPr/>
          </p:nvSpPr>
          <p:spPr>
            <a:xfrm>
              <a:off x="7037293" y="3429000"/>
              <a:ext cx="4572000" cy="27207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228600" marR="0" lvl="0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Arial"/>
                <a:buChar char="•"/>
              </a:pPr>
              <a:r>
                <a:rPr lang="en-US" sz="25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Subtitle, byline, etc. </a:t>
              </a:r>
              <a:endPara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" name="Google Shape;17;p25"/>
            <p:cNvPicPr preferRelativeResize="0"/>
            <p:nvPr/>
          </p:nvPicPr>
          <p:blipFill rotWithShape="1">
            <a:blip r:embed="rId2">
              <a:alphaModFix/>
            </a:blip>
            <a:srcRect t="1116" r="30210" b="14410"/>
            <a:stretch/>
          </p:blipFill>
          <p:spPr>
            <a:xfrm>
              <a:off x="-1" y="0"/>
              <a:ext cx="5665863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4002" y="5324030"/>
              <a:ext cx="1533970" cy="153397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34"/>
          <p:cNvGrpSpPr/>
          <p:nvPr/>
        </p:nvGrpSpPr>
        <p:grpSpPr>
          <a:xfrm>
            <a:off x="0" y="0"/>
            <a:ext cx="12256610" cy="6889688"/>
            <a:chOff x="0" y="0"/>
            <a:chExt cx="12256610" cy="6889688"/>
          </a:xfrm>
        </p:grpSpPr>
        <p:pic>
          <p:nvPicPr>
            <p:cNvPr id="93" name="Google Shape;93;p34"/>
            <p:cNvPicPr preferRelativeResize="0"/>
            <p:nvPr/>
          </p:nvPicPr>
          <p:blipFill rotWithShape="1">
            <a:blip r:embed="rId2">
              <a:alphaModFix/>
            </a:blip>
            <a:srcRect t="29690" b="39663"/>
            <a:stretch/>
          </p:blipFill>
          <p:spPr>
            <a:xfrm>
              <a:off x="0" y="0"/>
              <a:ext cx="12256610" cy="2479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" name="Google Shape;94;p34"/>
            <p:cNvSpPr/>
            <p:nvPr/>
          </p:nvSpPr>
          <p:spPr>
            <a:xfrm>
              <a:off x="0" y="2479374"/>
              <a:ext cx="12256609" cy="267077"/>
            </a:xfrm>
            <a:prstGeom prst="rect">
              <a:avLst/>
            </a:prstGeom>
            <a:solidFill>
              <a:srgbClr val="F0B51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4"/>
            <p:cNvSpPr/>
            <p:nvPr/>
          </p:nvSpPr>
          <p:spPr>
            <a:xfrm>
              <a:off x="0" y="2746452"/>
              <a:ext cx="12256609" cy="4143236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" name="Google Shape;96;p34"/>
          <p:cNvSpPr txBox="1">
            <a:spLocks noGrp="1"/>
          </p:cNvSpPr>
          <p:nvPr>
            <p:ph type="body" idx="1"/>
          </p:nvPr>
        </p:nvSpPr>
        <p:spPr>
          <a:xfrm>
            <a:off x="847344" y="3192766"/>
            <a:ext cx="4340382" cy="1840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34"/>
          <p:cNvSpPr txBox="1">
            <a:spLocks noGrp="1"/>
          </p:cNvSpPr>
          <p:nvPr>
            <p:ph type="body" idx="2"/>
          </p:nvPr>
        </p:nvSpPr>
        <p:spPr>
          <a:xfrm>
            <a:off x="7022564" y="3191256"/>
            <a:ext cx="4340382" cy="1840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34"/>
          <p:cNvSpPr txBox="1">
            <a:spLocks noGrp="1"/>
          </p:cNvSpPr>
          <p:nvPr>
            <p:ph type="title"/>
          </p:nvPr>
        </p:nvSpPr>
        <p:spPr>
          <a:xfrm>
            <a:off x="635296" y="713485"/>
            <a:ext cx="10515600" cy="85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Header">
  <p:cSld name="3_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35"/>
          <p:cNvGrpSpPr/>
          <p:nvPr/>
        </p:nvGrpSpPr>
        <p:grpSpPr>
          <a:xfrm>
            <a:off x="0" y="0"/>
            <a:ext cx="12324766" cy="6889687"/>
            <a:chOff x="0" y="0"/>
            <a:chExt cx="12324766" cy="6889687"/>
          </a:xfrm>
        </p:grpSpPr>
        <p:pic>
          <p:nvPicPr>
            <p:cNvPr id="101" name="Google Shape;101;p35"/>
            <p:cNvPicPr preferRelativeResize="0"/>
            <p:nvPr/>
          </p:nvPicPr>
          <p:blipFill rotWithShape="1">
            <a:blip r:embed="rId2">
              <a:alphaModFix/>
            </a:blip>
            <a:srcRect t="30658" b="16948"/>
            <a:stretch/>
          </p:blipFill>
          <p:spPr>
            <a:xfrm>
              <a:off x="4852981" y="0"/>
              <a:ext cx="7403629" cy="2560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35"/>
            <p:cNvSpPr/>
            <p:nvPr/>
          </p:nvSpPr>
          <p:spPr>
            <a:xfrm>
              <a:off x="0" y="0"/>
              <a:ext cx="6024785" cy="2560320"/>
            </a:xfrm>
            <a:prstGeom prst="rect">
              <a:avLst/>
            </a:prstGeom>
            <a:solidFill>
              <a:schemeClr val="dk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35"/>
            <p:cNvSpPr/>
            <p:nvPr/>
          </p:nvSpPr>
          <p:spPr>
            <a:xfrm>
              <a:off x="0" y="2560320"/>
              <a:ext cx="12256609" cy="4329367"/>
            </a:xfrm>
            <a:prstGeom prst="rect">
              <a:avLst/>
            </a:prstGeom>
            <a:solidFill>
              <a:srgbClr val="F0B5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4" name="Google Shape;104;p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03650" y="1596805"/>
              <a:ext cx="821116" cy="8211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" name="Google Shape;105;p35"/>
          <p:cNvSpPr txBox="1">
            <a:spLocks noGrp="1"/>
          </p:cNvSpPr>
          <p:nvPr>
            <p:ph type="title"/>
          </p:nvPr>
        </p:nvSpPr>
        <p:spPr>
          <a:xfrm>
            <a:off x="699304" y="698431"/>
            <a:ext cx="5325481" cy="898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35"/>
          <p:cNvSpPr txBox="1">
            <a:spLocks noGrp="1"/>
          </p:cNvSpPr>
          <p:nvPr>
            <p:ph type="body" idx="1"/>
          </p:nvPr>
        </p:nvSpPr>
        <p:spPr>
          <a:xfrm>
            <a:off x="699305" y="2926533"/>
            <a:ext cx="10914430" cy="3250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info Slide 3">
  <p:cSld name="General info Slide 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36"/>
          <p:cNvGrpSpPr/>
          <p:nvPr/>
        </p:nvGrpSpPr>
        <p:grpSpPr>
          <a:xfrm>
            <a:off x="0" y="1"/>
            <a:ext cx="12256609" cy="3250193"/>
            <a:chOff x="0" y="1"/>
            <a:chExt cx="12256609" cy="3250193"/>
          </a:xfrm>
        </p:grpSpPr>
        <p:sp>
          <p:nvSpPr>
            <p:cNvPr id="109" name="Google Shape;109;p36"/>
            <p:cNvSpPr/>
            <p:nvPr/>
          </p:nvSpPr>
          <p:spPr>
            <a:xfrm>
              <a:off x="0" y="1"/>
              <a:ext cx="12256609" cy="1883120"/>
            </a:xfrm>
            <a:prstGeom prst="rect">
              <a:avLst/>
            </a:prstGeom>
            <a:solidFill>
              <a:srgbClr val="F0B5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36"/>
            <p:cNvSpPr/>
            <p:nvPr/>
          </p:nvSpPr>
          <p:spPr>
            <a:xfrm>
              <a:off x="0" y="1883121"/>
              <a:ext cx="12256609" cy="1367073"/>
            </a:xfrm>
            <a:prstGeom prst="rect">
              <a:avLst/>
            </a:prstGeom>
            <a:solidFill>
              <a:schemeClr val="dk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1" name="Google Shape;111;p3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832290" y="673571"/>
              <a:ext cx="910055" cy="9354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36"/>
          <p:cNvSpPr txBox="1">
            <a:spLocks noGrp="1"/>
          </p:cNvSpPr>
          <p:nvPr>
            <p:ph type="body" idx="1"/>
          </p:nvPr>
        </p:nvSpPr>
        <p:spPr>
          <a:xfrm>
            <a:off x="594510" y="3435861"/>
            <a:ext cx="2743200" cy="275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36"/>
          <p:cNvSpPr txBox="1">
            <a:spLocks noGrp="1"/>
          </p:cNvSpPr>
          <p:nvPr>
            <p:ph type="body" idx="2"/>
          </p:nvPr>
        </p:nvSpPr>
        <p:spPr>
          <a:xfrm>
            <a:off x="4715347" y="3435861"/>
            <a:ext cx="2743200" cy="275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36"/>
          <p:cNvSpPr txBox="1">
            <a:spLocks noGrp="1"/>
          </p:cNvSpPr>
          <p:nvPr>
            <p:ph type="body" idx="3"/>
          </p:nvPr>
        </p:nvSpPr>
        <p:spPr>
          <a:xfrm>
            <a:off x="8836184" y="3429000"/>
            <a:ext cx="2743200" cy="275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36"/>
          <p:cNvSpPr txBox="1">
            <a:spLocks noGrp="1"/>
          </p:cNvSpPr>
          <p:nvPr>
            <p:ph type="body" idx="4"/>
          </p:nvPr>
        </p:nvSpPr>
        <p:spPr>
          <a:xfrm>
            <a:off x="594510" y="2166868"/>
            <a:ext cx="10984874" cy="85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36"/>
          <p:cNvSpPr txBox="1">
            <a:spLocks noGrp="1"/>
          </p:cNvSpPr>
          <p:nvPr>
            <p:ph type="title"/>
          </p:nvPr>
        </p:nvSpPr>
        <p:spPr>
          <a:xfrm>
            <a:off x="635296" y="673571"/>
            <a:ext cx="10944088" cy="92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">
  <p:cSld name="List 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37"/>
          <p:cNvGrpSpPr/>
          <p:nvPr/>
        </p:nvGrpSpPr>
        <p:grpSpPr>
          <a:xfrm>
            <a:off x="0" y="0"/>
            <a:ext cx="12192000" cy="6590543"/>
            <a:chOff x="0" y="0"/>
            <a:chExt cx="12192000" cy="6590543"/>
          </a:xfrm>
        </p:grpSpPr>
        <p:sp>
          <p:nvSpPr>
            <p:cNvPr id="119" name="Google Shape;119;p37"/>
            <p:cNvSpPr/>
            <p:nvPr/>
          </p:nvSpPr>
          <p:spPr>
            <a:xfrm>
              <a:off x="0" y="1738265"/>
              <a:ext cx="12192000" cy="161454"/>
            </a:xfrm>
            <a:prstGeom prst="rect">
              <a:avLst/>
            </a:prstGeom>
            <a:solidFill>
              <a:srgbClr val="F0B5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37"/>
            <p:cNvSpPr/>
            <p:nvPr/>
          </p:nvSpPr>
          <p:spPr>
            <a:xfrm>
              <a:off x="0" y="0"/>
              <a:ext cx="12192000" cy="1738265"/>
            </a:xfrm>
            <a:prstGeom prst="rect">
              <a:avLst/>
            </a:prstGeom>
            <a:solidFill>
              <a:schemeClr val="dk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1" name="Google Shape;121;p3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831457" y="5655116"/>
              <a:ext cx="910055" cy="9354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" name="Google Shape;122;p37"/>
          <p:cNvSpPr txBox="1">
            <a:spLocks noGrp="1"/>
          </p:cNvSpPr>
          <p:nvPr>
            <p:ph type="body" idx="1"/>
          </p:nvPr>
        </p:nvSpPr>
        <p:spPr>
          <a:xfrm>
            <a:off x="622505" y="3429000"/>
            <a:ext cx="5256212" cy="186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7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37"/>
          <p:cNvSpPr txBox="1">
            <a:spLocks noGrp="1"/>
          </p:cNvSpPr>
          <p:nvPr>
            <p:ph type="body" idx="2"/>
          </p:nvPr>
        </p:nvSpPr>
        <p:spPr>
          <a:xfrm>
            <a:off x="6322338" y="3429000"/>
            <a:ext cx="5256212" cy="186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7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37"/>
          <p:cNvSpPr txBox="1">
            <a:spLocks noGrp="1"/>
          </p:cNvSpPr>
          <p:nvPr>
            <p:ph type="title"/>
          </p:nvPr>
        </p:nvSpPr>
        <p:spPr>
          <a:xfrm>
            <a:off x="635296" y="673571"/>
            <a:ext cx="10944088" cy="92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37"/>
          <p:cNvSpPr txBox="1">
            <a:spLocks noGrp="1"/>
          </p:cNvSpPr>
          <p:nvPr>
            <p:ph type="body" idx="3"/>
          </p:nvPr>
        </p:nvSpPr>
        <p:spPr>
          <a:xfrm>
            <a:off x="594510" y="2166868"/>
            <a:ext cx="10984874" cy="85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info Slide 2">
  <p:cSld name="General info Slide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38"/>
          <p:cNvGrpSpPr/>
          <p:nvPr/>
        </p:nvGrpSpPr>
        <p:grpSpPr>
          <a:xfrm>
            <a:off x="1" y="0"/>
            <a:ext cx="12191998" cy="6858000"/>
            <a:chOff x="1" y="0"/>
            <a:chExt cx="12191998" cy="6858000"/>
          </a:xfrm>
        </p:grpSpPr>
        <p:pic>
          <p:nvPicPr>
            <p:cNvPr id="128" name="Google Shape;128;p38"/>
            <p:cNvPicPr preferRelativeResize="0"/>
            <p:nvPr/>
          </p:nvPicPr>
          <p:blipFill rotWithShape="1">
            <a:blip r:embed="rId2">
              <a:alphaModFix/>
            </a:blip>
            <a:srcRect l="41786" t="2861" r="41768" b="28426"/>
            <a:stretch/>
          </p:blipFill>
          <p:spPr>
            <a:xfrm>
              <a:off x="1" y="0"/>
              <a:ext cx="2486826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38"/>
            <p:cNvSpPr/>
            <p:nvPr/>
          </p:nvSpPr>
          <p:spPr>
            <a:xfrm>
              <a:off x="2486827" y="0"/>
              <a:ext cx="848007" cy="6858000"/>
            </a:xfrm>
            <a:prstGeom prst="rect">
              <a:avLst/>
            </a:prstGeom>
            <a:solidFill>
              <a:srgbClr val="F0B51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38"/>
            <p:cNvSpPr/>
            <p:nvPr/>
          </p:nvSpPr>
          <p:spPr>
            <a:xfrm>
              <a:off x="3334834" y="0"/>
              <a:ext cx="8857165" cy="6858000"/>
            </a:xfrm>
            <a:prstGeom prst="rect">
              <a:avLst/>
            </a:prstGeom>
            <a:solidFill>
              <a:schemeClr val="dk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p38"/>
          <p:cNvSpPr txBox="1">
            <a:spLocks noGrp="1"/>
          </p:cNvSpPr>
          <p:nvPr>
            <p:ph type="title"/>
          </p:nvPr>
        </p:nvSpPr>
        <p:spPr>
          <a:xfrm>
            <a:off x="4292837" y="650089"/>
            <a:ext cx="4781490" cy="95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38"/>
          <p:cNvSpPr txBox="1">
            <a:spLocks noGrp="1"/>
          </p:cNvSpPr>
          <p:nvPr>
            <p:ph type="body" idx="1"/>
          </p:nvPr>
        </p:nvSpPr>
        <p:spPr>
          <a:xfrm>
            <a:off x="4292837" y="2499973"/>
            <a:ext cx="4567851" cy="3707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2">
  <p:cSld name="End Slide 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39"/>
          <p:cNvGrpSpPr/>
          <p:nvPr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135" name="Google Shape;135;p39"/>
            <p:cNvPicPr preferRelativeResize="0"/>
            <p:nvPr/>
          </p:nvPicPr>
          <p:blipFill rotWithShape="1">
            <a:blip r:embed="rId2">
              <a:alphaModFix/>
            </a:blip>
            <a:srcRect l="20462" t="2631" r="52972" b="11851"/>
            <a:stretch/>
          </p:blipFill>
          <p:spPr>
            <a:xfrm>
              <a:off x="0" y="1"/>
              <a:ext cx="3238857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Google Shape;136;p39"/>
            <p:cNvSpPr/>
            <p:nvPr/>
          </p:nvSpPr>
          <p:spPr>
            <a:xfrm>
              <a:off x="3238856" y="0"/>
              <a:ext cx="8953144" cy="6857999"/>
            </a:xfrm>
            <a:prstGeom prst="rect">
              <a:avLst/>
            </a:prstGeom>
            <a:solidFill>
              <a:schemeClr val="dk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7" name="Google Shape;137;p3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322" y="4822521"/>
              <a:ext cx="1356423" cy="13942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8" name="Google Shape;138;p39"/>
          <p:cNvSpPr txBox="1">
            <a:spLocks noGrp="1"/>
          </p:cNvSpPr>
          <p:nvPr>
            <p:ph type="title"/>
          </p:nvPr>
        </p:nvSpPr>
        <p:spPr>
          <a:xfrm>
            <a:off x="3369891" y="773307"/>
            <a:ext cx="4572000" cy="95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39"/>
          <p:cNvSpPr txBox="1">
            <a:spLocks noGrp="1"/>
          </p:cNvSpPr>
          <p:nvPr>
            <p:ph type="body" idx="1"/>
          </p:nvPr>
        </p:nvSpPr>
        <p:spPr>
          <a:xfrm>
            <a:off x="3369891" y="2508823"/>
            <a:ext cx="4419600" cy="3563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40"/>
          <p:cNvGrpSpPr/>
          <p:nvPr/>
        </p:nvGrpSpPr>
        <p:grpSpPr>
          <a:xfrm>
            <a:off x="0" y="-24447"/>
            <a:ext cx="12152980" cy="6882447"/>
            <a:chOff x="0" y="-24447"/>
            <a:chExt cx="12152980" cy="6882447"/>
          </a:xfrm>
        </p:grpSpPr>
        <p:pic>
          <p:nvPicPr>
            <p:cNvPr id="142" name="Google Shape;142;p40"/>
            <p:cNvPicPr preferRelativeResize="0"/>
            <p:nvPr/>
          </p:nvPicPr>
          <p:blipFill rotWithShape="1">
            <a:blip r:embed="rId2">
              <a:alphaModFix/>
            </a:blip>
            <a:srcRect l="46913" r="23106"/>
            <a:stretch/>
          </p:blipFill>
          <p:spPr>
            <a:xfrm>
              <a:off x="9038164" y="0"/>
              <a:ext cx="3114816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40"/>
            <p:cNvSpPr/>
            <p:nvPr/>
          </p:nvSpPr>
          <p:spPr>
            <a:xfrm>
              <a:off x="157210" y="0"/>
              <a:ext cx="8880953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40"/>
            <p:cNvSpPr/>
            <p:nvPr/>
          </p:nvSpPr>
          <p:spPr>
            <a:xfrm>
              <a:off x="0" y="-24447"/>
              <a:ext cx="8880953" cy="6858000"/>
            </a:xfrm>
            <a:prstGeom prst="rect">
              <a:avLst/>
            </a:prstGeom>
            <a:solidFill>
              <a:srgbClr val="F0B5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5" name="Google Shape;145;p40"/>
            <p:cNvPicPr preferRelativeResize="0"/>
            <p:nvPr/>
          </p:nvPicPr>
          <p:blipFill rotWithShape="1">
            <a:blip r:embed="rId3">
              <a:alphaModFix/>
            </a:blip>
            <a:srcRect l="14747" r="13023"/>
            <a:stretch/>
          </p:blipFill>
          <p:spPr>
            <a:xfrm>
              <a:off x="566928" y="2884612"/>
              <a:ext cx="740664" cy="676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40"/>
            <p:cNvPicPr preferRelativeResize="0"/>
            <p:nvPr/>
          </p:nvPicPr>
          <p:blipFill rotWithShape="1">
            <a:blip r:embed="rId4">
              <a:alphaModFix/>
            </a:blip>
            <a:srcRect l="14747" r="13023"/>
            <a:stretch/>
          </p:blipFill>
          <p:spPr>
            <a:xfrm>
              <a:off x="566928" y="3868853"/>
              <a:ext cx="740664" cy="679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40"/>
            <p:cNvPicPr preferRelativeResize="0"/>
            <p:nvPr/>
          </p:nvPicPr>
          <p:blipFill rotWithShape="1">
            <a:blip r:embed="rId5">
              <a:alphaModFix/>
            </a:blip>
            <a:srcRect l="14747" r="13023"/>
            <a:stretch/>
          </p:blipFill>
          <p:spPr>
            <a:xfrm>
              <a:off x="566928" y="4853095"/>
              <a:ext cx="740664" cy="676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40"/>
            <p:cNvPicPr preferRelativeResize="0"/>
            <p:nvPr/>
          </p:nvPicPr>
          <p:blipFill rotWithShape="1">
            <a:blip r:embed="rId6">
              <a:alphaModFix/>
            </a:blip>
            <a:srcRect l="18825" r="15913"/>
            <a:stretch/>
          </p:blipFill>
          <p:spPr>
            <a:xfrm>
              <a:off x="566928" y="638204"/>
              <a:ext cx="1830038" cy="1850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4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792604" y="5215963"/>
              <a:ext cx="1356423" cy="13942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0" name="Google Shape;150;p40"/>
          <p:cNvSpPr txBox="1">
            <a:spLocks noGrp="1"/>
          </p:cNvSpPr>
          <p:nvPr>
            <p:ph type="title"/>
          </p:nvPr>
        </p:nvSpPr>
        <p:spPr>
          <a:xfrm>
            <a:off x="2409493" y="716397"/>
            <a:ext cx="4781490" cy="95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40"/>
          <p:cNvSpPr txBox="1"/>
          <p:nvPr/>
        </p:nvSpPr>
        <p:spPr>
          <a:xfrm>
            <a:off x="2396967" y="2068061"/>
            <a:ext cx="4781490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 Here</a:t>
            </a:r>
            <a:endParaRPr sz="4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40"/>
          <p:cNvSpPr txBox="1"/>
          <p:nvPr/>
        </p:nvSpPr>
        <p:spPr>
          <a:xfrm>
            <a:off x="2409493" y="2980681"/>
            <a:ext cx="4781490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Phone: (555)555-555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40"/>
          <p:cNvSpPr txBox="1"/>
          <p:nvPr/>
        </p:nvSpPr>
        <p:spPr>
          <a:xfrm>
            <a:off x="2396966" y="3893301"/>
            <a:ext cx="6379923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Email: YOURNAME@iupat.org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40"/>
          <p:cNvSpPr txBox="1"/>
          <p:nvPr/>
        </p:nvSpPr>
        <p:spPr>
          <a:xfrm>
            <a:off x="2409493" y="4978356"/>
            <a:ext cx="6379923" cy="1340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Website: Put what is most relevant to your presentation or default to iupat.org (DO NOT INCLUE WWW/HTML ETC)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info Slide 5">
  <p:cSld name="General info Slide 5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26"/>
          <p:cNvGrpSpPr/>
          <p:nvPr/>
        </p:nvGrpSpPr>
        <p:grpSpPr>
          <a:xfrm>
            <a:off x="-190246" y="0"/>
            <a:ext cx="2636318" cy="6858000"/>
            <a:chOff x="-190246" y="0"/>
            <a:chExt cx="2636318" cy="6858000"/>
          </a:xfrm>
        </p:grpSpPr>
        <p:pic>
          <p:nvPicPr>
            <p:cNvPr id="21" name="Google Shape;21;p26"/>
            <p:cNvPicPr preferRelativeResize="0"/>
            <p:nvPr/>
          </p:nvPicPr>
          <p:blipFill rotWithShape="1">
            <a:blip r:embed="rId2">
              <a:alphaModFix/>
            </a:blip>
            <a:srcRect l="36060" t="12003" r="47472"/>
            <a:stretch/>
          </p:blipFill>
          <p:spPr>
            <a:xfrm>
              <a:off x="0" y="0"/>
              <a:ext cx="1944339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22;p26"/>
            <p:cNvSpPr/>
            <p:nvPr/>
          </p:nvSpPr>
          <p:spPr>
            <a:xfrm>
              <a:off x="1944339" y="0"/>
              <a:ext cx="501733" cy="6858000"/>
            </a:xfrm>
            <a:prstGeom prst="rect">
              <a:avLst/>
            </a:prstGeom>
            <a:solidFill>
              <a:srgbClr val="F0B5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" name="Google Shape;23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90246" y="5217553"/>
              <a:ext cx="1495888" cy="15375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Google Shape;24;p26"/>
          <p:cNvSpPr txBox="1">
            <a:spLocks noGrp="1"/>
          </p:cNvSpPr>
          <p:nvPr>
            <p:ph type="title"/>
          </p:nvPr>
        </p:nvSpPr>
        <p:spPr>
          <a:xfrm>
            <a:off x="2751746" y="701060"/>
            <a:ext cx="4781490" cy="95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body" idx="1"/>
          </p:nvPr>
        </p:nvSpPr>
        <p:spPr>
          <a:xfrm>
            <a:off x="2751746" y="2003914"/>
            <a:ext cx="4567851" cy="3707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info Slide 4">
  <p:cSld name="General info Slide 4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28"/>
          <p:cNvGrpSpPr/>
          <p:nvPr/>
        </p:nvGrpSpPr>
        <p:grpSpPr>
          <a:xfrm>
            <a:off x="0" y="1"/>
            <a:ext cx="12256609" cy="3250193"/>
            <a:chOff x="0" y="1"/>
            <a:chExt cx="12256609" cy="3250193"/>
          </a:xfrm>
        </p:grpSpPr>
        <p:sp>
          <p:nvSpPr>
            <p:cNvPr id="28" name="Google Shape;28;p28"/>
            <p:cNvSpPr/>
            <p:nvPr/>
          </p:nvSpPr>
          <p:spPr>
            <a:xfrm>
              <a:off x="0" y="1"/>
              <a:ext cx="12256609" cy="1883120"/>
            </a:xfrm>
            <a:prstGeom prst="rect">
              <a:avLst/>
            </a:prstGeom>
            <a:solidFill>
              <a:schemeClr val="dk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8"/>
            <p:cNvSpPr/>
            <p:nvPr/>
          </p:nvSpPr>
          <p:spPr>
            <a:xfrm>
              <a:off x="0" y="1883121"/>
              <a:ext cx="12256609" cy="1367073"/>
            </a:xfrm>
            <a:prstGeom prst="rect">
              <a:avLst/>
            </a:prstGeom>
            <a:solidFill>
              <a:srgbClr val="F0B5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" name="Google Shape;30;p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832290" y="673571"/>
              <a:ext cx="910055" cy="9354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" name="Google Shape;31;p28"/>
          <p:cNvSpPr txBox="1">
            <a:spLocks noGrp="1"/>
          </p:cNvSpPr>
          <p:nvPr>
            <p:ph type="body" idx="1"/>
          </p:nvPr>
        </p:nvSpPr>
        <p:spPr>
          <a:xfrm>
            <a:off x="594510" y="3435861"/>
            <a:ext cx="2743200" cy="275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body" idx="2"/>
          </p:nvPr>
        </p:nvSpPr>
        <p:spPr>
          <a:xfrm>
            <a:off x="4715347" y="3435861"/>
            <a:ext cx="2743200" cy="275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body" idx="3"/>
          </p:nvPr>
        </p:nvSpPr>
        <p:spPr>
          <a:xfrm>
            <a:off x="8836184" y="3429000"/>
            <a:ext cx="2743200" cy="275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body" idx="4"/>
          </p:nvPr>
        </p:nvSpPr>
        <p:spPr>
          <a:xfrm>
            <a:off x="594510" y="2166868"/>
            <a:ext cx="10984874" cy="85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title"/>
          </p:nvPr>
        </p:nvSpPr>
        <p:spPr>
          <a:xfrm>
            <a:off x="635296" y="673571"/>
            <a:ext cx="10944088" cy="92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ist ">
  <p:cSld name="1_List 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30"/>
          <p:cNvGrpSpPr/>
          <p:nvPr/>
        </p:nvGrpSpPr>
        <p:grpSpPr>
          <a:xfrm>
            <a:off x="0" y="0"/>
            <a:ext cx="12209830" cy="2202030"/>
            <a:chOff x="-9053" y="0"/>
            <a:chExt cx="12214035" cy="2166620"/>
          </a:xfrm>
        </p:grpSpPr>
        <p:sp>
          <p:nvSpPr>
            <p:cNvPr id="38" name="Google Shape;38;p30"/>
            <p:cNvSpPr/>
            <p:nvPr/>
          </p:nvSpPr>
          <p:spPr>
            <a:xfrm>
              <a:off x="-9053" y="2120147"/>
              <a:ext cx="12214035" cy="46473"/>
            </a:xfrm>
            <a:prstGeom prst="rect">
              <a:avLst/>
            </a:prstGeom>
            <a:solidFill>
              <a:srgbClr val="F0B5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30"/>
            <p:cNvSpPr/>
            <p:nvPr/>
          </p:nvSpPr>
          <p:spPr>
            <a:xfrm>
              <a:off x="-9053" y="0"/>
              <a:ext cx="12192000" cy="2120147"/>
            </a:xfrm>
            <a:prstGeom prst="rect">
              <a:avLst/>
            </a:prstGeom>
            <a:solidFill>
              <a:schemeClr val="dk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" name="Google Shape;40;p30"/>
          <p:cNvSpPr txBox="1">
            <a:spLocks noGrp="1"/>
          </p:cNvSpPr>
          <p:nvPr>
            <p:ph type="body" idx="1"/>
          </p:nvPr>
        </p:nvSpPr>
        <p:spPr>
          <a:xfrm>
            <a:off x="622504" y="3429000"/>
            <a:ext cx="3115885" cy="186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7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title"/>
          </p:nvPr>
        </p:nvSpPr>
        <p:spPr>
          <a:xfrm>
            <a:off x="635296" y="673571"/>
            <a:ext cx="10944088" cy="92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body" idx="2"/>
          </p:nvPr>
        </p:nvSpPr>
        <p:spPr>
          <a:xfrm>
            <a:off x="594510" y="2166868"/>
            <a:ext cx="10984874" cy="85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body" idx="3"/>
          </p:nvPr>
        </p:nvSpPr>
        <p:spPr>
          <a:xfrm>
            <a:off x="4549397" y="3405935"/>
            <a:ext cx="3115885" cy="186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7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4"/>
          </p:nvPr>
        </p:nvSpPr>
        <p:spPr>
          <a:xfrm>
            <a:off x="8453611" y="3405936"/>
            <a:ext cx="3115885" cy="186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7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 txBox="1">
            <a:spLocks noGrp="1"/>
          </p:cNvSpPr>
          <p:nvPr>
            <p:ph type="title"/>
          </p:nvPr>
        </p:nvSpPr>
        <p:spPr>
          <a:xfrm>
            <a:off x="589576" y="681038"/>
            <a:ext cx="7338272" cy="907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47" name="Google Shape;47;p31"/>
          <p:cNvGrpSpPr/>
          <p:nvPr/>
        </p:nvGrpSpPr>
        <p:grpSpPr>
          <a:xfrm>
            <a:off x="-32306" y="-56153"/>
            <a:ext cx="12288915" cy="7075985"/>
            <a:chOff x="-32306" y="-56153"/>
            <a:chExt cx="12288915" cy="7075985"/>
          </a:xfrm>
        </p:grpSpPr>
        <p:sp>
          <p:nvSpPr>
            <p:cNvPr id="48" name="Google Shape;48;p31"/>
            <p:cNvSpPr/>
            <p:nvPr/>
          </p:nvSpPr>
          <p:spPr>
            <a:xfrm>
              <a:off x="-1" y="-56153"/>
              <a:ext cx="12224306" cy="1644709"/>
            </a:xfrm>
            <a:prstGeom prst="rect">
              <a:avLst/>
            </a:prstGeom>
            <a:solidFill>
              <a:srgbClr val="F0B51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31"/>
            <p:cNvSpPr/>
            <p:nvPr/>
          </p:nvSpPr>
          <p:spPr>
            <a:xfrm>
              <a:off x="-32306" y="1588556"/>
              <a:ext cx="12256609" cy="13014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31"/>
            <p:cNvSpPr/>
            <p:nvPr/>
          </p:nvSpPr>
          <p:spPr>
            <a:xfrm>
              <a:off x="0" y="1718700"/>
              <a:ext cx="12256609" cy="5301132"/>
            </a:xfrm>
            <a:prstGeom prst="rect">
              <a:avLst/>
            </a:prstGeom>
            <a:solidFill>
              <a:schemeClr val="dk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1" name="Google Shape;51;p31"/>
            <p:cNvPicPr preferRelativeResize="0"/>
            <p:nvPr/>
          </p:nvPicPr>
          <p:blipFill rotWithShape="1">
            <a:blip r:embed="rId2">
              <a:alphaModFix/>
            </a:blip>
            <a:srcRect l="39518" t="7882" r="3710" b="6629"/>
            <a:stretch/>
          </p:blipFill>
          <p:spPr>
            <a:xfrm>
              <a:off x="7913972" y="607293"/>
              <a:ext cx="3749041" cy="37263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" name="Google Shape;52;p31"/>
          <p:cNvSpPr txBox="1">
            <a:spLocks noGrp="1"/>
          </p:cNvSpPr>
          <p:nvPr>
            <p:ph type="body" idx="1"/>
          </p:nvPr>
        </p:nvSpPr>
        <p:spPr>
          <a:xfrm>
            <a:off x="589576" y="2119897"/>
            <a:ext cx="4340382" cy="405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body" idx="2"/>
          </p:nvPr>
        </p:nvSpPr>
        <p:spPr>
          <a:xfrm>
            <a:off x="7013420" y="4335099"/>
            <a:ext cx="4340382" cy="1840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27"/>
          <p:cNvGrpSpPr/>
          <p:nvPr/>
        </p:nvGrpSpPr>
        <p:grpSpPr>
          <a:xfrm>
            <a:off x="-32305" y="-177360"/>
            <a:ext cx="12378035" cy="7067048"/>
            <a:chOff x="-32305" y="-177360"/>
            <a:chExt cx="12378035" cy="7067048"/>
          </a:xfrm>
        </p:grpSpPr>
        <p:pic>
          <p:nvPicPr>
            <p:cNvPr id="56" name="Google Shape;56;p27"/>
            <p:cNvPicPr preferRelativeResize="0"/>
            <p:nvPr/>
          </p:nvPicPr>
          <p:blipFill rotWithShape="1">
            <a:blip r:embed="rId2">
              <a:alphaModFix/>
            </a:blip>
            <a:srcRect t="1" b="66698"/>
            <a:stretch/>
          </p:blipFill>
          <p:spPr>
            <a:xfrm>
              <a:off x="0" y="-177360"/>
              <a:ext cx="12256610" cy="26942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Google Shape;57;p27"/>
            <p:cNvSpPr/>
            <p:nvPr/>
          </p:nvSpPr>
          <p:spPr>
            <a:xfrm>
              <a:off x="-32305" y="2516862"/>
              <a:ext cx="12256609" cy="267077"/>
            </a:xfrm>
            <a:prstGeom prst="rect">
              <a:avLst/>
            </a:prstGeom>
            <a:solidFill>
              <a:srgbClr val="F0B5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7"/>
            <p:cNvSpPr/>
            <p:nvPr/>
          </p:nvSpPr>
          <p:spPr>
            <a:xfrm>
              <a:off x="0" y="2783940"/>
              <a:ext cx="12256609" cy="410574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" name="Google Shape;59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24614" y="5700045"/>
              <a:ext cx="821116" cy="8211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635296" y="2996461"/>
            <a:ext cx="10775535" cy="1840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title"/>
          </p:nvPr>
        </p:nvSpPr>
        <p:spPr>
          <a:xfrm>
            <a:off x="635296" y="768349"/>
            <a:ext cx="10515600" cy="1748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32"/>
          <p:cNvGrpSpPr/>
          <p:nvPr/>
        </p:nvGrpSpPr>
        <p:grpSpPr>
          <a:xfrm>
            <a:off x="0" y="0"/>
            <a:ext cx="12192000" cy="6552647"/>
            <a:chOff x="0" y="0"/>
            <a:chExt cx="12192000" cy="6552647"/>
          </a:xfrm>
        </p:grpSpPr>
        <p:sp>
          <p:nvSpPr>
            <p:cNvPr id="64" name="Google Shape;64;p32"/>
            <p:cNvSpPr/>
            <p:nvPr/>
          </p:nvSpPr>
          <p:spPr>
            <a:xfrm>
              <a:off x="0" y="0"/>
              <a:ext cx="12192000" cy="3429000"/>
            </a:xfrm>
            <a:prstGeom prst="rect">
              <a:avLst/>
            </a:prstGeom>
            <a:solidFill>
              <a:schemeClr val="dk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32"/>
            <p:cNvSpPr/>
            <p:nvPr/>
          </p:nvSpPr>
          <p:spPr>
            <a:xfrm>
              <a:off x="1524000" y="685800"/>
              <a:ext cx="9144000" cy="5486400"/>
            </a:xfrm>
            <a:prstGeom prst="rect">
              <a:avLst/>
            </a:prstGeom>
            <a:solidFill>
              <a:srgbClr val="F0B5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32"/>
            <p:cNvSpPr/>
            <p:nvPr/>
          </p:nvSpPr>
          <p:spPr>
            <a:xfrm>
              <a:off x="1155699" y="1028147"/>
              <a:ext cx="4787900" cy="5524500"/>
            </a:xfrm>
            <a:prstGeom prst="rect">
              <a:avLst/>
            </a:prstGeom>
            <a:solidFill>
              <a:srgbClr val="F0B5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32"/>
            <p:cNvSpPr/>
            <p:nvPr/>
          </p:nvSpPr>
          <p:spPr>
            <a:xfrm>
              <a:off x="1409699" y="3352274"/>
              <a:ext cx="4533900" cy="2956396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32"/>
            <p:cNvSpPr/>
            <p:nvPr/>
          </p:nvSpPr>
          <p:spPr>
            <a:xfrm>
              <a:off x="1409700" y="641239"/>
              <a:ext cx="4533900" cy="2787761"/>
            </a:xfrm>
            <a:prstGeom prst="rect">
              <a:avLst/>
            </a:prstGeom>
            <a:solidFill>
              <a:schemeClr val="dk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9" name="Google Shape;69;p32"/>
            <p:cNvPicPr preferRelativeResize="0"/>
            <p:nvPr/>
          </p:nvPicPr>
          <p:blipFill rotWithShape="1">
            <a:blip r:embed="rId2">
              <a:alphaModFix/>
            </a:blip>
            <a:srcRect l="29464" t="3943" r="16758" b="3194"/>
            <a:stretch/>
          </p:blipFill>
          <p:spPr>
            <a:xfrm>
              <a:off x="1523999" y="685800"/>
              <a:ext cx="4419601" cy="55309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>
            <a:off x="6096001" y="2508823"/>
            <a:ext cx="4419600" cy="3563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title"/>
          </p:nvPr>
        </p:nvSpPr>
        <p:spPr>
          <a:xfrm>
            <a:off x="6096000" y="1336978"/>
            <a:ext cx="4572000" cy="95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info Slide">
  <p:cSld name="General info Slid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2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4" name="Google Shape;74;p29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75" name="Google Shape;75;p29"/>
              <p:cNvSpPr/>
              <p:nvPr/>
            </p:nvSpPr>
            <p:spPr>
              <a:xfrm>
                <a:off x="6322336" y="0"/>
                <a:ext cx="145986" cy="6858000"/>
              </a:xfrm>
              <a:prstGeom prst="rect">
                <a:avLst/>
              </a:prstGeom>
              <a:solidFill>
                <a:srgbClr val="F0B51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29"/>
              <p:cNvSpPr/>
              <p:nvPr/>
            </p:nvSpPr>
            <p:spPr>
              <a:xfrm>
                <a:off x="6473228" y="0"/>
                <a:ext cx="5718772" cy="6858000"/>
              </a:xfrm>
              <a:prstGeom prst="rect">
                <a:avLst/>
              </a:prstGeom>
              <a:solidFill>
                <a:schemeClr val="dk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7" name="Google Shape;77;p29"/>
              <p:cNvPicPr preferRelativeResize="0"/>
              <p:nvPr/>
            </p:nvPicPr>
            <p:blipFill rotWithShape="1">
              <a:blip r:embed="rId2">
                <a:alphaModFix/>
              </a:blip>
              <a:srcRect l="8522" r="9658"/>
              <a:stretch/>
            </p:blipFill>
            <p:spPr>
              <a:xfrm>
                <a:off x="0" y="721967"/>
                <a:ext cx="6171444" cy="49787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" name="Google Shape;78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71177" y="5343929"/>
              <a:ext cx="910055" cy="9354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9" name="Google Shape;79;p29"/>
          <p:cNvSpPr txBox="1">
            <a:spLocks noGrp="1"/>
          </p:cNvSpPr>
          <p:nvPr>
            <p:ph type="title"/>
          </p:nvPr>
        </p:nvSpPr>
        <p:spPr>
          <a:xfrm>
            <a:off x="7042335" y="641239"/>
            <a:ext cx="4781490" cy="95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29"/>
          <p:cNvSpPr txBox="1">
            <a:spLocks noGrp="1"/>
          </p:cNvSpPr>
          <p:nvPr>
            <p:ph type="body" idx="1"/>
          </p:nvPr>
        </p:nvSpPr>
        <p:spPr>
          <a:xfrm>
            <a:off x="982056" y="3770841"/>
            <a:ext cx="1842626" cy="1271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2"/>
          </p:nvPr>
        </p:nvSpPr>
        <p:spPr>
          <a:xfrm>
            <a:off x="1378900" y="1424484"/>
            <a:ext cx="1842626" cy="1271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body" idx="3"/>
          </p:nvPr>
        </p:nvSpPr>
        <p:spPr>
          <a:xfrm>
            <a:off x="3340729" y="2897108"/>
            <a:ext cx="2589291" cy="150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body" idx="4"/>
          </p:nvPr>
        </p:nvSpPr>
        <p:spPr>
          <a:xfrm>
            <a:off x="7011530" y="2508823"/>
            <a:ext cx="4567851" cy="3707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33"/>
          <p:cNvGrpSpPr/>
          <p:nvPr/>
        </p:nvGrpSpPr>
        <p:grpSpPr>
          <a:xfrm>
            <a:off x="0" y="0"/>
            <a:ext cx="12456919" cy="6866545"/>
            <a:chOff x="0" y="0"/>
            <a:chExt cx="12456919" cy="6866545"/>
          </a:xfrm>
        </p:grpSpPr>
        <p:pic>
          <p:nvPicPr>
            <p:cNvPr id="86" name="Google Shape;86;p33"/>
            <p:cNvPicPr preferRelativeResize="0"/>
            <p:nvPr/>
          </p:nvPicPr>
          <p:blipFill rotWithShape="1">
            <a:blip r:embed="rId2">
              <a:alphaModFix/>
            </a:blip>
            <a:srcRect r="33417"/>
            <a:stretch/>
          </p:blipFill>
          <p:spPr>
            <a:xfrm>
              <a:off x="0" y="0"/>
              <a:ext cx="4566303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Google Shape;87;p33"/>
            <p:cNvSpPr/>
            <p:nvPr/>
          </p:nvSpPr>
          <p:spPr>
            <a:xfrm>
              <a:off x="4566303" y="0"/>
              <a:ext cx="264919" cy="6858000"/>
            </a:xfrm>
            <a:prstGeom prst="rect">
              <a:avLst/>
            </a:prstGeom>
            <a:solidFill>
              <a:srgbClr val="F0B51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3"/>
            <p:cNvSpPr/>
            <p:nvPr/>
          </p:nvSpPr>
          <p:spPr>
            <a:xfrm>
              <a:off x="4831222" y="0"/>
              <a:ext cx="7625697" cy="6866545"/>
            </a:xfrm>
            <a:prstGeom prst="rect">
              <a:avLst/>
            </a:prstGeom>
            <a:solidFill>
              <a:schemeClr val="dk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9" name="Google Shape;89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9640" y="5212935"/>
              <a:ext cx="1533970" cy="15339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" name="Google Shape;90;p33"/>
          <p:cNvSpPr txBox="1">
            <a:spLocks noGrp="1"/>
          </p:cNvSpPr>
          <p:nvPr>
            <p:ph type="title"/>
          </p:nvPr>
        </p:nvSpPr>
        <p:spPr>
          <a:xfrm>
            <a:off x="5171003" y="651617"/>
            <a:ext cx="4572000" cy="1826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"/>
          <p:cNvSpPr/>
          <p:nvPr/>
        </p:nvSpPr>
        <p:spPr>
          <a:xfrm>
            <a:off x="5107709" y="0"/>
            <a:ext cx="7084200" cy="6858000"/>
          </a:xfrm>
          <a:prstGeom prst="rect">
            <a:avLst/>
          </a:prstGeom>
          <a:solidFill>
            <a:srgbClr val="F0B51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                      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"/>
          <p:cNvSpPr txBox="1">
            <a:spLocks noGrp="1"/>
          </p:cNvSpPr>
          <p:nvPr>
            <p:ph type="ctrTitle"/>
          </p:nvPr>
        </p:nvSpPr>
        <p:spPr>
          <a:xfrm>
            <a:off x="5757050" y="747625"/>
            <a:ext cx="5785500" cy="29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ial"/>
              <a:buNone/>
            </a:pPr>
            <a:r>
              <a:rPr lang="en-US" sz="8500" b="1" dirty="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Member Engagement</a:t>
            </a:r>
            <a:endParaRPr sz="4400" i="0" u="none" strike="noStrike" cap="none" dirty="0"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61" name="Google Shape;161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077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29000"/>
            <a:ext cx="5107702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3638" y="3817327"/>
            <a:ext cx="2652324" cy="2652349"/>
          </a:xfrm>
          <a:prstGeom prst="rect">
            <a:avLst/>
          </a:prstGeom>
          <a:solidFill>
            <a:srgbClr val="F0B510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2494cacce6_0_24"/>
          <p:cNvSpPr/>
          <p:nvPr/>
        </p:nvSpPr>
        <p:spPr>
          <a:xfrm>
            <a:off x="227350" y="3660525"/>
            <a:ext cx="4103100" cy="2763300"/>
          </a:xfrm>
          <a:prstGeom prst="rect">
            <a:avLst/>
          </a:prstGeom>
          <a:solidFill>
            <a:srgbClr val="F0B510"/>
          </a:solidFill>
          <a:ln w="9525" cap="flat" cmpd="sng">
            <a:solidFill>
              <a:srgbClr val="F0B5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32494cacce6_0_24"/>
          <p:cNvSpPr txBox="1">
            <a:spLocks noGrp="1"/>
          </p:cNvSpPr>
          <p:nvPr>
            <p:ph type="title"/>
          </p:nvPr>
        </p:nvSpPr>
        <p:spPr>
          <a:xfrm>
            <a:off x="-300379" y="714546"/>
            <a:ext cx="109440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914400" lvl="0" indent="457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</a:pPr>
            <a:r>
              <a:rPr lang="en-US" b="1" dirty="0"/>
              <a:t>PHASE 2 - </a:t>
            </a:r>
            <a:r>
              <a:rPr lang="en-US" b="1" i="1" dirty="0"/>
              <a:t>ENGAGEMENT</a:t>
            </a:r>
            <a:endParaRPr b="1" i="1" dirty="0"/>
          </a:p>
        </p:txBody>
      </p:sp>
      <p:sp>
        <p:nvSpPr>
          <p:cNvPr id="220" name="Google Shape;220;g32494cacce6_0_24"/>
          <p:cNvSpPr txBox="1"/>
          <p:nvPr/>
        </p:nvSpPr>
        <p:spPr>
          <a:xfrm>
            <a:off x="4636775" y="3292950"/>
            <a:ext cx="7430400" cy="24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/>
              <a:t>The strategic follow up is critical!</a:t>
            </a:r>
            <a:endParaRPr sz="2600"/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/>
              <a:t>Push our rank and file to also sign the pledge.</a:t>
            </a:r>
            <a:endParaRPr sz="2600"/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/>
              <a:t>These should be organizing conversations. </a:t>
            </a:r>
            <a:endParaRPr sz="2600"/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/>
              <a:t>The IU will assist with resources and a communication plan.</a:t>
            </a:r>
            <a:endParaRPr sz="2600"/>
          </a:p>
        </p:txBody>
      </p:sp>
      <p:sp>
        <p:nvSpPr>
          <p:cNvPr id="221" name="Google Shape;221;g32494cacce6_0_24"/>
          <p:cNvSpPr txBox="1"/>
          <p:nvPr/>
        </p:nvSpPr>
        <p:spPr>
          <a:xfrm>
            <a:off x="4636775" y="2239950"/>
            <a:ext cx="73269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i="1"/>
              <a:t>The strategic follow up is critical!</a:t>
            </a:r>
            <a:endParaRPr sz="2700" b="1" i="1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pic>
        <p:nvPicPr>
          <p:cNvPr id="222" name="Google Shape;222;g32494cacce6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700" y="3778625"/>
            <a:ext cx="4141901" cy="2756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animBg="1"/>
      <p:bldP spid="220" grpId="0"/>
      <p:bldP spid="2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2494cacce6_2_9"/>
          <p:cNvSpPr/>
          <p:nvPr/>
        </p:nvSpPr>
        <p:spPr>
          <a:xfrm>
            <a:off x="272150" y="2103825"/>
            <a:ext cx="2954400" cy="3799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</p:txBody>
      </p:sp>
      <p:sp>
        <p:nvSpPr>
          <p:cNvPr id="228" name="Google Shape;228;g32494cacce6_2_9"/>
          <p:cNvSpPr txBox="1">
            <a:spLocks noGrp="1"/>
          </p:cNvSpPr>
          <p:nvPr>
            <p:ph type="title"/>
          </p:nvPr>
        </p:nvSpPr>
        <p:spPr>
          <a:xfrm>
            <a:off x="-300379" y="714546"/>
            <a:ext cx="109440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914400" lvl="0" indent="457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</a:pPr>
            <a:r>
              <a:rPr lang="en-US" b="1"/>
              <a:t>PHASE 3 - EDUCATION</a:t>
            </a:r>
            <a:endParaRPr b="1" i="1"/>
          </a:p>
        </p:txBody>
      </p:sp>
      <p:sp>
        <p:nvSpPr>
          <p:cNvPr id="229" name="Google Shape;229;g32494cacce6_2_9"/>
          <p:cNvSpPr txBox="1"/>
          <p:nvPr/>
        </p:nvSpPr>
        <p:spPr>
          <a:xfrm>
            <a:off x="2932200" y="2136750"/>
            <a:ext cx="8686500" cy="4095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1" dirty="0">
                <a:solidFill>
                  <a:schemeClr val="dk1"/>
                </a:solidFill>
              </a:rPr>
              <a:t>Phase 3 involves organizing our newly activated members around issues that are important to them.</a:t>
            </a:r>
            <a:endParaRPr sz="2500" b="1" i="1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</a:rPr>
              <a:t>This means…</a:t>
            </a:r>
            <a:endParaRPr sz="2500" dirty="0">
              <a:solidFill>
                <a:schemeClr val="dk1"/>
              </a:solidFill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Active committees (organizing, political, CORE, </a:t>
            </a:r>
            <a:r>
              <a:rPr lang="en-US" sz="2400" dirty="0" err="1">
                <a:solidFill>
                  <a:schemeClr val="dk1"/>
                </a:solidFill>
              </a:rPr>
              <a:t>etc</a:t>
            </a:r>
            <a:r>
              <a:rPr lang="en-US" sz="2400" dirty="0">
                <a:solidFill>
                  <a:schemeClr val="dk1"/>
                </a:solidFill>
              </a:rPr>
              <a:t>)</a:t>
            </a:r>
            <a:endParaRPr sz="2400" dirty="0">
              <a:solidFill>
                <a:schemeClr val="dk1"/>
              </a:solidFill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Participatory bargaining committees (with rank and file!)</a:t>
            </a:r>
            <a:endParaRPr sz="2400" dirty="0">
              <a:solidFill>
                <a:schemeClr val="dk1"/>
              </a:solidFill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Active stewards programs</a:t>
            </a:r>
            <a:endParaRPr sz="2400" dirty="0">
              <a:solidFill>
                <a:schemeClr val="dk1"/>
              </a:solidFill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Active INVOLVEMENT!	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</a:endParaRPr>
          </a:p>
        </p:txBody>
      </p:sp>
      <p:pic>
        <p:nvPicPr>
          <p:cNvPr id="230" name="Google Shape;230;g32494cacce6_2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925" y="2271350"/>
            <a:ext cx="2849649" cy="379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animBg="1"/>
      <p:bldP spid="228" grpId="0"/>
      <p:bldP spid="2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2494cacce6_2_18"/>
          <p:cNvSpPr/>
          <p:nvPr/>
        </p:nvSpPr>
        <p:spPr>
          <a:xfrm>
            <a:off x="219800" y="2072475"/>
            <a:ext cx="3186600" cy="4165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g32494cacce6_2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0663" y="5083666"/>
            <a:ext cx="7688325" cy="9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32494cacce6_2_18"/>
          <p:cNvSpPr txBox="1">
            <a:spLocks noGrp="1"/>
          </p:cNvSpPr>
          <p:nvPr>
            <p:ph type="title"/>
          </p:nvPr>
        </p:nvSpPr>
        <p:spPr>
          <a:xfrm>
            <a:off x="-300379" y="714546"/>
            <a:ext cx="109440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914400" lvl="0" indent="457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</a:pPr>
            <a:r>
              <a:rPr lang="en-US" b="1"/>
              <a:t>PHASE 4 - BUILDING POWER</a:t>
            </a:r>
            <a:endParaRPr b="1" i="1"/>
          </a:p>
        </p:txBody>
      </p:sp>
      <p:sp>
        <p:nvSpPr>
          <p:cNvPr id="238" name="Google Shape;238;g32494cacce6_2_18"/>
          <p:cNvSpPr txBox="1"/>
          <p:nvPr/>
        </p:nvSpPr>
        <p:spPr>
          <a:xfrm>
            <a:off x="4004888" y="3030900"/>
            <a:ext cx="7468200" cy="30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2500">
                <a:solidFill>
                  <a:schemeClr val="dk1"/>
                </a:solidFill>
              </a:rPr>
              <a:t>Stronger Collective Bargaining Agreements! </a:t>
            </a:r>
            <a:endParaRPr sz="2500">
              <a:solidFill>
                <a:schemeClr val="dk1"/>
              </a:solidFill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2500">
                <a:solidFill>
                  <a:schemeClr val="dk1"/>
                </a:solidFill>
              </a:rPr>
              <a:t>Organizing Wins!</a:t>
            </a:r>
            <a:endParaRPr sz="2500">
              <a:solidFill>
                <a:schemeClr val="dk1"/>
              </a:solidFill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2500">
                <a:solidFill>
                  <a:schemeClr val="dk1"/>
                </a:solidFill>
              </a:rPr>
              <a:t>Policy &amp; Legislative Wins!</a:t>
            </a:r>
            <a:endParaRPr sz="2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&amp; UNION PRIDE!</a:t>
            </a:r>
            <a:endParaRPr sz="630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39" name="Google Shape;239;g32494cacce6_2_18"/>
          <p:cNvSpPr txBox="1"/>
          <p:nvPr/>
        </p:nvSpPr>
        <p:spPr>
          <a:xfrm>
            <a:off x="3113625" y="2211450"/>
            <a:ext cx="8686500" cy="13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i="1">
                <a:solidFill>
                  <a:schemeClr val="dk1"/>
                </a:solidFill>
              </a:rPr>
              <a:t>What does building power look like? </a:t>
            </a:r>
            <a:endParaRPr sz="2700" b="1" i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40" name="Google Shape;240;g32494cacce6_2_18"/>
          <p:cNvSpPr/>
          <p:nvPr/>
        </p:nvSpPr>
        <p:spPr>
          <a:xfrm>
            <a:off x="219800" y="3244775"/>
            <a:ext cx="418800" cy="2993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</p:txBody>
      </p:sp>
      <p:pic>
        <p:nvPicPr>
          <p:cNvPr id="241" name="Google Shape;241;g32494cacce6_2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600" y="2230375"/>
            <a:ext cx="3186601" cy="424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animBg="1"/>
      <p:bldP spid="237" grpId="0"/>
      <p:bldP spid="238" grpId="0"/>
      <p:bldP spid="239" grpId="0"/>
      <p:bldP spid="2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494cacce6_3_9"/>
          <p:cNvSpPr txBox="1">
            <a:spLocks noGrp="1"/>
          </p:cNvSpPr>
          <p:nvPr>
            <p:ph type="title"/>
          </p:nvPr>
        </p:nvSpPr>
        <p:spPr>
          <a:xfrm>
            <a:off x="589576" y="681038"/>
            <a:ext cx="7338300" cy="907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/>
              <a:t>IN SOLIDARITY, </a:t>
            </a:r>
            <a:endParaRPr sz="5200" b="1"/>
          </a:p>
        </p:txBody>
      </p:sp>
      <p:pic>
        <p:nvPicPr>
          <p:cNvPr id="256" name="Google Shape;256;g32494cacce6_3_9"/>
          <p:cNvPicPr preferRelativeResize="0"/>
          <p:nvPr/>
        </p:nvPicPr>
        <p:blipFill rotWithShape="1">
          <a:blip r:embed="rId3">
            <a:alphaModFix/>
          </a:blip>
          <a:srcRect l="21627" r="22139"/>
          <a:stretch/>
        </p:blipFill>
        <p:spPr>
          <a:xfrm>
            <a:off x="7340200" y="-61000"/>
            <a:ext cx="4941050" cy="707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32494cacce6_3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0300" y="1928550"/>
            <a:ext cx="4520975" cy="45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2793700" y="2375100"/>
            <a:ext cx="87936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Arial"/>
              <a:buNone/>
            </a:pPr>
            <a:r>
              <a:rPr lang="en-US" sz="3050" dirty="0"/>
              <a:t>Why is there </a:t>
            </a:r>
            <a:r>
              <a:rPr lang="en-US" sz="3050" b="1" i="1" dirty="0">
                <a:highlight>
                  <a:srgbClr val="E06666"/>
                </a:highlight>
              </a:rPr>
              <a:t>apathy</a:t>
            </a:r>
            <a:r>
              <a:rPr lang="en-US" sz="3050" dirty="0"/>
              <a:t> and a </a:t>
            </a:r>
            <a:r>
              <a:rPr lang="en-US" sz="3050" b="1" i="1" dirty="0">
                <a:highlight>
                  <a:srgbClr val="E06666"/>
                </a:highlight>
              </a:rPr>
              <a:t>lack of connection</a:t>
            </a:r>
            <a:r>
              <a:rPr lang="en-US" sz="3050" dirty="0">
                <a:highlight>
                  <a:srgbClr val="E06666"/>
                </a:highlight>
              </a:rPr>
              <a:t> </a:t>
            </a:r>
            <a:r>
              <a:rPr lang="en-US" sz="3050" dirty="0"/>
              <a:t>between our union and our membership?</a:t>
            </a:r>
            <a:endParaRPr sz="3050" dirty="0"/>
          </a:p>
        </p:txBody>
      </p:sp>
      <p:sp>
        <p:nvSpPr>
          <p:cNvPr id="169" name="Google Shape;169;p2"/>
          <p:cNvSpPr txBox="1">
            <a:spLocks noGrp="1"/>
          </p:cNvSpPr>
          <p:nvPr>
            <p:ph type="body" idx="1"/>
          </p:nvPr>
        </p:nvSpPr>
        <p:spPr>
          <a:xfrm>
            <a:off x="2793700" y="3063025"/>
            <a:ext cx="8793600" cy="17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-US" sz="2200" dirty="0"/>
              <a:t>Decrease in participation </a:t>
            </a:r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-US" sz="2200" dirty="0"/>
              <a:t>Decrease in activism </a:t>
            </a:r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-US" sz="2200" dirty="0"/>
              <a:t>Decrease in solidarity </a:t>
            </a:r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-US" sz="2200" dirty="0"/>
              <a:t>Decrease in union pride</a:t>
            </a:r>
            <a:endParaRPr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73EF57-297F-492E-B2D4-0EDDAACD3B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83" t="1204" r="33202" b="1204"/>
          <a:stretch/>
        </p:blipFill>
        <p:spPr>
          <a:xfrm>
            <a:off x="-1869627" y="0"/>
            <a:ext cx="381496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16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9fe62919a2_0_0"/>
          <p:cNvSpPr txBox="1">
            <a:spLocks noGrp="1"/>
          </p:cNvSpPr>
          <p:nvPr>
            <p:ph type="title"/>
          </p:nvPr>
        </p:nvSpPr>
        <p:spPr>
          <a:xfrm>
            <a:off x="2751750" y="701050"/>
            <a:ext cx="9003300" cy="9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50"/>
              <a:buNone/>
            </a:pPr>
            <a:r>
              <a:rPr lang="en-US" sz="4250" b="1" i="1" dirty="0"/>
              <a:t>One Union, One Family, One Fight</a:t>
            </a:r>
            <a:endParaRPr sz="4250" b="1" i="1" dirty="0"/>
          </a:p>
        </p:txBody>
      </p:sp>
      <p:sp>
        <p:nvSpPr>
          <p:cNvPr id="177" name="Google Shape;177;g29fe62919a2_0_0"/>
          <p:cNvSpPr txBox="1">
            <a:spLocks noGrp="1"/>
          </p:cNvSpPr>
          <p:nvPr>
            <p:ph type="body" idx="1"/>
          </p:nvPr>
        </p:nvSpPr>
        <p:spPr>
          <a:xfrm>
            <a:off x="2751750" y="2003925"/>
            <a:ext cx="9390000" cy="46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</a:pPr>
            <a:r>
              <a:rPr lang="en-US" sz="2200" dirty="0"/>
              <a:t>A member engagement campaign comprising 4 phases</a:t>
            </a:r>
            <a:endParaRPr sz="2200" dirty="0"/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-US" sz="2200" dirty="0"/>
              <a:t>Led by the IU and rolled out on a District Council basis with staff training, strategic follow up, and extensive membership tracking</a:t>
            </a:r>
            <a:endParaRPr sz="2200" dirty="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 dirty="0"/>
              <a:t>Detailed plan to come</a:t>
            </a:r>
            <a:endParaRPr sz="22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</a:pPr>
            <a:endParaRPr sz="22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</a:pPr>
            <a:r>
              <a:rPr lang="en-US" sz="2200" dirty="0"/>
              <a:t>Who is involved?</a:t>
            </a:r>
            <a:endParaRPr sz="22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</a:pPr>
            <a:r>
              <a:rPr lang="en-US" sz="2200" b="1" i="1" dirty="0">
                <a:highlight>
                  <a:srgbClr val="F0B510"/>
                </a:highlight>
              </a:rPr>
              <a:t>EVERYONE</a:t>
            </a:r>
            <a:r>
              <a:rPr lang="en-US" sz="2200" dirty="0">
                <a:highlight>
                  <a:srgbClr val="F0B510"/>
                </a:highlight>
              </a:rPr>
              <a:t> – </a:t>
            </a:r>
            <a:endParaRPr sz="2200" dirty="0">
              <a:highlight>
                <a:srgbClr val="F0B510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</a:pPr>
            <a:r>
              <a:rPr lang="en-US" sz="2200" dirty="0"/>
              <a:t>not one person or one department, but a collective effort of our entire union required</a:t>
            </a:r>
            <a:endParaRPr sz="2200" dirty="0"/>
          </a:p>
        </p:txBody>
      </p:sp>
      <p:pic>
        <p:nvPicPr>
          <p:cNvPr id="178" name="Google Shape;178;g29fe62919a2_0_0"/>
          <p:cNvPicPr preferRelativeResize="0"/>
          <p:nvPr/>
        </p:nvPicPr>
        <p:blipFill rotWithShape="1">
          <a:blip r:embed="rId3">
            <a:alphaModFix/>
          </a:blip>
          <a:srcRect l="46171" t="1055" r="32850" b="276"/>
          <a:stretch/>
        </p:blipFill>
        <p:spPr>
          <a:xfrm>
            <a:off x="0" y="0"/>
            <a:ext cx="1944151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7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g32494cacce6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8500" y="2258550"/>
            <a:ext cx="6294364" cy="70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32494cacce6_0_13"/>
          <p:cNvSpPr txBox="1">
            <a:spLocks noGrp="1"/>
          </p:cNvSpPr>
          <p:nvPr>
            <p:ph type="title"/>
          </p:nvPr>
        </p:nvSpPr>
        <p:spPr>
          <a:xfrm>
            <a:off x="2793700" y="2375100"/>
            <a:ext cx="87936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Arial"/>
              <a:buNone/>
            </a:pPr>
            <a:r>
              <a:rPr lang="en-US" sz="3050" b="1" i="1"/>
              <a:t>THIS IS NON NEGOTIABLE!</a:t>
            </a:r>
            <a:endParaRPr sz="3050" b="1" i="1"/>
          </a:p>
        </p:txBody>
      </p:sp>
      <p:sp>
        <p:nvSpPr>
          <p:cNvPr id="185" name="Google Shape;185;g32494cacce6_0_13"/>
          <p:cNvSpPr txBox="1">
            <a:spLocks noGrp="1"/>
          </p:cNvSpPr>
          <p:nvPr>
            <p:ph type="body" idx="1"/>
          </p:nvPr>
        </p:nvSpPr>
        <p:spPr>
          <a:xfrm>
            <a:off x="2793700" y="3063025"/>
            <a:ext cx="8793600" cy="12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This campaign is the sole focus of the IUPAT. We need everyone on board to rebuild our membership from the ground up.    </a:t>
            </a:r>
            <a:endParaRPr sz="2200"/>
          </a:p>
        </p:txBody>
      </p:sp>
      <p:pic>
        <p:nvPicPr>
          <p:cNvPr id="186" name="Google Shape;186;g32494cacce6_0_13"/>
          <p:cNvPicPr preferRelativeResize="0"/>
          <p:nvPr/>
        </p:nvPicPr>
        <p:blipFill rotWithShape="1">
          <a:blip r:embed="rId4">
            <a:alphaModFix/>
          </a:blip>
          <a:srcRect l="56574" r="5834"/>
          <a:stretch/>
        </p:blipFill>
        <p:spPr>
          <a:xfrm>
            <a:off x="0" y="0"/>
            <a:ext cx="195315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  <p:bldP spid="18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2494cacce6_2_64"/>
          <p:cNvSpPr txBox="1">
            <a:spLocks noGrp="1"/>
          </p:cNvSpPr>
          <p:nvPr>
            <p:ph type="title"/>
          </p:nvPr>
        </p:nvSpPr>
        <p:spPr>
          <a:xfrm>
            <a:off x="2751753" y="183922"/>
            <a:ext cx="8835300" cy="1638739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One Union, One Family, One Fight </a:t>
            </a:r>
            <a:br>
              <a:rPr lang="en-US" b="1" dirty="0"/>
            </a:br>
            <a:r>
              <a:rPr lang="en-US" b="1" dirty="0"/>
              <a:t>Pledge Sign Up Form</a:t>
            </a:r>
            <a:endParaRPr b="1" dirty="0"/>
          </a:p>
        </p:txBody>
      </p:sp>
      <p:pic>
        <p:nvPicPr>
          <p:cNvPr id="193" name="Google Shape;193;g32494cacce6_2_64"/>
          <p:cNvPicPr preferRelativeResize="0"/>
          <p:nvPr/>
        </p:nvPicPr>
        <p:blipFill rotWithShape="1">
          <a:blip r:embed="rId3">
            <a:alphaModFix/>
          </a:blip>
          <a:srcRect l="36671" r="20478"/>
          <a:stretch/>
        </p:blipFill>
        <p:spPr>
          <a:xfrm>
            <a:off x="75" y="4625"/>
            <a:ext cx="1957250" cy="685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32494cacce6_2_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1473" y="1822661"/>
            <a:ext cx="5643800" cy="436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133BF8-7348-447E-9D84-987F9CEDA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Value Statement Palm Card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1666C2-CD9B-49BD-BC09-B0D50F3F1A4B}"/>
              </a:ext>
            </a:extLst>
          </p:cNvPr>
          <p:cNvGrpSpPr/>
          <p:nvPr/>
        </p:nvGrpSpPr>
        <p:grpSpPr>
          <a:xfrm>
            <a:off x="969830" y="2761831"/>
            <a:ext cx="10252340" cy="3422598"/>
            <a:chOff x="635296" y="2761831"/>
            <a:chExt cx="10252340" cy="34225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E03677-576B-4E68-946F-6AF5C2D32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5296" y="2761831"/>
              <a:ext cx="4791636" cy="342259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6E23BA-1520-469A-A49D-7819E5052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2761832"/>
              <a:ext cx="4791636" cy="34225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0956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2494cacce6_2_2"/>
          <p:cNvSpPr txBox="1">
            <a:spLocks noGrp="1"/>
          </p:cNvSpPr>
          <p:nvPr>
            <p:ph type="title"/>
          </p:nvPr>
        </p:nvSpPr>
        <p:spPr>
          <a:xfrm>
            <a:off x="-300379" y="714546"/>
            <a:ext cx="109440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914400" lvl="0" indent="457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</a:pPr>
            <a:r>
              <a:rPr lang="en-US" b="1" dirty="0"/>
              <a:t>PHASE 1 - </a:t>
            </a:r>
            <a:r>
              <a:rPr lang="en-US" b="1" i="1" dirty="0"/>
              <a:t>BASE BUILDING</a:t>
            </a:r>
            <a:endParaRPr b="1" i="1" dirty="0"/>
          </a:p>
        </p:txBody>
      </p:sp>
      <p:sp>
        <p:nvSpPr>
          <p:cNvPr id="200" name="Google Shape;200;g32494cacce6_2_2"/>
          <p:cNvSpPr txBox="1"/>
          <p:nvPr/>
        </p:nvSpPr>
        <p:spPr>
          <a:xfrm>
            <a:off x="2873850" y="2103875"/>
            <a:ext cx="88491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1"/>
                </a:solidFill>
              </a:rPr>
              <a:t>Phase 1 is recommitting our base and educating them on the principles of the campaign.</a:t>
            </a:r>
            <a:endParaRPr sz="250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32494cacce6_2_2"/>
          <p:cNvSpPr txBox="1"/>
          <p:nvPr/>
        </p:nvSpPr>
        <p:spPr>
          <a:xfrm>
            <a:off x="6248825" y="3285000"/>
            <a:ext cx="4988400" cy="3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i="1">
                <a:solidFill>
                  <a:schemeClr val="dk1"/>
                </a:solidFill>
              </a:rPr>
              <a:t>Who is our base?</a:t>
            </a:r>
            <a:endParaRPr sz="2500" i="1">
              <a:solidFill>
                <a:schemeClr val="dk1"/>
              </a:solidFill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2500">
                <a:solidFill>
                  <a:schemeClr val="dk1"/>
                </a:solidFill>
              </a:rPr>
              <a:t>Elected Officers</a:t>
            </a:r>
            <a:endParaRPr sz="2500">
              <a:solidFill>
                <a:schemeClr val="dk1"/>
              </a:solidFill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2500">
                <a:solidFill>
                  <a:schemeClr val="dk1"/>
                </a:solidFill>
              </a:rPr>
              <a:t>Stewards</a:t>
            </a:r>
            <a:endParaRPr sz="2500">
              <a:solidFill>
                <a:schemeClr val="dk1"/>
              </a:solidFill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2500">
                <a:solidFill>
                  <a:schemeClr val="dk1"/>
                </a:solidFill>
              </a:rPr>
              <a:t>Apprentices</a:t>
            </a:r>
            <a:endParaRPr sz="2500">
              <a:solidFill>
                <a:schemeClr val="dk1"/>
              </a:solidFill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2500">
                <a:solidFill>
                  <a:schemeClr val="dk1"/>
                </a:solidFill>
              </a:rPr>
              <a:t>Activists </a:t>
            </a:r>
            <a:endParaRPr sz="2500">
              <a:solidFill>
                <a:schemeClr val="dk1"/>
              </a:solidFill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2500">
                <a:solidFill>
                  <a:schemeClr val="dk1"/>
                </a:solidFill>
              </a:rPr>
              <a:t>Delegates</a:t>
            </a:r>
            <a:endParaRPr sz="2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32494cacce6_2_2"/>
          <p:cNvSpPr/>
          <p:nvPr/>
        </p:nvSpPr>
        <p:spPr>
          <a:xfrm>
            <a:off x="251066" y="3057675"/>
            <a:ext cx="4538400" cy="35241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3" name="Google Shape;203;g32494cacce6_2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685" y="3157015"/>
            <a:ext cx="4538653" cy="352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  <p:bldP spid="200" grpId="0"/>
      <p:bldP spid="201" grpId="0"/>
      <p:bldP spid="20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2494cacce6_2_31"/>
          <p:cNvSpPr txBox="1">
            <a:spLocks noGrp="1"/>
          </p:cNvSpPr>
          <p:nvPr>
            <p:ph type="body" idx="1"/>
          </p:nvPr>
        </p:nvSpPr>
        <p:spPr>
          <a:xfrm>
            <a:off x="847344" y="3266035"/>
            <a:ext cx="4340400" cy="184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63696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 sz="2300" dirty="0"/>
              <a:t>Attendance</a:t>
            </a:r>
            <a:endParaRPr sz="2300" dirty="0"/>
          </a:p>
          <a:p>
            <a:pPr marL="457200" lvl="0" indent="-36369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300" dirty="0"/>
              <a:t>Steward activity</a:t>
            </a:r>
            <a:endParaRPr sz="2300" dirty="0"/>
          </a:p>
          <a:p>
            <a:pPr marL="457200" lvl="0" indent="-36369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300" dirty="0"/>
              <a:t>Volunteer activism</a:t>
            </a:r>
            <a:endParaRPr sz="2300" dirty="0"/>
          </a:p>
          <a:p>
            <a:pPr marL="457200" lvl="0" indent="-36369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300" dirty="0"/>
              <a:t>STAR Events</a:t>
            </a:r>
            <a:endParaRPr sz="2516" dirty="0"/>
          </a:p>
          <a:p>
            <a:pPr marL="457200" lvl="0" indent="-36369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300" dirty="0"/>
              <a:t>General Membership Meetings</a:t>
            </a:r>
            <a:endParaRPr dirty="0"/>
          </a:p>
        </p:txBody>
      </p:sp>
      <p:sp>
        <p:nvSpPr>
          <p:cNvPr id="248" name="Google Shape;248;g32494cacce6_2_31"/>
          <p:cNvSpPr txBox="1">
            <a:spLocks noGrp="1"/>
          </p:cNvSpPr>
          <p:nvPr>
            <p:ph type="body" idx="2"/>
          </p:nvPr>
        </p:nvSpPr>
        <p:spPr>
          <a:xfrm>
            <a:off x="7022564" y="3264525"/>
            <a:ext cx="4340400" cy="184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300"/>
              <a:buChar char="●"/>
            </a:pPr>
            <a:r>
              <a:rPr lang="en-US" sz="2300" dirty="0"/>
              <a:t>Community Events</a:t>
            </a:r>
            <a:endParaRPr sz="2300" dirty="0"/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 dirty="0"/>
              <a:t>VAC / CORE Committees</a:t>
            </a:r>
            <a:endParaRPr sz="2300" dirty="0"/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 dirty="0"/>
              <a:t>Bargaining Committees</a:t>
            </a:r>
            <a:endParaRPr sz="2300" dirty="0"/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 dirty="0"/>
              <a:t>Political Action</a:t>
            </a:r>
            <a:endParaRPr sz="2300" dirty="0"/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 dirty="0"/>
              <a:t>Member Education</a:t>
            </a:r>
            <a:endParaRPr dirty="0"/>
          </a:p>
        </p:txBody>
      </p:sp>
      <p:sp>
        <p:nvSpPr>
          <p:cNvPr id="249" name="Google Shape;249;g32494cacce6_2_31"/>
          <p:cNvSpPr txBox="1">
            <a:spLocks noGrp="1"/>
          </p:cNvSpPr>
          <p:nvPr>
            <p:ph type="title"/>
          </p:nvPr>
        </p:nvSpPr>
        <p:spPr>
          <a:xfrm>
            <a:off x="635296" y="713485"/>
            <a:ext cx="10515600" cy="859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Membership Tracking</a:t>
            </a:r>
            <a:endParaRPr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/>
      <p:bldP spid="248" grpId="0"/>
      <p:bldP spid="2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e66bcb1d75_0_34"/>
          <p:cNvSpPr txBox="1">
            <a:spLocks noGrp="1"/>
          </p:cNvSpPr>
          <p:nvPr>
            <p:ph type="title"/>
          </p:nvPr>
        </p:nvSpPr>
        <p:spPr>
          <a:xfrm>
            <a:off x="-300379" y="714546"/>
            <a:ext cx="109440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914400" lvl="0" indent="457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</a:pPr>
            <a:r>
              <a:rPr lang="en-US" b="1"/>
              <a:t>PHASE 2 - </a:t>
            </a:r>
            <a:r>
              <a:rPr lang="en-US" b="1" i="1"/>
              <a:t>ENGAGEMENT</a:t>
            </a:r>
            <a:endParaRPr b="1" i="1"/>
          </a:p>
        </p:txBody>
      </p:sp>
      <p:sp>
        <p:nvSpPr>
          <p:cNvPr id="209" name="Google Shape;209;ge66bcb1d75_0_34"/>
          <p:cNvSpPr txBox="1"/>
          <p:nvPr/>
        </p:nvSpPr>
        <p:spPr>
          <a:xfrm>
            <a:off x="4427550" y="2114350"/>
            <a:ext cx="7536300" cy="15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i="1"/>
              <a:t>Phase 2 involves reaching out to the entire membership</a:t>
            </a:r>
            <a:endParaRPr sz="2700" b="1" i="1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e66bcb1d75_0_34"/>
          <p:cNvSpPr txBox="1"/>
          <p:nvPr/>
        </p:nvSpPr>
        <p:spPr>
          <a:xfrm>
            <a:off x="4427550" y="3325575"/>
            <a:ext cx="7327200" cy="25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-US" sz="2600">
                <a:solidFill>
                  <a:schemeClr val="dk1"/>
                </a:solidFill>
              </a:rPr>
              <a:t>Re-introducing yourself to the members and using the opportunity to update member records (collecting updated addresses, phone numbers, emails, etc.)</a:t>
            </a:r>
            <a:endParaRPr sz="2600">
              <a:solidFill>
                <a:schemeClr val="dk1"/>
              </a:solidFill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-US" sz="2600" b="1">
                <a:solidFill>
                  <a:schemeClr val="dk1"/>
                </a:solidFill>
                <a:highlight>
                  <a:srgbClr val="F0B510"/>
                </a:highlight>
              </a:rPr>
              <a:t>Our members must play a role!</a:t>
            </a:r>
            <a:r>
              <a:rPr lang="en-US" sz="2600">
                <a:solidFill>
                  <a:schemeClr val="dk1"/>
                </a:solidFill>
              </a:rPr>
              <a:t> </a:t>
            </a:r>
            <a:endParaRPr sz="26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This shouldn’t only be staff to member conversations, but also member to member</a:t>
            </a:r>
            <a:endParaRPr/>
          </a:p>
        </p:txBody>
      </p:sp>
      <p:sp>
        <p:nvSpPr>
          <p:cNvPr id="211" name="Google Shape;211;ge66bcb1d75_0_34"/>
          <p:cNvSpPr/>
          <p:nvPr/>
        </p:nvSpPr>
        <p:spPr>
          <a:xfrm>
            <a:off x="481475" y="2041075"/>
            <a:ext cx="3364800" cy="4465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e66bcb1d75_0_34"/>
          <p:cNvSpPr/>
          <p:nvPr/>
        </p:nvSpPr>
        <p:spPr>
          <a:xfrm>
            <a:off x="481475" y="3253739"/>
            <a:ext cx="408300" cy="3089185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3" name="Google Shape;213;ge66bcb1d75_0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774" y="2177150"/>
            <a:ext cx="3302150" cy="4402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/>
      <p:bldP spid="209" grpId="0"/>
      <p:bldP spid="210" grpId="0"/>
      <p:bldP spid="211" grpId="0" animBg="1"/>
      <p:bldP spid="212" grpId="0" animBg="1"/>
    </p:bldLst>
  </p:timing>
</p:sld>
</file>

<file path=ppt/theme/theme1.xml><?xml version="1.0" encoding="utf-8"?>
<a:theme xmlns:a="http://schemas.openxmlformats.org/drawingml/2006/main" name="IUPAT Power Point Deck Set On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390</Words>
  <Application>Microsoft Office PowerPoint</Application>
  <PresentationFormat>Widescreen</PresentationFormat>
  <Paragraphs>70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Permanent Marker</vt:lpstr>
      <vt:lpstr>Impact</vt:lpstr>
      <vt:lpstr>IUPAT Power Point Deck Set One</vt:lpstr>
      <vt:lpstr>Member Engagement</vt:lpstr>
      <vt:lpstr>Why is there apathy and a lack of connection between our union and our membership?</vt:lpstr>
      <vt:lpstr>One Union, One Family, One Fight</vt:lpstr>
      <vt:lpstr>THIS IS NON NEGOTIABLE!</vt:lpstr>
      <vt:lpstr>One Union, One Family, One Fight  Pledge Sign Up Form</vt:lpstr>
      <vt:lpstr>Value Statement Palm Card</vt:lpstr>
      <vt:lpstr>PHASE 1 - BASE BUILDING</vt:lpstr>
      <vt:lpstr>Membership Tracking</vt:lpstr>
      <vt:lpstr>PHASE 2 - ENGAGEMENT</vt:lpstr>
      <vt:lpstr>PHASE 2 - ENGAGEMENT</vt:lpstr>
      <vt:lpstr>PHASE 3 - EDUCATION</vt:lpstr>
      <vt:lpstr>PHASE 4 - BUILDING POWER</vt:lpstr>
      <vt:lpstr>IN SOLIDARITY,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Member Engagement</dc:title>
  <dc:creator>Julia Griffin</dc:creator>
  <cp:lastModifiedBy>Katherine Montoya</cp:lastModifiedBy>
  <cp:revision>5</cp:revision>
  <dcterms:created xsi:type="dcterms:W3CDTF">2021-02-22T17:35:32Z</dcterms:created>
  <dcterms:modified xsi:type="dcterms:W3CDTF">2025-01-13T14:42:32Z</dcterms:modified>
</cp:coreProperties>
</file>