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2.xml" ContentType="application/vnd.openxmlformats-officedocument.presentationml.tags+xml"/>
  <Override PartName="/ppt/notesSlides/notesSlide31.xml" ContentType="application/vnd.openxmlformats-officedocument.presentationml.notesSlide+xml"/>
  <Override PartName="/ppt/tags/tag13.xml" ContentType="application/vnd.openxmlformats-officedocument.presentationml.tags+xml"/>
  <Override PartName="/ppt/notesSlides/notesSlide32.xml" ContentType="application/vnd.openxmlformats-officedocument.presentationml.notesSlide+xml"/>
  <Override PartName="/ppt/tags/tag14.xml" ContentType="application/vnd.openxmlformats-officedocument.presentationml.tags+xml"/>
  <Override PartName="/ppt/notesSlides/notesSlide33.xml" ContentType="application/vnd.openxmlformats-officedocument.presentationml.notesSlide+xml"/>
  <Override PartName="/ppt/tags/tag15.xml" ContentType="application/vnd.openxmlformats-officedocument.presentationml.tags+xml"/>
  <Override PartName="/ppt/notesSlides/notesSlide34.xml" ContentType="application/vnd.openxmlformats-officedocument.presentationml.notesSlide+xml"/>
  <Override PartName="/ppt/tags/tag16.xml" ContentType="application/vnd.openxmlformats-officedocument.presentationml.tags+xml"/>
  <Override PartName="/ppt/notesSlides/notesSlide35.xml" ContentType="application/vnd.openxmlformats-officedocument.presentationml.notesSlide+xml"/>
  <Override PartName="/ppt/tags/tag17.xml" ContentType="application/vnd.openxmlformats-officedocument.presentationml.tags+xml"/>
  <Override PartName="/ppt/notesSlides/notesSlide36.xml" ContentType="application/vnd.openxmlformats-officedocument.presentationml.notesSlide+xml"/>
  <Override PartName="/ppt/tags/tag18.xml" ContentType="application/vnd.openxmlformats-officedocument.presentationml.tags+xml"/>
  <Override PartName="/ppt/notesSlides/notesSlide37.xml" ContentType="application/vnd.openxmlformats-officedocument.presentationml.notesSlide+xml"/>
  <Override PartName="/ppt/tags/tag19.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0.xml" ContentType="application/vnd.openxmlformats-officedocument.presentationml.tags+xml"/>
  <Override PartName="/ppt/notesSlides/notesSlide40.xml" ContentType="application/vnd.openxmlformats-officedocument.presentationml.notesSlide+xml"/>
  <Override PartName="/ppt/tags/tag21.xml" ContentType="application/vnd.openxmlformats-officedocument.presentationml.tags+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56" r:id="rId5"/>
    <p:sldId id="329" r:id="rId6"/>
    <p:sldId id="283" r:id="rId7"/>
    <p:sldId id="285" r:id="rId8"/>
    <p:sldId id="381" r:id="rId9"/>
    <p:sldId id="330" r:id="rId10"/>
    <p:sldId id="270" r:id="rId11"/>
    <p:sldId id="292" r:id="rId12"/>
    <p:sldId id="271" r:id="rId13"/>
    <p:sldId id="272" r:id="rId14"/>
    <p:sldId id="273" r:id="rId15"/>
    <p:sldId id="331" r:id="rId16"/>
    <p:sldId id="275" r:id="rId17"/>
    <p:sldId id="276" r:id="rId18"/>
    <p:sldId id="332" r:id="rId19"/>
    <p:sldId id="279" r:id="rId20"/>
    <p:sldId id="280" r:id="rId21"/>
    <p:sldId id="333" r:id="rId22"/>
    <p:sldId id="334" r:id="rId23"/>
    <p:sldId id="349" r:id="rId24"/>
    <p:sldId id="336" r:id="rId25"/>
    <p:sldId id="337" r:id="rId26"/>
    <p:sldId id="338" r:id="rId27"/>
    <p:sldId id="340" r:id="rId28"/>
    <p:sldId id="341" r:id="rId29"/>
    <p:sldId id="342" r:id="rId30"/>
    <p:sldId id="344" r:id="rId31"/>
    <p:sldId id="345" r:id="rId32"/>
    <p:sldId id="346" r:id="rId33"/>
    <p:sldId id="347" r:id="rId34"/>
    <p:sldId id="360" r:id="rId35"/>
    <p:sldId id="383" r:id="rId36"/>
    <p:sldId id="352" r:id="rId37"/>
    <p:sldId id="357" r:id="rId38"/>
    <p:sldId id="384" r:id="rId39"/>
    <p:sldId id="353" r:id="rId40"/>
    <p:sldId id="356" r:id="rId41"/>
    <p:sldId id="355" r:id="rId42"/>
    <p:sldId id="354" r:id="rId43"/>
    <p:sldId id="325" r:id="rId44"/>
    <p:sldId id="327" r:id="rId45"/>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na Cruz" initials="DC" lastIdx="1" clrIdx="0">
    <p:extLst>
      <p:ext uri="{19B8F6BF-5375-455C-9EA6-DF929625EA0E}">
        <p15:presenceInfo xmlns:p15="http://schemas.microsoft.com/office/powerpoint/2012/main" userId="S-1-5-21-1085031214-823518204-839522115-20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B9FC"/>
    <a:srgbClr val="E7B909"/>
    <a:srgbClr val="FAD31C"/>
    <a:srgbClr val="FFD03B"/>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D332CA-6EDC-54C2-41C8-1B17B3325575}" v="3" dt="2025-08-13T15:05:30.523"/>
    <p1510:client id="{9257D79F-09B5-9913-4C1E-A84EDD9CA8C7}" v="9" dt="2025-08-11T19:01:59.300"/>
    <p1510:client id="{D256AECB-4A42-13E5-D3CC-08AE977A1E37}" v="14" dt="2025-08-11T18:28:16.0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912" y="7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DEL FACILITADOR:</a:t>
            </a:r>
            <a:br>
              <a:rPr lang="en-US" dirty="0"/>
            </a:br>
            <a:r>
              <a:rPr lang="es-US" sz="1200" kern="1200" dirty="0">
                <a:solidFill>
                  <a:schemeClr val="tx1"/>
                </a:solidFill>
                <a:effectLst/>
                <a:latin typeface="+mn-lt"/>
                <a:ea typeface="+mn-ea"/>
                <a:cs typeface="+mn-cs"/>
              </a:rPr>
              <a:t>PREPARE los materiales y el equipo que se usarán en el curso para garantizar una sesión efectiva.</a:t>
            </a:r>
            <a:endParaRPr lang="en-CA"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Materiales y equipos necesario para el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Presentación de PowerPoint: computadora del instructor, conexión a Internet, TV o proyector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Folletos: declaración de valores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Estudios de caso o simulaciones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Rotafolios y marcadores (al menos tres colores) para la actividad de lluvia de ideas o para las actividades grupales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Tarjetas de identificación</a:t>
            </a:r>
            <a:endParaRPr lang="en-CA"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CONTROLE la disposición del espacio donde se dictará el curso. ¿El espacio de instrucción está dispuesto de una manera tal que resulta cómodo para los participantes? ¿Es un entorno propicio para el aprendizaje? Si es posible, coloque la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MENCIONE que lo siguiente no es un sindicato: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Una entidad externa. Es una organización formada por trabajadores para defender de manera colectiva sus intereses y está compuesta por los propios trabajadores, no por una entidad externa.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Una agencia de empleo. Si bien los sindicatos a veces pueden facilitar la inserción laboral a través de oficinas de contratación, su función principal es representar a los trabajadores y negociar con los empleadores con respecto a los salarios, los beneficios y las condiciones de trabajo, no actuar como agencias de empleo.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Un servicio social. Si bien los sindicatos pueden ofrecer beneficios que mejoran de manera indirecta el bienestar social, su función principal es abogar y negociar los términos del empleo para sus afiliados, no proporcionar servicios sociales directamente.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RECUÉRDELES a los afiliados nuestros valores e inspírese en ellos para explicar por qué no somos una entidad externa.</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10</a:t>
            </a:fld>
            <a:endParaRPr lang="en-US"/>
          </a:p>
        </p:txBody>
      </p:sp>
    </p:spTree>
    <p:extLst>
      <p:ext uri="{BB962C8B-B14F-4D97-AF65-F5344CB8AC3E}">
        <p14:creationId xmlns:p14="http://schemas.microsoft.com/office/powerpoint/2010/main" val="349101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PREGÚNTELE al grupo si están dispuestos a comprometerse con las nociones básicas. ¿Siempre está hablando con un compañero sobre problemas con el convenio colectivo o un reclamo laboral?</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ENFATICE que tenemos que estar de acuerdo con estar incómodos y mentalizarnos de manera adecuada para tener las conversaciones correctas.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11</a:t>
            </a:fld>
            <a:endParaRPr lang="en-US"/>
          </a:p>
        </p:txBody>
      </p:sp>
    </p:spTree>
    <p:extLst>
      <p:ext uri="{BB962C8B-B14F-4D97-AF65-F5344CB8AC3E}">
        <p14:creationId xmlns:p14="http://schemas.microsoft.com/office/powerpoint/2010/main" val="2410515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kern="1200">
                <a:solidFill>
                  <a:schemeClr val="tx1"/>
                </a:solidFill>
                <a:effectLst/>
                <a:latin typeface="+mn-lt"/>
                <a:ea typeface="+mn-ea"/>
                <a:cs typeface="+mn-cs"/>
              </a:rPr>
              <a:t>ANALICE las diapositivas preguntando cómo los afiliados ven el sindicato y cómo experimentan la actividad del sindicato. </a:t>
            </a:r>
            <a:endParaRPr lang="en-CA" sz="1200" kern="1200">
              <a:solidFill>
                <a:schemeClr val="tx1"/>
              </a:solidFill>
              <a:effectLst/>
              <a:latin typeface="+mn-lt"/>
              <a:ea typeface="+mn-ea"/>
              <a:cs typeface="+mn-cs"/>
            </a:endParaRPr>
          </a:p>
          <a:p>
            <a:r>
              <a:rPr lang="en-US"/>
              <a:t>. </a:t>
            </a: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900629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REALICE una actividad en grupo: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Divida a los participantes en grupos de tres personas (grupos seleccionados anteriormente por los moderadores y directores).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Cada grupo recibirá seis páginas del rotafolio con los encabezados Representante, Recaudador de cuotas y Movimiento para la primera parte del ejercicio y Negativo, Transaccional e Inspirador para la segunda parte del ejercicio.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Parte 1: MENCIONE que los grupos tienen 25 minutos para indicar las razones por las que los afiliados verían al sindicato como representante, las razones por las que los afiliados verían al sindicato como un recaudador de cuotas y las razones por las que los afiliados verían al sindicato como parte de un movimiento.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REÚNA a los participantes y bríndele a cada grupo de cinco a siete minutos para que presenten lo que se les ocurrió; a continuación, organice una conversación sobre cómo los afiliados ven al sindicato.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PREGUNTE si alguna persona ha sido parte de otra organización y cómo fue su experiencia.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13</a:t>
            </a:fld>
            <a:endParaRPr lang="en-US"/>
          </a:p>
        </p:txBody>
      </p:sp>
    </p:spTree>
    <p:extLst>
      <p:ext uri="{BB962C8B-B14F-4D97-AF65-F5344CB8AC3E}">
        <p14:creationId xmlns:p14="http://schemas.microsoft.com/office/powerpoint/2010/main" val="1617029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REALICE una actividad en grupo: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Divida a los participantes en grupos de tres personas (grupos seleccionados anteriormente por los moderadores y directores).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Cada grupo recibirá seis páginas del rotafolio con los encabezados Representante, Recaudador de cuotas y Movimiento para la primera parte del ejercicio y Negativo, Transaccional e Inspirador para la segunda parte del ejercicio.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Parte 2: EXPLIQUE que los mismos grupos tienen 25 minutos para graficar las experiencias negativas, las experiencias transaccionales y las experiencias inspiradoras que los afiliados pueden tener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kern="1200">
                <a:solidFill>
                  <a:schemeClr val="tx1"/>
                </a:solidFill>
                <a:effectLst/>
                <a:latin typeface="+mn-lt"/>
                <a:ea typeface="+mn-ea"/>
                <a:cs typeface="+mn-cs"/>
              </a:rPr>
              <a:t>EXPLIQUE que una conversación transaccional se centra en una tarea específica o en el intercambio de información, mientras que una conversación transformadora tiene como objetivo inspirar, establecer relaciones y fomentar conexiones más profundas, lo que a menudo conduce al crecimiento personal o de la organización.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RECAPITULE con los participantes y bríndele a cada grupo de cinco a siete minutos para que presenten lo que se les ocurrió; a continuación, organice una conversación sobre las diferentes experiencias de los afiliados con el sindicato. Esto se trata de cómo se sienten acerca del sindicato.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FORMULE las siguientes preguntas: </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¿Cómo se siente al estar sentado en el espacio de instrucción con sus compañeros y tener esta conversación? </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¿En qué se diferencia esta conversación de las experiencias pasadas? </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¿Cuántos de ustedes tuvieron experiencias similares?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14</a:t>
            </a:fld>
            <a:endParaRPr lang="en-US"/>
          </a:p>
        </p:txBody>
      </p:sp>
    </p:spTree>
    <p:extLst>
      <p:ext uri="{BB962C8B-B14F-4D97-AF65-F5344CB8AC3E}">
        <p14:creationId xmlns:p14="http://schemas.microsoft.com/office/powerpoint/2010/main" val="2557697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PREGUNTE: ¿Por qué deberíamos llevar a cabo una campaña de organización interna?</a:t>
            </a:r>
          </a:p>
          <a:p>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a:t>DISCUTA cómo la organización interna podría ayudar a aumentar tanto el número de miembros como, lo que es más importante, nuestro PODER general. </a:t>
            </a:r>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057860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ANALICE cómo la organización interna ayuda a aumentar tanto nuestro número de afiliados al igual que nuestra FUERZA en general, que es los más importante.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FORMULE las siguientes preguntas: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¿Cuántos de ustedes se han preguntado por qué los organizadores no agregan contratistas? ¿Cómo podría la organización interna ayudar a los ladrones?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¿Cuántos de ustedes se sintieron descontentos a la hora de negociar contratos? ¿Cómo podría la organización interna ayudar con esto? </a:t>
            </a:r>
            <a:endParaRPr lang="en-CA" sz="1200" kern="1200">
              <a:solidFill>
                <a:schemeClr val="tx1"/>
              </a:solidFill>
              <a:effectLst/>
              <a:latin typeface="+mn-lt"/>
              <a:ea typeface="+mn-ea"/>
              <a:cs typeface="+mn-cs"/>
            </a:endParaRP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a:p>
        </p:txBody>
      </p:sp>
    </p:spTree>
    <p:extLst>
      <p:ext uri="{BB962C8B-B14F-4D97-AF65-F5344CB8AC3E}">
        <p14:creationId xmlns:p14="http://schemas.microsoft.com/office/powerpoint/2010/main" val="695520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MENCIONE que la organización interna comienza mediante conversaciones individuales con los afiliados del sindicato y sus posibles afiliados.</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ENFATICE que debemos conocer a los trabajadores donde se encuentren, qué significa eso y cómo hacerlo.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Lugares de trabajo: debemos estar presentes en los lugares o entornos de trabajo. ¡La visibilidad importa!</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Visitas a domicilio: debemos reunirnos con los afiliados y trabajadores donde viven. No hay forma de evitarlo.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COMPARTA experiencias acerca de conocer a los trabajadores donde se encuentran y cómo esto ha impulsado campañas en la vida real.</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DEMUESTRE por qué es importante conocer a las personas donde están. Comience por caminar lentamente por el espacio de instrucción, como si alguien se acercara a usted.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Diga: "Imaginen que alguien hizo el esfuerzo de acercarse a mí. Está interesado, abierto al diálogo y, tal vez, un poco nervioso. Ahora, tengo una opción: ¿espero a que dé el siguiente paso o doy un paso adelante y me reúno con 	esa persona en el lugar en que se encuentra?".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Haga una pausa; luego, camine hacia una persona diferente que no se haya movido. Diga: "Ahora miren lo que sucede cuando me acerco a alguien que no ha mostrado interés. ¿Quiere participar? ¿Está listo? Quizás no lo esté.</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Termine con esta reflexión: "Encontrar a las personas donde están significa reconocer la disposición, la emoción y la apertura. No se trata de conveniencia, se trata de conexión".</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FORMULE las siguientes preguntas: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¿Cuántos de ustedes han tenido alguna vez una visita a domicilio representativa? ¿Cómo fue la visita? ¿Cómo se sintió?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¿Cuántos de ustedes apreciarían que un representante del sindicato fuera a su casa para obtener su opinión? </a:t>
            </a:r>
            <a:endParaRPr lang="en-CA" sz="1200" kern="1200">
              <a:solidFill>
                <a:schemeClr val="tx1"/>
              </a:solidFill>
              <a:effectLst/>
              <a:latin typeface="+mn-lt"/>
              <a:ea typeface="+mn-ea"/>
              <a:cs typeface="+mn-cs"/>
            </a:endParaRPr>
          </a:p>
          <a:p>
            <a:pPr marL="0" indent="0">
              <a:buFont typeface="+mj-lt"/>
              <a:buNone/>
            </a:pP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a:p>
        </p:txBody>
      </p:sp>
    </p:spTree>
    <p:extLst>
      <p:ext uri="{BB962C8B-B14F-4D97-AF65-F5344CB8AC3E}">
        <p14:creationId xmlns:p14="http://schemas.microsoft.com/office/powerpoint/2010/main" val="3468174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kern="1200">
                <a:solidFill>
                  <a:schemeClr val="tx1"/>
                </a:solidFill>
                <a:effectLst/>
                <a:latin typeface="+mn-lt"/>
                <a:ea typeface="+mn-ea"/>
                <a:cs typeface="+mn-cs"/>
              </a:rPr>
              <a:t>EXPLIQUE cuándo, dónde y cómo acercarse a los compañeros en el lugar de trabajo. </a:t>
            </a:r>
            <a:endParaRPr lang="en-CA"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s-US" sz="1200" kern="1200">
                <a:solidFill>
                  <a:schemeClr val="tx1"/>
                </a:solidFill>
                <a:effectLst/>
                <a:latin typeface="+mn-lt"/>
                <a:ea typeface="+mn-ea"/>
                <a:cs typeface="+mn-cs"/>
              </a:rPr>
              <a:t>FORMULE las siguientes preguntas (siete u ocho minutos):</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Cuando suele hablarse del sindicato (si es que se habla) en el lugar de trabajo, ¿cómo son esas conversaciones?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¿Cuáles son los posibles obstáculos?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¿Estas conversaciones nos retratan de manera positiva?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INICIE la transición a las visitas a domicilio. </a:t>
            </a:r>
            <a:endParaRPr lang="en-CA" sz="1200" kern="1200">
              <a:solidFill>
                <a:schemeClr val="tx1"/>
              </a:solidFill>
              <a:effectLst/>
              <a:latin typeface="+mn-lt"/>
              <a:ea typeface="+mn-ea"/>
              <a:cs typeface="+mn-cs"/>
            </a:endParaRPr>
          </a:p>
          <a:p>
            <a:endParaRPr lang="en-CA"/>
          </a:p>
          <a:p>
            <a:pPr marL="0" lvl="0" indent="0" algn="l" rtl="0">
              <a:spcBef>
                <a:spcPts val="0"/>
              </a:spcBef>
              <a:spcAft>
                <a:spcPts val="0"/>
              </a:spcAft>
              <a:buNone/>
            </a:pPr>
            <a:endParaRPr lang="en-US"/>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18</a:t>
            </a:fld>
            <a:endParaRPr lang="en-US"/>
          </a:p>
        </p:txBody>
      </p:sp>
    </p:spTree>
    <p:extLst>
      <p:ext uri="{BB962C8B-B14F-4D97-AF65-F5344CB8AC3E}">
        <p14:creationId xmlns:p14="http://schemas.microsoft.com/office/powerpoint/2010/main" val="2684653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PREGUNTE: ¿En qué lugar los trabajadores podrían ser más sinceros y honestos sobre el sindicato? ¿Qué sucede en sus casas a nivel personal?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ANALICE las objeciones comunes a las visitas a domicilio y refute con ejemplos anecdóticos del mundo real.</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RECUÉRDELE a los participantes acerca de las conversaciones sobre conocer a las personas donde se encuentran.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19</a:t>
            </a:fld>
            <a:endParaRPr lang="en-US"/>
          </a:p>
        </p:txBody>
      </p:sp>
    </p:spTree>
    <p:extLst>
      <p:ext uri="{BB962C8B-B14F-4D97-AF65-F5344CB8AC3E}">
        <p14:creationId xmlns:p14="http://schemas.microsoft.com/office/powerpoint/2010/main" val="3681295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br>
              <a:rPr lang="en-US"/>
            </a:br>
            <a:r>
              <a:rPr lang="es-US" sz="1200" kern="1200">
                <a:solidFill>
                  <a:schemeClr val="tx1"/>
                </a:solidFill>
                <a:effectLst/>
                <a:latin typeface="+mn-lt"/>
                <a:ea typeface="+mn-ea"/>
                <a:cs typeface="+mn-cs"/>
              </a:rPr>
              <a:t>PÍDALES a los participantes que respondan las preguntas (un minuto):</a:t>
            </a:r>
            <a:endParaRPr lang="en-CA" sz="1200" kern="1200">
              <a:solidFill>
                <a:schemeClr val="tx1"/>
              </a:solidFill>
              <a:effectLst/>
              <a:latin typeface="+mn-lt"/>
              <a:ea typeface="+mn-ea"/>
              <a:cs typeface="+mn-cs"/>
            </a:endParaRPr>
          </a:p>
          <a:p>
            <a:pPr marL="1143000" lvl="2" indent="-228600">
              <a:buFont typeface="+mj-lt"/>
              <a:buAutoNum type="arabicPeriod"/>
            </a:pPr>
            <a:r>
              <a:rPr lang="es-US" sz="1200" kern="1200">
                <a:solidFill>
                  <a:schemeClr val="tx1"/>
                </a:solidFill>
                <a:effectLst/>
                <a:latin typeface="+mn-lt"/>
                <a:ea typeface="+mn-ea"/>
                <a:cs typeface="+mn-cs"/>
              </a:rPr>
              <a:t> </a:t>
            </a:r>
            <a:r>
              <a:rPr lang="es-US" sz="1200" i="1" kern="1200">
                <a:solidFill>
                  <a:schemeClr val="tx1"/>
                </a:solidFill>
                <a:effectLst/>
                <a:latin typeface="+mn-lt"/>
                <a:ea typeface="+mn-ea"/>
                <a:cs typeface="+mn-cs"/>
              </a:rPr>
              <a:t>¿Quién es?</a:t>
            </a:r>
          </a:p>
          <a:p>
            <a:pPr marL="1143000" lvl="2" indent="-228600">
              <a:buFont typeface="+mj-lt"/>
              <a:buAutoNum type="arabicPeriod"/>
            </a:pPr>
            <a:r>
              <a:rPr lang="es-US" sz="1200" i="1" kern="1200">
                <a:solidFill>
                  <a:schemeClr val="tx1"/>
                </a:solidFill>
                <a:effectLst/>
                <a:latin typeface="+mn-lt"/>
                <a:ea typeface="+mn-ea"/>
                <a:cs typeface="+mn-cs"/>
              </a:rPr>
              <a:t>¿Qué lo inspiró a unirse a la campaña?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COMIENCE el ejercicio con su respuesta.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Instructor: debe comenzar contando su historia. ¿Cuándo se dio cuenta de la fuerza del sindicato? ¿Quién lo inspiró y qué lo acercó a este punto?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Moderador auxiliar: tome notas rápidas sobre el nombre de cada afiliado y los "por qué", ya que se usarán más adelante.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ANALICE la diferencia entre las interacciones transaccionales y las interacciones transformadoras con nuestros afiliados.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b="1" kern="1200">
                <a:solidFill>
                  <a:schemeClr val="tx1"/>
                </a:solidFill>
                <a:effectLst/>
                <a:highlight>
                  <a:srgbClr val="FFFF00"/>
                </a:highlight>
                <a:latin typeface="+mn-lt"/>
                <a:ea typeface="+mn-ea"/>
                <a:cs typeface="+mn-cs"/>
              </a:rPr>
              <a:t>REVISAR el debate sobre la cultura sindical en la etapa 1 y pasar a ver cómo es una conversación estructurada </a:t>
            </a:r>
            <a:r>
              <a:rPr lang="es-US" sz="1200" b="1" kern="1200">
                <a:solidFill>
                  <a:schemeClr val="tx1"/>
                </a:solidFill>
                <a:effectLst/>
                <a:highlight>
                  <a:srgbClr val="FFFF00"/>
                </a:highlight>
                <a:latin typeface="+mn-lt"/>
                <a:ea typeface="+mn-ea"/>
                <a:cs typeface="+mn-cs"/>
              </a:rPr>
              <a:t>y cómo debe tener una conversación con un afiliado en el contexto de la organización interna.</a:t>
            </a:r>
            <a:endParaRPr lang="en-CA" sz="1200" b="1" kern="1200">
              <a:solidFill>
                <a:schemeClr val="tx1"/>
              </a:solidFill>
              <a:effectLst/>
              <a:highlight>
                <a:srgbClr val="FFFF00"/>
              </a:highlight>
              <a:latin typeface="+mn-lt"/>
              <a:ea typeface="+mn-ea"/>
              <a:cs typeface="+mn-cs"/>
            </a:endParaRPr>
          </a:p>
          <a:p>
            <a:r>
              <a:rPr lang="es-US" sz="1200" b="1" kern="1200">
                <a:solidFill>
                  <a:schemeClr val="tx1"/>
                </a:solidFill>
                <a:effectLst/>
                <a:highlight>
                  <a:srgbClr val="FFFF00"/>
                </a:highlight>
                <a:latin typeface="+mn-lt"/>
                <a:ea typeface="+mn-ea"/>
                <a:cs typeface="+mn-cs"/>
              </a:rPr>
              <a:t> </a:t>
            </a:r>
            <a:endParaRPr lang="en-CA" sz="1200" b="1" kern="1200">
              <a:solidFill>
                <a:schemeClr val="tx1"/>
              </a:solidFill>
              <a:effectLst/>
              <a:highlight>
                <a:srgbClr val="FFFF00"/>
              </a:highlight>
              <a:latin typeface="+mn-lt"/>
              <a:ea typeface="+mn-ea"/>
              <a:cs typeface="+mn-cs"/>
            </a:endParaRPr>
          </a:p>
          <a:p>
            <a:r>
              <a:rPr lang="es-US" sz="1200" kern="1200">
                <a:solidFill>
                  <a:schemeClr val="tx1"/>
                </a:solidFill>
                <a:effectLst/>
                <a:latin typeface="+mn-lt"/>
                <a:ea typeface="+mn-ea"/>
                <a:cs typeface="+mn-cs"/>
              </a:rPr>
              <a:t>PRESENTE el tema llamando a un par de personas y pidiéndoles que presenten nuestro sindicato en 30 segundos. Luego, destaque que hablamos de la comparación entre transaccional y transformadora.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4063694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PREGUNTE: ¿Cómo abordamos las conversaciones con los afiliados? ¿La interacción es transaccional o transformadora?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REALICE una actividad grupal (un mínimo de tres participantes por cada grupo, dependiendo del tamaño del grupo). El objetivo es identificar las interacciones transaccionales en comparación a las transformadoras.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Cada participante se acerca y se dirige a un posible afiliado en el trabajo.</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Recomiéndele al posible afiliado que se una al sindicato (o una campaña de contrato o algún otro tipo de campaña interna). </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Cada participante tendrá dos minutos y se abstendrá de dar su opinión hasta el final. Los participantes suelen intentar vender salarios y beneficios, y tercerizar el sindicato.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RECAPITULE y use las conversaciones de ejemplo para ilustrar la necesidad de tener una conversación transformadora.</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21</a:t>
            </a:fld>
            <a:endParaRPr lang="en-US"/>
          </a:p>
        </p:txBody>
      </p:sp>
    </p:spTree>
    <p:extLst>
      <p:ext uri="{BB962C8B-B14F-4D97-AF65-F5344CB8AC3E}">
        <p14:creationId xmlns:p14="http://schemas.microsoft.com/office/powerpoint/2010/main" val="64089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ANALICE las características de una interacción transaccional.</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El representante sindical habla la mayor parte del tiempo.</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El representante sindical "vende" salarios, beneficios o ventajas.</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El representante sindical define las cuotas como una tarifa por servicio.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El representante sindical define al sindicato como una entidad externa.</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El representante sindical asume que el "por qué" de los afiliados es igual o similar al suyo.</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El representante no contextualiza la estructura de la fuerza en el trabajo.</a:t>
            </a:r>
            <a:endParaRPr lang="en-CA" sz="1200" kern="1200">
              <a:solidFill>
                <a:schemeClr val="tx1"/>
              </a:solidFill>
              <a:effectLst/>
              <a:latin typeface="+mn-lt"/>
              <a:ea typeface="+mn-ea"/>
              <a:cs typeface="+mn-cs"/>
            </a:endParaRPr>
          </a:p>
          <a:p>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22</a:t>
            </a:fld>
            <a:endParaRPr lang="en-US"/>
          </a:p>
        </p:txBody>
      </p:sp>
    </p:spTree>
    <p:extLst>
      <p:ext uri="{BB962C8B-B14F-4D97-AF65-F5344CB8AC3E}">
        <p14:creationId xmlns:p14="http://schemas.microsoft.com/office/powerpoint/2010/main" val="3256517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EXPLIQUE por qué necesitamos abordar las conversaciones con los afiliados y los posibles afiliados de manera diferente.</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23</a:t>
            </a:fld>
            <a:endParaRPr lang="en-US"/>
          </a:p>
        </p:txBody>
      </p:sp>
    </p:spTree>
    <p:extLst>
      <p:ext uri="{BB962C8B-B14F-4D97-AF65-F5344CB8AC3E}">
        <p14:creationId xmlns:p14="http://schemas.microsoft.com/office/powerpoint/2010/main" val="2357704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rPr>
              <a:t>EXPLIQUE las </a:t>
            </a:r>
            <a:r>
              <a:rPr lang="en-US" sz="1200" err="1">
                <a:latin typeface="+mn-lt"/>
              </a:rPr>
              <a:t>conversaciones</a:t>
            </a:r>
            <a:r>
              <a:rPr lang="en-US" sz="1200">
                <a:latin typeface="+mn-lt"/>
              </a:rPr>
              <a:t> </a:t>
            </a:r>
            <a:r>
              <a:rPr lang="en-US" sz="1200" err="1">
                <a:latin typeface="+mn-lt"/>
              </a:rPr>
              <a:t>estructuradas</a:t>
            </a:r>
            <a:r>
              <a:rPr lang="en-US" sz="1200">
                <a:latin typeface="+mn-lt"/>
              </a:rPr>
              <a:t>. </a:t>
            </a:r>
            <a:r>
              <a:rPr lang="es-US" sz="1200" b="0" kern="1200">
                <a:solidFill>
                  <a:schemeClr val="tx1"/>
                </a:solidFill>
                <a:effectLst/>
                <a:latin typeface="+mn-lt"/>
                <a:ea typeface="+mn-ea"/>
                <a:cs typeface="+mn-cs"/>
              </a:rPr>
              <a:t>Una conversación estructurada es un diálogo intencionado que se centra en los afiliados y se utiliza para establecer relaciones, descubrir motivaciones e inspirar la acción colectiva. Sigue un flujo reflexivo que conecta el "por qué" personal de cada afiliado con los objetivos más amplios del sindicato. Esto ayuda a derribar las barreras que impiden la participación y permite construir un compromiso duradero.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kern="1200">
                <a:solidFill>
                  <a:schemeClr val="tx1"/>
                </a:solidFill>
                <a:effectLst/>
                <a:latin typeface="+mn-lt"/>
                <a:ea typeface="+mn-ea"/>
                <a:cs typeface="+mn-cs"/>
              </a:rPr>
              <a:t>PREGUNTE: ¿En qué ayuda tener una interacción transformadora con los afiliados? </a:t>
            </a:r>
            <a:endParaRPr lang="en-CA" sz="1200" kern="1200">
              <a:solidFill>
                <a:schemeClr val="tx1"/>
              </a:solidFill>
              <a:effectLst/>
              <a:latin typeface="+mn-lt"/>
              <a:ea typeface="+mn-ea"/>
              <a:cs typeface="+mn-cs"/>
            </a:endParaRPr>
          </a:p>
          <a:p>
            <a:endParaRPr lang="en-CA" sz="1200">
              <a:latin typeface="+mn-lt"/>
            </a:endParaRPr>
          </a:p>
          <a:p>
            <a:r>
              <a:rPr lang="es-US" sz="1200" kern="1200">
                <a:solidFill>
                  <a:schemeClr val="tx1"/>
                </a:solidFill>
                <a:effectLst/>
                <a:latin typeface="+mn-lt"/>
                <a:ea typeface="+mn-ea"/>
                <a:cs typeface="+mn-cs"/>
              </a:rPr>
              <a:t>PRESENTE la conversación de seis pasos. Una conversación de seis pasos se centra en escuchar y comprender las preocupaciones de los afiliados y desarrollar soluciones basadas en sus "por qué". Una conversación que identifica los problemas individuales de los afiliados que pueden conectarse y abordarse a través de la solidaridad entre afiliados y la construcción de la FUERZA.</a:t>
            </a:r>
            <a:endParaRPr lang="en-CA" sz="1200" kern="1200">
              <a:solidFill>
                <a:schemeClr val="tx1"/>
              </a:solidFill>
              <a:effectLst/>
              <a:latin typeface="+mn-lt"/>
              <a:ea typeface="+mn-ea"/>
              <a:cs typeface="+mn-cs"/>
            </a:endParaRPr>
          </a:p>
          <a:p>
            <a:endParaRPr lang="en-US" sz="1200">
              <a:latin typeface="+mn-lt"/>
            </a:endParaRPr>
          </a:p>
          <a:p>
            <a:r>
              <a:rPr lang="es-US" sz="1200" kern="1200">
                <a:solidFill>
                  <a:schemeClr val="tx1"/>
                </a:solidFill>
                <a:effectLst/>
                <a:latin typeface="+mn-lt"/>
                <a:ea typeface="+mn-ea"/>
                <a:cs typeface="+mn-cs"/>
              </a:rPr>
              <a:t>Una conversación que identifica los problemas de la organización interna.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ANALICE los seis pasos para lograr una conversación estructurada.</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Introducción</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Encontrar los problemas y conocer la historia</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Visión</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Formular la pregunta o realizar la "convocatoria"</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Inoculación</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Plan para ganar o generar compromiso </a:t>
            </a:r>
            <a:endParaRPr lang="en-CA" sz="1200" kern="1200">
              <a:solidFill>
                <a:schemeClr val="tx1"/>
              </a:solidFill>
              <a:effectLst/>
              <a:latin typeface="+mn-lt"/>
              <a:ea typeface="+mn-ea"/>
              <a:cs typeface="+mn-cs"/>
            </a:endParaRPr>
          </a:p>
          <a:p>
            <a:pPr marL="228600" indent="-228600">
              <a:buFont typeface="+mj-lt"/>
              <a:buAutoNum type="arabicPeriod"/>
            </a:pPr>
            <a:endParaRPr lang="en-CA" sz="1200" kern="1200">
              <a:solidFill>
                <a:schemeClr val="tx1"/>
              </a:solidFill>
              <a:effectLst/>
              <a:latin typeface="+mn-lt"/>
              <a:ea typeface="+mn-ea"/>
              <a:cs typeface="+mn-cs"/>
            </a:endParaRPr>
          </a:p>
          <a:p>
            <a:endParaRPr lang="en-US"/>
          </a:p>
          <a:p>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1036414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PREGUNTE: ¿Cómo se logra una buena introducción?</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463214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PREGUNTE: ¿Cómo identificamos los problemas y conocemos la historia?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Ejemplos de preguntas abiertas: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¿Cómo afecta eso a su vida en casa?</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¿Qué hacía antes de trabajar aquí?</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¿Cómo describiría un día típico en el trabajo?</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¿Cómo cambiaron las cosas en el trabajo para usted (durante un período seleccionado, desde la recesión, etc.)?</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¿Qué le gusta y qué no le gusta de la industria?</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¿Las condiciones en el trabajo le permiten dar lo mejor de usted o hacer lo mejor que pueda?</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4199261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PREGUNTE: ¿Cómo presentamos la visión para los afiliados?</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Ejemplos de preguntas abiertas: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¿Qué cambiaría en el trabajo si tuviera la oportunidad?</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¿Qué se necesitaría o qué tendría que suceder para que gane más u obtenga respeto?</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¿Puede cambiar algo de eso por su cuenta?</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¿Otras personas en su trabajo o en su oficio también se sienten así?</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¿Qué pasaría si todos se unieran y exigieran un cambio?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821736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PREGUNTE: ¿Cómo formulamos la pregunta?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MENCIONE que, en esta etapa, los organizadores están haciendo cuatro cosas (no se harán necesariamente en este mismo orden).</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Cuente la historia del sindicato mientras recorre el espacio de instrucción. Elija tres o cuatro personas y diga: "La historia de sindicato fue esta..."; luego, formule preguntas. "Cuando me presenté, ¿cuál fue la historia del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913863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PREGUNTE: ¿Cómo y por qué inoculamos a nuestros afiliados?</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FORMULE las siguientes preguntas: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¿Cuántos de ustedes han estado en una negociación de contrato y no salió como querían? ¿Cómo se sintió cuando leyó las noticias? ¿Estaba preparado para eso?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¿Qué podría haberlo preparado para eso? ¿Todavía quería seguir involucrado?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348875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EXPLIQUE toda la descripción del curso.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PREGÚNTELE a dos participantes cómo es para ellos la participación en el sindicato. Pídale al moderador que lleve un registro del tiempo para asegurarse de que no se le dediquen más de cinco minutos a las preguntas. </a:t>
            </a:r>
            <a:endParaRPr lang="en-CA" sz="1200" kern="1200">
              <a:solidFill>
                <a:schemeClr val="tx1"/>
              </a:solidFill>
              <a:effectLst/>
              <a:latin typeface="+mn-lt"/>
              <a:ea typeface="+mn-ea"/>
              <a:cs typeface="+mn-cs"/>
            </a:endParaRPr>
          </a:p>
          <a:p>
            <a:pPr marL="0" lvl="0" indent="0" algn="l" rtl="0">
              <a:spcBef>
                <a:spcPts val="0"/>
              </a:spcBef>
              <a:spcAft>
                <a:spcPts val="0"/>
              </a:spcAft>
              <a:buNone/>
            </a:pPr>
            <a:endParaRPr lang="en-CA" b="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¿Cómo establecemos un plan para ganar con un afiliado o trabajador?</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¿Cómo es un plan para ganar?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ENFATICE que su participación en la campaña "Hacia la construcción de un sindicato más fuerte" fortalecerá nuestro sindicato. Luego, anímelos a asistir a la capacitación de la Fase 1 y firmar el compromiso.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3610726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PRESENTE las diapositivas sobre las habilidades de escucha activa. A continuación, ANALICE algunas situaciones de ejemplo reales en las que se hayan aplicado esas habilidades.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ANALICE la importancia de aplicar estas habilidades de escucha durante una conversación transformadora con un afiliado.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3357627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p>
          <a:p>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Recursos adicionales:</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Enlace de video (en inglés). </a:t>
            </a:r>
            <a:r>
              <a:rPr lang="es-US" sz="1200" kern="1200" err="1">
                <a:solidFill>
                  <a:schemeClr val="tx1"/>
                </a:solidFill>
                <a:effectLst/>
                <a:latin typeface="+mn-lt"/>
                <a:ea typeface="+mn-ea"/>
                <a:cs typeface="+mn-cs"/>
              </a:rPr>
              <a:t>Simon</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Sinek</a:t>
            </a:r>
            <a:r>
              <a:rPr lang="es-US" sz="1200" kern="1200">
                <a:solidFill>
                  <a:schemeClr val="tx1"/>
                </a:solidFill>
                <a:effectLst/>
                <a:latin typeface="+mn-lt"/>
                <a:ea typeface="+mn-ea"/>
                <a:cs typeface="+mn-cs"/>
              </a:rPr>
              <a:t> en LinkedIn: </a:t>
            </a:r>
            <a:r>
              <a:rPr lang="es-US" sz="1200" kern="1200" err="1">
                <a:solidFill>
                  <a:schemeClr val="tx1"/>
                </a:solidFill>
                <a:effectLst/>
                <a:latin typeface="+mn-lt"/>
                <a:ea typeface="+mn-ea"/>
                <a:cs typeface="+mn-cs"/>
              </a:rPr>
              <a:t>Listening</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isn’t</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waiting</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for</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your</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turn</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to</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speak</a:t>
            </a:r>
            <a:r>
              <a:rPr lang="es-US" sz="1200" kern="1200">
                <a:solidFill>
                  <a:schemeClr val="tx1"/>
                </a:solidFill>
                <a:effectLst/>
                <a:latin typeface="+mn-lt"/>
                <a:ea typeface="+mn-ea"/>
                <a:cs typeface="+mn-cs"/>
              </a:rPr>
              <a:t> (Escuchar no es esperar tu turno para hablar). - </a:t>
            </a:r>
            <a:r>
              <a:rPr lang="es-US" sz="1200" u="sng" kern="1200">
                <a:solidFill>
                  <a:schemeClr val="tx1"/>
                </a:solidFill>
                <a:effectLst/>
                <a:latin typeface="+mn-lt"/>
                <a:ea typeface="+mn-ea"/>
                <a:cs typeface="+mn-cs"/>
                <a:hlinkClick r:id="rId3"/>
              </a:rPr>
              <a:t>https://www.linkedin.com/videos/simonsinek_listening-isnt-waiting-for-your-turn-to-activity-7290821845153435649-6I3I/</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r>
              <a:rPr lang="es-US" sz="1200" kern="1200">
                <a:solidFill>
                  <a:schemeClr val="tx1"/>
                </a:solidFill>
                <a:effectLst/>
                <a:latin typeface="+mn-lt"/>
                <a:ea typeface="+mn-ea"/>
                <a:cs typeface="+mn-cs"/>
              </a:rPr>
              <a:t>Enlace de video (en inglés). </a:t>
            </a:r>
            <a:r>
              <a:rPr lang="es-US" sz="1200" kern="1200" err="1">
                <a:solidFill>
                  <a:schemeClr val="tx1"/>
                </a:solidFill>
                <a:effectLst/>
                <a:latin typeface="+mn-lt"/>
                <a:ea typeface="+mn-ea"/>
                <a:cs typeface="+mn-cs"/>
              </a:rPr>
              <a:t>How</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To</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Actively</a:t>
            </a:r>
            <a:r>
              <a:rPr lang="es-US" sz="1200" kern="1200">
                <a:solidFill>
                  <a:schemeClr val="tx1"/>
                </a:solidFill>
                <a:effectLst/>
                <a:latin typeface="+mn-lt"/>
                <a:ea typeface="+mn-ea"/>
                <a:cs typeface="+mn-cs"/>
              </a:rPr>
              <a:t> Listen (</a:t>
            </a:r>
            <a:r>
              <a:rPr lang="es-US" sz="1200" kern="1200" err="1">
                <a:solidFill>
                  <a:schemeClr val="tx1"/>
                </a:solidFill>
                <a:effectLst/>
                <a:latin typeface="+mn-lt"/>
                <a:ea typeface="+mn-ea"/>
                <a:cs typeface="+mn-cs"/>
              </a:rPr>
              <a:t>Even</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During</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Uncomfortable</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Conversations</a:t>
            </a:r>
            <a:r>
              <a:rPr lang="es-US" sz="1200" kern="1200">
                <a:solidFill>
                  <a:schemeClr val="tx1"/>
                </a:solidFill>
                <a:effectLst/>
                <a:latin typeface="+mn-lt"/>
                <a:ea typeface="+mn-ea"/>
                <a:cs typeface="+mn-cs"/>
              </a:rPr>
              <a:t>) [Cómo escuchar de manera activa (incluso durante conversaciones incómodas)]. - </a:t>
            </a:r>
            <a:r>
              <a:rPr lang="es-US" sz="1200" u="sng" kern="1200">
                <a:solidFill>
                  <a:schemeClr val="tx1"/>
                </a:solidFill>
                <a:effectLst/>
                <a:latin typeface="+mn-lt"/>
                <a:ea typeface="+mn-ea"/>
                <a:cs typeface="+mn-cs"/>
                <a:hlinkClick r:id="rId4"/>
              </a:rPr>
              <a:t>https://www.youtube.com/embed/Lkj86o69c5c</a:t>
            </a:r>
            <a:endParaRPr lang="en-CA" sz="1200" kern="1200">
              <a:solidFill>
                <a:schemeClr val="tx1"/>
              </a:solidFill>
              <a:effectLst/>
              <a:latin typeface="+mn-lt"/>
              <a:ea typeface="+mn-ea"/>
              <a:cs typeface="+mn-cs"/>
            </a:endParaRPr>
          </a:p>
          <a:p>
            <a:pPr marL="0" indent="0">
              <a:buFont typeface="Arial" panose="020B0604020202020204" pitchFamily="34" charset="0"/>
              <a:buNone/>
            </a:pP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effectLst/>
              <a:latin typeface="+mn-lt"/>
              <a:ea typeface="Calibri" panose="020F0502020204030204" pitchFamily="34" charset="0"/>
              <a:cs typeface="Times New Roman" panose="02020603050405020304" pitchFamily="18" charset="0"/>
            </a:endParaRPr>
          </a:p>
          <a:p>
            <a:endParaRPr lang="en-US">
              <a:latin typeface="+mn-lt"/>
            </a:endParaRPr>
          </a:p>
          <a:p>
            <a:endParaRPr lang="en-US">
              <a:latin typeface="+mn-lt"/>
            </a:endParaRPr>
          </a:p>
          <a:p>
            <a:endParaRPr lang="en-US">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US" sz="1200" b="1" kern="1200">
                <a:solidFill>
                  <a:schemeClr val="tx1"/>
                </a:solidFill>
                <a:effectLst/>
                <a:latin typeface="+mn-lt"/>
                <a:ea typeface="+mn-ea"/>
                <a:cs typeface="+mn-cs"/>
              </a:rPr>
              <a:t>1. Concentración: </a:t>
            </a:r>
            <a:r>
              <a:rPr lang="es-U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Evite las distracciones: </a:t>
            </a:r>
            <a:r>
              <a:rPr lang="es-U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Esté atento: </a:t>
            </a:r>
            <a:r>
              <a:rPr lang="es-U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Haga una pausa:</a:t>
            </a:r>
            <a:r>
              <a:rPr lang="es-U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Permanezca receptivo: </a:t>
            </a:r>
            <a:r>
              <a:rPr lang="es-U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No interrumpa: </a:t>
            </a:r>
            <a:r>
              <a:rPr lang="es-U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Evite las excursiones de pesca: </a:t>
            </a:r>
            <a:r>
              <a:rPr lang="es-U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US" sz="1200" b="1" kern="1200">
                <a:solidFill>
                  <a:schemeClr val="tx1"/>
                </a:solidFill>
                <a:effectLst/>
                <a:latin typeface="+mn-lt"/>
                <a:ea typeface="+mn-ea"/>
                <a:cs typeface="+mn-cs"/>
              </a:rPr>
              <a:t>2. Reconocimiento: </a:t>
            </a:r>
            <a:r>
              <a:rPr lang="es-U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a:t>
            </a:r>
            <a:br>
              <a:rPr lang="es-US" sz="1200" kern="1200">
                <a:solidFill>
                  <a:schemeClr val="tx1"/>
                </a:solidFill>
                <a:effectLst/>
                <a:latin typeface="+mn-lt"/>
                <a:ea typeface="+mn-ea"/>
                <a:cs typeface="+mn-cs"/>
              </a:rPr>
            </a:br>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US" sz="1200" b="1" kern="1200">
                <a:solidFill>
                  <a:schemeClr val="tx1"/>
                </a:solidFill>
                <a:effectLst/>
                <a:latin typeface="+mn-lt"/>
                <a:ea typeface="+mn-ea"/>
                <a:cs typeface="+mn-cs"/>
              </a:rPr>
              <a:t>3. Especificación: </a:t>
            </a:r>
            <a:r>
              <a:rPr lang="es-U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US" sz="1200" b="1" kern="1200">
                <a:solidFill>
                  <a:schemeClr val="tx1"/>
                </a:solidFill>
                <a:effectLst/>
                <a:latin typeface="+mn-lt"/>
                <a:ea typeface="+mn-ea"/>
                <a:cs typeface="+mn-cs"/>
              </a:rPr>
              <a:t>4. Empatía: </a:t>
            </a:r>
            <a:r>
              <a:rPr lang="es-U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No desestime las inquietudes que plantea un afiliado o trabajador: </a:t>
            </a:r>
            <a:r>
              <a:rPr lang="es-U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Encuentre puntos en común: </a:t>
            </a:r>
            <a:r>
              <a:rPr lang="es-U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respete la suya.</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No sienta la necesidad de vender algo: </a:t>
            </a:r>
            <a:r>
              <a:rPr lang="es-U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Organizar frente a reunirse. Existe una diferencia: </a:t>
            </a:r>
            <a:r>
              <a:rPr lang="es-U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br>
              <a:rPr lang="es-US"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pPr lvl="0"/>
            <a:r>
              <a:rPr lang="es-US" sz="1200" b="1" kern="1200">
                <a:solidFill>
                  <a:schemeClr val="tx1"/>
                </a:solidFill>
                <a:effectLst/>
                <a:latin typeface="+mn-lt"/>
                <a:ea typeface="+mn-ea"/>
                <a:cs typeface="+mn-cs"/>
              </a:rPr>
              <a:t>5. Síntesis: </a:t>
            </a:r>
            <a:r>
              <a:rPr lang="es-U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228600" lvl="0" indent="-228600">
              <a:buFont typeface="Arial" panose="020B0604020202020204" pitchFamily="34" charset="0"/>
              <a:buChar char="•"/>
            </a:pPr>
            <a:r>
              <a:rPr lang="es-US" sz="1200" b="1" kern="1200">
                <a:solidFill>
                  <a:schemeClr val="tx1"/>
                </a:solidFill>
                <a:effectLst/>
                <a:latin typeface="+mn-lt"/>
                <a:ea typeface="+mn-ea"/>
                <a:cs typeface="+mn-cs"/>
              </a:rPr>
              <a:t>Demuestre que escucha lo que está diciendo el afiliado: </a:t>
            </a:r>
            <a:r>
              <a:rPr lang="es-U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ANALICE las sugerencias para gestionar situaciones difíciles.</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br>
              <a:rPr lang="es-US"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a:solidFill>
                  <a:schemeClr val="tx1"/>
                </a:solidFill>
                <a:effectLst/>
                <a:latin typeface="+mn-lt"/>
                <a:ea typeface="+mn-ea"/>
                <a:cs typeface="+mn-cs"/>
              </a:rPr>
              <a:t>¿Cuándo surgió este problema que plantea?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a:solidFill>
                  <a:schemeClr val="tx1"/>
                </a:solidFill>
                <a:effectLst/>
                <a:latin typeface="+mn-lt"/>
                <a:ea typeface="+mn-ea"/>
                <a:cs typeface="+mn-cs"/>
              </a:rPr>
              <a:t>¿Cómo repercutió en los objetivos que se había planteado?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a:solidFill>
                  <a:schemeClr val="tx1"/>
                </a:solidFill>
                <a:effectLst/>
                <a:latin typeface="+mn-lt"/>
                <a:ea typeface="+mn-ea"/>
                <a:cs typeface="+mn-cs"/>
              </a:rPr>
              <a:t>Desde su perspectiva, ¿cuál o cómo sería una solución óptima?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a:solidFill>
                  <a:schemeClr val="tx1"/>
                </a:solidFill>
                <a:effectLst/>
                <a:latin typeface="+mn-lt"/>
                <a:ea typeface="+mn-ea"/>
                <a:cs typeface="+mn-cs"/>
              </a:rPr>
              <a:t>¿Cuáles son las opciones que tiene?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a:solidFill>
                  <a:schemeClr val="tx1"/>
                </a:solidFill>
                <a:effectLst/>
                <a:latin typeface="+mn-lt"/>
                <a:ea typeface="+mn-ea"/>
                <a:cs typeface="+mn-cs"/>
              </a:rPr>
              <a:t>¿Cómo podemos avanzar para encontrar una solución?</a:t>
            </a:r>
            <a:br>
              <a:rPr lang="es-US"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br>
              <a:rPr lang="es-US"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br>
              <a:rPr lang="es-US"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br>
              <a:rPr lang="es-US"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br>
              <a:rPr lang="es-US"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a:solidFill>
                <a:schemeClr val="tx1"/>
              </a:solidFill>
              <a:effectLst/>
              <a:latin typeface="+mn-lt"/>
              <a:ea typeface="+mn-ea"/>
              <a:cs typeface="+mn-cs"/>
            </a:endParaRPr>
          </a:p>
          <a:p>
            <a:pPr marL="228600" indent="-228600">
              <a:buFont typeface="+mj-lt"/>
              <a:buAutoNum type="arabicPeriod"/>
            </a:pP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Concentración:</a:t>
            </a:r>
            <a:r>
              <a:rPr lang="es-U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Reconocimiento:</a:t>
            </a:r>
            <a:r>
              <a:rPr lang="es-US" sz="1200" kern="1200">
                <a:solidFill>
                  <a:schemeClr val="tx1"/>
                </a:solidFill>
                <a:effectLst/>
                <a:latin typeface="+mn-lt"/>
                <a:ea typeface="+mn-ea"/>
                <a:cs typeface="+mn-cs"/>
              </a:rPr>
              <a:t> asienta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Especificación:</a:t>
            </a:r>
            <a:r>
              <a:rPr lang="es-U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Empatía:</a:t>
            </a:r>
            <a:r>
              <a:rPr lang="es-U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Síntesis:</a:t>
            </a:r>
            <a:r>
              <a:rPr lang="es-U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PREGUNTE: ¿Cómo abordarían la situación de ejemplo 2?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Concentración:</a:t>
            </a:r>
            <a:r>
              <a:rPr lang="es-U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Reconocimiento:</a:t>
            </a:r>
            <a:r>
              <a:rPr lang="es-US" sz="1200" kern="1200">
                <a:solidFill>
                  <a:schemeClr val="tx1"/>
                </a:solidFill>
                <a:effectLst/>
                <a:latin typeface="+mn-lt"/>
                <a:ea typeface="+mn-ea"/>
                <a:cs typeface="+mn-cs"/>
              </a:rPr>
              <a:t> asienta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Especificación:</a:t>
            </a:r>
            <a:r>
              <a:rPr lang="es-US" sz="1200" kern="120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detalle, a fin de que podamos abordar este asunto de manera adecuada.</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Empatía:</a:t>
            </a:r>
            <a:r>
              <a:rPr lang="es-US" sz="1200" kern="120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Síntesis:</a:t>
            </a:r>
            <a:r>
              <a:rPr lang="es-US" sz="1200" kern="120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HAGA HINCAPIÉ en el valor UNA FAMILIA.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Posible situación de ejemplo 2a. </a:t>
            </a:r>
            <a:r>
              <a:rPr lang="it-IT" sz="1200" kern="1200">
                <a:solidFill>
                  <a:schemeClr val="tx1"/>
                </a:solidFill>
                <a:effectLst/>
                <a:latin typeface="+mn-lt"/>
                <a:ea typeface="+mn-ea"/>
                <a:cs typeface="+mn-cs"/>
              </a:rPr>
              <a:t>Afiliado al sindicato: al sindicato solo le interesa mi dinero. </a:t>
            </a:r>
            <a:r>
              <a:rPr lang="es-US" sz="1200" kern="1200">
                <a:solidFill>
                  <a:schemeClr val="tx1"/>
                </a:solidFill>
                <a:effectLst/>
                <a:latin typeface="+mn-lt"/>
                <a:ea typeface="+mn-ea"/>
                <a:cs typeface="+mn-cs"/>
              </a:rPr>
              <a:t>¿Qué hacen con todo mi dinero?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Concentración:</a:t>
            </a:r>
            <a:r>
              <a:rPr lang="es-U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Reconocimiento:</a:t>
            </a:r>
            <a:r>
              <a:rPr lang="es-US" sz="1200" kern="1200">
                <a:solidFill>
                  <a:schemeClr val="tx1"/>
                </a:solidFill>
                <a:effectLst/>
                <a:latin typeface="+mn-lt"/>
                <a:ea typeface="+mn-ea"/>
                <a:cs typeface="+mn-cs"/>
              </a:rPr>
              <a:t> asienta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Especificación:</a:t>
            </a:r>
            <a:r>
              <a:rPr lang="es-U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Empatía:</a:t>
            </a:r>
            <a:r>
              <a:rPr lang="es-U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Síntesis:</a:t>
            </a:r>
            <a:r>
              <a:rPr lang="es-U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PREGUNTE a los afiliados: ¿qué situaciones les resultan conocidas en su calidad de afiliado? Inste a las afiliados a responder de su propia experiencia.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PREGUNTE: ¿Cómo abordarán esta situación de ejemplo?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Concentración:</a:t>
            </a:r>
            <a:r>
              <a:rPr lang="es-U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Reconocimiento:</a:t>
            </a:r>
            <a:r>
              <a:rPr lang="es-US" sz="1200" kern="1200">
                <a:solidFill>
                  <a:schemeClr val="tx1"/>
                </a:solidFill>
                <a:effectLst/>
                <a:latin typeface="+mn-lt"/>
                <a:ea typeface="+mn-ea"/>
                <a:cs typeface="+mn-cs"/>
              </a:rPr>
              <a:t> asienta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Especificación:</a:t>
            </a:r>
            <a:r>
              <a:rPr lang="es-U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Empatía:</a:t>
            </a:r>
            <a:r>
              <a:rPr lang="es-U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Síntesis:</a:t>
            </a:r>
            <a:r>
              <a:rPr lang="es-U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pPr marL="228600" indent="-228600">
              <a:buFont typeface="+mj-lt"/>
              <a:buAutoNum type="arabicPeriod"/>
            </a:pP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INDÍQUELES a los participantes que apliquen las habilidades de escucha activa para realizar un tipo de sondeo en el trabajo, para hablar con oficiales, o bien con otros mentores de relevancia; a continuación, fomente el uso de las habilidades de escucha activa en el trabajo.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36633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Después de cada juego de roles, RECAPITULE y pida algunos comentarios al resto del grupo. </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Tanto el instructor como el moderador auxiliar deberán demostrar cómo se debe desarrollar una conversación transformadora.</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Revise los perfiles de trabajadores que se encuentren disponibles con el grupo y, a continuación, divida a los participantes en grupos.</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En el siguiente paso, cada afiliado deberá demostrar una conversación transformadora con la ayuda de alguno de los perfiles que se trazaron anteriormente.</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Cada afiliado deberá desempeñar dos roles: el primero como la persona a la que se aborda y, el segundo, como la persona que aborda el reclamo. </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Después de cada juego de roles, el moderador deberá brindar algún comentario.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a:p>
        </p:txBody>
      </p:sp>
    </p:spTree>
    <p:extLst>
      <p:ext uri="{BB962C8B-B14F-4D97-AF65-F5344CB8AC3E}">
        <p14:creationId xmlns:p14="http://schemas.microsoft.com/office/powerpoint/2010/main" val="2186353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MENCIONE los objetivos generales de aprendizaje.</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PÍDALES a los participantes que compartan las conclusiones principales del curso.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FORMULE preguntas a los participantes o COMPARTA algunos comentarios.</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MENCIONE la información de contacto.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MENCIONE que el curso se compone de cinco temas.</a:t>
            </a:r>
            <a:endParaRPr lang="en-CA" sz="1200" kern="1200">
              <a:solidFill>
                <a:schemeClr val="tx1"/>
              </a:solidFill>
              <a:effectLst/>
              <a:latin typeface="+mn-lt"/>
              <a:ea typeface="+mn-ea"/>
              <a:cs typeface="+mn-cs"/>
            </a:endParaRPr>
          </a:p>
          <a:p>
            <a:endParaRPr lang="en-CA">
              <a:solidFill>
                <a:schemeClr val="tx1"/>
              </a:solidFill>
            </a:endParaRPr>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886528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EXPLIQUE las nociones básicas de la organización interna. Para construir una cultura sindical, recuerde sus "por qué" y qué es o no es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REVISE los "por qué" de la introducción de los participantes. Identifique a algunas personas y diga: "Usted me dijo por qué esto es así".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ENFATICE que es importante recordar sus "por qué" cuando las conversaciones se tornan difíciles.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a:p>
        </p:txBody>
      </p:sp>
    </p:spTree>
    <p:extLst>
      <p:ext uri="{BB962C8B-B14F-4D97-AF65-F5344CB8AC3E}">
        <p14:creationId xmlns:p14="http://schemas.microsoft.com/office/powerpoint/2010/main" val="3767331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RECUÉRDELE a la gente sobre el sindicato y la cultura que estamos tratando de desarrollar. (Puede encontrarse en los temas de conversación de la Fase 1: Cultura).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PREGÚNTELE a tres o cuatro participantes qué es la cultura sindical para ellos.</a:t>
            </a:r>
          </a:p>
          <a:p>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Realice la ronda de compromiso (de cinco a 10 minutos, según la cantidad de personas en el grupo):</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Recorra la sala y pídale a cada persona que responda.</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Siempre que sea posible, use los nombres para personalizar la interacción.</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PREGUNTE: "¿Está comprometido con el desarrollo de la cultura sindical en el consejo distrital y local?". Hable primero para establecer el tono. Ejemplo: "Soy [nombre del moderador] y estoy absolutamente comprometido con el desarrollo de una cultura sindical fuerte e inclusiva en mi consejo distrital y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Conclusión: reconozca la valentía de los participantes y la unidad demostrada en el espacio de instrucción. Refuerce la importancia del compromiso colectivo: "Hoy sus voces reflejan una promesa compartida de liderar y mejorar nuestra cultura sindical. Así es como crecen los movimientos: juntos".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PREGUNTE: ¿Qué es un sindicato? Un sindicato es una organización de trabajadores formada para negociar de manera colectiva con los empleadores sobre salarios, beneficios y condiciones de trabajo. Esto les brinda a los empleados voz y poder de negociación más fuertes en el lugar de trabajo. </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t>9</a:t>
            </a:fld>
            <a:endParaRPr lang="en-US"/>
          </a:p>
        </p:txBody>
      </p:sp>
    </p:spTree>
    <p:extLst>
      <p:ext uri="{BB962C8B-B14F-4D97-AF65-F5344CB8AC3E}">
        <p14:creationId xmlns:p14="http://schemas.microsoft.com/office/powerpoint/2010/main" val="1840475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2499E78-4996-4812-9D1F-0382D7ED9A9B}"/>
              </a:ext>
            </a:extLst>
          </p:cNvPr>
          <p:cNvGrpSpPr/>
          <p:nvPr userDrawn="1"/>
        </p:nvGrpSpPr>
        <p:grpSpPr>
          <a:xfrm>
            <a:off x="0" y="6356350"/>
            <a:ext cx="12192000" cy="558800"/>
            <a:chOff x="0" y="6299200"/>
            <a:chExt cx="12192000" cy="558800"/>
          </a:xfrm>
        </p:grpSpPr>
        <p:sp>
          <p:nvSpPr>
            <p:cNvPr id="18" name="Rectangle 17">
              <a:extLst>
                <a:ext uri="{FF2B5EF4-FFF2-40B4-BE49-F238E27FC236}">
                  <a16:creationId xmlns:a16="http://schemas.microsoft.com/office/drawing/2014/main" id="{C904764C-C2E5-4A60-9EBD-B3089FA2FEB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9" name="Rectangle 18">
              <a:extLst>
                <a:ext uri="{FF2B5EF4-FFF2-40B4-BE49-F238E27FC236}">
                  <a16:creationId xmlns:a16="http://schemas.microsoft.com/office/drawing/2014/main" id="{046EFFE5-8FD0-4D39-BBDC-F3DEC0E55F09}"/>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Footer Placeholder 4">
            <a:extLst>
              <a:ext uri="{FF2B5EF4-FFF2-40B4-BE49-F238E27FC236}">
                <a16:creationId xmlns:a16="http://schemas.microsoft.com/office/drawing/2014/main" id="{59C81C6C-76F7-49E2-BE0D-90F5E9BD062C}"/>
              </a:ext>
            </a:extLst>
          </p:cNvPr>
          <p:cNvSpPr>
            <a:spLocks noGrp="1"/>
          </p:cNvSpPr>
          <p:nvPr>
            <p:ph type="ftr" sz="quarter" idx="3"/>
          </p:nvPr>
        </p:nvSpPr>
        <p:spPr>
          <a:xfrm>
            <a:off x="337906" y="6466840"/>
            <a:ext cx="4114800" cy="365125"/>
          </a:xfrm>
          <a:prstGeom prst="rect">
            <a:avLst/>
          </a:prstGeom>
        </p:spPr>
        <p:txBody>
          <a:bodyPr vert="horz" lIns="91440" tIns="45720" rIns="91440" bIns="45720" rtlCol="0" anchor="ctr"/>
          <a:lstStyle>
            <a:lvl1pPr algn="l">
              <a:defRPr sz="1600" b="1">
                <a:solidFill>
                  <a:schemeClr val="bg1"/>
                </a:solidFill>
              </a:defRPr>
            </a:lvl1pPr>
          </a:lstStyle>
          <a:p>
            <a:r>
              <a:rPr lang="en-US" dirty="0"/>
              <a:t>COR 1274 </a:t>
            </a:r>
            <a:r>
              <a:rPr lang="en-US" dirty="0" err="1"/>
              <a:t>Organización</a:t>
            </a:r>
            <a:r>
              <a:rPr lang="en-US" dirty="0"/>
              <a:t> Interna - </a:t>
            </a:r>
            <a:r>
              <a:rPr lang="en-US" dirty="0" err="1"/>
              <a:t>Miembro</a:t>
            </a:r>
            <a:endParaRPr lang="en-US" dirty="0"/>
          </a:p>
        </p:txBody>
      </p:sp>
      <p:sp>
        <p:nvSpPr>
          <p:cNvPr id="20" name="Footer Placeholder 5">
            <a:extLst>
              <a:ext uri="{FF2B5EF4-FFF2-40B4-BE49-F238E27FC236}">
                <a16:creationId xmlns:a16="http://schemas.microsoft.com/office/drawing/2014/main" id="{F4744C88-B901-4982-B593-F4C04104C739}"/>
              </a:ext>
            </a:extLst>
          </p:cNvPr>
          <p:cNvSpPr txBox="1">
            <a:spLocks/>
          </p:cNvSpPr>
          <p:nvPr userDrawn="1"/>
        </p:nvSpPr>
        <p:spPr>
          <a:xfrm>
            <a:off x="36830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 </a:t>
            </a:r>
            <a:r>
              <a:rPr lang="en-US" dirty="0" err="1"/>
              <a:t>Sindicato</a:t>
            </a:r>
            <a:r>
              <a:rPr lang="en-US" dirty="0"/>
              <a:t>. </a:t>
            </a:r>
            <a:r>
              <a:rPr lang="en-US" dirty="0">
                <a:solidFill>
                  <a:srgbClr val="E7B909"/>
                </a:solidFill>
              </a:rPr>
              <a:t>Una Familia</a:t>
            </a:r>
            <a:r>
              <a:rPr lang="en-US" dirty="0"/>
              <a:t>. Une </a:t>
            </a:r>
            <a:r>
              <a:rPr lang="en-US" dirty="0" err="1"/>
              <a:t>Lucha</a:t>
            </a:r>
            <a:r>
              <a:rPr lang="en-US" dirty="0"/>
              <a:t>!</a:t>
            </a:r>
          </a:p>
        </p:txBody>
      </p:sp>
      <p:sp>
        <p:nvSpPr>
          <p:cNvPr id="21" name="Slide Number Placeholder 6">
            <a:extLst>
              <a:ext uri="{FF2B5EF4-FFF2-40B4-BE49-F238E27FC236}">
                <a16:creationId xmlns:a16="http://schemas.microsoft.com/office/drawing/2014/main" id="{40F384D7-9CBC-462D-83BF-1C516989D491}"/>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22" name="Google Shape;63;p1">
            <a:extLst>
              <a:ext uri="{FF2B5EF4-FFF2-40B4-BE49-F238E27FC236}">
                <a16:creationId xmlns:a16="http://schemas.microsoft.com/office/drawing/2014/main" id="{9DFB1F41-8935-4FDF-8A39-478C027C025A}"/>
              </a:ext>
            </a:extLst>
          </p:cNvPr>
          <p:cNvPicPr preferRelativeResize="0"/>
          <p:nvPr userDrawn="1"/>
        </p:nvPicPr>
        <p:blipFill>
          <a:blip r:embed="rId2">
            <a:alphaModFix/>
          </a:blip>
          <a:stretch>
            <a:fillRect/>
          </a:stretch>
        </p:blipFill>
        <p:spPr>
          <a:xfrm>
            <a:off x="4324188" y="6279070"/>
            <a:ext cx="326075" cy="567563"/>
          </a:xfrm>
          <a:prstGeom prst="rect">
            <a:avLst/>
          </a:prstGeom>
          <a:noFill/>
          <a:ln>
            <a:noFill/>
          </a:ln>
        </p:spPr>
      </p:pic>
      <p:pic>
        <p:nvPicPr>
          <p:cNvPr id="12" name="Picture 11">
            <a:extLst>
              <a:ext uri="{FF2B5EF4-FFF2-40B4-BE49-F238E27FC236}">
                <a16:creationId xmlns:a16="http://schemas.microsoft.com/office/drawing/2014/main" id="{0FFF42B4-409A-47B4-B86A-6D4FA9AB2997}"/>
              </a:ext>
            </a:extLst>
          </p:cNvPr>
          <p:cNvPicPr>
            <a:picLocks noChangeAspect="1"/>
          </p:cNvPicPr>
          <p:nvPr userDrawn="1"/>
        </p:nvPicPr>
        <p:blipFill rotWithShape="1">
          <a:blip r:embed="rId3"/>
          <a:srcRect t="10016" b="10016"/>
          <a:stretch/>
        </p:blipFill>
        <p:spPr>
          <a:xfrm>
            <a:off x="9351926" y="6530511"/>
            <a:ext cx="556436" cy="343490"/>
          </a:xfrm>
          <a:prstGeom prst="rect">
            <a:avLst/>
          </a:prstGeom>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9FABBAF-FC82-4399-8EC0-1D3467E6778D}"/>
              </a:ext>
            </a:extLst>
          </p:cNvPr>
          <p:cNvGrpSpPr/>
          <p:nvPr userDrawn="1"/>
        </p:nvGrpSpPr>
        <p:grpSpPr>
          <a:xfrm>
            <a:off x="0" y="6356350"/>
            <a:ext cx="12192000" cy="558800"/>
            <a:chOff x="0" y="6299200"/>
            <a:chExt cx="12192000" cy="558800"/>
          </a:xfrm>
        </p:grpSpPr>
        <p:sp>
          <p:nvSpPr>
            <p:cNvPr id="13" name="Rectangle 12">
              <a:extLst>
                <a:ext uri="{FF2B5EF4-FFF2-40B4-BE49-F238E27FC236}">
                  <a16:creationId xmlns:a16="http://schemas.microsoft.com/office/drawing/2014/main" id="{39E73AF5-4559-4B35-8FCF-F6F32560ED64}"/>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4" name="Rectangle 13">
              <a:extLst>
                <a:ext uri="{FF2B5EF4-FFF2-40B4-BE49-F238E27FC236}">
                  <a16:creationId xmlns:a16="http://schemas.microsoft.com/office/drawing/2014/main" id="{C9E92162-BCBC-4F49-9DF4-638307ECEDCC}"/>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5" name="Footer Placeholder 4">
            <a:extLst>
              <a:ext uri="{FF2B5EF4-FFF2-40B4-BE49-F238E27FC236}">
                <a16:creationId xmlns:a16="http://schemas.microsoft.com/office/drawing/2014/main" id="{E9E4395A-9039-429D-9215-B699CB129361}"/>
              </a:ext>
            </a:extLst>
          </p:cNvPr>
          <p:cNvSpPr>
            <a:spLocks noGrp="1"/>
          </p:cNvSpPr>
          <p:nvPr>
            <p:ph type="ftr" sz="quarter" idx="3"/>
          </p:nvPr>
        </p:nvSpPr>
        <p:spPr>
          <a:xfrm>
            <a:off x="337906" y="6466840"/>
            <a:ext cx="4114800" cy="365125"/>
          </a:xfrm>
          <a:prstGeom prst="rect">
            <a:avLst/>
          </a:prstGeom>
        </p:spPr>
        <p:txBody>
          <a:bodyPr vert="horz" lIns="91440" tIns="45720" rIns="91440" bIns="45720" rtlCol="0" anchor="ctr"/>
          <a:lstStyle>
            <a:lvl1pPr algn="l">
              <a:defRPr sz="1600" b="1">
                <a:solidFill>
                  <a:schemeClr val="bg1"/>
                </a:solidFill>
              </a:defRPr>
            </a:lvl1pPr>
          </a:lstStyle>
          <a:p>
            <a:r>
              <a:rPr lang="en-US" dirty="0"/>
              <a:t>COR 1274 </a:t>
            </a:r>
            <a:r>
              <a:rPr lang="en-US" dirty="0" err="1"/>
              <a:t>Organización</a:t>
            </a:r>
            <a:r>
              <a:rPr lang="en-US" dirty="0"/>
              <a:t> Interna - </a:t>
            </a:r>
            <a:r>
              <a:rPr lang="en-US" dirty="0" err="1"/>
              <a:t>Miembro</a:t>
            </a:r>
            <a:endParaRPr lang="en-US" dirty="0"/>
          </a:p>
        </p:txBody>
      </p:sp>
      <p:sp>
        <p:nvSpPr>
          <p:cNvPr id="16" name="Footer Placeholder 5">
            <a:extLst>
              <a:ext uri="{FF2B5EF4-FFF2-40B4-BE49-F238E27FC236}">
                <a16:creationId xmlns:a16="http://schemas.microsoft.com/office/drawing/2014/main" id="{B5E6E642-5116-49B2-BCF1-E73EF5C3C239}"/>
              </a:ext>
            </a:extLst>
          </p:cNvPr>
          <p:cNvSpPr txBox="1">
            <a:spLocks/>
          </p:cNvSpPr>
          <p:nvPr userDrawn="1"/>
        </p:nvSpPr>
        <p:spPr>
          <a:xfrm>
            <a:off x="36830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 </a:t>
            </a:r>
            <a:r>
              <a:rPr lang="en-US" dirty="0" err="1"/>
              <a:t>Sindicato</a:t>
            </a:r>
            <a:r>
              <a:rPr lang="en-US" dirty="0"/>
              <a:t>. </a:t>
            </a:r>
            <a:r>
              <a:rPr lang="en-US" dirty="0">
                <a:solidFill>
                  <a:srgbClr val="E7B909"/>
                </a:solidFill>
              </a:rPr>
              <a:t>Una Familia</a:t>
            </a:r>
            <a:r>
              <a:rPr lang="en-US" dirty="0"/>
              <a:t>. Une </a:t>
            </a:r>
            <a:r>
              <a:rPr lang="en-US" dirty="0" err="1"/>
              <a:t>Lucha</a:t>
            </a:r>
            <a:r>
              <a:rPr lang="en-US" dirty="0"/>
              <a:t>!</a:t>
            </a:r>
          </a:p>
        </p:txBody>
      </p:sp>
      <p:sp>
        <p:nvSpPr>
          <p:cNvPr id="17" name="Slide Number Placeholder 6">
            <a:extLst>
              <a:ext uri="{FF2B5EF4-FFF2-40B4-BE49-F238E27FC236}">
                <a16:creationId xmlns:a16="http://schemas.microsoft.com/office/drawing/2014/main" id="{7B967235-CC23-40D6-AD90-C883A3F2AE23}"/>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18" name="Google Shape;63;p1">
            <a:extLst>
              <a:ext uri="{FF2B5EF4-FFF2-40B4-BE49-F238E27FC236}">
                <a16:creationId xmlns:a16="http://schemas.microsoft.com/office/drawing/2014/main" id="{8620FA92-59C1-415D-9556-DAFBC6F643F4}"/>
              </a:ext>
            </a:extLst>
          </p:cNvPr>
          <p:cNvPicPr preferRelativeResize="0"/>
          <p:nvPr userDrawn="1"/>
        </p:nvPicPr>
        <p:blipFill>
          <a:blip r:embed="rId2">
            <a:alphaModFix/>
          </a:blip>
          <a:stretch>
            <a:fillRect/>
          </a:stretch>
        </p:blipFill>
        <p:spPr>
          <a:xfrm>
            <a:off x="4324188" y="6279070"/>
            <a:ext cx="326075" cy="567563"/>
          </a:xfrm>
          <a:prstGeom prst="rect">
            <a:avLst/>
          </a:prstGeom>
          <a:noFill/>
          <a:ln>
            <a:noFill/>
          </a:ln>
        </p:spPr>
      </p:pic>
      <p:pic>
        <p:nvPicPr>
          <p:cNvPr id="10" name="Picture 9">
            <a:extLst>
              <a:ext uri="{FF2B5EF4-FFF2-40B4-BE49-F238E27FC236}">
                <a16:creationId xmlns:a16="http://schemas.microsoft.com/office/drawing/2014/main" id="{0D9C9B1A-0202-4AD6-B6F0-761A554925CA}"/>
              </a:ext>
            </a:extLst>
          </p:cNvPr>
          <p:cNvPicPr>
            <a:picLocks noChangeAspect="1"/>
          </p:cNvPicPr>
          <p:nvPr userDrawn="1"/>
        </p:nvPicPr>
        <p:blipFill rotWithShape="1">
          <a:blip r:embed="rId3"/>
          <a:srcRect t="10016" b="10016"/>
          <a:stretch/>
        </p:blipFill>
        <p:spPr>
          <a:xfrm>
            <a:off x="9351926" y="6530511"/>
            <a:ext cx="556436" cy="343490"/>
          </a:xfrm>
          <a:prstGeom prst="rect">
            <a:avLst/>
          </a:prstGeom>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grpSp>
        <p:nvGrpSpPr>
          <p:cNvPr id="13" name="Group 12">
            <a:extLst>
              <a:ext uri="{FF2B5EF4-FFF2-40B4-BE49-F238E27FC236}">
                <a16:creationId xmlns:a16="http://schemas.microsoft.com/office/drawing/2014/main" id="{26741237-2648-4DA3-9B4A-93BE792CA736}"/>
              </a:ext>
            </a:extLst>
          </p:cNvPr>
          <p:cNvGrpSpPr/>
          <p:nvPr userDrawn="1"/>
        </p:nvGrpSpPr>
        <p:grpSpPr>
          <a:xfrm>
            <a:off x="0" y="6356350"/>
            <a:ext cx="12192000" cy="558800"/>
            <a:chOff x="0" y="6299200"/>
            <a:chExt cx="12192000" cy="558800"/>
          </a:xfrm>
        </p:grpSpPr>
        <p:sp>
          <p:nvSpPr>
            <p:cNvPr id="14" name="Rectangle 13">
              <a:extLst>
                <a:ext uri="{FF2B5EF4-FFF2-40B4-BE49-F238E27FC236}">
                  <a16:creationId xmlns:a16="http://schemas.microsoft.com/office/drawing/2014/main" id="{F7AB7C5D-95C8-4886-A1E7-81EA07F7E6F1}"/>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24" name="Rectangle 23">
              <a:extLst>
                <a:ext uri="{FF2B5EF4-FFF2-40B4-BE49-F238E27FC236}">
                  <a16:creationId xmlns:a16="http://schemas.microsoft.com/office/drawing/2014/main" id="{828FA673-77AE-4832-A0BC-E9CAEE202C6F}"/>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25" name="Footer Placeholder 4">
            <a:extLst>
              <a:ext uri="{FF2B5EF4-FFF2-40B4-BE49-F238E27FC236}">
                <a16:creationId xmlns:a16="http://schemas.microsoft.com/office/drawing/2014/main" id="{D3A021A9-F2BE-4E8E-86A4-6402F95B448B}"/>
              </a:ext>
            </a:extLst>
          </p:cNvPr>
          <p:cNvSpPr>
            <a:spLocks noGrp="1"/>
          </p:cNvSpPr>
          <p:nvPr>
            <p:ph type="ftr" sz="quarter" idx="3"/>
          </p:nvPr>
        </p:nvSpPr>
        <p:spPr>
          <a:xfrm>
            <a:off x="337906" y="6466840"/>
            <a:ext cx="4114800" cy="365125"/>
          </a:xfrm>
          <a:prstGeom prst="rect">
            <a:avLst/>
          </a:prstGeom>
        </p:spPr>
        <p:txBody>
          <a:bodyPr vert="horz" lIns="91440" tIns="45720" rIns="91440" bIns="45720" rtlCol="0" anchor="ctr"/>
          <a:lstStyle>
            <a:lvl1pPr algn="l">
              <a:defRPr sz="1600" b="1">
                <a:solidFill>
                  <a:schemeClr val="bg1"/>
                </a:solidFill>
              </a:defRPr>
            </a:lvl1pPr>
          </a:lstStyle>
          <a:p>
            <a:r>
              <a:rPr lang="en-US" dirty="0"/>
              <a:t>COR 1274 </a:t>
            </a:r>
            <a:r>
              <a:rPr lang="en-US" dirty="0" err="1"/>
              <a:t>Organización</a:t>
            </a:r>
            <a:r>
              <a:rPr lang="en-US" dirty="0"/>
              <a:t> Interna - </a:t>
            </a:r>
            <a:r>
              <a:rPr lang="en-US" dirty="0" err="1"/>
              <a:t>Miembro</a:t>
            </a:r>
            <a:endParaRPr lang="en-US" dirty="0"/>
          </a:p>
        </p:txBody>
      </p:sp>
      <p:sp>
        <p:nvSpPr>
          <p:cNvPr id="26" name="Footer Placeholder 5">
            <a:extLst>
              <a:ext uri="{FF2B5EF4-FFF2-40B4-BE49-F238E27FC236}">
                <a16:creationId xmlns:a16="http://schemas.microsoft.com/office/drawing/2014/main" id="{01955CF0-421E-43C7-BD2E-04B3C5A69B10}"/>
              </a:ext>
            </a:extLst>
          </p:cNvPr>
          <p:cNvSpPr txBox="1">
            <a:spLocks/>
          </p:cNvSpPr>
          <p:nvPr userDrawn="1"/>
        </p:nvSpPr>
        <p:spPr>
          <a:xfrm>
            <a:off x="36830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 </a:t>
            </a:r>
            <a:r>
              <a:rPr lang="en-US" dirty="0" err="1"/>
              <a:t>Sindicato</a:t>
            </a:r>
            <a:r>
              <a:rPr lang="en-US" dirty="0"/>
              <a:t>. </a:t>
            </a:r>
            <a:r>
              <a:rPr lang="en-US" dirty="0">
                <a:solidFill>
                  <a:srgbClr val="E7B909"/>
                </a:solidFill>
              </a:rPr>
              <a:t>Una Familia</a:t>
            </a:r>
            <a:r>
              <a:rPr lang="en-US" dirty="0"/>
              <a:t>. Une </a:t>
            </a:r>
            <a:r>
              <a:rPr lang="en-US" dirty="0" err="1"/>
              <a:t>Lucha</a:t>
            </a:r>
            <a:r>
              <a:rPr lang="en-US" dirty="0"/>
              <a:t>!</a:t>
            </a:r>
          </a:p>
        </p:txBody>
      </p:sp>
      <p:sp>
        <p:nvSpPr>
          <p:cNvPr id="27" name="Slide Number Placeholder 6">
            <a:extLst>
              <a:ext uri="{FF2B5EF4-FFF2-40B4-BE49-F238E27FC236}">
                <a16:creationId xmlns:a16="http://schemas.microsoft.com/office/drawing/2014/main" id="{5C898682-C7C2-429E-A4BC-1DD2E3A79F6E}"/>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28" name="Google Shape;63;p1">
            <a:extLst>
              <a:ext uri="{FF2B5EF4-FFF2-40B4-BE49-F238E27FC236}">
                <a16:creationId xmlns:a16="http://schemas.microsoft.com/office/drawing/2014/main" id="{F130333A-7C1E-47A6-B250-D38C88FCCEF8}"/>
              </a:ext>
            </a:extLst>
          </p:cNvPr>
          <p:cNvPicPr preferRelativeResize="0"/>
          <p:nvPr userDrawn="1"/>
        </p:nvPicPr>
        <p:blipFill>
          <a:blip r:embed="rId2">
            <a:alphaModFix/>
          </a:blip>
          <a:stretch>
            <a:fillRect/>
          </a:stretch>
        </p:blipFill>
        <p:spPr>
          <a:xfrm>
            <a:off x="4324188" y="6279070"/>
            <a:ext cx="326075" cy="567563"/>
          </a:xfrm>
          <a:prstGeom prst="rect">
            <a:avLst/>
          </a:prstGeom>
          <a:noFill/>
          <a:ln>
            <a:noFill/>
          </a:ln>
        </p:spPr>
      </p:pic>
      <p:pic>
        <p:nvPicPr>
          <p:cNvPr id="12" name="Picture 11">
            <a:extLst>
              <a:ext uri="{FF2B5EF4-FFF2-40B4-BE49-F238E27FC236}">
                <a16:creationId xmlns:a16="http://schemas.microsoft.com/office/drawing/2014/main" id="{97953B58-2F1C-4BD9-AA60-869D070B1147}"/>
              </a:ext>
            </a:extLst>
          </p:cNvPr>
          <p:cNvPicPr>
            <a:picLocks noChangeAspect="1"/>
          </p:cNvPicPr>
          <p:nvPr userDrawn="1"/>
        </p:nvPicPr>
        <p:blipFill rotWithShape="1">
          <a:blip r:embed="rId3"/>
          <a:srcRect t="10016" b="10016"/>
          <a:stretch/>
        </p:blipFill>
        <p:spPr>
          <a:xfrm>
            <a:off x="9351926" y="6530511"/>
            <a:ext cx="556436" cy="343490"/>
          </a:xfrm>
          <a:prstGeom prst="rect">
            <a:avLst/>
          </a:prstGeom>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264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grpSp>
        <p:nvGrpSpPr>
          <p:cNvPr id="17" name="Group 16">
            <a:extLst>
              <a:ext uri="{FF2B5EF4-FFF2-40B4-BE49-F238E27FC236}">
                <a16:creationId xmlns:a16="http://schemas.microsoft.com/office/drawing/2014/main" id="{913C1D39-EB4A-4FBA-A157-EAE2D749597F}"/>
              </a:ext>
            </a:extLst>
          </p:cNvPr>
          <p:cNvGrpSpPr/>
          <p:nvPr userDrawn="1"/>
        </p:nvGrpSpPr>
        <p:grpSpPr>
          <a:xfrm>
            <a:off x="0" y="6356350"/>
            <a:ext cx="12192000" cy="558800"/>
            <a:chOff x="0" y="6299200"/>
            <a:chExt cx="12192000" cy="558800"/>
          </a:xfrm>
        </p:grpSpPr>
        <p:sp>
          <p:nvSpPr>
            <p:cNvPr id="18" name="Rectangle 17">
              <a:extLst>
                <a:ext uri="{FF2B5EF4-FFF2-40B4-BE49-F238E27FC236}">
                  <a16:creationId xmlns:a16="http://schemas.microsoft.com/office/drawing/2014/main" id="{1D9A5676-AD13-4E2C-8A26-8791351DCBB5}"/>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9" name="Rectangle 18">
              <a:extLst>
                <a:ext uri="{FF2B5EF4-FFF2-40B4-BE49-F238E27FC236}">
                  <a16:creationId xmlns:a16="http://schemas.microsoft.com/office/drawing/2014/main" id="{E4D5B078-88FA-4194-83C1-0BB5F8D79411}"/>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20" name="Footer Placeholder 4">
            <a:extLst>
              <a:ext uri="{FF2B5EF4-FFF2-40B4-BE49-F238E27FC236}">
                <a16:creationId xmlns:a16="http://schemas.microsoft.com/office/drawing/2014/main" id="{4B220F3C-5F2D-4AD1-8FD9-47EF26762B53}"/>
              </a:ext>
            </a:extLst>
          </p:cNvPr>
          <p:cNvSpPr>
            <a:spLocks noGrp="1"/>
          </p:cNvSpPr>
          <p:nvPr>
            <p:ph type="ftr" sz="quarter" idx="3"/>
          </p:nvPr>
        </p:nvSpPr>
        <p:spPr>
          <a:xfrm>
            <a:off x="337906" y="6466840"/>
            <a:ext cx="4114800" cy="365125"/>
          </a:xfrm>
          <a:prstGeom prst="rect">
            <a:avLst/>
          </a:prstGeom>
        </p:spPr>
        <p:txBody>
          <a:bodyPr vert="horz" lIns="91440" tIns="45720" rIns="91440" bIns="45720" rtlCol="0" anchor="ctr"/>
          <a:lstStyle>
            <a:lvl1pPr algn="l">
              <a:defRPr sz="1600" b="1">
                <a:solidFill>
                  <a:schemeClr val="bg1"/>
                </a:solidFill>
              </a:defRPr>
            </a:lvl1pPr>
          </a:lstStyle>
          <a:p>
            <a:r>
              <a:rPr lang="en-US" dirty="0"/>
              <a:t>COR 1274 </a:t>
            </a:r>
            <a:r>
              <a:rPr lang="en-US" dirty="0" err="1"/>
              <a:t>Organización</a:t>
            </a:r>
            <a:r>
              <a:rPr lang="en-US" dirty="0"/>
              <a:t> Interna - </a:t>
            </a:r>
            <a:r>
              <a:rPr lang="en-US" dirty="0" err="1"/>
              <a:t>Miembro</a:t>
            </a:r>
            <a:endParaRPr lang="en-US" dirty="0"/>
          </a:p>
        </p:txBody>
      </p:sp>
      <p:sp>
        <p:nvSpPr>
          <p:cNvPr id="21" name="Footer Placeholder 5">
            <a:extLst>
              <a:ext uri="{FF2B5EF4-FFF2-40B4-BE49-F238E27FC236}">
                <a16:creationId xmlns:a16="http://schemas.microsoft.com/office/drawing/2014/main" id="{ED81846A-1135-4126-B878-35D5C4A3838A}"/>
              </a:ext>
            </a:extLst>
          </p:cNvPr>
          <p:cNvSpPr txBox="1">
            <a:spLocks/>
          </p:cNvSpPr>
          <p:nvPr userDrawn="1"/>
        </p:nvSpPr>
        <p:spPr>
          <a:xfrm>
            <a:off x="36830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 </a:t>
            </a:r>
            <a:r>
              <a:rPr lang="en-US" dirty="0" err="1"/>
              <a:t>Sindicato</a:t>
            </a:r>
            <a:r>
              <a:rPr lang="en-US" dirty="0"/>
              <a:t>. </a:t>
            </a:r>
            <a:r>
              <a:rPr lang="en-US" dirty="0">
                <a:solidFill>
                  <a:srgbClr val="E7B909"/>
                </a:solidFill>
              </a:rPr>
              <a:t>Una Familia</a:t>
            </a:r>
            <a:r>
              <a:rPr lang="en-US" dirty="0"/>
              <a:t>. Une </a:t>
            </a:r>
            <a:r>
              <a:rPr lang="en-US" dirty="0" err="1"/>
              <a:t>Lucha</a:t>
            </a:r>
            <a:r>
              <a:rPr lang="en-US" dirty="0"/>
              <a:t>!</a:t>
            </a:r>
          </a:p>
        </p:txBody>
      </p:sp>
      <p:sp>
        <p:nvSpPr>
          <p:cNvPr id="22" name="Slide Number Placeholder 6">
            <a:extLst>
              <a:ext uri="{FF2B5EF4-FFF2-40B4-BE49-F238E27FC236}">
                <a16:creationId xmlns:a16="http://schemas.microsoft.com/office/drawing/2014/main" id="{D41A35E2-306F-4A39-BD31-A1E896905FB0}"/>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23" name="Google Shape;63;p1">
            <a:extLst>
              <a:ext uri="{FF2B5EF4-FFF2-40B4-BE49-F238E27FC236}">
                <a16:creationId xmlns:a16="http://schemas.microsoft.com/office/drawing/2014/main" id="{721DEF82-9FD4-4DC0-818E-BA6A2044FB23}"/>
              </a:ext>
            </a:extLst>
          </p:cNvPr>
          <p:cNvPicPr preferRelativeResize="0"/>
          <p:nvPr userDrawn="1"/>
        </p:nvPicPr>
        <p:blipFill>
          <a:blip r:embed="rId2">
            <a:alphaModFix/>
          </a:blip>
          <a:stretch>
            <a:fillRect/>
          </a:stretch>
        </p:blipFill>
        <p:spPr>
          <a:xfrm>
            <a:off x="4324188" y="6279070"/>
            <a:ext cx="326075" cy="567563"/>
          </a:xfrm>
          <a:prstGeom prst="rect">
            <a:avLst/>
          </a:prstGeom>
          <a:noFill/>
          <a:ln>
            <a:noFill/>
          </a:ln>
        </p:spPr>
      </p:pic>
      <p:pic>
        <p:nvPicPr>
          <p:cNvPr id="12" name="Picture 11">
            <a:extLst>
              <a:ext uri="{FF2B5EF4-FFF2-40B4-BE49-F238E27FC236}">
                <a16:creationId xmlns:a16="http://schemas.microsoft.com/office/drawing/2014/main" id="{4D229293-EAE3-4C6C-B366-CAACB1D0C7DF}"/>
              </a:ext>
            </a:extLst>
          </p:cNvPr>
          <p:cNvPicPr>
            <a:picLocks noChangeAspect="1"/>
          </p:cNvPicPr>
          <p:nvPr userDrawn="1"/>
        </p:nvPicPr>
        <p:blipFill rotWithShape="1">
          <a:blip r:embed="rId3"/>
          <a:srcRect t="10016" b="10016"/>
          <a:stretch/>
        </p:blipFill>
        <p:spPr>
          <a:xfrm>
            <a:off x="9351926" y="6530511"/>
            <a:ext cx="556436" cy="343490"/>
          </a:xfrm>
          <a:prstGeom prst="rect">
            <a:avLst/>
          </a:prstGeom>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BA2C2E8-1BBE-42CC-A4A0-8A7EE374EFD8}"/>
              </a:ext>
            </a:extLst>
          </p:cNvPr>
          <p:cNvGrpSpPr/>
          <p:nvPr userDrawn="1"/>
        </p:nvGrpSpPr>
        <p:grpSpPr>
          <a:xfrm>
            <a:off x="0" y="6356350"/>
            <a:ext cx="12192000" cy="558800"/>
            <a:chOff x="0" y="6299200"/>
            <a:chExt cx="12192000" cy="558800"/>
          </a:xfrm>
        </p:grpSpPr>
        <p:sp>
          <p:nvSpPr>
            <p:cNvPr id="17" name="Rectangle 16">
              <a:extLst>
                <a:ext uri="{FF2B5EF4-FFF2-40B4-BE49-F238E27FC236}">
                  <a16:creationId xmlns:a16="http://schemas.microsoft.com/office/drawing/2014/main" id="{4CE3D968-F082-4C58-A5E8-4C0B3C51BC05}"/>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922D225F-DB9D-4299-80CD-A7EFD1907EE3}"/>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9" name="Footer Placeholder 4">
            <a:extLst>
              <a:ext uri="{FF2B5EF4-FFF2-40B4-BE49-F238E27FC236}">
                <a16:creationId xmlns:a16="http://schemas.microsoft.com/office/drawing/2014/main" id="{D59E835E-999F-40E5-AB78-B286A7274703}"/>
              </a:ext>
            </a:extLst>
          </p:cNvPr>
          <p:cNvSpPr>
            <a:spLocks noGrp="1"/>
          </p:cNvSpPr>
          <p:nvPr>
            <p:ph type="ftr" sz="quarter" idx="3"/>
          </p:nvPr>
        </p:nvSpPr>
        <p:spPr>
          <a:xfrm>
            <a:off x="337906" y="6466840"/>
            <a:ext cx="4114800" cy="365125"/>
          </a:xfrm>
          <a:prstGeom prst="rect">
            <a:avLst/>
          </a:prstGeom>
        </p:spPr>
        <p:txBody>
          <a:bodyPr vert="horz" lIns="91440" tIns="45720" rIns="91440" bIns="45720" rtlCol="0" anchor="ctr"/>
          <a:lstStyle>
            <a:lvl1pPr algn="l">
              <a:defRPr sz="1600" b="1">
                <a:solidFill>
                  <a:schemeClr val="bg1"/>
                </a:solidFill>
              </a:defRPr>
            </a:lvl1pPr>
          </a:lstStyle>
          <a:p>
            <a:r>
              <a:rPr lang="en-US" dirty="0"/>
              <a:t>COR 1274 </a:t>
            </a:r>
            <a:r>
              <a:rPr lang="en-US" dirty="0" err="1"/>
              <a:t>Organización</a:t>
            </a:r>
            <a:r>
              <a:rPr lang="en-US" dirty="0"/>
              <a:t> Interna - </a:t>
            </a:r>
            <a:r>
              <a:rPr lang="en-US" dirty="0" err="1"/>
              <a:t>Miembro</a:t>
            </a:r>
            <a:endParaRPr lang="en-US" dirty="0"/>
          </a:p>
        </p:txBody>
      </p:sp>
      <p:sp>
        <p:nvSpPr>
          <p:cNvPr id="20" name="Footer Placeholder 5">
            <a:extLst>
              <a:ext uri="{FF2B5EF4-FFF2-40B4-BE49-F238E27FC236}">
                <a16:creationId xmlns:a16="http://schemas.microsoft.com/office/drawing/2014/main" id="{DD865BA9-25C1-4D9E-8A85-B69A786EDEF9}"/>
              </a:ext>
            </a:extLst>
          </p:cNvPr>
          <p:cNvSpPr txBox="1">
            <a:spLocks/>
          </p:cNvSpPr>
          <p:nvPr userDrawn="1"/>
        </p:nvSpPr>
        <p:spPr>
          <a:xfrm>
            <a:off x="36830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 </a:t>
            </a:r>
            <a:r>
              <a:rPr lang="en-US" dirty="0" err="1"/>
              <a:t>Sindicato</a:t>
            </a:r>
            <a:r>
              <a:rPr lang="en-US" dirty="0"/>
              <a:t>. </a:t>
            </a:r>
            <a:r>
              <a:rPr lang="en-US" dirty="0">
                <a:solidFill>
                  <a:srgbClr val="E7B909"/>
                </a:solidFill>
              </a:rPr>
              <a:t>Una Familia</a:t>
            </a:r>
            <a:r>
              <a:rPr lang="en-US" dirty="0"/>
              <a:t>. Une </a:t>
            </a:r>
            <a:r>
              <a:rPr lang="en-US" dirty="0" err="1"/>
              <a:t>Lucha</a:t>
            </a:r>
            <a:r>
              <a:rPr lang="en-US" dirty="0"/>
              <a:t>!</a:t>
            </a:r>
          </a:p>
        </p:txBody>
      </p:sp>
      <p:sp>
        <p:nvSpPr>
          <p:cNvPr id="21" name="Slide Number Placeholder 6">
            <a:extLst>
              <a:ext uri="{FF2B5EF4-FFF2-40B4-BE49-F238E27FC236}">
                <a16:creationId xmlns:a16="http://schemas.microsoft.com/office/drawing/2014/main" id="{7BC1CF2E-3E80-4F10-A971-0C32DD549E2A}"/>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22" name="Google Shape;63;p1">
            <a:extLst>
              <a:ext uri="{FF2B5EF4-FFF2-40B4-BE49-F238E27FC236}">
                <a16:creationId xmlns:a16="http://schemas.microsoft.com/office/drawing/2014/main" id="{CBBEFD29-47E4-40B5-BB6F-C645AC01E921}"/>
              </a:ext>
            </a:extLst>
          </p:cNvPr>
          <p:cNvPicPr preferRelativeResize="0"/>
          <p:nvPr userDrawn="1"/>
        </p:nvPicPr>
        <p:blipFill>
          <a:blip r:embed="rId2">
            <a:alphaModFix/>
          </a:blip>
          <a:stretch>
            <a:fillRect/>
          </a:stretch>
        </p:blipFill>
        <p:spPr>
          <a:xfrm>
            <a:off x="4324188" y="6279070"/>
            <a:ext cx="326075" cy="567563"/>
          </a:xfrm>
          <a:prstGeom prst="rect">
            <a:avLst/>
          </a:prstGeom>
          <a:noFill/>
          <a:ln>
            <a:noFill/>
          </a:ln>
        </p:spPr>
      </p:pic>
      <p:pic>
        <p:nvPicPr>
          <p:cNvPr id="10" name="Picture 9">
            <a:extLst>
              <a:ext uri="{FF2B5EF4-FFF2-40B4-BE49-F238E27FC236}">
                <a16:creationId xmlns:a16="http://schemas.microsoft.com/office/drawing/2014/main" id="{F1D8F691-EC90-40E1-92B6-98AB303B39E9}"/>
              </a:ext>
            </a:extLst>
          </p:cNvPr>
          <p:cNvPicPr>
            <a:picLocks noChangeAspect="1"/>
          </p:cNvPicPr>
          <p:nvPr userDrawn="1"/>
        </p:nvPicPr>
        <p:blipFill rotWithShape="1">
          <a:blip r:embed="rId3"/>
          <a:srcRect t="10016" b="10016"/>
          <a:stretch/>
        </p:blipFill>
        <p:spPr>
          <a:xfrm>
            <a:off x="9351926" y="6530511"/>
            <a:ext cx="556436" cy="343490"/>
          </a:xfrm>
          <a:prstGeom prst="rect">
            <a:avLst/>
          </a:prstGeom>
        </p:spPr>
      </p:pic>
    </p:spTree>
    <p:extLst>
      <p:ext uri="{BB962C8B-B14F-4D97-AF65-F5344CB8AC3E}">
        <p14:creationId xmlns:p14="http://schemas.microsoft.com/office/powerpoint/2010/main" val="230571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3" name="Parallelogram 22">
            <a:extLst>
              <a:ext uri="{FF2B5EF4-FFF2-40B4-BE49-F238E27FC236}">
                <a16:creationId xmlns:a16="http://schemas.microsoft.com/office/drawing/2014/main" id="{C0296A46-AAD9-4491-ABD7-AAE097D3CB24}"/>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CA"/>
          </a:p>
        </p:txBody>
      </p:sp>
      <p:grpSp>
        <p:nvGrpSpPr>
          <p:cNvPr id="32" name="Group 31">
            <a:extLst>
              <a:ext uri="{FF2B5EF4-FFF2-40B4-BE49-F238E27FC236}">
                <a16:creationId xmlns:a16="http://schemas.microsoft.com/office/drawing/2014/main" id="{86A4D2DF-4BD1-4A03-AFD7-BA330F468023}"/>
              </a:ext>
            </a:extLst>
          </p:cNvPr>
          <p:cNvGrpSpPr/>
          <p:nvPr userDrawn="1"/>
        </p:nvGrpSpPr>
        <p:grpSpPr>
          <a:xfrm>
            <a:off x="0" y="6356350"/>
            <a:ext cx="12192000" cy="558800"/>
            <a:chOff x="0" y="6299200"/>
            <a:chExt cx="12192000" cy="558800"/>
          </a:xfrm>
        </p:grpSpPr>
        <p:sp>
          <p:nvSpPr>
            <p:cNvPr id="33" name="Rectangle 32">
              <a:extLst>
                <a:ext uri="{FF2B5EF4-FFF2-40B4-BE49-F238E27FC236}">
                  <a16:creationId xmlns:a16="http://schemas.microsoft.com/office/drawing/2014/main" id="{2C22493A-2490-4D55-B08A-D87158B29C4A}"/>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34" name="Rectangle 33">
              <a:extLst>
                <a:ext uri="{FF2B5EF4-FFF2-40B4-BE49-F238E27FC236}">
                  <a16:creationId xmlns:a16="http://schemas.microsoft.com/office/drawing/2014/main" id="{267D4C4A-5665-4DF9-9711-911606D7C98E}"/>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35" name="Footer Placeholder 4">
            <a:extLst>
              <a:ext uri="{FF2B5EF4-FFF2-40B4-BE49-F238E27FC236}">
                <a16:creationId xmlns:a16="http://schemas.microsoft.com/office/drawing/2014/main" id="{777925B5-09DA-44A4-BEFD-3779EB571D74}"/>
              </a:ext>
            </a:extLst>
          </p:cNvPr>
          <p:cNvSpPr>
            <a:spLocks noGrp="1"/>
          </p:cNvSpPr>
          <p:nvPr>
            <p:ph type="ftr" sz="quarter" idx="3"/>
          </p:nvPr>
        </p:nvSpPr>
        <p:spPr>
          <a:xfrm>
            <a:off x="337906" y="6466840"/>
            <a:ext cx="4114800" cy="365125"/>
          </a:xfrm>
          <a:prstGeom prst="rect">
            <a:avLst/>
          </a:prstGeom>
        </p:spPr>
        <p:txBody>
          <a:bodyPr vert="horz" lIns="91440" tIns="45720" rIns="91440" bIns="45720" rtlCol="0" anchor="ctr"/>
          <a:lstStyle>
            <a:lvl1pPr algn="l">
              <a:defRPr sz="1600" b="1">
                <a:solidFill>
                  <a:schemeClr val="bg1"/>
                </a:solidFill>
              </a:defRPr>
            </a:lvl1pPr>
          </a:lstStyle>
          <a:p>
            <a:r>
              <a:rPr lang="en-US" dirty="0"/>
              <a:t>COR 1274 </a:t>
            </a:r>
            <a:r>
              <a:rPr lang="en-US" dirty="0" err="1"/>
              <a:t>Organización</a:t>
            </a:r>
            <a:r>
              <a:rPr lang="en-US" dirty="0"/>
              <a:t> Interna - </a:t>
            </a:r>
            <a:r>
              <a:rPr lang="en-US" dirty="0" err="1"/>
              <a:t>Miembro</a:t>
            </a:r>
            <a:endParaRPr lang="en-US" dirty="0"/>
          </a:p>
        </p:txBody>
      </p:sp>
      <p:sp>
        <p:nvSpPr>
          <p:cNvPr id="36" name="Footer Placeholder 5">
            <a:extLst>
              <a:ext uri="{FF2B5EF4-FFF2-40B4-BE49-F238E27FC236}">
                <a16:creationId xmlns:a16="http://schemas.microsoft.com/office/drawing/2014/main" id="{5888C7A7-8E10-47A4-8F50-2ACA60C907B3}"/>
              </a:ext>
            </a:extLst>
          </p:cNvPr>
          <p:cNvSpPr txBox="1">
            <a:spLocks/>
          </p:cNvSpPr>
          <p:nvPr userDrawn="1"/>
        </p:nvSpPr>
        <p:spPr>
          <a:xfrm>
            <a:off x="36830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 </a:t>
            </a:r>
            <a:r>
              <a:rPr lang="en-US" dirty="0" err="1"/>
              <a:t>Sindicato</a:t>
            </a:r>
            <a:r>
              <a:rPr lang="en-US" dirty="0"/>
              <a:t>. </a:t>
            </a:r>
            <a:r>
              <a:rPr lang="en-US" dirty="0">
                <a:solidFill>
                  <a:srgbClr val="E7B909"/>
                </a:solidFill>
              </a:rPr>
              <a:t>Una Familia</a:t>
            </a:r>
            <a:r>
              <a:rPr lang="en-US" dirty="0"/>
              <a:t>. Une </a:t>
            </a:r>
            <a:r>
              <a:rPr lang="en-US" dirty="0" err="1"/>
              <a:t>Lucha</a:t>
            </a:r>
            <a:r>
              <a:rPr lang="en-US" dirty="0"/>
              <a:t>!</a:t>
            </a:r>
          </a:p>
        </p:txBody>
      </p:sp>
      <p:sp>
        <p:nvSpPr>
          <p:cNvPr id="37" name="Slide Number Placeholder 6">
            <a:extLst>
              <a:ext uri="{FF2B5EF4-FFF2-40B4-BE49-F238E27FC236}">
                <a16:creationId xmlns:a16="http://schemas.microsoft.com/office/drawing/2014/main" id="{1CD35D25-906D-470E-B2BB-23A2DCD7DECC}"/>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38" name="Google Shape;63;p1">
            <a:extLst>
              <a:ext uri="{FF2B5EF4-FFF2-40B4-BE49-F238E27FC236}">
                <a16:creationId xmlns:a16="http://schemas.microsoft.com/office/drawing/2014/main" id="{3CC69D30-34BE-4DFB-8D8A-5E0A37D22323}"/>
              </a:ext>
            </a:extLst>
          </p:cNvPr>
          <p:cNvPicPr preferRelativeResize="0"/>
          <p:nvPr userDrawn="1"/>
        </p:nvPicPr>
        <p:blipFill>
          <a:blip r:embed="rId4">
            <a:alphaModFix/>
          </a:blip>
          <a:stretch>
            <a:fillRect/>
          </a:stretch>
        </p:blipFill>
        <p:spPr>
          <a:xfrm>
            <a:off x="4324188" y="6279070"/>
            <a:ext cx="326075" cy="567563"/>
          </a:xfrm>
          <a:prstGeom prst="rect">
            <a:avLst/>
          </a:prstGeom>
          <a:noFill/>
          <a:ln>
            <a:noFill/>
          </a:ln>
        </p:spPr>
      </p:pic>
      <p:pic>
        <p:nvPicPr>
          <p:cNvPr id="22" name="Picture 21">
            <a:extLst>
              <a:ext uri="{FF2B5EF4-FFF2-40B4-BE49-F238E27FC236}">
                <a16:creationId xmlns:a16="http://schemas.microsoft.com/office/drawing/2014/main" id="{45B2DE44-BCC3-42D3-AAA1-B83ECD5D5274}"/>
              </a:ext>
            </a:extLst>
          </p:cNvPr>
          <p:cNvPicPr>
            <a:picLocks noChangeAspect="1"/>
          </p:cNvPicPr>
          <p:nvPr userDrawn="1"/>
        </p:nvPicPr>
        <p:blipFill rotWithShape="1">
          <a:blip r:embed="rId5"/>
          <a:srcRect t="10016" b="10016"/>
          <a:stretch/>
        </p:blipFill>
        <p:spPr>
          <a:xfrm>
            <a:off x="9351926" y="6530511"/>
            <a:ext cx="556436" cy="343490"/>
          </a:xfrm>
          <a:prstGeom prst="rect">
            <a:avLst/>
          </a:prstGeom>
        </p:spPr>
      </p:pic>
    </p:spTree>
    <p:extLst>
      <p:ext uri="{BB962C8B-B14F-4D97-AF65-F5344CB8AC3E}">
        <p14:creationId xmlns:p14="http://schemas.microsoft.com/office/powerpoint/2010/main" val="1194254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1296585A-E6D9-4686-BC55-9875DEECD312}"/>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5E6BA961-6C28-40CF-8833-75C162F32EBF}"/>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grpSp>
        <p:nvGrpSpPr>
          <p:cNvPr id="13" name="Group 12">
            <a:extLst>
              <a:ext uri="{FF2B5EF4-FFF2-40B4-BE49-F238E27FC236}">
                <a16:creationId xmlns:a16="http://schemas.microsoft.com/office/drawing/2014/main" id="{548D8D28-E21F-4192-A87F-34E6DC447A3A}"/>
              </a:ext>
            </a:extLst>
          </p:cNvPr>
          <p:cNvGrpSpPr/>
          <p:nvPr userDrawn="1"/>
        </p:nvGrpSpPr>
        <p:grpSpPr>
          <a:xfrm>
            <a:off x="0" y="6356350"/>
            <a:ext cx="12192000" cy="558800"/>
            <a:chOff x="0" y="6299200"/>
            <a:chExt cx="12192000" cy="558800"/>
          </a:xfrm>
        </p:grpSpPr>
        <p:sp>
          <p:nvSpPr>
            <p:cNvPr id="14" name="Rectangle 13">
              <a:extLst>
                <a:ext uri="{FF2B5EF4-FFF2-40B4-BE49-F238E27FC236}">
                  <a16:creationId xmlns:a16="http://schemas.microsoft.com/office/drawing/2014/main" id="{AB92EE3C-9360-4DFB-85F1-8C2F10EBC56F}"/>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24" name="Rectangle 23">
              <a:extLst>
                <a:ext uri="{FF2B5EF4-FFF2-40B4-BE49-F238E27FC236}">
                  <a16:creationId xmlns:a16="http://schemas.microsoft.com/office/drawing/2014/main" id="{2D76EA30-43D3-4D69-8F34-B5CF2004FC9F}"/>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25" name="Footer Placeholder 4">
            <a:extLst>
              <a:ext uri="{FF2B5EF4-FFF2-40B4-BE49-F238E27FC236}">
                <a16:creationId xmlns:a16="http://schemas.microsoft.com/office/drawing/2014/main" id="{95FCFB41-8FA7-4E30-8D8B-C1B0938D6A22}"/>
              </a:ext>
            </a:extLst>
          </p:cNvPr>
          <p:cNvSpPr>
            <a:spLocks noGrp="1"/>
          </p:cNvSpPr>
          <p:nvPr>
            <p:ph type="ftr" sz="quarter" idx="3"/>
          </p:nvPr>
        </p:nvSpPr>
        <p:spPr>
          <a:xfrm>
            <a:off x="337906" y="6466840"/>
            <a:ext cx="4114800" cy="365125"/>
          </a:xfrm>
          <a:prstGeom prst="rect">
            <a:avLst/>
          </a:prstGeom>
        </p:spPr>
        <p:txBody>
          <a:bodyPr vert="horz" lIns="91440" tIns="45720" rIns="91440" bIns="45720" rtlCol="0" anchor="ctr"/>
          <a:lstStyle>
            <a:lvl1pPr algn="l">
              <a:defRPr sz="1600" b="1">
                <a:solidFill>
                  <a:schemeClr val="bg1"/>
                </a:solidFill>
              </a:defRPr>
            </a:lvl1pPr>
          </a:lstStyle>
          <a:p>
            <a:r>
              <a:rPr lang="en-US" dirty="0"/>
              <a:t>COR 1274 </a:t>
            </a:r>
            <a:r>
              <a:rPr lang="en-US" dirty="0" err="1"/>
              <a:t>Organización</a:t>
            </a:r>
            <a:r>
              <a:rPr lang="en-US" dirty="0"/>
              <a:t> Interna - </a:t>
            </a:r>
            <a:r>
              <a:rPr lang="en-US" dirty="0" err="1"/>
              <a:t>Miembro</a:t>
            </a:r>
            <a:endParaRPr lang="en-US" dirty="0"/>
          </a:p>
        </p:txBody>
      </p:sp>
      <p:sp>
        <p:nvSpPr>
          <p:cNvPr id="26" name="Footer Placeholder 5">
            <a:extLst>
              <a:ext uri="{FF2B5EF4-FFF2-40B4-BE49-F238E27FC236}">
                <a16:creationId xmlns:a16="http://schemas.microsoft.com/office/drawing/2014/main" id="{91B45C12-18B1-41DA-ACFF-3CE6BF442B0B}"/>
              </a:ext>
            </a:extLst>
          </p:cNvPr>
          <p:cNvSpPr txBox="1">
            <a:spLocks/>
          </p:cNvSpPr>
          <p:nvPr userDrawn="1"/>
        </p:nvSpPr>
        <p:spPr>
          <a:xfrm>
            <a:off x="36830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 </a:t>
            </a:r>
            <a:r>
              <a:rPr lang="en-US" dirty="0" err="1"/>
              <a:t>Sindicato</a:t>
            </a:r>
            <a:r>
              <a:rPr lang="en-US" dirty="0"/>
              <a:t>. </a:t>
            </a:r>
            <a:r>
              <a:rPr lang="en-US" dirty="0">
                <a:solidFill>
                  <a:srgbClr val="E7B909"/>
                </a:solidFill>
              </a:rPr>
              <a:t>Una Familia</a:t>
            </a:r>
            <a:r>
              <a:rPr lang="en-US" dirty="0"/>
              <a:t>. Une </a:t>
            </a:r>
            <a:r>
              <a:rPr lang="en-US" dirty="0" err="1"/>
              <a:t>Lucha</a:t>
            </a:r>
            <a:r>
              <a:rPr lang="en-US" dirty="0"/>
              <a:t>!</a:t>
            </a:r>
          </a:p>
        </p:txBody>
      </p:sp>
      <p:sp>
        <p:nvSpPr>
          <p:cNvPr id="27" name="Slide Number Placeholder 6">
            <a:extLst>
              <a:ext uri="{FF2B5EF4-FFF2-40B4-BE49-F238E27FC236}">
                <a16:creationId xmlns:a16="http://schemas.microsoft.com/office/drawing/2014/main" id="{46647656-6B07-46D0-B3EE-AD12EF9FB026}"/>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28" name="Google Shape;63;p1">
            <a:extLst>
              <a:ext uri="{FF2B5EF4-FFF2-40B4-BE49-F238E27FC236}">
                <a16:creationId xmlns:a16="http://schemas.microsoft.com/office/drawing/2014/main" id="{581E360A-3554-4E8B-84D8-79488FC7CC1F}"/>
              </a:ext>
            </a:extLst>
          </p:cNvPr>
          <p:cNvPicPr preferRelativeResize="0"/>
          <p:nvPr userDrawn="1"/>
        </p:nvPicPr>
        <p:blipFill>
          <a:blip r:embed="rId2">
            <a:alphaModFix/>
          </a:blip>
          <a:stretch>
            <a:fillRect/>
          </a:stretch>
        </p:blipFill>
        <p:spPr>
          <a:xfrm>
            <a:off x="4324188" y="6279070"/>
            <a:ext cx="326075" cy="567563"/>
          </a:xfrm>
          <a:prstGeom prst="rect">
            <a:avLst/>
          </a:prstGeom>
          <a:noFill/>
          <a:ln>
            <a:noFill/>
          </a:ln>
        </p:spPr>
      </p:pic>
      <p:pic>
        <p:nvPicPr>
          <p:cNvPr id="12" name="Picture 11">
            <a:extLst>
              <a:ext uri="{FF2B5EF4-FFF2-40B4-BE49-F238E27FC236}">
                <a16:creationId xmlns:a16="http://schemas.microsoft.com/office/drawing/2014/main" id="{CA204882-FFAB-46F7-BDB7-61D6A9FA4820}"/>
              </a:ext>
            </a:extLst>
          </p:cNvPr>
          <p:cNvPicPr>
            <a:picLocks noChangeAspect="1"/>
          </p:cNvPicPr>
          <p:nvPr userDrawn="1"/>
        </p:nvPicPr>
        <p:blipFill rotWithShape="1">
          <a:blip r:embed="rId3"/>
          <a:srcRect t="10016" b="10016"/>
          <a:stretch/>
        </p:blipFill>
        <p:spPr>
          <a:xfrm>
            <a:off x="9351926" y="6530511"/>
            <a:ext cx="556436" cy="343490"/>
          </a:xfrm>
          <a:prstGeom prst="rect">
            <a:avLst/>
          </a:prstGeom>
        </p:spPr>
      </p:pic>
    </p:spTree>
    <p:extLst>
      <p:ext uri="{BB962C8B-B14F-4D97-AF65-F5344CB8AC3E}">
        <p14:creationId xmlns:p14="http://schemas.microsoft.com/office/powerpoint/2010/main" val="366287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grpSp>
        <p:nvGrpSpPr>
          <p:cNvPr id="31" name="Group 30">
            <a:extLst>
              <a:ext uri="{FF2B5EF4-FFF2-40B4-BE49-F238E27FC236}">
                <a16:creationId xmlns:a16="http://schemas.microsoft.com/office/drawing/2014/main" id="{CCCB3462-CFE2-474C-8EB6-1400148EBF77}"/>
              </a:ext>
            </a:extLst>
          </p:cNvPr>
          <p:cNvGrpSpPr/>
          <p:nvPr userDrawn="1"/>
        </p:nvGrpSpPr>
        <p:grpSpPr>
          <a:xfrm>
            <a:off x="0" y="6356350"/>
            <a:ext cx="12192000" cy="558800"/>
            <a:chOff x="0" y="6299200"/>
            <a:chExt cx="12192000" cy="558800"/>
          </a:xfrm>
        </p:grpSpPr>
        <p:sp>
          <p:nvSpPr>
            <p:cNvPr id="32" name="Rectangle 31">
              <a:extLst>
                <a:ext uri="{FF2B5EF4-FFF2-40B4-BE49-F238E27FC236}">
                  <a16:creationId xmlns:a16="http://schemas.microsoft.com/office/drawing/2014/main" id="{3CBF4FC9-66C3-4C74-B784-EA38911A3C21}"/>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33" name="Rectangle 32">
              <a:extLst>
                <a:ext uri="{FF2B5EF4-FFF2-40B4-BE49-F238E27FC236}">
                  <a16:creationId xmlns:a16="http://schemas.microsoft.com/office/drawing/2014/main" id="{45709122-4FA8-4899-A54E-364F036C879F}"/>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34" name="Footer Placeholder 4">
            <a:extLst>
              <a:ext uri="{FF2B5EF4-FFF2-40B4-BE49-F238E27FC236}">
                <a16:creationId xmlns:a16="http://schemas.microsoft.com/office/drawing/2014/main" id="{0B2A01C6-BB90-459E-87A3-E24AF11C86AB}"/>
              </a:ext>
            </a:extLst>
          </p:cNvPr>
          <p:cNvSpPr>
            <a:spLocks noGrp="1"/>
          </p:cNvSpPr>
          <p:nvPr>
            <p:ph type="ftr" sz="quarter" idx="3"/>
          </p:nvPr>
        </p:nvSpPr>
        <p:spPr>
          <a:xfrm>
            <a:off x="337906" y="6466840"/>
            <a:ext cx="4114800" cy="365125"/>
          </a:xfrm>
          <a:prstGeom prst="rect">
            <a:avLst/>
          </a:prstGeom>
        </p:spPr>
        <p:txBody>
          <a:bodyPr vert="horz" lIns="91440" tIns="45720" rIns="91440" bIns="45720" rtlCol="0" anchor="ctr"/>
          <a:lstStyle>
            <a:lvl1pPr algn="l">
              <a:defRPr sz="1600" b="1">
                <a:solidFill>
                  <a:schemeClr val="bg1"/>
                </a:solidFill>
              </a:defRPr>
            </a:lvl1pPr>
          </a:lstStyle>
          <a:p>
            <a:r>
              <a:rPr lang="en-US" dirty="0"/>
              <a:t>COR 1274 </a:t>
            </a:r>
            <a:r>
              <a:rPr lang="en-US" dirty="0" err="1"/>
              <a:t>Organización</a:t>
            </a:r>
            <a:r>
              <a:rPr lang="en-US" dirty="0"/>
              <a:t> Interna - </a:t>
            </a:r>
            <a:r>
              <a:rPr lang="en-US" dirty="0" err="1"/>
              <a:t>Miembro</a:t>
            </a:r>
            <a:endParaRPr lang="en-US" dirty="0"/>
          </a:p>
        </p:txBody>
      </p:sp>
      <p:sp>
        <p:nvSpPr>
          <p:cNvPr id="35" name="Footer Placeholder 5">
            <a:extLst>
              <a:ext uri="{FF2B5EF4-FFF2-40B4-BE49-F238E27FC236}">
                <a16:creationId xmlns:a16="http://schemas.microsoft.com/office/drawing/2014/main" id="{57E7F711-204B-4D80-9115-A4022B73D369}"/>
              </a:ext>
            </a:extLst>
          </p:cNvPr>
          <p:cNvSpPr txBox="1">
            <a:spLocks/>
          </p:cNvSpPr>
          <p:nvPr userDrawn="1"/>
        </p:nvSpPr>
        <p:spPr>
          <a:xfrm>
            <a:off x="36830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 </a:t>
            </a:r>
            <a:r>
              <a:rPr lang="en-US" dirty="0" err="1"/>
              <a:t>Sindicato</a:t>
            </a:r>
            <a:r>
              <a:rPr lang="en-US" dirty="0"/>
              <a:t>. </a:t>
            </a:r>
            <a:r>
              <a:rPr lang="en-US" dirty="0">
                <a:solidFill>
                  <a:srgbClr val="E7B909"/>
                </a:solidFill>
              </a:rPr>
              <a:t>Una Familia</a:t>
            </a:r>
            <a:r>
              <a:rPr lang="en-US" dirty="0"/>
              <a:t>. Une </a:t>
            </a:r>
            <a:r>
              <a:rPr lang="en-US" dirty="0" err="1"/>
              <a:t>Lucha</a:t>
            </a:r>
            <a:r>
              <a:rPr lang="en-US" dirty="0"/>
              <a:t>!</a:t>
            </a:r>
          </a:p>
        </p:txBody>
      </p:sp>
      <p:sp>
        <p:nvSpPr>
          <p:cNvPr id="36" name="Slide Number Placeholder 6">
            <a:extLst>
              <a:ext uri="{FF2B5EF4-FFF2-40B4-BE49-F238E27FC236}">
                <a16:creationId xmlns:a16="http://schemas.microsoft.com/office/drawing/2014/main" id="{943E466F-07B1-4573-A1FF-A59075B7AF65}"/>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37" name="Google Shape;63;p1">
            <a:extLst>
              <a:ext uri="{FF2B5EF4-FFF2-40B4-BE49-F238E27FC236}">
                <a16:creationId xmlns:a16="http://schemas.microsoft.com/office/drawing/2014/main" id="{DDE9339F-2117-4D93-8B72-362B486BE03B}"/>
              </a:ext>
            </a:extLst>
          </p:cNvPr>
          <p:cNvPicPr preferRelativeResize="0"/>
          <p:nvPr userDrawn="1"/>
        </p:nvPicPr>
        <p:blipFill>
          <a:blip r:embed="rId4">
            <a:alphaModFix/>
          </a:blip>
          <a:stretch>
            <a:fillRect/>
          </a:stretch>
        </p:blipFill>
        <p:spPr>
          <a:xfrm>
            <a:off x="4324188" y="6279070"/>
            <a:ext cx="326075" cy="567563"/>
          </a:xfrm>
          <a:prstGeom prst="rect">
            <a:avLst/>
          </a:prstGeom>
          <a:noFill/>
          <a:ln>
            <a:noFill/>
          </a:ln>
        </p:spPr>
      </p:pic>
      <p:pic>
        <p:nvPicPr>
          <p:cNvPr id="22" name="Picture 21">
            <a:extLst>
              <a:ext uri="{FF2B5EF4-FFF2-40B4-BE49-F238E27FC236}">
                <a16:creationId xmlns:a16="http://schemas.microsoft.com/office/drawing/2014/main" id="{FF1BA002-2C41-4D6A-8BFB-2899C78A1654}"/>
              </a:ext>
            </a:extLst>
          </p:cNvPr>
          <p:cNvPicPr>
            <a:picLocks noChangeAspect="1"/>
          </p:cNvPicPr>
          <p:nvPr userDrawn="1"/>
        </p:nvPicPr>
        <p:blipFill rotWithShape="1">
          <a:blip r:embed="rId5"/>
          <a:srcRect t="10016" b="10016"/>
          <a:stretch/>
        </p:blipFill>
        <p:spPr>
          <a:xfrm>
            <a:off x="9351926" y="6530511"/>
            <a:ext cx="556436" cy="343490"/>
          </a:xfrm>
          <a:prstGeom prst="rect">
            <a:avLst/>
          </a:prstGeom>
        </p:spPr>
      </p:pic>
    </p:spTree>
    <p:extLst>
      <p:ext uri="{BB962C8B-B14F-4D97-AF65-F5344CB8AC3E}">
        <p14:creationId xmlns:p14="http://schemas.microsoft.com/office/powerpoint/2010/main" val="4173075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5DE68-4177-45F7-A21A-7F2B2A85A51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3955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63" r:id="rId5"/>
    <p:sldLayoutId id="2147483659" r:id="rId6"/>
    <p:sldLayoutId id="2147483660" r:id="rId7"/>
    <p:sldLayoutId id="2147483662" r:id="rId8"/>
    <p:sldLayoutId id="2147483661"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2.png"/><Relationship Id="rId3" Type="http://schemas.openxmlformats.org/officeDocument/2006/relationships/notesSlide" Target="../notesSlides/notesSlide1.xml"/><Relationship Id="rId7" Type="http://schemas.openxmlformats.org/officeDocument/2006/relationships/image" Target="../media/image8.jpeg"/><Relationship Id="rId12" Type="http://schemas.openxmlformats.org/officeDocument/2006/relationships/image" Target="../media/image12.jpeg"/><Relationship Id="rId2" Type="http://schemas.openxmlformats.org/officeDocument/2006/relationships/slideLayout" Target="../slideLayouts/slideLayout9.xml"/><Relationship Id="rId16" Type="http://schemas.openxmlformats.org/officeDocument/2006/relationships/image" Target="../media/image15.png"/><Relationship Id="rId1" Type="http://schemas.openxmlformats.org/officeDocument/2006/relationships/tags" Target="../tags/tag2.xml"/><Relationship Id="rId6" Type="http://schemas.openxmlformats.org/officeDocument/2006/relationships/image" Target="../media/image7.jpeg"/><Relationship Id="rId11" Type="http://schemas.openxmlformats.org/officeDocument/2006/relationships/image" Target="../media/image11.jpeg"/><Relationship Id="rId5" Type="http://schemas.openxmlformats.org/officeDocument/2006/relationships/image" Target="../media/image6.jpeg"/><Relationship Id="rId15" Type="http://schemas.openxmlformats.org/officeDocument/2006/relationships/image" Target="../media/image14.jpeg"/><Relationship Id="rId10" Type="http://schemas.microsoft.com/office/2007/relationships/hdphoto" Target="../media/hdphoto1.wdp"/><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39.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9.sv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15.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50.png"/><Relationship Id="rId4" Type="http://schemas.openxmlformats.org/officeDocument/2006/relationships/hyperlink" Target="https://www.linkedin.com/posts/simonsinek_listening-isnt-waiting-for-your-turn-to-activity-7290821845153435649-6I3I"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41.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13.png"/><Relationship Id="rId5" Type="http://schemas.openxmlformats.org/officeDocument/2006/relationships/hyperlink" Target="http://www.iupat.org/" TargetMode="External"/><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image" Target="../media/image14.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5.jpeg"/><Relationship Id="rId12"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jpeg"/><Relationship Id="rId4" Type="http://schemas.microsoft.com/office/2007/relationships/hdphoto" Target="../media/hdphoto2.wdp"/><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18737" y="5058090"/>
            <a:ext cx="12223564" cy="1799910"/>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720159" y="5582538"/>
            <a:ext cx="11007201" cy="830997"/>
          </a:xfrm>
          <a:prstGeom prst="rect">
            <a:avLst/>
          </a:prstGeom>
          <a:noFill/>
        </p:spPr>
        <p:txBody>
          <a:bodyPr wrap="square" rtlCol="0">
            <a:spAutoFit/>
          </a:bodyPr>
          <a:lstStyle/>
          <a:p>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1274 </a:t>
            </a:r>
            <a:r>
              <a:rPr lang="en-US" sz="24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Organización</a:t>
            </a: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Interna - </a:t>
            </a:r>
            <a:r>
              <a:rPr lang="en-US" sz="24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Miembro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b="1" dirty="0">
                <a:solidFill>
                  <a:schemeClr val="bg1"/>
                </a:solidFill>
              </a:rPr>
              <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Une Familia  </a:t>
            </a:r>
            <a:r>
              <a:rPr lang="en-US" b="1" dirty="0">
                <a:solidFill>
                  <a:schemeClr val="bg1"/>
                </a:solidFill>
              </a:rPr>
              <a:t>•</a:t>
            </a:r>
            <a:r>
              <a:rPr lang="en-US" b="1" dirty="0"/>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E697ABC-C26F-4351-BF8C-7690DFE486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6276"/>
          <a:stretch/>
        </p:blipFill>
        <p:spPr>
          <a:xfrm rot="5400000">
            <a:off x="3240603" y="2253996"/>
            <a:ext cx="2631848" cy="3084783"/>
          </a:xfrm>
          <a:prstGeom prst="rect">
            <a:avLst/>
          </a:prstGeom>
        </p:spPr>
      </p:pic>
      <p:pic>
        <p:nvPicPr>
          <p:cNvPr id="14" name="Picture 13">
            <a:extLst>
              <a:ext uri="{FF2B5EF4-FFF2-40B4-BE49-F238E27FC236}">
                <a16:creationId xmlns:a16="http://schemas.microsoft.com/office/drawing/2014/main" id="{B6189404-23EC-4146-814F-DC431A4C55DA}"/>
              </a:ext>
            </a:extLst>
          </p:cNvPr>
          <p:cNvPicPr>
            <a:picLocks noChangeAspect="1"/>
          </p:cNvPicPr>
          <p:nvPr/>
        </p:nvPicPr>
        <p:blipFill rotWithShape="1">
          <a:blip r:embed="rId5">
            <a:extLst>
              <a:ext uri="{28A0092B-C50C-407E-A947-70E740481C1C}">
                <a14:useLocalDpi xmlns:a14="http://schemas.microsoft.com/office/drawing/2010/main" val="0"/>
              </a:ext>
            </a:extLst>
          </a:blip>
          <a:srcRect l="3394" t="20280" r="3394" b="-20280"/>
          <a:stretch/>
        </p:blipFill>
        <p:spPr>
          <a:xfrm>
            <a:off x="5780100" y="-4993"/>
            <a:ext cx="6411900" cy="3116713"/>
          </a:xfrm>
          <a:prstGeom prst="rect">
            <a:avLst/>
          </a:prstGeom>
        </p:spPr>
      </p:pic>
      <p:pic>
        <p:nvPicPr>
          <p:cNvPr id="15" name="Picture 14">
            <a:extLst>
              <a:ext uri="{FF2B5EF4-FFF2-40B4-BE49-F238E27FC236}">
                <a16:creationId xmlns:a16="http://schemas.microsoft.com/office/drawing/2014/main" id="{11578824-75FF-401C-8BF8-66BCAFDE1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96468" y="3202927"/>
            <a:ext cx="2198329" cy="1648747"/>
          </a:xfrm>
          <a:prstGeom prst="rect">
            <a:avLst/>
          </a:prstGeom>
        </p:spPr>
      </p:pic>
      <p:pic>
        <p:nvPicPr>
          <p:cNvPr id="16" name="Picture 15">
            <a:extLst>
              <a:ext uri="{FF2B5EF4-FFF2-40B4-BE49-F238E27FC236}">
                <a16:creationId xmlns:a16="http://schemas.microsoft.com/office/drawing/2014/main" id="{45D8C69E-7A0A-4A7B-8570-61D73FDC8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482225" y="3370416"/>
            <a:ext cx="1990325" cy="1492744"/>
          </a:xfrm>
          <a:prstGeom prst="rect">
            <a:avLst/>
          </a:prstGeom>
        </p:spPr>
      </p:pic>
      <p:pic>
        <p:nvPicPr>
          <p:cNvPr id="17" name="Picture 16">
            <a:extLst>
              <a:ext uri="{FF2B5EF4-FFF2-40B4-BE49-F238E27FC236}">
                <a16:creationId xmlns:a16="http://schemas.microsoft.com/office/drawing/2014/main" id="{A51D0A59-5491-4405-837A-2929BC02AE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454486" y="3354493"/>
            <a:ext cx="1990326" cy="1502081"/>
          </a:xfrm>
          <a:prstGeom prst="rect">
            <a:avLst/>
          </a:prstGeom>
        </p:spPr>
      </p:pic>
      <p:pic>
        <p:nvPicPr>
          <p:cNvPr id="6" name="Picture 5">
            <a:extLst>
              <a:ext uri="{FF2B5EF4-FFF2-40B4-BE49-F238E27FC236}">
                <a16:creationId xmlns:a16="http://schemas.microsoft.com/office/drawing/2014/main" id="{1B6C3323-225E-4A9E-B4A2-7EC50AF2D06B}"/>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t="20509" b="14537"/>
          <a:stretch/>
        </p:blipFill>
        <p:spPr>
          <a:xfrm>
            <a:off x="0" y="-1997"/>
            <a:ext cx="7213517" cy="3123623"/>
          </a:xfrm>
          <a:prstGeom prst="rect">
            <a:avLst/>
          </a:prstGeom>
        </p:spPr>
      </p:pic>
      <p:pic>
        <p:nvPicPr>
          <p:cNvPr id="13" name="Picture 12">
            <a:extLst>
              <a:ext uri="{FF2B5EF4-FFF2-40B4-BE49-F238E27FC236}">
                <a16:creationId xmlns:a16="http://schemas.microsoft.com/office/drawing/2014/main" id="{BA963611-5812-47A7-930A-2495371389EA}"/>
              </a:ext>
            </a:extLst>
          </p:cNvPr>
          <p:cNvPicPr>
            <a:picLocks noChangeAspect="1"/>
          </p:cNvPicPr>
          <p:nvPr/>
        </p:nvPicPr>
        <p:blipFill rotWithShape="1">
          <a:blip r:embed="rId11">
            <a:extLst>
              <a:ext uri="{28A0092B-C50C-407E-A947-70E740481C1C}">
                <a14:useLocalDpi xmlns:a14="http://schemas.microsoft.com/office/drawing/2010/main" val="0"/>
              </a:ext>
            </a:extLst>
          </a:blip>
          <a:srcRect t="9433" r="14004"/>
          <a:stretch/>
        </p:blipFill>
        <p:spPr>
          <a:xfrm>
            <a:off x="-18737" y="3121625"/>
            <a:ext cx="1417853" cy="2007839"/>
          </a:xfrm>
          <a:prstGeom prst="rect">
            <a:avLst/>
          </a:prstGeom>
        </p:spPr>
      </p:pic>
      <p:pic>
        <p:nvPicPr>
          <p:cNvPr id="20" name="Picture 19">
            <a:extLst>
              <a:ext uri="{FF2B5EF4-FFF2-40B4-BE49-F238E27FC236}">
                <a16:creationId xmlns:a16="http://schemas.microsoft.com/office/drawing/2014/main" id="{96E63522-E20B-4827-A5A2-9C497F3D74B8}"/>
              </a:ext>
            </a:extLst>
          </p:cNvPr>
          <p:cNvPicPr>
            <a:picLocks noChangeAspect="1"/>
          </p:cNvPicPr>
          <p:nvPr/>
        </p:nvPicPr>
        <p:blipFill rotWithShape="1">
          <a:blip r:embed="rId12">
            <a:extLst>
              <a:ext uri="{28A0092B-C50C-407E-A947-70E740481C1C}">
                <a14:useLocalDpi xmlns:a14="http://schemas.microsoft.com/office/drawing/2010/main" val="0"/>
              </a:ext>
            </a:extLst>
          </a:blip>
          <a:srcRect t="50000" r="3208" b="11532"/>
          <a:stretch/>
        </p:blipFill>
        <p:spPr>
          <a:xfrm>
            <a:off x="7213517" y="2477923"/>
            <a:ext cx="4978483" cy="2638122"/>
          </a:xfrm>
          <a:prstGeom prst="rect">
            <a:avLst/>
          </a:prstGeom>
        </p:spPr>
      </p:pic>
      <p:pic>
        <p:nvPicPr>
          <p:cNvPr id="4" name="Picture 3">
            <a:extLst>
              <a:ext uri="{FF2B5EF4-FFF2-40B4-BE49-F238E27FC236}">
                <a16:creationId xmlns:a16="http://schemas.microsoft.com/office/drawing/2014/main" id="{F757D3A5-9CA4-46EB-A2C2-BD82CB2DBAC8}"/>
              </a:ext>
            </a:extLst>
          </p:cNvPr>
          <p:cNvPicPr>
            <a:picLocks noChangeAspect="1"/>
          </p:cNvPicPr>
          <p:nvPr/>
        </p:nvPicPr>
        <p:blipFill rotWithShape="1">
          <a:blip r:embed="rId13"/>
          <a:srcRect t="10016" b="10016"/>
          <a:stretch/>
        </p:blipFill>
        <p:spPr>
          <a:xfrm>
            <a:off x="9994011" y="5723222"/>
            <a:ext cx="1648055" cy="1017351"/>
          </a:xfrm>
          <a:prstGeom prst="rect">
            <a:avLst/>
          </a:prstGeom>
        </p:spPr>
      </p:pic>
      <p:pic>
        <p:nvPicPr>
          <p:cNvPr id="25" name="Picture 24">
            <a:extLst>
              <a:ext uri="{FF2B5EF4-FFF2-40B4-BE49-F238E27FC236}">
                <a16:creationId xmlns:a16="http://schemas.microsoft.com/office/drawing/2014/main" id="{93BB9B51-DA0C-4928-A670-D47C814A5F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33513" y="4076924"/>
            <a:ext cx="1601323" cy="1601323"/>
          </a:xfrm>
          <a:prstGeom prst="rect">
            <a:avLst/>
          </a:prstGeom>
        </p:spPr>
      </p:pic>
      <p:pic>
        <p:nvPicPr>
          <p:cNvPr id="26" name="Picture 25">
            <a:extLst>
              <a:ext uri="{FF2B5EF4-FFF2-40B4-BE49-F238E27FC236}">
                <a16:creationId xmlns:a16="http://schemas.microsoft.com/office/drawing/2014/main" id="{E40D0E14-4450-4BD3-947D-1810185E762C}"/>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6060" y="3985054"/>
            <a:ext cx="1046464" cy="1693193"/>
          </a:xfrm>
          <a:prstGeom prst="rect">
            <a:avLst/>
          </a:prstGeom>
        </p:spPr>
      </p:pic>
      <p:pic>
        <p:nvPicPr>
          <p:cNvPr id="5" name="Picture 4">
            <a:extLst>
              <a:ext uri="{FF2B5EF4-FFF2-40B4-BE49-F238E27FC236}">
                <a16:creationId xmlns:a16="http://schemas.microsoft.com/office/drawing/2014/main" id="{85B5FA55-F415-4671-9A8F-DC8D3BCBF02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D16B174-16AA-4760-AEFC-4AF32435AEF6}"/>
              </a:ext>
            </a:extLst>
          </p:cNvPr>
          <p:cNvSpPr/>
          <p:nvPr/>
        </p:nvSpPr>
        <p:spPr>
          <a:xfrm>
            <a:off x="5253112" y="3540268"/>
            <a:ext cx="1164313" cy="9748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612E3F31-84FF-42A8-9CC2-24C6F6D7006D}"/>
              </a:ext>
            </a:extLst>
          </p:cNvPr>
          <p:cNvSpPr/>
          <p:nvPr/>
        </p:nvSpPr>
        <p:spPr>
          <a:xfrm>
            <a:off x="3111500" y="2025241"/>
            <a:ext cx="6201436" cy="9748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290" name="Picture 2" descr="OPEIU Local 8 - Reminder from Helen, an ...">
            <a:extLst>
              <a:ext uri="{FF2B5EF4-FFF2-40B4-BE49-F238E27FC236}">
                <a16:creationId xmlns:a16="http://schemas.microsoft.com/office/drawing/2014/main" id="{B071E1C1-70FE-48D2-959E-23D10AB659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00" r="24641"/>
          <a:stretch/>
        </p:blipFill>
        <p:spPr bwMode="auto">
          <a:xfrm>
            <a:off x="4828757" y="1183481"/>
            <a:ext cx="2159836" cy="27424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D0AB192-5E26-4EA6-A297-6785D49147F4}"/>
              </a:ext>
            </a:extLst>
          </p:cNvPr>
          <p:cNvSpPr/>
          <p:nvPr/>
        </p:nvSpPr>
        <p:spPr>
          <a:xfrm>
            <a:off x="7239352" y="1183481"/>
            <a:ext cx="2527300" cy="249018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E5856312-F28A-44D7-A12C-2FF3A8AD8E36}"/>
              </a:ext>
            </a:extLst>
          </p:cNvPr>
          <p:cNvSpPr/>
          <p:nvPr/>
        </p:nvSpPr>
        <p:spPr>
          <a:xfrm>
            <a:off x="2229538" y="1183481"/>
            <a:ext cx="2329180" cy="249018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49E23602-9E53-46E2-8E94-677301C546C3}"/>
              </a:ext>
            </a:extLst>
          </p:cNvPr>
          <p:cNvSpPr/>
          <p:nvPr/>
        </p:nvSpPr>
        <p:spPr>
          <a:xfrm>
            <a:off x="4737100" y="4160955"/>
            <a:ext cx="2343150" cy="20508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C3F42781-C979-BBC2-3EAD-3E7C91E5A0A8}"/>
              </a:ext>
            </a:extLst>
          </p:cNvPr>
          <p:cNvSpPr txBox="1"/>
          <p:nvPr/>
        </p:nvSpPr>
        <p:spPr>
          <a:xfrm>
            <a:off x="2130478" y="1999865"/>
            <a:ext cx="2527300" cy="1015663"/>
          </a:xfrm>
          <a:prstGeom prst="rect">
            <a:avLst/>
          </a:prstGeom>
          <a:noFill/>
        </p:spPr>
        <p:txBody>
          <a:bodyPr wrap="square" rtlCol="0">
            <a:spAutoFit/>
          </a:bodyPr>
          <a:lstStyle/>
          <a:p>
            <a:pPr algn="ctr"/>
            <a:r>
              <a:rPr lang="es-US" sz="2000" dirty="0">
                <a:latin typeface="Open Sans" panose="020B0606030504020204" pitchFamily="34" charset="0"/>
                <a:ea typeface="Open Sans" panose="020B0606030504020204" pitchFamily="34" charset="0"/>
                <a:cs typeface="Open Sans" panose="020B0606030504020204" pitchFamily="34" charset="0"/>
              </a:rPr>
              <a:t>Un sindicato </a:t>
            </a:r>
            <a:r>
              <a:rPr lang="es-US" sz="2000" b="1" i="1" dirty="0">
                <a:latin typeface="Open Sans" panose="020B0606030504020204" pitchFamily="34" charset="0"/>
                <a:ea typeface="Open Sans" panose="020B0606030504020204" pitchFamily="34" charset="0"/>
                <a:cs typeface="Open Sans" panose="020B0606030504020204" pitchFamily="34" charset="0"/>
              </a:rPr>
              <a:t>no </a:t>
            </a:r>
            <a:r>
              <a:rPr lang="es-US" sz="2000" b="1" dirty="0">
                <a:latin typeface="Open Sans" panose="020B0606030504020204" pitchFamily="34" charset="0"/>
                <a:ea typeface="Open Sans" panose="020B0606030504020204" pitchFamily="34" charset="0"/>
                <a:cs typeface="Open Sans" panose="020B0606030504020204" pitchFamily="34" charset="0"/>
              </a:rPr>
              <a:t>es una entidad externa.</a:t>
            </a: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EAB2513-79F1-C7A2-4607-A8165727630A}"/>
              </a:ext>
            </a:extLst>
          </p:cNvPr>
          <p:cNvSpPr txBox="1"/>
          <p:nvPr/>
        </p:nvSpPr>
        <p:spPr>
          <a:xfrm>
            <a:off x="7254592" y="1830587"/>
            <a:ext cx="2527300" cy="1015663"/>
          </a:xfrm>
          <a:prstGeom prst="rect">
            <a:avLst/>
          </a:prstGeom>
          <a:noFill/>
        </p:spPr>
        <p:txBody>
          <a:bodyPr wrap="square" rtlCol="0">
            <a:spAutoFit/>
          </a:bodyPr>
          <a:lstStyle/>
          <a:p>
            <a:pPr algn="ctr"/>
            <a:r>
              <a:rPr lang="es-US" sz="2000">
                <a:latin typeface="Open Sans" panose="020B0606030504020204" pitchFamily="34" charset="0"/>
                <a:ea typeface="Open Sans" panose="020B0606030504020204" pitchFamily="34" charset="0"/>
                <a:cs typeface="Open Sans" panose="020B0606030504020204" pitchFamily="34" charset="0"/>
              </a:rPr>
              <a:t>Un sindicato </a:t>
            </a:r>
            <a:r>
              <a:rPr lang="es-US" sz="2000" b="1" i="1">
                <a:latin typeface="Open Sans" panose="020B0606030504020204" pitchFamily="34" charset="0"/>
                <a:ea typeface="Open Sans" panose="020B0606030504020204" pitchFamily="34" charset="0"/>
                <a:cs typeface="Open Sans" panose="020B0606030504020204" pitchFamily="34" charset="0"/>
              </a:rPr>
              <a:t>no </a:t>
            </a:r>
            <a:r>
              <a:rPr lang="es-US" sz="2000" b="1">
                <a:latin typeface="Open Sans" panose="020B0606030504020204" pitchFamily="34" charset="0"/>
                <a:ea typeface="Open Sans" panose="020B0606030504020204" pitchFamily="34" charset="0"/>
                <a:cs typeface="Open Sans" panose="020B0606030504020204" pitchFamily="34" charset="0"/>
              </a:rPr>
              <a:t>es una agencia de empleo.</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C3DE38BC-B904-5093-EC29-6530293169A4}"/>
              </a:ext>
            </a:extLst>
          </p:cNvPr>
          <p:cNvSpPr txBox="1"/>
          <p:nvPr/>
        </p:nvSpPr>
        <p:spPr>
          <a:xfrm>
            <a:off x="4645025" y="4549526"/>
            <a:ext cx="2527300" cy="707886"/>
          </a:xfrm>
          <a:prstGeom prst="rect">
            <a:avLst/>
          </a:prstGeom>
          <a:noFill/>
        </p:spPr>
        <p:txBody>
          <a:bodyPr wrap="square" rtlCol="0">
            <a:spAutoFit/>
          </a:bodyPr>
          <a:lstStyle/>
          <a:p>
            <a:pPr algn="ctr"/>
            <a:r>
              <a:rPr lang="es-US" sz="2000">
                <a:latin typeface="Open Sans" panose="020B0606030504020204" pitchFamily="34" charset="0"/>
                <a:ea typeface="Open Sans" panose="020B0606030504020204" pitchFamily="34" charset="0"/>
                <a:cs typeface="Open Sans" panose="020B0606030504020204" pitchFamily="34" charset="0"/>
              </a:rPr>
              <a:t>Un sindicato </a:t>
            </a:r>
            <a:r>
              <a:rPr lang="es-US" sz="2000" b="1" i="1">
                <a:latin typeface="Open Sans" panose="020B0606030504020204" pitchFamily="34" charset="0"/>
                <a:ea typeface="Open Sans" panose="020B0606030504020204" pitchFamily="34" charset="0"/>
                <a:cs typeface="Open Sans" panose="020B0606030504020204" pitchFamily="34" charset="0"/>
              </a:rPr>
              <a:t>no</a:t>
            </a:r>
            <a:r>
              <a:rPr lang="es-US" sz="2000" b="1">
                <a:latin typeface="Open Sans" panose="020B0606030504020204" pitchFamily="34" charset="0"/>
                <a:ea typeface="Open Sans" panose="020B0606030504020204" pitchFamily="34" charset="0"/>
                <a:cs typeface="Open Sans" panose="020B0606030504020204" pitchFamily="34" charset="0"/>
              </a:rPr>
              <a:t> es un servicio social.</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19" name="Title 1">
            <a:extLst>
              <a:ext uri="{FF2B5EF4-FFF2-40B4-BE49-F238E27FC236}">
                <a16:creationId xmlns:a16="http://schemas.microsoft.com/office/drawing/2014/main" id="{102807BA-3F31-A35E-B951-789889DFB440}"/>
              </a:ext>
            </a:extLst>
          </p:cNvPr>
          <p:cNvSpPr>
            <a:spLocks noGrp="1"/>
          </p:cNvSpPr>
          <p:nvPr>
            <p:ph type="title"/>
          </p:nvPr>
        </p:nvSpPr>
        <p:spPr/>
        <p:txBody>
          <a:bodyPr/>
          <a:lstStyle/>
          <a:p>
            <a:r>
              <a:rPr lang="es-US" dirty="0">
                <a:solidFill>
                  <a:schemeClr val="bg1"/>
                </a:solidFill>
              </a:rPr>
              <a:t>Recuerde </a:t>
            </a:r>
            <a:r>
              <a:rPr lang="es-US" dirty="0"/>
              <a:t>Qué No es Un Sindicato</a:t>
            </a:r>
            <a:endParaRPr lang="en-CA" dirty="0"/>
          </a:p>
        </p:txBody>
      </p:sp>
      <p:sp>
        <p:nvSpPr>
          <p:cNvPr id="8" name="Footer Placeholder 7">
            <a:extLst>
              <a:ext uri="{FF2B5EF4-FFF2-40B4-BE49-F238E27FC236}">
                <a16:creationId xmlns:a16="http://schemas.microsoft.com/office/drawing/2014/main" id="{6DB14731-4A0E-42F4-942C-B2E9C0C7C8BD}"/>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spTree>
    <p:extLst>
      <p:ext uri="{BB962C8B-B14F-4D97-AF65-F5344CB8AC3E}">
        <p14:creationId xmlns:p14="http://schemas.microsoft.com/office/powerpoint/2010/main" val="2991760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s-US" dirty="0">
                <a:solidFill>
                  <a:schemeClr val="bg1"/>
                </a:solidFill>
              </a:rPr>
              <a:t>Organización Interna: </a:t>
            </a:r>
            <a:r>
              <a:rPr lang="es-US" dirty="0"/>
              <a:t>Nociones Básicas</a:t>
            </a:r>
            <a:endParaRPr lang="en-US" b="1" dirty="0"/>
          </a:p>
        </p:txBody>
      </p:sp>
      <p:sp>
        <p:nvSpPr>
          <p:cNvPr id="8" name="Footer Placeholder 7">
            <a:extLst>
              <a:ext uri="{FF2B5EF4-FFF2-40B4-BE49-F238E27FC236}">
                <a16:creationId xmlns:a16="http://schemas.microsoft.com/office/drawing/2014/main" id="{57C67C26-5913-4911-9ABD-0651146A3CDF}"/>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pic>
        <p:nvPicPr>
          <p:cNvPr id="5" name="Picture 4">
            <a:extLst>
              <a:ext uri="{FF2B5EF4-FFF2-40B4-BE49-F238E27FC236}">
                <a16:creationId xmlns:a16="http://schemas.microsoft.com/office/drawing/2014/main" id="{A69DF530-6333-4441-8519-E2658AC2FDF7}"/>
              </a:ext>
            </a:extLst>
          </p:cNvPr>
          <p:cNvPicPr>
            <a:picLocks noChangeAspect="1"/>
          </p:cNvPicPr>
          <p:nvPr/>
        </p:nvPicPr>
        <p:blipFill>
          <a:blip r:embed="rId3"/>
          <a:stretch>
            <a:fillRect/>
          </a:stretch>
        </p:blipFill>
        <p:spPr>
          <a:xfrm>
            <a:off x="2578792" y="2092404"/>
            <a:ext cx="7034416" cy="2375601"/>
          </a:xfrm>
          <a:prstGeom prst="rect">
            <a:avLst/>
          </a:prstGeom>
        </p:spPr>
      </p:pic>
    </p:spTree>
    <p:extLst>
      <p:ext uri="{BB962C8B-B14F-4D97-AF65-F5344CB8AC3E}">
        <p14:creationId xmlns:p14="http://schemas.microsoft.com/office/powerpoint/2010/main" val="4117321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s-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Organización Interna: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r>
              <a:rPr lang="es-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Ejercicio de Evaluación Inicial</a:t>
            </a:r>
            <a:endPar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spTree>
    <p:custDataLst>
      <p:tags r:id="rId1"/>
    </p:custDataLst>
    <p:extLst>
      <p:ext uri="{BB962C8B-B14F-4D97-AF65-F5344CB8AC3E}">
        <p14:creationId xmlns:p14="http://schemas.microsoft.com/office/powerpoint/2010/main" val="3568801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18E285-13CB-4C0A-AB20-B57A19C4930E}"/>
              </a:ext>
            </a:extLst>
          </p:cNvPr>
          <p:cNvPicPr>
            <a:picLocks noChangeAspect="1"/>
          </p:cNvPicPr>
          <p:nvPr/>
        </p:nvPicPr>
        <p:blipFill>
          <a:blip r:embed="rId3"/>
          <a:stretch>
            <a:fillRect/>
          </a:stretch>
        </p:blipFill>
        <p:spPr>
          <a:xfrm>
            <a:off x="3619500" y="1004679"/>
            <a:ext cx="4858428" cy="3467584"/>
          </a:xfrm>
          <a:prstGeom prst="rect">
            <a:avLst/>
          </a:prstGeom>
        </p:spPr>
      </p:pic>
      <p:sp>
        <p:nvSpPr>
          <p:cNvPr id="14" name="Oval 13">
            <a:extLst>
              <a:ext uri="{FF2B5EF4-FFF2-40B4-BE49-F238E27FC236}">
                <a16:creationId xmlns:a16="http://schemas.microsoft.com/office/drawing/2014/main" id="{9BE14BD3-85B8-438E-9A7A-4BF75BCE091A}"/>
              </a:ext>
            </a:extLst>
          </p:cNvPr>
          <p:cNvSpPr/>
          <p:nvPr/>
        </p:nvSpPr>
        <p:spPr>
          <a:xfrm>
            <a:off x="7840647" y="2075689"/>
            <a:ext cx="3403600" cy="13255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a:extLst>
              <a:ext uri="{FF2B5EF4-FFF2-40B4-BE49-F238E27FC236}">
                <a16:creationId xmlns:a16="http://schemas.microsoft.com/office/drawing/2014/main" id="{9FAFFF12-9674-4E00-B142-775B79C50CBA}"/>
              </a:ext>
            </a:extLst>
          </p:cNvPr>
          <p:cNvSpPr/>
          <p:nvPr/>
        </p:nvSpPr>
        <p:spPr>
          <a:xfrm>
            <a:off x="4469130" y="3872112"/>
            <a:ext cx="3403600" cy="13255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a:extLst>
              <a:ext uri="{FF2B5EF4-FFF2-40B4-BE49-F238E27FC236}">
                <a16:creationId xmlns:a16="http://schemas.microsoft.com/office/drawing/2014/main" id="{7C8658EB-549C-47A1-B702-DF2BA65DF167}"/>
              </a:ext>
            </a:extLst>
          </p:cNvPr>
          <p:cNvSpPr/>
          <p:nvPr/>
        </p:nvSpPr>
        <p:spPr>
          <a:xfrm>
            <a:off x="722630" y="2103436"/>
            <a:ext cx="3403600" cy="13255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highlight>
                <a:srgbClr val="FFD03B"/>
              </a:highlight>
            </a:endParaRPr>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s-US" dirty="0">
                <a:solidFill>
                  <a:schemeClr val="bg1"/>
                </a:solidFill>
              </a:rPr>
              <a:t>¿Cómo Ven Los Afiliados </a:t>
            </a:r>
            <a:r>
              <a:rPr lang="es-US" dirty="0"/>
              <a:t>a Nuestro Sindicato</a:t>
            </a:r>
            <a:r>
              <a:rPr lang="en-US" b="1" dirty="0"/>
              <a:t>?</a:t>
            </a:r>
          </a:p>
        </p:txBody>
      </p:sp>
      <p:sp>
        <p:nvSpPr>
          <p:cNvPr id="9" name="Footer Placeholder 8">
            <a:extLst>
              <a:ext uri="{FF2B5EF4-FFF2-40B4-BE49-F238E27FC236}">
                <a16:creationId xmlns:a16="http://schemas.microsoft.com/office/drawing/2014/main" id="{A16B7A8F-5670-4910-9363-F7BC69FC7E47}"/>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pic>
        <p:nvPicPr>
          <p:cNvPr id="18" name="Picture 17">
            <a:extLst>
              <a:ext uri="{FF2B5EF4-FFF2-40B4-BE49-F238E27FC236}">
                <a16:creationId xmlns:a16="http://schemas.microsoft.com/office/drawing/2014/main" id="{959051FE-0598-48BB-A48D-2DA86BBB82A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8679" y="2308394"/>
            <a:ext cx="135600" cy="219402"/>
          </a:xfrm>
          <a:prstGeom prst="rect">
            <a:avLst/>
          </a:prstGeom>
        </p:spPr>
      </p:pic>
      <p:pic>
        <p:nvPicPr>
          <p:cNvPr id="19" name="Picture 18">
            <a:extLst>
              <a:ext uri="{FF2B5EF4-FFF2-40B4-BE49-F238E27FC236}">
                <a16:creationId xmlns:a16="http://schemas.microsoft.com/office/drawing/2014/main" id="{1FEA4757-D4B0-4B32-BDDB-36EB7A4990B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1200" y="2428715"/>
            <a:ext cx="135600" cy="219402"/>
          </a:xfrm>
          <a:prstGeom prst="rect">
            <a:avLst/>
          </a:prstGeom>
        </p:spPr>
      </p:pic>
      <p:pic>
        <p:nvPicPr>
          <p:cNvPr id="20" name="Picture 19">
            <a:extLst>
              <a:ext uri="{FF2B5EF4-FFF2-40B4-BE49-F238E27FC236}">
                <a16:creationId xmlns:a16="http://schemas.microsoft.com/office/drawing/2014/main" id="{E2034981-A716-4E6D-A6CD-DA4972B63C1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5804" y="2598052"/>
            <a:ext cx="135600" cy="219402"/>
          </a:xfrm>
          <a:prstGeom prst="rect">
            <a:avLst/>
          </a:prstGeom>
        </p:spPr>
      </p:pic>
      <p:pic>
        <p:nvPicPr>
          <p:cNvPr id="21" name="Picture 20">
            <a:extLst>
              <a:ext uri="{FF2B5EF4-FFF2-40B4-BE49-F238E27FC236}">
                <a16:creationId xmlns:a16="http://schemas.microsoft.com/office/drawing/2014/main" id="{31C4EB48-66E5-4DD3-9C9D-62996D442CD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4488" y="2418095"/>
            <a:ext cx="135600" cy="219402"/>
          </a:xfrm>
          <a:prstGeom prst="rect">
            <a:avLst/>
          </a:prstGeom>
        </p:spPr>
      </p:pic>
      <p:pic>
        <p:nvPicPr>
          <p:cNvPr id="22" name="Picture 21">
            <a:extLst>
              <a:ext uri="{FF2B5EF4-FFF2-40B4-BE49-F238E27FC236}">
                <a16:creationId xmlns:a16="http://schemas.microsoft.com/office/drawing/2014/main" id="{CF1E6669-58E5-4940-9F59-FB02A823A2E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85901" y="2613821"/>
            <a:ext cx="135600" cy="219402"/>
          </a:xfrm>
          <a:prstGeom prst="rect">
            <a:avLst/>
          </a:prstGeom>
        </p:spPr>
      </p:pic>
      <p:sp>
        <p:nvSpPr>
          <p:cNvPr id="4" name="TextBox 3">
            <a:extLst>
              <a:ext uri="{FF2B5EF4-FFF2-40B4-BE49-F238E27FC236}">
                <a16:creationId xmlns:a16="http://schemas.microsoft.com/office/drawing/2014/main" id="{9A299CE4-6C4A-9F22-B4D6-E608BF90D1A8}"/>
              </a:ext>
            </a:extLst>
          </p:cNvPr>
          <p:cNvSpPr txBox="1"/>
          <p:nvPr/>
        </p:nvSpPr>
        <p:spPr>
          <a:xfrm>
            <a:off x="4586907" y="4999006"/>
            <a:ext cx="3253740" cy="954107"/>
          </a:xfrm>
          <a:prstGeom prst="rect">
            <a:avLst/>
          </a:prstGeom>
          <a:noFill/>
        </p:spPr>
        <p:txBody>
          <a:bodyPr wrap="square" rtlCol="0">
            <a:spAutoFit/>
          </a:bodyPr>
          <a:lstStyle/>
          <a:p>
            <a:pPr marL="571500" indent="-571500">
              <a:buFont typeface="Arial" panose="020B0604020202020204" pitchFamily="34" charset="0"/>
              <a:buChar char="•"/>
            </a:pPr>
            <a:endParaRPr lang="en-US" sz="2000">
              <a:latin typeface="Open Sans" panose="020B0606030504020204" pitchFamily="34" charset="0"/>
              <a:ea typeface="Open Sans" panose="020B0606030504020204" pitchFamily="34" charset="0"/>
              <a:cs typeface="Open Sans" panose="020B0606030504020204" pitchFamily="34" charset="0"/>
            </a:endParaRPr>
          </a:p>
          <a:p>
            <a:pPr algn="ctr"/>
            <a:r>
              <a:rPr lang="es-US" sz="3600" b="1">
                <a:solidFill>
                  <a:schemeClr val="accent4"/>
                </a:solidFill>
                <a:latin typeface="Open Sans" panose="020B0606030504020204" pitchFamily="34" charset="0"/>
                <a:ea typeface="Open Sans" panose="020B0606030504020204" pitchFamily="34" charset="0"/>
                <a:cs typeface="Open Sans" panose="020B0606030504020204" pitchFamily="34" charset="0"/>
              </a:rPr>
              <a:t>¿POR QUÉ</a:t>
            </a:r>
            <a:r>
              <a:rPr lang="en-US" sz="3600" b="1">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6" name="TextBox 5">
            <a:extLst>
              <a:ext uri="{FF2B5EF4-FFF2-40B4-BE49-F238E27FC236}">
                <a16:creationId xmlns:a16="http://schemas.microsoft.com/office/drawing/2014/main" id="{908665FF-52F3-C046-6384-C1F5BEB348AE}"/>
              </a:ext>
            </a:extLst>
          </p:cNvPr>
          <p:cNvSpPr txBox="1"/>
          <p:nvPr/>
        </p:nvSpPr>
        <p:spPr>
          <a:xfrm>
            <a:off x="810270" y="2483189"/>
            <a:ext cx="3253740" cy="707886"/>
          </a:xfrm>
          <a:prstGeom prst="rect">
            <a:avLst/>
          </a:prstGeom>
          <a:noFill/>
        </p:spPr>
        <p:txBody>
          <a:bodyPr wrap="square" rtlCol="0">
            <a:spAutoFit/>
          </a:bodyPr>
          <a:lstStyle/>
          <a:p>
            <a:pPr algn="ctr"/>
            <a:r>
              <a:rPr lang="es-US" sz="2000">
                <a:latin typeface="Open Sans" panose="020B0606030504020204" pitchFamily="34" charset="0"/>
                <a:ea typeface="Open Sans" panose="020B0606030504020204" pitchFamily="34" charset="0"/>
                <a:cs typeface="Open Sans" panose="020B0606030504020204" pitchFamily="34" charset="0"/>
              </a:rPr>
              <a:t>¿Lo ven como un </a:t>
            </a:r>
            <a:r>
              <a:rPr lang="es-US" sz="2000" b="1">
                <a:latin typeface="Open Sans" panose="020B0606030504020204" pitchFamily="34" charset="0"/>
                <a:ea typeface="Open Sans" panose="020B0606030504020204" pitchFamily="34" charset="0"/>
                <a:cs typeface="Open Sans" panose="020B0606030504020204" pitchFamily="34" charset="0"/>
              </a:rPr>
              <a:t>representante?</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C531BFCF-46CB-78CA-7AB5-C2A6386A1561}"/>
              </a:ext>
            </a:extLst>
          </p:cNvPr>
          <p:cNvSpPr txBox="1"/>
          <p:nvPr/>
        </p:nvSpPr>
        <p:spPr>
          <a:xfrm>
            <a:off x="7990507" y="2354427"/>
            <a:ext cx="3253740" cy="707886"/>
          </a:xfrm>
          <a:prstGeom prst="rect">
            <a:avLst/>
          </a:prstGeom>
          <a:noFill/>
        </p:spPr>
        <p:txBody>
          <a:bodyPr wrap="square" rtlCol="0">
            <a:spAutoFit/>
          </a:bodyPr>
          <a:lstStyle/>
          <a:p>
            <a:pPr algn="ctr"/>
            <a:r>
              <a:rPr lang="es-US" sz="2000">
                <a:latin typeface="Open Sans" panose="020B0606030504020204" pitchFamily="34" charset="0"/>
                <a:ea typeface="Open Sans" panose="020B0606030504020204" pitchFamily="34" charset="0"/>
                <a:cs typeface="Open Sans" panose="020B0606030504020204" pitchFamily="34" charset="0"/>
              </a:rPr>
              <a:t>¿Lo ven como un </a:t>
            </a:r>
            <a:r>
              <a:rPr lang="es-US" sz="2000" b="1">
                <a:latin typeface="Open Sans" panose="020B0606030504020204" pitchFamily="34" charset="0"/>
                <a:ea typeface="Open Sans" panose="020B0606030504020204" pitchFamily="34" charset="0"/>
                <a:cs typeface="Open Sans" panose="020B0606030504020204" pitchFamily="34" charset="0"/>
              </a:rPr>
              <a:t>recaudador de cuotas?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81622F12-52DD-6A4E-9904-09A4299D5FDD}"/>
              </a:ext>
            </a:extLst>
          </p:cNvPr>
          <p:cNvSpPr txBox="1"/>
          <p:nvPr/>
        </p:nvSpPr>
        <p:spPr>
          <a:xfrm>
            <a:off x="4618990" y="4232025"/>
            <a:ext cx="3253740" cy="707886"/>
          </a:xfrm>
          <a:prstGeom prst="rect">
            <a:avLst/>
          </a:prstGeom>
          <a:noFill/>
        </p:spPr>
        <p:txBody>
          <a:bodyPr wrap="square" rtlCol="0">
            <a:spAutoFit/>
          </a:bodyPr>
          <a:lstStyle/>
          <a:p>
            <a:pPr algn="ctr"/>
            <a:r>
              <a:rPr lang="es-US" sz="2000">
                <a:latin typeface="Open Sans" panose="020B0606030504020204" pitchFamily="34" charset="0"/>
                <a:ea typeface="Open Sans" panose="020B0606030504020204" pitchFamily="34" charset="0"/>
                <a:cs typeface="Open Sans" panose="020B0606030504020204" pitchFamily="34" charset="0"/>
              </a:rPr>
              <a:t>¿Lo ven como parte de un </a:t>
            </a:r>
            <a:r>
              <a:rPr lang="es-US" sz="2000" b="1">
                <a:solidFill>
                  <a:schemeClr val="accent1"/>
                </a:solidFill>
                <a:latin typeface="Open Sans" panose="020B0606030504020204" pitchFamily="34" charset="0"/>
                <a:ea typeface="Open Sans" panose="020B0606030504020204" pitchFamily="34" charset="0"/>
                <a:cs typeface="Open Sans" panose="020B0606030504020204" pitchFamily="34" charset="0"/>
              </a:rPr>
              <a:t>movimiento</a:t>
            </a:r>
            <a:r>
              <a:rPr lang="es-US" sz="2000">
                <a:latin typeface="Open Sans" panose="020B0606030504020204" pitchFamily="34" charset="0"/>
                <a:ea typeface="Open Sans" panose="020B0606030504020204" pitchFamily="34" charset="0"/>
                <a:cs typeface="Open Sans" panose="020B0606030504020204" pitchFamily="34" charset="0"/>
              </a:rPr>
              <a:t>?</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98320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s-US" dirty="0">
                <a:solidFill>
                  <a:schemeClr val="bg1"/>
                </a:solidFill>
              </a:rPr>
              <a:t>¿Cómo Los Afiliados </a:t>
            </a:r>
            <a:r>
              <a:rPr lang="es-US" dirty="0"/>
              <a:t>Experimentan la Actividad del Sindicato?</a:t>
            </a:r>
            <a:endParaRPr lang="en-CA" dirty="0"/>
          </a:p>
        </p:txBody>
      </p:sp>
      <p:sp>
        <p:nvSpPr>
          <p:cNvPr id="12" name="Footer Placeholder 11">
            <a:extLst>
              <a:ext uri="{FF2B5EF4-FFF2-40B4-BE49-F238E27FC236}">
                <a16:creationId xmlns:a16="http://schemas.microsoft.com/office/drawing/2014/main" id="{B514EA04-948F-47C0-BE39-51DA4DE00299}"/>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pic>
        <p:nvPicPr>
          <p:cNvPr id="8" name="Picture 7">
            <a:extLst>
              <a:ext uri="{FF2B5EF4-FFF2-40B4-BE49-F238E27FC236}">
                <a16:creationId xmlns:a16="http://schemas.microsoft.com/office/drawing/2014/main" id="{385ECDAC-A346-4AB4-9308-3F5D9893D399}"/>
              </a:ext>
            </a:extLst>
          </p:cNvPr>
          <p:cNvPicPr>
            <a:picLocks noChangeAspect="1"/>
          </p:cNvPicPr>
          <p:nvPr/>
        </p:nvPicPr>
        <p:blipFill>
          <a:blip r:embed="rId3">
            <a:biLevel thresh="75000"/>
          </a:blip>
          <a:stretch>
            <a:fillRect/>
          </a:stretch>
        </p:blipFill>
        <p:spPr>
          <a:xfrm>
            <a:off x="3619500" y="1004679"/>
            <a:ext cx="4858428" cy="3467584"/>
          </a:xfrm>
          <a:prstGeom prst="rect">
            <a:avLst/>
          </a:prstGeom>
        </p:spPr>
      </p:pic>
      <p:sp>
        <p:nvSpPr>
          <p:cNvPr id="3" name="Oval 2">
            <a:extLst>
              <a:ext uri="{FF2B5EF4-FFF2-40B4-BE49-F238E27FC236}">
                <a16:creationId xmlns:a16="http://schemas.microsoft.com/office/drawing/2014/main" id="{5FE52A66-9BF9-43E2-933D-AD374CE2C354}"/>
              </a:ext>
            </a:extLst>
          </p:cNvPr>
          <p:cNvSpPr/>
          <p:nvPr/>
        </p:nvSpPr>
        <p:spPr>
          <a:xfrm>
            <a:off x="722630" y="2103436"/>
            <a:ext cx="3403600" cy="13255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C2AA464F-D625-4E54-BE00-53BEF318D0DE}"/>
              </a:ext>
            </a:extLst>
          </p:cNvPr>
          <p:cNvSpPr/>
          <p:nvPr/>
        </p:nvSpPr>
        <p:spPr>
          <a:xfrm>
            <a:off x="7884160" y="2103436"/>
            <a:ext cx="3403600" cy="13255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6B2E2A55-E73A-497F-8FE5-56B3A63029F7}"/>
              </a:ext>
            </a:extLst>
          </p:cNvPr>
          <p:cNvSpPr/>
          <p:nvPr/>
        </p:nvSpPr>
        <p:spPr>
          <a:xfrm>
            <a:off x="4346914" y="3809481"/>
            <a:ext cx="3403600" cy="13255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a:extLst>
              <a:ext uri="{FF2B5EF4-FFF2-40B4-BE49-F238E27FC236}">
                <a16:creationId xmlns:a16="http://schemas.microsoft.com/office/drawing/2014/main" id="{80036363-364E-4B3F-AB3F-F7A8F4517C9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8679" y="2308394"/>
            <a:ext cx="135600" cy="219402"/>
          </a:xfrm>
          <a:prstGeom prst="rect">
            <a:avLst/>
          </a:prstGeom>
        </p:spPr>
      </p:pic>
      <p:pic>
        <p:nvPicPr>
          <p:cNvPr id="17" name="Picture 16">
            <a:extLst>
              <a:ext uri="{FF2B5EF4-FFF2-40B4-BE49-F238E27FC236}">
                <a16:creationId xmlns:a16="http://schemas.microsoft.com/office/drawing/2014/main" id="{558A9328-119D-4499-ADF1-4605F704514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1200" y="2428715"/>
            <a:ext cx="135600" cy="219402"/>
          </a:xfrm>
          <a:prstGeom prst="rect">
            <a:avLst/>
          </a:prstGeom>
        </p:spPr>
      </p:pic>
      <p:pic>
        <p:nvPicPr>
          <p:cNvPr id="18" name="Picture 17">
            <a:extLst>
              <a:ext uri="{FF2B5EF4-FFF2-40B4-BE49-F238E27FC236}">
                <a16:creationId xmlns:a16="http://schemas.microsoft.com/office/drawing/2014/main" id="{CF0C533B-A15C-4A6F-A7C4-B150456DEDD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5804" y="2598052"/>
            <a:ext cx="135600" cy="219402"/>
          </a:xfrm>
          <a:prstGeom prst="rect">
            <a:avLst/>
          </a:prstGeom>
        </p:spPr>
      </p:pic>
      <p:pic>
        <p:nvPicPr>
          <p:cNvPr id="19" name="Picture 18">
            <a:extLst>
              <a:ext uri="{FF2B5EF4-FFF2-40B4-BE49-F238E27FC236}">
                <a16:creationId xmlns:a16="http://schemas.microsoft.com/office/drawing/2014/main" id="{5A0674C4-041E-4400-B8A6-ECFD1EE8038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4488" y="2418095"/>
            <a:ext cx="135600" cy="219402"/>
          </a:xfrm>
          <a:prstGeom prst="rect">
            <a:avLst/>
          </a:prstGeom>
        </p:spPr>
      </p:pic>
      <p:pic>
        <p:nvPicPr>
          <p:cNvPr id="20" name="Picture 19">
            <a:extLst>
              <a:ext uri="{FF2B5EF4-FFF2-40B4-BE49-F238E27FC236}">
                <a16:creationId xmlns:a16="http://schemas.microsoft.com/office/drawing/2014/main" id="{E6F18F4A-9066-4371-8DA4-EED179F919F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85901" y="2613821"/>
            <a:ext cx="135600" cy="219402"/>
          </a:xfrm>
          <a:prstGeom prst="rect">
            <a:avLst/>
          </a:prstGeom>
        </p:spPr>
      </p:pic>
      <p:sp>
        <p:nvSpPr>
          <p:cNvPr id="6" name="TextBox 5">
            <a:extLst>
              <a:ext uri="{FF2B5EF4-FFF2-40B4-BE49-F238E27FC236}">
                <a16:creationId xmlns:a16="http://schemas.microsoft.com/office/drawing/2014/main" id="{D087DEEF-3714-3F2E-F1F9-47B2E2074DAF}"/>
              </a:ext>
            </a:extLst>
          </p:cNvPr>
          <p:cNvSpPr txBox="1"/>
          <p:nvPr/>
        </p:nvSpPr>
        <p:spPr>
          <a:xfrm>
            <a:off x="469900" y="2506324"/>
            <a:ext cx="3909060" cy="707886"/>
          </a:xfrm>
          <a:prstGeom prst="rect">
            <a:avLst/>
          </a:prstGeom>
          <a:noFill/>
        </p:spPr>
        <p:txBody>
          <a:bodyPr wrap="square" rtlCol="0">
            <a:spAutoFit/>
          </a:bodyPr>
          <a:lstStyle/>
          <a:p>
            <a:pPr algn="ctr"/>
            <a:r>
              <a:rPr lang="es-US" sz="2000">
                <a:latin typeface="Open Sans" panose="020B0606030504020204" pitchFamily="34" charset="0"/>
                <a:ea typeface="Open Sans" panose="020B0606030504020204" pitchFamily="34" charset="0"/>
                <a:cs typeface="Open Sans" panose="020B0606030504020204" pitchFamily="34" charset="0"/>
              </a:rPr>
              <a:t>¿Tiene algún aspecto </a:t>
            </a:r>
            <a:r>
              <a:rPr lang="es-US" sz="2000" b="1">
                <a:latin typeface="Open Sans" panose="020B0606030504020204" pitchFamily="34" charset="0"/>
                <a:ea typeface="Open Sans" panose="020B0606030504020204" pitchFamily="34" charset="0"/>
                <a:cs typeface="Open Sans" panose="020B0606030504020204" pitchFamily="34" charset="0"/>
              </a:rPr>
              <a:t>negativo</a:t>
            </a:r>
            <a:r>
              <a:rPr lang="es-US"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A61CFA39-B419-BC06-0DB8-196936094BC1}"/>
              </a:ext>
            </a:extLst>
          </p:cNvPr>
          <p:cNvSpPr txBox="1"/>
          <p:nvPr/>
        </p:nvSpPr>
        <p:spPr>
          <a:xfrm>
            <a:off x="4211949" y="4112917"/>
            <a:ext cx="3909060" cy="1015663"/>
          </a:xfrm>
          <a:prstGeom prst="rect">
            <a:avLst/>
          </a:prstGeom>
          <a:noFill/>
        </p:spPr>
        <p:txBody>
          <a:bodyPr wrap="square" rtlCol="0">
            <a:spAutoFit/>
          </a:bodyPr>
          <a:lstStyle/>
          <a:p>
            <a:pPr algn="ctr"/>
            <a:r>
              <a:rPr lang="es-US" sz="2000">
                <a:latin typeface="Open Sans" panose="020B0606030504020204" pitchFamily="34" charset="0"/>
                <a:ea typeface="Open Sans" panose="020B0606030504020204" pitchFamily="34" charset="0"/>
                <a:cs typeface="Open Sans" panose="020B0606030504020204" pitchFamily="34" charset="0"/>
              </a:rPr>
              <a:t>¿Tiene algún aspecto </a:t>
            </a:r>
            <a:r>
              <a:rPr lang="es-US" sz="2000" b="1">
                <a:solidFill>
                  <a:schemeClr val="accent1"/>
                </a:solidFill>
                <a:latin typeface="Open Sans" panose="020B0606030504020204" pitchFamily="34" charset="0"/>
                <a:ea typeface="Open Sans" panose="020B0606030504020204" pitchFamily="34" charset="0"/>
                <a:cs typeface="Open Sans" panose="020B0606030504020204" pitchFamily="34" charset="0"/>
              </a:rPr>
              <a:t>inspirador</a:t>
            </a:r>
            <a:r>
              <a:rPr lang="es-US" sz="2000">
                <a:latin typeface="Open Sans" panose="020B0606030504020204" pitchFamily="34" charset="0"/>
                <a:ea typeface="Open Sans" panose="020B0606030504020204" pitchFamily="34" charset="0"/>
                <a:cs typeface="Open Sans" panose="020B0606030504020204" pitchFamily="34" charset="0"/>
              </a:rPr>
              <a:t>? </a:t>
            </a:r>
            <a:endParaRPr lang="en-CA" sz="2000">
              <a:latin typeface="Open Sans" panose="020B0606030504020204" pitchFamily="34" charset="0"/>
              <a:ea typeface="Open Sans" panose="020B0606030504020204" pitchFamily="34" charset="0"/>
              <a:cs typeface="Open Sans" panose="020B0606030504020204" pitchFamily="34" charset="0"/>
            </a:endParaRPr>
          </a:p>
          <a:p>
            <a:pPr algn="ctr"/>
            <a:r>
              <a:rPr lang="en-US" sz="2000">
                <a:latin typeface="Open Sans" panose="020B0606030504020204" pitchFamily="34" charset="0"/>
                <a:ea typeface="Open Sans" panose="020B0606030504020204" pitchFamily="34" charset="0"/>
                <a:cs typeface="Open Sans" panose="020B0606030504020204" pitchFamily="34" charset="0"/>
              </a:rPr>
              <a:t> </a:t>
            </a:r>
          </a:p>
        </p:txBody>
      </p:sp>
      <p:sp>
        <p:nvSpPr>
          <p:cNvPr id="14" name="TextBox 13">
            <a:extLst>
              <a:ext uri="{FF2B5EF4-FFF2-40B4-BE49-F238E27FC236}">
                <a16:creationId xmlns:a16="http://schemas.microsoft.com/office/drawing/2014/main" id="{0089DC47-FFB7-CAEB-FA71-B03299BD7CC4}"/>
              </a:ext>
            </a:extLst>
          </p:cNvPr>
          <p:cNvSpPr txBox="1"/>
          <p:nvPr/>
        </p:nvSpPr>
        <p:spPr>
          <a:xfrm>
            <a:off x="7722870" y="2451741"/>
            <a:ext cx="3909060" cy="707886"/>
          </a:xfrm>
          <a:prstGeom prst="rect">
            <a:avLst/>
          </a:prstGeom>
          <a:noFill/>
        </p:spPr>
        <p:txBody>
          <a:bodyPr wrap="square" rtlCol="0">
            <a:spAutoFit/>
          </a:bodyPr>
          <a:lstStyle/>
          <a:p>
            <a:pPr algn="ctr"/>
            <a:r>
              <a:rPr lang="es-US" sz="2000">
                <a:latin typeface="Open Sans" panose="020B0606030504020204" pitchFamily="34" charset="0"/>
                <a:ea typeface="Open Sans" panose="020B0606030504020204" pitchFamily="34" charset="0"/>
                <a:cs typeface="Open Sans" panose="020B0606030504020204" pitchFamily="34" charset="0"/>
              </a:rPr>
              <a:t>¿Tiene algún aspecto </a:t>
            </a:r>
            <a:r>
              <a:rPr lang="es-US" sz="2000" b="1">
                <a:latin typeface="Open Sans" panose="020B0606030504020204" pitchFamily="34" charset="0"/>
                <a:ea typeface="Open Sans" panose="020B0606030504020204" pitchFamily="34" charset="0"/>
                <a:cs typeface="Open Sans" panose="020B0606030504020204" pitchFamily="34" charset="0"/>
              </a:rPr>
              <a:t>transaccional</a:t>
            </a:r>
            <a:r>
              <a:rPr lang="es-US" sz="2000">
                <a:latin typeface="Open Sans" panose="020B0606030504020204" pitchFamily="34" charset="0"/>
                <a:ea typeface="Open Sans" panose="020B0606030504020204" pitchFamily="34" charset="0"/>
                <a:cs typeface="Open Sans" panose="020B0606030504020204" pitchFamily="34" charset="0"/>
              </a:rPr>
              <a:t>?</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4EFBFD12-FFC6-2215-C6CD-70534EBB1A3A}"/>
              </a:ext>
            </a:extLst>
          </p:cNvPr>
          <p:cNvSpPr txBox="1"/>
          <p:nvPr/>
        </p:nvSpPr>
        <p:spPr>
          <a:xfrm>
            <a:off x="4586907" y="4999006"/>
            <a:ext cx="3253740" cy="954107"/>
          </a:xfrm>
          <a:prstGeom prst="rect">
            <a:avLst/>
          </a:prstGeom>
          <a:noFill/>
        </p:spPr>
        <p:txBody>
          <a:bodyPr wrap="square" rtlCol="0">
            <a:spAutoFit/>
          </a:bodyPr>
          <a:lstStyle/>
          <a:p>
            <a:pPr marL="571500" indent="-571500">
              <a:buFont typeface="Arial" panose="020B0604020202020204" pitchFamily="34" charset="0"/>
              <a:buChar char="•"/>
            </a:pPr>
            <a:endParaRPr lang="en-US" sz="2000">
              <a:latin typeface="Open Sans" panose="020B0606030504020204" pitchFamily="34" charset="0"/>
              <a:ea typeface="Open Sans" panose="020B0606030504020204" pitchFamily="34" charset="0"/>
              <a:cs typeface="Open Sans" panose="020B0606030504020204" pitchFamily="34" charset="0"/>
            </a:endParaRPr>
          </a:p>
          <a:p>
            <a:pPr algn="ctr"/>
            <a:r>
              <a:rPr lang="es-US" sz="3600" b="1">
                <a:solidFill>
                  <a:schemeClr val="accent4"/>
                </a:solidFill>
                <a:latin typeface="Open Sans" panose="020B0606030504020204" pitchFamily="34" charset="0"/>
                <a:ea typeface="Open Sans" panose="020B0606030504020204" pitchFamily="34" charset="0"/>
                <a:cs typeface="Open Sans" panose="020B0606030504020204" pitchFamily="34" charset="0"/>
              </a:rPr>
              <a:t>¿POR QUÉ</a:t>
            </a:r>
            <a:r>
              <a:rPr lang="en-US" sz="3600" b="1">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823352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s-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Primeros Pasos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US" sz="3600" b="1" dirty="0">
                <a:solidFill>
                  <a:srgbClr val="E7B909"/>
                </a:solidFill>
              </a:rPr>
              <a:t>Campaña de Organización Interna</a:t>
            </a:r>
            <a:endParaRPr lang="en-CA" sz="3600" dirty="0">
              <a:solidFill>
                <a:srgbClr val="E7B909"/>
              </a:solidFill>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spTree>
    <p:custDataLst>
      <p:tags r:id="rId1"/>
    </p:custDataLst>
    <p:extLst>
      <p:ext uri="{BB962C8B-B14F-4D97-AF65-F5344CB8AC3E}">
        <p14:creationId xmlns:p14="http://schemas.microsoft.com/office/powerpoint/2010/main" val="2128506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s-US" dirty="0">
                <a:solidFill>
                  <a:schemeClr val="bg1"/>
                </a:solidFill>
              </a:rPr>
              <a:t>¿Por Qué Deberíamos Llevar a Cabo </a:t>
            </a:r>
            <a:r>
              <a:rPr lang="es-US" dirty="0"/>
              <a:t>Una Campaña de Organización Interna?</a:t>
            </a:r>
            <a:endParaRPr lang="en-US" b="1" dirty="0"/>
          </a:p>
        </p:txBody>
      </p:sp>
      <p:sp>
        <p:nvSpPr>
          <p:cNvPr id="8" name="Footer Placeholder 7">
            <a:extLst>
              <a:ext uri="{FF2B5EF4-FFF2-40B4-BE49-F238E27FC236}">
                <a16:creationId xmlns:a16="http://schemas.microsoft.com/office/drawing/2014/main" id="{E59D5AB3-81F4-48AB-BB2E-A9E7719B6371}"/>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grpSp>
        <p:nvGrpSpPr>
          <p:cNvPr id="4" name="Group 3">
            <a:extLst>
              <a:ext uri="{FF2B5EF4-FFF2-40B4-BE49-F238E27FC236}">
                <a16:creationId xmlns:a16="http://schemas.microsoft.com/office/drawing/2014/main" id="{CDAF6A2A-997F-4CDD-2B59-624DBA706B12}"/>
              </a:ext>
            </a:extLst>
          </p:cNvPr>
          <p:cNvGrpSpPr/>
          <p:nvPr/>
        </p:nvGrpSpPr>
        <p:grpSpPr>
          <a:xfrm>
            <a:off x="905982" y="1287661"/>
            <a:ext cx="4114800" cy="2573138"/>
            <a:chOff x="112917" y="42962"/>
            <a:chExt cx="3817173" cy="3071454"/>
          </a:xfrm>
        </p:grpSpPr>
        <p:sp>
          <p:nvSpPr>
            <p:cNvPr id="5" name="Rectangle 4">
              <a:extLst>
                <a:ext uri="{FF2B5EF4-FFF2-40B4-BE49-F238E27FC236}">
                  <a16:creationId xmlns:a16="http://schemas.microsoft.com/office/drawing/2014/main" id="{394B4680-CA90-B143-FB83-74A81DD7C0F3}"/>
                </a:ext>
              </a:extLst>
            </p:cNvPr>
            <p:cNvSpPr/>
            <p:nvPr/>
          </p:nvSpPr>
          <p:spPr>
            <a:xfrm>
              <a:off x="112917" y="42962"/>
              <a:ext cx="3817173" cy="3071454"/>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B3DE8C3F-91C4-39B3-F0FF-1BEC21D6E4FA}"/>
                </a:ext>
              </a:extLst>
            </p:cNvPr>
            <p:cNvSpPr txBox="1"/>
            <p:nvPr/>
          </p:nvSpPr>
          <p:spPr>
            <a:xfrm>
              <a:off x="165107" y="178363"/>
              <a:ext cx="3764983" cy="26328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Involucrar y activar a los afiliados en torno a las </a:t>
              </a:r>
              <a:r>
                <a:rPr lang="es-US" sz="20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iniciativas internas de fortalecimiento </a:t>
              </a:r>
              <a:r>
                <a:rPr lang="es-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es esencial para ganar mejores contratos y aumentar la participación en el mercado. </a:t>
              </a:r>
              <a:endParaRPr lang="en-CA"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2" name="Group 11">
            <a:extLst>
              <a:ext uri="{FF2B5EF4-FFF2-40B4-BE49-F238E27FC236}">
                <a16:creationId xmlns:a16="http://schemas.microsoft.com/office/drawing/2014/main" id="{DE623F9B-A927-BE36-1DA4-6305ABB050A0}"/>
              </a:ext>
            </a:extLst>
          </p:cNvPr>
          <p:cNvGrpSpPr/>
          <p:nvPr/>
        </p:nvGrpSpPr>
        <p:grpSpPr>
          <a:xfrm>
            <a:off x="5174837" y="1281378"/>
            <a:ext cx="6054921" cy="2579421"/>
            <a:chOff x="4197338" y="729"/>
            <a:chExt cx="4554345" cy="2717331"/>
          </a:xfrm>
        </p:grpSpPr>
        <p:sp>
          <p:nvSpPr>
            <p:cNvPr id="13" name="Rectangle 12">
              <a:extLst>
                <a:ext uri="{FF2B5EF4-FFF2-40B4-BE49-F238E27FC236}">
                  <a16:creationId xmlns:a16="http://schemas.microsoft.com/office/drawing/2014/main" id="{94306BD6-5242-AB19-FE08-A16BDC8B1A54}"/>
                </a:ext>
              </a:extLst>
            </p:cNvPr>
            <p:cNvSpPr/>
            <p:nvPr/>
          </p:nvSpPr>
          <p:spPr>
            <a:xfrm>
              <a:off x="4197338" y="729"/>
              <a:ext cx="4554345" cy="2717331"/>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F4B186FC-89BA-F172-8ABD-C2FE77E693F6}"/>
                </a:ext>
              </a:extLst>
            </p:cNvPr>
            <p:cNvSpPr txBox="1"/>
            <p:nvPr/>
          </p:nvSpPr>
          <p:spPr>
            <a:xfrm>
              <a:off x="4197338" y="729"/>
              <a:ext cx="4554345" cy="27173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Un </a:t>
              </a:r>
              <a:r>
                <a:rPr lang="es-US" sz="20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grupo de afiliados activos y comprometidos </a:t>
              </a:r>
              <a:r>
                <a:rPr lang="es-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puede conectarse con las campañas de organización externas que atraigan nuevos afiliados y mejorar las condiciones generales, y aumentar la FUERZA de los trabajadores en la industria de la construcción y otros lugares de trabajo representados por el Sindicato Internacional de Pintores y Oficios Afines (IUPAT).</a:t>
              </a:r>
              <a:endParaRPr lang="en-CA"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9849B206-FEDC-ADE0-22F8-10CC967F00D3}"/>
              </a:ext>
            </a:extLst>
          </p:cNvPr>
          <p:cNvGrpSpPr/>
          <p:nvPr/>
        </p:nvGrpSpPr>
        <p:grpSpPr>
          <a:xfrm>
            <a:off x="961986" y="3974232"/>
            <a:ext cx="4062053" cy="2133717"/>
            <a:chOff x="143311" y="3037498"/>
            <a:chExt cx="3768241" cy="1916623"/>
          </a:xfrm>
        </p:grpSpPr>
        <p:sp>
          <p:nvSpPr>
            <p:cNvPr id="16" name="Rectangle 15">
              <a:extLst>
                <a:ext uri="{FF2B5EF4-FFF2-40B4-BE49-F238E27FC236}">
                  <a16:creationId xmlns:a16="http://schemas.microsoft.com/office/drawing/2014/main" id="{7AA59B97-772A-4878-100A-ADC209783C27}"/>
                </a:ext>
              </a:extLst>
            </p:cNvPr>
            <p:cNvSpPr/>
            <p:nvPr/>
          </p:nvSpPr>
          <p:spPr>
            <a:xfrm>
              <a:off x="143311" y="3037498"/>
              <a:ext cx="3768241" cy="1916623"/>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AFAC51F8-3AA1-D147-601E-DFCB5B002D6F}"/>
                </a:ext>
              </a:extLst>
            </p:cNvPr>
            <p:cNvSpPr txBox="1"/>
            <p:nvPr/>
          </p:nvSpPr>
          <p:spPr>
            <a:xfrm>
              <a:off x="143311" y="3037498"/>
              <a:ext cx="3768241" cy="1916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US" sz="20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La afiliación comprometida </a:t>
              </a:r>
              <a:r>
                <a:rPr lang="es-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mejora la capacidad para aumentar la fuerza al involucrar a las comunidades más amplias en las que viven en campañas relacionadas con la contratación.</a:t>
              </a:r>
              <a:endParaRPr lang="en-CA"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8" name="Group 17">
            <a:extLst>
              <a:ext uri="{FF2B5EF4-FFF2-40B4-BE49-F238E27FC236}">
                <a16:creationId xmlns:a16="http://schemas.microsoft.com/office/drawing/2014/main" id="{C95C48EA-71D8-2753-E441-D3A5925B78FF}"/>
              </a:ext>
            </a:extLst>
          </p:cNvPr>
          <p:cNvGrpSpPr/>
          <p:nvPr/>
        </p:nvGrpSpPr>
        <p:grpSpPr>
          <a:xfrm>
            <a:off x="5174837" y="3974232"/>
            <a:ext cx="6054921" cy="2213304"/>
            <a:chOff x="5554977" y="4758135"/>
            <a:chExt cx="4554345" cy="1996210"/>
          </a:xfrm>
        </p:grpSpPr>
        <p:sp>
          <p:nvSpPr>
            <p:cNvPr id="19" name="Rectangle 18">
              <a:extLst>
                <a:ext uri="{FF2B5EF4-FFF2-40B4-BE49-F238E27FC236}">
                  <a16:creationId xmlns:a16="http://schemas.microsoft.com/office/drawing/2014/main" id="{AC00E5E5-67EA-63B3-A519-E5B60587497E}"/>
                </a:ext>
              </a:extLst>
            </p:cNvPr>
            <p:cNvSpPr/>
            <p:nvPr/>
          </p:nvSpPr>
          <p:spPr>
            <a:xfrm>
              <a:off x="5554977" y="4758135"/>
              <a:ext cx="4554345" cy="1916623"/>
            </a:xfrm>
            <a:prstGeom prst="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65D0A597-5AC5-DFD1-431D-BEBC1D6618D8}"/>
                </a:ext>
              </a:extLst>
            </p:cNvPr>
            <p:cNvSpPr txBox="1"/>
            <p:nvPr/>
          </p:nvSpPr>
          <p:spPr>
            <a:xfrm>
              <a:off x="5619025" y="4837722"/>
              <a:ext cx="4490297" cy="1916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US" sz="20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La base inicial de afiliados del sindicato </a:t>
              </a:r>
              <a:r>
                <a:rPr lang="es-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son los mejores comunicadores de la narrativa de los trabajadores que genera apoyo para las políticas a favor de los sindicatos y las iniciativas de desarrollo de la FUERZA de los trabajadores entre el público en general.</a:t>
              </a:r>
              <a:endParaRPr lang="en-CA"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708166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45D4328-5208-43B0-8B30-47DDD4C664D5}"/>
              </a:ext>
            </a:extLst>
          </p:cNvPr>
          <p:cNvSpPr/>
          <p:nvPr/>
        </p:nvSpPr>
        <p:spPr>
          <a:xfrm>
            <a:off x="8007246" y="4521341"/>
            <a:ext cx="3705920" cy="156323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1BC98A1D-3B41-4B71-B3BC-D5BBE36EDD77}"/>
              </a:ext>
            </a:extLst>
          </p:cNvPr>
          <p:cNvSpPr/>
          <p:nvPr/>
        </p:nvSpPr>
        <p:spPr>
          <a:xfrm>
            <a:off x="478834" y="3155124"/>
            <a:ext cx="3335913" cy="15696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FAB8B751-DA2D-472B-B7AE-745EAA441312}"/>
              </a:ext>
            </a:extLst>
          </p:cNvPr>
          <p:cNvSpPr/>
          <p:nvPr/>
        </p:nvSpPr>
        <p:spPr>
          <a:xfrm>
            <a:off x="3957403" y="1064302"/>
            <a:ext cx="3867463" cy="46199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9AA26853-0E5F-4672-9486-2DE9DB1301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967521" y="3250185"/>
            <a:ext cx="3929777" cy="2834390"/>
          </a:xfrm>
          <a:prstGeom prst="rect">
            <a:avLst/>
          </a:prstGeom>
        </p:spPr>
      </p:pic>
      <p:pic>
        <p:nvPicPr>
          <p:cNvPr id="4" name="Picture 3">
            <a:extLst>
              <a:ext uri="{FF2B5EF4-FFF2-40B4-BE49-F238E27FC236}">
                <a16:creationId xmlns:a16="http://schemas.microsoft.com/office/drawing/2014/main" id="{E983355D-7BB0-4F32-B6A5-32E52F6DA1F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62530" y="1480816"/>
            <a:ext cx="3191320" cy="3067478"/>
          </a:xfrm>
          <a:prstGeom prst="rect">
            <a:avLst/>
          </a:prstGeom>
        </p:spPr>
      </p:pic>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s-US" dirty="0">
                <a:solidFill>
                  <a:schemeClr val="bg1"/>
                </a:solidFill>
              </a:rPr>
              <a:t>Conozca a Los Trabajadores </a:t>
            </a:r>
            <a:r>
              <a:rPr lang="es-US" dirty="0"/>
              <a:t>Donde se Encuentren</a:t>
            </a:r>
            <a:endParaRPr lang="en-US" b="1" dirty="0"/>
          </a:p>
        </p:txBody>
      </p:sp>
      <p:sp>
        <p:nvSpPr>
          <p:cNvPr id="11" name="Footer Placeholder 10">
            <a:extLst>
              <a:ext uri="{FF2B5EF4-FFF2-40B4-BE49-F238E27FC236}">
                <a16:creationId xmlns:a16="http://schemas.microsoft.com/office/drawing/2014/main" id="{C643765C-9A7B-411B-B725-1FAD865585D2}"/>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pic>
        <p:nvPicPr>
          <p:cNvPr id="12" name="Picture 11">
            <a:extLst>
              <a:ext uri="{FF2B5EF4-FFF2-40B4-BE49-F238E27FC236}">
                <a16:creationId xmlns:a16="http://schemas.microsoft.com/office/drawing/2014/main" id="{3C14DB6B-E2CB-4D0A-9573-A6B957D254B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00058" y="1668493"/>
            <a:ext cx="3724808" cy="4110133"/>
          </a:xfrm>
          <a:prstGeom prst="rect">
            <a:avLst/>
          </a:prstGeom>
        </p:spPr>
      </p:pic>
      <p:sp>
        <p:nvSpPr>
          <p:cNvPr id="3" name="Arrow: Right 2">
            <a:extLst>
              <a:ext uri="{FF2B5EF4-FFF2-40B4-BE49-F238E27FC236}">
                <a16:creationId xmlns:a16="http://schemas.microsoft.com/office/drawing/2014/main" id="{8470CCE8-83B3-4BD7-9CD8-FDEBA105E772}"/>
              </a:ext>
            </a:extLst>
          </p:cNvPr>
          <p:cNvSpPr/>
          <p:nvPr/>
        </p:nvSpPr>
        <p:spPr>
          <a:xfrm rot="12345049">
            <a:off x="3507319" y="2507153"/>
            <a:ext cx="393932" cy="378143"/>
          </a:xfrm>
          <a:prstGeom prst="rightArrow">
            <a:avLst>
              <a:gd name="adj1" fmla="val 31533"/>
              <a:gd name="adj2" fmla="val 50000"/>
            </a:avLst>
          </a:prstGeom>
          <a:solidFill>
            <a:srgbClr val="FAD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Arrow: Right 16">
            <a:extLst>
              <a:ext uri="{FF2B5EF4-FFF2-40B4-BE49-F238E27FC236}">
                <a16:creationId xmlns:a16="http://schemas.microsoft.com/office/drawing/2014/main" id="{D86FBCDD-341D-42EB-A6AC-8A55342150E7}"/>
              </a:ext>
            </a:extLst>
          </p:cNvPr>
          <p:cNvSpPr/>
          <p:nvPr/>
        </p:nvSpPr>
        <p:spPr>
          <a:xfrm rot="1286362">
            <a:off x="7880346" y="2991946"/>
            <a:ext cx="393932" cy="378143"/>
          </a:xfrm>
          <a:prstGeom prst="rightArrow">
            <a:avLst>
              <a:gd name="adj1" fmla="val 31533"/>
              <a:gd name="adj2" fmla="val 50000"/>
            </a:avLst>
          </a:prstGeom>
          <a:solidFill>
            <a:srgbClr val="FAD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7103DE47-3AE7-B4AC-5AA3-0BB04EF43702}"/>
              </a:ext>
            </a:extLst>
          </p:cNvPr>
          <p:cNvSpPr txBox="1"/>
          <p:nvPr/>
        </p:nvSpPr>
        <p:spPr>
          <a:xfrm>
            <a:off x="459661" y="1214501"/>
            <a:ext cx="2938875" cy="400110"/>
          </a:xfrm>
          <a:prstGeom prst="rect">
            <a:avLst/>
          </a:prstGeom>
          <a:noFill/>
        </p:spPr>
        <p:txBody>
          <a:bodyPr wrap="square">
            <a:spAutoFit/>
          </a:bodyPr>
          <a:lstStyle/>
          <a:p>
            <a:r>
              <a:rPr lang="es-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Lugares de Trabajo</a:t>
            </a:r>
            <a:endPar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BE071F7C-FFF8-414D-0BF0-DF45A61AB176}"/>
              </a:ext>
            </a:extLst>
          </p:cNvPr>
          <p:cNvSpPr txBox="1"/>
          <p:nvPr/>
        </p:nvSpPr>
        <p:spPr>
          <a:xfrm>
            <a:off x="3775022" y="1079374"/>
            <a:ext cx="4232224" cy="1938992"/>
          </a:xfrm>
          <a:prstGeom prst="rect">
            <a:avLst/>
          </a:prstGeom>
          <a:noFill/>
        </p:spPr>
        <p:txBody>
          <a:bodyPr wrap="square" rtlCol="0">
            <a:spAutoFit/>
          </a:bodyPr>
          <a:lstStyle/>
          <a:p>
            <a:pPr algn="ctr"/>
            <a:r>
              <a:rPr lang="es-US" sz="24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Conversaciones Individuales</a:t>
            </a:r>
            <a:endParaRPr lang="en-CA" sz="24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400"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400"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400"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8B3140B5-370C-DCE3-5533-662E6AB9E5E7}"/>
              </a:ext>
            </a:extLst>
          </p:cNvPr>
          <p:cNvSpPr txBox="1"/>
          <p:nvPr/>
        </p:nvSpPr>
        <p:spPr>
          <a:xfrm>
            <a:off x="8357432" y="3049561"/>
            <a:ext cx="2747889" cy="400110"/>
          </a:xfrm>
          <a:prstGeom prst="rect">
            <a:avLst/>
          </a:prstGeom>
          <a:noFill/>
        </p:spPr>
        <p:txBody>
          <a:bodyPr wrap="square">
            <a:spAutoFit/>
          </a:bodyPr>
          <a:lstStyle/>
          <a:p>
            <a:r>
              <a:rPr lang="es-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Visitas a Domicilio</a:t>
            </a:r>
            <a:endPar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9302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8B8FAC-BFCF-4547-ABF5-45FE8369B2AF}"/>
              </a:ext>
            </a:extLst>
          </p:cNvPr>
          <p:cNvSpPr/>
          <p:nvPr/>
        </p:nvSpPr>
        <p:spPr>
          <a:xfrm>
            <a:off x="515389" y="1459974"/>
            <a:ext cx="10922922" cy="3644039"/>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s-US" dirty="0">
                <a:solidFill>
                  <a:schemeClr val="bg1"/>
                </a:solidFill>
              </a:rPr>
              <a:t>Hablemos</a:t>
            </a:r>
            <a:r>
              <a:rPr lang="es-US" dirty="0"/>
              <a:t> de Las Visitas en el Lugar de Trabajo</a:t>
            </a:r>
            <a:endParaRPr lang="en-US" b="1" dirty="0"/>
          </a:p>
        </p:txBody>
      </p:sp>
      <p:sp>
        <p:nvSpPr>
          <p:cNvPr id="12" name="Footer Placeholder 11">
            <a:extLst>
              <a:ext uri="{FF2B5EF4-FFF2-40B4-BE49-F238E27FC236}">
                <a16:creationId xmlns:a16="http://schemas.microsoft.com/office/drawing/2014/main" id="{88EB32A2-0DA4-4D0B-8231-A5F9579DA4BE}"/>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pic>
        <p:nvPicPr>
          <p:cNvPr id="5" name="Picture 4">
            <a:extLst>
              <a:ext uri="{FF2B5EF4-FFF2-40B4-BE49-F238E27FC236}">
                <a16:creationId xmlns:a16="http://schemas.microsoft.com/office/drawing/2014/main" id="{844B3715-6308-43B6-AD85-FCB674D3FAF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402103" y="2070075"/>
            <a:ext cx="3246348" cy="2434761"/>
          </a:xfrm>
          <a:prstGeom prst="rect">
            <a:avLst/>
          </a:prstGeom>
        </p:spPr>
      </p:pic>
      <p:pic>
        <p:nvPicPr>
          <p:cNvPr id="7" name="Picture 6">
            <a:extLst>
              <a:ext uri="{FF2B5EF4-FFF2-40B4-BE49-F238E27FC236}">
                <a16:creationId xmlns:a16="http://schemas.microsoft.com/office/drawing/2014/main" id="{E738447F-7DB4-466A-9320-2D6BDA66FE5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053485" y="2070072"/>
            <a:ext cx="3246348" cy="2434762"/>
          </a:xfrm>
          <a:prstGeom prst="rect">
            <a:avLst/>
          </a:prstGeom>
        </p:spPr>
      </p:pic>
      <p:pic>
        <p:nvPicPr>
          <p:cNvPr id="8" name="Picture 7">
            <a:extLst>
              <a:ext uri="{FF2B5EF4-FFF2-40B4-BE49-F238E27FC236}">
                <a16:creationId xmlns:a16="http://schemas.microsoft.com/office/drawing/2014/main" id="{713AB399-BC34-4975-A0FE-28ADCEAC33B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8376984" y="2070073"/>
            <a:ext cx="3246349" cy="2434761"/>
          </a:xfrm>
          <a:prstGeom prst="rect">
            <a:avLst/>
          </a:prstGeom>
        </p:spPr>
      </p:pic>
      <p:pic>
        <p:nvPicPr>
          <p:cNvPr id="9" name="Picture 8">
            <a:extLst>
              <a:ext uri="{FF2B5EF4-FFF2-40B4-BE49-F238E27FC236}">
                <a16:creationId xmlns:a16="http://schemas.microsoft.com/office/drawing/2014/main" id="{ADBC58BF-8DBA-4D00-9C18-FFE9441011E9}"/>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5725602" y="2070073"/>
            <a:ext cx="3246349" cy="2434762"/>
          </a:xfrm>
          <a:prstGeom prst="rect">
            <a:avLst/>
          </a:prstGeom>
        </p:spPr>
      </p:pic>
    </p:spTree>
    <p:extLst>
      <p:ext uri="{BB962C8B-B14F-4D97-AF65-F5344CB8AC3E}">
        <p14:creationId xmlns:p14="http://schemas.microsoft.com/office/powerpoint/2010/main" val="2591667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73CAF7-D088-4A68-A2A7-C821A5509132}"/>
              </a:ext>
            </a:extLst>
          </p:cNvPr>
          <p:cNvSpPr/>
          <p:nvPr/>
        </p:nvSpPr>
        <p:spPr>
          <a:xfrm>
            <a:off x="6429893" y="3145580"/>
            <a:ext cx="4228114" cy="15696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69A07E14-9F99-4A44-B2CC-F3C5447C35D8}"/>
              </a:ext>
            </a:extLst>
          </p:cNvPr>
          <p:cNvSpPr/>
          <p:nvPr/>
        </p:nvSpPr>
        <p:spPr>
          <a:xfrm>
            <a:off x="554912" y="5075074"/>
            <a:ext cx="10515600" cy="10209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a:extLst>
              <a:ext uri="{FF2B5EF4-FFF2-40B4-BE49-F238E27FC236}">
                <a16:creationId xmlns:a16="http://schemas.microsoft.com/office/drawing/2014/main" id="{ADEA972F-2182-47B0-B73C-0261C7A46B01}"/>
              </a:ext>
            </a:extLst>
          </p:cNvPr>
          <p:cNvPicPr>
            <a:picLocks noChangeAspect="1"/>
          </p:cNvPicPr>
          <p:nvPr/>
        </p:nvPicPr>
        <p:blipFill rotWithShape="1">
          <a:blip r:embed="rId3">
            <a:clrChange>
              <a:clrFrom>
                <a:srgbClr val="FFFFFF"/>
              </a:clrFrom>
              <a:clrTo>
                <a:srgbClr val="FFFFFF">
                  <a:alpha val="0"/>
                </a:srgbClr>
              </a:clrTo>
            </a:clrChange>
          </a:blip>
          <a:srcRect l="3996" r="5129"/>
          <a:stretch/>
        </p:blipFill>
        <p:spPr>
          <a:xfrm>
            <a:off x="6429892" y="1531095"/>
            <a:ext cx="4228115" cy="3355786"/>
          </a:xfrm>
          <a:prstGeom prst="rect">
            <a:avLst/>
          </a:prstGeom>
        </p:spPr>
      </p:pic>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s-US" dirty="0">
                <a:solidFill>
                  <a:schemeClr val="bg1"/>
                </a:solidFill>
              </a:rPr>
              <a:t>Hablemos </a:t>
            </a:r>
            <a:r>
              <a:rPr lang="es-US" dirty="0"/>
              <a:t>de Las Visitas a Domicilio</a:t>
            </a:r>
            <a:endParaRPr lang="en-US" b="1" dirty="0"/>
          </a:p>
        </p:txBody>
      </p:sp>
      <p:sp>
        <p:nvSpPr>
          <p:cNvPr id="10" name="Footer Placeholder 9">
            <a:extLst>
              <a:ext uri="{FF2B5EF4-FFF2-40B4-BE49-F238E27FC236}">
                <a16:creationId xmlns:a16="http://schemas.microsoft.com/office/drawing/2014/main" id="{2C9A6A95-A1A7-491B-82A5-C8A9AC6B28EF}"/>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sp>
        <p:nvSpPr>
          <p:cNvPr id="4" name="Content Placeholder 3">
            <a:extLst>
              <a:ext uri="{FF2B5EF4-FFF2-40B4-BE49-F238E27FC236}">
                <a16:creationId xmlns:a16="http://schemas.microsoft.com/office/drawing/2014/main" id="{3CC25ABF-9624-050A-9F53-18E57D478003}"/>
              </a:ext>
            </a:extLst>
          </p:cNvPr>
          <p:cNvSpPr txBox="1">
            <a:spLocks/>
          </p:cNvSpPr>
          <p:nvPr/>
        </p:nvSpPr>
        <p:spPr>
          <a:xfrm>
            <a:off x="718412" y="4919807"/>
            <a:ext cx="10087394" cy="106259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buNone/>
            </a:pPr>
            <a:r>
              <a:rPr lang="es-US">
                <a:latin typeface="Open Sans" panose="020B0606030504020204" pitchFamily="34" charset="0"/>
                <a:ea typeface="Open Sans" panose="020B0606030504020204" pitchFamily="34" charset="0"/>
                <a:cs typeface="Open Sans" panose="020B0606030504020204" pitchFamily="34" charset="0"/>
              </a:rPr>
              <a:t>Recuerde </a:t>
            </a:r>
            <a:r>
              <a:rPr lang="es-US" b="1">
                <a:latin typeface="Open Sans" panose="020B0606030504020204" pitchFamily="34" charset="0"/>
                <a:ea typeface="Open Sans" panose="020B0606030504020204" pitchFamily="34" charset="0"/>
                <a:cs typeface="Open Sans" panose="020B0606030504020204" pitchFamily="34" charset="0"/>
              </a:rPr>
              <a:t>nuestro compromiso de construir una cultura sindical fuerte</a:t>
            </a:r>
            <a:r>
              <a:rPr lang="es-US">
                <a:latin typeface="Open Sans" panose="020B0606030504020204" pitchFamily="34" charset="0"/>
                <a:ea typeface="Open Sans" panose="020B0606030504020204" pitchFamily="34" charset="0"/>
                <a:cs typeface="Open Sans" panose="020B0606030504020204" pitchFamily="34" charset="0"/>
              </a:rPr>
              <a:t> en todo el consejo</a:t>
            </a:r>
            <a:r>
              <a:rPr lang="es-US" b="1">
                <a:latin typeface="Open Sans" panose="020B0606030504020204" pitchFamily="34" charset="0"/>
                <a:ea typeface="Open Sans" panose="020B0606030504020204" pitchFamily="34" charset="0"/>
                <a:cs typeface="Open Sans" panose="020B0606030504020204" pitchFamily="34" charset="0"/>
              </a:rPr>
              <a:t>.</a:t>
            </a:r>
            <a:endParaRPr lang="en-CA">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3">
            <a:extLst>
              <a:ext uri="{FF2B5EF4-FFF2-40B4-BE49-F238E27FC236}">
                <a16:creationId xmlns:a16="http://schemas.microsoft.com/office/drawing/2014/main" id="{F4C7605B-1FF9-3FB0-B952-762662FC51BF}"/>
              </a:ext>
            </a:extLst>
          </p:cNvPr>
          <p:cNvSpPr txBox="1">
            <a:spLocks/>
          </p:cNvSpPr>
          <p:nvPr/>
        </p:nvSpPr>
        <p:spPr>
          <a:xfrm>
            <a:off x="868779" y="2115502"/>
            <a:ext cx="538784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s-US" sz="2000" dirty="0">
                <a:latin typeface="Open Sans" panose="020B0606030504020204" pitchFamily="34" charset="0"/>
                <a:ea typeface="Open Sans" panose="020B0606030504020204" pitchFamily="34" charset="0"/>
                <a:cs typeface="Open Sans" panose="020B0606030504020204" pitchFamily="34" charset="0"/>
              </a:rPr>
              <a:t>¿Por qué queremos reunirnos con los afiliados en sus casas?</a:t>
            </a:r>
            <a:br>
              <a:rPr lang="es-US" sz="2000" dirty="0">
                <a:latin typeface="Open Sans" panose="020B0606030504020204" pitchFamily="34" charset="0"/>
                <a:ea typeface="Open Sans" panose="020B0606030504020204" pitchFamily="34" charset="0"/>
                <a:cs typeface="Open Sans" panose="020B0606030504020204" pitchFamily="34" charset="0"/>
              </a:rPr>
            </a:b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 ¿Cuáles son algunas objeciones o mitos comunes sobre las visitas a los domicilio de los afiliados y trabajadores?</a:t>
            </a: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BECC3FCE-F136-84A9-F0E8-699DBB24D291}"/>
              </a:ext>
            </a:extLst>
          </p:cNvPr>
          <p:cNvSpPr txBox="1"/>
          <p:nvPr/>
        </p:nvSpPr>
        <p:spPr>
          <a:xfrm>
            <a:off x="6454821" y="1489356"/>
            <a:ext cx="2747889" cy="400110"/>
          </a:xfrm>
          <a:prstGeom prst="rect">
            <a:avLst/>
          </a:prstGeom>
          <a:noFill/>
        </p:spPr>
        <p:txBody>
          <a:bodyPr wrap="square">
            <a:spAutoFit/>
          </a:bodyPr>
          <a:lstStyle/>
          <a:p>
            <a:r>
              <a:rPr lang="es-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Visitas a Domicilio</a:t>
            </a:r>
            <a:endPar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7887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err="1">
                <a:solidFill>
                  <a:schemeClr val="bg1"/>
                </a:solidFill>
              </a:rPr>
              <a:t>Introducc</a:t>
            </a:r>
            <a:r>
              <a:rPr lang="en-CA" dirty="0" err="1">
                <a:solidFill>
                  <a:schemeClr val="bg1"/>
                </a:solidFill>
                <a:latin typeface="Aptos Narrow" panose="020B0004020202020204" pitchFamily="34" charset="0"/>
              </a:rPr>
              <a:t>í</a:t>
            </a:r>
            <a:r>
              <a:rPr lang="en-CA" dirty="0" err="1">
                <a:solidFill>
                  <a:schemeClr val="bg1"/>
                </a:solidFill>
              </a:rPr>
              <a:t>on</a:t>
            </a:r>
            <a:endParaRPr lang="en-CA" dirty="0">
              <a:solidFill>
                <a:schemeClr val="bg1"/>
              </a:solidFill>
            </a:endParaRPr>
          </a:p>
        </p:txBody>
      </p:sp>
      <p:sp>
        <p:nvSpPr>
          <p:cNvPr id="7" name="Footer Placeholder 6">
            <a:extLst>
              <a:ext uri="{FF2B5EF4-FFF2-40B4-BE49-F238E27FC236}">
                <a16:creationId xmlns:a16="http://schemas.microsoft.com/office/drawing/2014/main" id="{D6FAA416-C675-42D1-8611-6373B10C017D}"/>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pic>
        <p:nvPicPr>
          <p:cNvPr id="4" name="Picture 2" descr="A group of speech bubbles with words&#10;&#10;AI-generated content may be incorrect.">
            <a:extLst>
              <a:ext uri="{FF2B5EF4-FFF2-40B4-BE49-F238E27FC236}">
                <a16:creationId xmlns:a16="http://schemas.microsoft.com/office/drawing/2014/main" id="{4D9FA155-1972-46B4-A080-6F69788ABEF3}"/>
              </a:ext>
            </a:extLst>
          </p:cNvPr>
          <p:cNvPicPr>
            <a:picLocks noChangeAspect="1" noChangeArrowheads="1"/>
          </p:cNvPicPr>
          <p:nvPr/>
        </p:nvPicPr>
        <p:blipFill>
          <a:blip r:embed="rId4"/>
          <a:srcRect/>
          <a:stretch>
            <a:fillRect/>
          </a:stretch>
        </p:blipFill>
        <p:spPr bwMode="auto">
          <a:xfrm>
            <a:off x="6853859" y="165525"/>
            <a:ext cx="4771951" cy="24931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yellow sign with black letters&#10;&#10;AI-generated content may be incorrect.">
            <a:extLst>
              <a:ext uri="{FF2B5EF4-FFF2-40B4-BE49-F238E27FC236}">
                <a16:creationId xmlns:a16="http://schemas.microsoft.com/office/drawing/2014/main" id="{D03B7008-4EE1-4567-858F-11911DCAF369}"/>
              </a:ext>
            </a:extLst>
          </p:cNvPr>
          <p:cNvPicPr>
            <a:picLocks noChangeAspect="1"/>
          </p:cNvPicPr>
          <p:nvPr/>
        </p:nvPicPr>
        <p:blipFill>
          <a:blip r:embed="rId5"/>
          <a:stretch>
            <a:fillRect/>
          </a:stretch>
        </p:blipFill>
        <p:spPr>
          <a:xfrm>
            <a:off x="1541948" y="2325763"/>
            <a:ext cx="3981988" cy="665840"/>
          </a:xfrm>
          <a:prstGeom prst="rect">
            <a:avLst/>
          </a:prstGeom>
        </p:spPr>
      </p:pic>
      <p:pic>
        <p:nvPicPr>
          <p:cNvPr id="10" name="Picture 9">
            <a:extLst>
              <a:ext uri="{FF2B5EF4-FFF2-40B4-BE49-F238E27FC236}">
                <a16:creationId xmlns:a16="http://schemas.microsoft.com/office/drawing/2014/main" id="{DDE4412C-E639-4B53-B0A2-FDCE361A1BE1}"/>
              </a:ext>
            </a:extLst>
          </p:cNvPr>
          <p:cNvPicPr>
            <a:picLocks noChangeAspect="1"/>
          </p:cNvPicPr>
          <p:nvPr/>
        </p:nvPicPr>
        <p:blipFill rotWithShape="1">
          <a:blip r:embed="rId6"/>
          <a:srcRect l="1966" r="1966"/>
          <a:stretch/>
        </p:blipFill>
        <p:spPr>
          <a:xfrm>
            <a:off x="1541947" y="2991604"/>
            <a:ext cx="8730851" cy="1981477"/>
          </a:xfrm>
          <a:prstGeom prst="rect">
            <a:avLst/>
          </a:prstGeom>
        </p:spPr>
      </p:pic>
    </p:spTree>
    <p:custDataLst>
      <p:tags r:id="rId1"/>
    </p:custDataLst>
    <p:extLst>
      <p:ext uri="{BB962C8B-B14F-4D97-AF65-F5344CB8AC3E}">
        <p14:creationId xmlns:p14="http://schemas.microsoft.com/office/powerpoint/2010/main" val="4249011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sp>
        <p:nvSpPr>
          <p:cNvPr id="4" name="TextBox 3">
            <a:extLst>
              <a:ext uri="{FF2B5EF4-FFF2-40B4-BE49-F238E27FC236}">
                <a16:creationId xmlns:a16="http://schemas.microsoft.com/office/drawing/2014/main" id="{5CD070A8-2DDF-2FB6-DABC-8FAB0DD195AC}"/>
              </a:ext>
            </a:extLst>
          </p:cNvPr>
          <p:cNvSpPr txBox="1"/>
          <p:nvPr/>
        </p:nvSpPr>
        <p:spPr>
          <a:xfrm>
            <a:off x="496778" y="3490065"/>
            <a:ext cx="9119155" cy="1200329"/>
          </a:xfrm>
          <a:prstGeom prst="rect">
            <a:avLst/>
          </a:prstGeom>
          <a:noFill/>
        </p:spPr>
        <p:txBody>
          <a:bodyPr wrap="square" rtlCol="0">
            <a:spAutoFit/>
          </a:bodyPr>
          <a:lstStyle/>
          <a:p>
            <a:r>
              <a:rPr lang="es-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Organización Interna</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r>
              <a:rPr lang="es-US" sz="3600" b="1" dirty="0">
                <a:solidFill>
                  <a:srgbClr val="E7B909"/>
                </a:solidFill>
              </a:rPr>
              <a:t>Conversaciones Estructuradas</a:t>
            </a:r>
            <a:endParaRPr lang="en-CA" sz="3600" dirty="0">
              <a:solidFill>
                <a:srgbClr val="E7B909"/>
              </a:solidFill>
            </a:endParaRPr>
          </a:p>
        </p:txBody>
      </p:sp>
    </p:spTree>
    <p:custDataLst>
      <p:tags r:id="rId1"/>
    </p:custDataLst>
    <p:extLst>
      <p:ext uri="{BB962C8B-B14F-4D97-AF65-F5344CB8AC3E}">
        <p14:creationId xmlns:p14="http://schemas.microsoft.com/office/powerpoint/2010/main" val="2948077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FF01C8-F93D-4FF5-B58D-2B12534A9D66}"/>
              </a:ext>
            </a:extLst>
          </p:cNvPr>
          <p:cNvSpPr/>
          <p:nvPr/>
        </p:nvSpPr>
        <p:spPr>
          <a:xfrm>
            <a:off x="2523848" y="1992186"/>
            <a:ext cx="7401201" cy="36684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a:extLst>
              <a:ext uri="{FF2B5EF4-FFF2-40B4-BE49-F238E27FC236}">
                <a16:creationId xmlns:a16="http://schemas.microsoft.com/office/drawing/2014/main" id="{999BA43A-D8C0-4773-BC06-EFE611B308AC}"/>
              </a:ext>
            </a:extLst>
          </p:cNvPr>
          <p:cNvPicPr>
            <a:picLocks noChangeAspect="1"/>
          </p:cNvPicPr>
          <p:nvPr/>
        </p:nvPicPr>
        <p:blipFill>
          <a:blip r:embed="rId3"/>
          <a:stretch>
            <a:fillRect/>
          </a:stretch>
        </p:blipFill>
        <p:spPr>
          <a:xfrm>
            <a:off x="2753974" y="1807399"/>
            <a:ext cx="6677955" cy="3505689"/>
          </a:xfrm>
          <a:prstGeom prst="rect">
            <a:avLst/>
          </a:prstGeom>
        </p:spPr>
      </p:pic>
      <p:sp>
        <p:nvSpPr>
          <p:cNvPr id="5" name="Content Placeholder 3">
            <a:extLst>
              <a:ext uri="{FF2B5EF4-FFF2-40B4-BE49-F238E27FC236}">
                <a16:creationId xmlns:a16="http://schemas.microsoft.com/office/drawing/2014/main" id="{25334CA7-5427-970F-07FE-1FC36F8C00F9}"/>
              </a:ext>
            </a:extLst>
          </p:cNvPr>
          <p:cNvSpPr txBox="1">
            <a:spLocks/>
          </p:cNvSpPr>
          <p:nvPr/>
        </p:nvSpPr>
        <p:spPr>
          <a:xfrm>
            <a:off x="835152" y="130846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US" sz="2000" b="1">
                <a:latin typeface="Open Sans" panose="020B0606030504020204" pitchFamily="34" charset="0"/>
                <a:ea typeface="Open Sans" panose="020B0606030504020204" pitchFamily="34" charset="0"/>
                <a:cs typeface="Open Sans" panose="020B0606030504020204" pitchFamily="34" charset="0"/>
              </a:rPr>
              <a:t>¿Cómo abordamos las conversaciones con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3">
            <a:extLst>
              <a:ext uri="{FF2B5EF4-FFF2-40B4-BE49-F238E27FC236}">
                <a16:creationId xmlns:a16="http://schemas.microsoft.com/office/drawing/2014/main" id="{61CB925A-5EAD-2927-3E1D-11E494B1DEBC}"/>
              </a:ext>
            </a:extLst>
          </p:cNvPr>
          <p:cNvSpPr txBox="1">
            <a:spLocks/>
          </p:cNvSpPr>
          <p:nvPr/>
        </p:nvSpPr>
        <p:spPr>
          <a:xfrm>
            <a:off x="3228484" y="2202743"/>
            <a:ext cx="2813462" cy="4787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s-US" sz="1800" b="1" dirty="0">
                <a:solidFill>
                  <a:srgbClr val="62B9FC"/>
                </a:solidFill>
                <a:latin typeface="Open Sans"/>
                <a:ea typeface="Open Sans"/>
                <a:cs typeface="Open Sans"/>
              </a:rPr>
              <a:t>¿De manera </a:t>
            </a:r>
          </a:p>
          <a:p>
            <a:pPr marL="0" indent="0">
              <a:lnSpc>
                <a:spcPct val="100000"/>
              </a:lnSpc>
              <a:spcBef>
                <a:spcPts val="0"/>
              </a:spcBef>
              <a:buNone/>
            </a:pPr>
            <a:r>
              <a:rPr lang="es-US" sz="1800" b="1" dirty="0">
                <a:solidFill>
                  <a:srgbClr val="62B9FC"/>
                </a:solidFill>
                <a:latin typeface="Open Sans"/>
                <a:ea typeface="Open Sans"/>
                <a:cs typeface="Open Sans"/>
              </a:rPr>
              <a:t>transaccional?</a:t>
            </a:r>
            <a:r>
              <a:rPr lang="es-US" sz="1800" b="1" dirty="0">
                <a:latin typeface="Open Sans"/>
                <a:ea typeface="Open Sans"/>
                <a:cs typeface="Open Sans"/>
              </a:rPr>
              <a:t> </a:t>
            </a:r>
            <a:endParaRPr lang="en-CA" sz="1800" b="1" dirty="0">
              <a:latin typeface="Open Sans"/>
              <a:ea typeface="Open Sans"/>
              <a:cs typeface="Open Sans"/>
            </a:endParaRPr>
          </a:p>
        </p:txBody>
      </p:sp>
      <p:sp>
        <p:nvSpPr>
          <p:cNvPr id="7" name="Content Placeholder 3">
            <a:extLst>
              <a:ext uri="{FF2B5EF4-FFF2-40B4-BE49-F238E27FC236}">
                <a16:creationId xmlns:a16="http://schemas.microsoft.com/office/drawing/2014/main" id="{6922F4A4-EFCF-C6E7-3DF2-95555F0E1893}"/>
              </a:ext>
            </a:extLst>
          </p:cNvPr>
          <p:cNvSpPr txBox="1">
            <a:spLocks/>
          </p:cNvSpPr>
          <p:nvPr/>
        </p:nvSpPr>
        <p:spPr>
          <a:xfrm>
            <a:off x="5927646" y="5073703"/>
            <a:ext cx="5497286" cy="478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000" b="1">
                <a:solidFill>
                  <a:schemeClr val="accent1"/>
                </a:solidFill>
                <a:latin typeface="Open Sans" panose="020B0606030504020204" pitchFamily="34" charset="0"/>
                <a:ea typeface="Open Sans" panose="020B0606030504020204" pitchFamily="34" charset="0"/>
                <a:cs typeface="Open Sans" panose="020B0606030504020204" pitchFamily="34" charset="0"/>
              </a:rPr>
              <a:t>¿De manera transformadora?</a:t>
            </a:r>
            <a:endParaRPr lang="en-CA" sz="2000" b="1">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b="1">
              <a:latin typeface="Open Sans" panose="020B0606030504020204" pitchFamily="34" charset="0"/>
              <a:ea typeface="Open Sans" panose="020B0606030504020204" pitchFamily="34" charset="0"/>
              <a:cs typeface="Open Sans" panose="020B0606030504020204" pitchFamily="34" charset="0"/>
            </a:endParaRPr>
          </a:p>
        </p:txBody>
      </p:sp>
      <p:sp>
        <p:nvSpPr>
          <p:cNvPr id="15" name="Title 1">
            <a:extLst>
              <a:ext uri="{FF2B5EF4-FFF2-40B4-BE49-F238E27FC236}">
                <a16:creationId xmlns:a16="http://schemas.microsoft.com/office/drawing/2014/main" id="{76859D8D-B2B6-9290-ACD5-649793730D2D}"/>
              </a:ext>
            </a:extLst>
          </p:cNvPr>
          <p:cNvSpPr txBox="1">
            <a:spLocks/>
          </p:cNvSpPr>
          <p:nvPr/>
        </p:nvSpPr>
        <p:spPr>
          <a:xfrm>
            <a:off x="533400" y="-1039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US" dirty="0">
                <a:solidFill>
                  <a:schemeClr val="bg1"/>
                </a:solidFill>
              </a:rPr>
              <a:t>Conversaciones </a:t>
            </a:r>
            <a:r>
              <a:rPr lang="es-US" dirty="0"/>
              <a:t>Estructuradas</a:t>
            </a:r>
            <a:endParaRPr lang="en-CA" dirty="0"/>
          </a:p>
        </p:txBody>
      </p:sp>
      <p:sp>
        <p:nvSpPr>
          <p:cNvPr id="9" name="Footer Placeholder 8">
            <a:extLst>
              <a:ext uri="{FF2B5EF4-FFF2-40B4-BE49-F238E27FC236}">
                <a16:creationId xmlns:a16="http://schemas.microsoft.com/office/drawing/2014/main" id="{57B2416D-BAE0-4AAF-99F9-6691245A9BA6}"/>
              </a:ext>
            </a:extLst>
          </p:cNvPr>
          <p:cNvSpPr>
            <a:spLocks noGrp="1"/>
          </p:cNvSpPr>
          <p:nvPr>
            <p:ph type="ftr" sz="quarter" idx="3"/>
          </p:nvPr>
        </p:nvSpPr>
        <p:spPr>
          <a:prstGeom prst="rect">
            <a:avLst/>
          </a:prstGeom>
        </p:spPr>
        <p:txBody>
          <a:bodyPr/>
          <a:lstStyle/>
          <a:p>
            <a:r>
              <a:rPr lang="es-ES" dirty="0"/>
              <a:t>COR 1274 Organización Interna - Miembro</a:t>
            </a:r>
            <a:endParaRPr lang="en-US" dirty="0"/>
          </a:p>
        </p:txBody>
      </p:sp>
    </p:spTree>
    <p:extLst>
      <p:ext uri="{BB962C8B-B14F-4D97-AF65-F5344CB8AC3E}">
        <p14:creationId xmlns:p14="http://schemas.microsoft.com/office/powerpoint/2010/main" val="3248897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50859A8-857D-4AC4-9285-E50E2C52CE62}"/>
              </a:ext>
            </a:extLst>
          </p:cNvPr>
          <p:cNvPicPr>
            <a:picLocks noChangeAspect="1"/>
          </p:cNvPicPr>
          <p:nvPr/>
        </p:nvPicPr>
        <p:blipFill rotWithShape="1">
          <a:blip r:embed="rId3"/>
          <a:srcRect r="44132"/>
          <a:stretch/>
        </p:blipFill>
        <p:spPr>
          <a:xfrm>
            <a:off x="8155090" y="1920379"/>
            <a:ext cx="1857479" cy="3750172"/>
          </a:xfrm>
          <a:prstGeom prst="rect">
            <a:avLst/>
          </a:prstGeom>
        </p:spPr>
      </p:pic>
      <p:pic>
        <p:nvPicPr>
          <p:cNvPr id="5" name="Picture 4">
            <a:extLst>
              <a:ext uri="{FF2B5EF4-FFF2-40B4-BE49-F238E27FC236}">
                <a16:creationId xmlns:a16="http://schemas.microsoft.com/office/drawing/2014/main" id="{35BE55F6-8D8F-4C3B-8887-00F539EAF3D3}"/>
              </a:ext>
            </a:extLst>
          </p:cNvPr>
          <p:cNvPicPr>
            <a:picLocks noChangeAspect="1"/>
          </p:cNvPicPr>
          <p:nvPr/>
        </p:nvPicPr>
        <p:blipFill rotWithShape="1">
          <a:blip r:embed="rId4">
            <a:clrChange>
              <a:clrFrom>
                <a:srgbClr val="FFFFFF"/>
              </a:clrFrom>
              <a:clrTo>
                <a:srgbClr val="FFFFFF">
                  <a:alpha val="0"/>
                </a:srgbClr>
              </a:clrTo>
            </a:clrChange>
          </a:blip>
          <a:srcRect l="59339"/>
          <a:stretch/>
        </p:blipFill>
        <p:spPr>
          <a:xfrm>
            <a:off x="9945373" y="1765305"/>
            <a:ext cx="1487053" cy="4033328"/>
          </a:xfrm>
          <a:prstGeom prst="rect">
            <a:avLst/>
          </a:prstGeom>
        </p:spPr>
      </p:pic>
      <p:sp>
        <p:nvSpPr>
          <p:cNvPr id="8" name="Title 1">
            <a:extLst>
              <a:ext uri="{FF2B5EF4-FFF2-40B4-BE49-F238E27FC236}">
                <a16:creationId xmlns:a16="http://schemas.microsoft.com/office/drawing/2014/main" id="{863CCF02-8A55-B589-D393-39B063A573F1}"/>
              </a:ext>
            </a:extLst>
          </p:cNvPr>
          <p:cNvSpPr txBox="1">
            <a:spLocks/>
          </p:cNvSpPr>
          <p:nvPr/>
        </p:nvSpPr>
        <p:spPr>
          <a:xfrm>
            <a:off x="533400" y="-1420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US" dirty="0">
                <a:solidFill>
                  <a:schemeClr val="bg1"/>
                </a:solidFill>
              </a:rPr>
              <a:t>¿Cuáles son Las Características de </a:t>
            </a:r>
            <a:r>
              <a:rPr lang="es-US" dirty="0"/>
              <a:t>Una Interacción Transaccional?</a:t>
            </a:r>
            <a:endParaRPr lang="en-CA" dirty="0"/>
          </a:p>
        </p:txBody>
      </p:sp>
      <p:pic>
        <p:nvPicPr>
          <p:cNvPr id="9" name="Picture 8">
            <a:extLst>
              <a:ext uri="{FF2B5EF4-FFF2-40B4-BE49-F238E27FC236}">
                <a16:creationId xmlns:a16="http://schemas.microsoft.com/office/drawing/2014/main" id="{86C56C8D-1F50-0971-AEF6-AADEBE204D36}"/>
              </a:ext>
            </a:extLst>
          </p:cNvPr>
          <p:cNvPicPr>
            <a:picLocks noChangeAspect="1"/>
          </p:cNvPicPr>
          <p:nvPr/>
        </p:nvPicPr>
        <p:blipFill rotWithShape="1">
          <a:blip r:embed="rId5"/>
          <a:srcRect t="3006" b="3006"/>
          <a:stretch/>
        </p:blipFill>
        <p:spPr>
          <a:xfrm>
            <a:off x="371645" y="1183481"/>
            <a:ext cx="7654846" cy="4383601"/>
          </a:xfrm>
          <a:prstGeom prst="rect">
            <a:avLst/>
          </a:prstGeom>
        </p:spPr>
      </p:pic>
      <p:sp>
        <p:nvSpPr>
          <p:cNvPr id="6" name="Footer Placeholder 5">
            <a:extLst>
              <a:ext uri="{FF2B5EF4-FFF2-40B4-BE49-F238E27FC236}">
                <a16:creationId xmlns:a16="http://schemas.microsoft.com/office/drawing/2014/main" id="{E78E1976-3E19-428F-8505-6174199844D2}"/>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spTree>
    <p:extLst>
      <p:ext uri="{BB962C8B-B14F-4D97-AF65-F5344CB8AC3E}">
        <p14:creationId xmlns:p14="http://schemas.microsoft.com/office/powerpoint/2010/main" val="3997522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s-US" dirty="0">
                <a:solidFill>
                  <a:schemeClr val="bg1"/>
                </a:solidFill>
              </a:rPr>
              <a:t>¿Por Qué Necesitamos Abordar </a:t>
            </a:r>
            <a:r>
              <a:rPr lang="es-US" dirty="0"/>
              <a:t>Las Conversaciones con Los Afiliados y </a:t>
            </a:r>
            <a:br>
              <a:rPr lang="es-US" dirty="0"/>
            </a:br>
            <a:r>
              <a:rPr lang="es-US" dirty="0"/>
              <a:t>Los Posibles Afiliados de Manera Diferente?</a:t>
            </a:r>
            <a:endParaRPr lang="en-US" b="1" dirty="0"/>
          </a:p>
        </p:txBody>
      </p:sp>
      <p:sp>
        <p:nvSpPr>
          <p:cNvPr id="7" name="Footer Placeholder 6">
            <a:extLst>
              <a:ext uri="{FF2B5EF4-FFF2-40B4-BE49-F238E27FC236}">
                <a16:creationId xmlns:a16="http://schemas.microsoft.com/office/drawing/2014/main" id="{250ED24F-DA3A-494A-B360-149089B44F87}"/>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pic>
        <p:nvPicPr>
          <p:cNvPr id="8" name="Picture 7">
            <a:extLst>
              <a:ext uri="{FF2B5EF4-FFF2-40B4-BE49-F238E27FC236}">
                <a16:creationId xmlns:a16="http://schemas.microsoft.com/office/drawing/2014/main" id="{6294FC4E-7B6A-461F-8E37-BA80564ABB81}"/>
              </a:ext>
            </a:extLst>
          </p:cNvPr>
          <p:cNvPicPr>
            <a:picLocks noChangeAspect="1"/>
          </p:cNvPicPr>
          <p:nvPr/>
        </p:nvPicPr>
        <p:blipFill>
          <a:blip r:embed="rId3"/>
          <a:stretch>
            <a:fillRect/>
          </a:stretch>
        </p:blipFill>
        <p:spPr>
          <a:xfrm>
            <a:off x="2746070" y="844535"/>
            <a:ext cx="6250013" cy="5168929"/>
          </a:xfrm>
          <a:prstGeom prst="rect">
            <a:avLst/>
          </a:prstGeom>
        </p:spPr>
      </p:pic>
    </p:spTree>
    <p:extLst>
      <p:ext uri="{BB962C8B-B14F-4D97-AF65-F5344CB8AC3E}">
        <p14:creationId xmlns:p14="http://schemas.microsoft.com/office/powerpoint/2010/main" val="2670788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steps to success&#10;&#10;AI-generated content may be incorrect.">
            <a:extLst>
              <a:ext uri="{FF2B5EF4-FFF2-40B4-BE49-F238E27FC236}">
                <a16:creationId xmlns:a16="http://schemas.microsoft.com/office/drawing/2014/main" id="{8A597307-C1A7-4402-98D8-325030D22B51}"/>
              </a:ext>
            </a:extLst>
          </p:cNvPr>
          <p:cNvPicPr>
            <a:picLocks noChangeAspect="1"/>
          </p:cNvPicPr>
          <p:nvPr/>
        </p:nvPicPr>
        <p:blipFill rotWithShape="1">
          <a:blip r:embed="rId3"/>
          <a:srcRect t="3250" b="3250"/>
          <a:stretch/>
        </p:blipFill>
        <p:spPr>
          <a:xfrm>
            <a:off x="2846480" y="892171"/>
            <a:ext cx="6612668" cy="5232584"/>
          </a:xfrm>
          <a:prstGeom prst="rect">
            <a:avLst/>
          </a:prstGeom>
        </p:spPr>
      </p:pic>
      <p:sp>
        <p:nvSpPr>
          <p:cNvPr id="8" name="Title 1">
            <a:extLst>
              <a:ext uri="{FF2B5EF4-FFF2-40B4-BE49-F238E27FC236}">
                <a16:creationId xmlns:a16="http://schemas.microsoft.com/office/drawing/2014/main" id="{21667508-DEA3-F2DD-6BA1-E05188C7F670}"/>
              </a:ext>
            </a:extLst>
          </p:cNvPr>
          <p:cNvSpPr txBox="1">
            <a:spLocks/>
          </p:cNvSpPr>
          <p:nvPr/>
        </p:nvSpPr>
        <p:spPr>
          <a:xfrm>
            <a:off x="533400" y="-1039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US" dirty="0">
                <a:solidFill>
                  <a:schemeClr val="bg1"/>
                </a:solidFill>
              </a:rPr>
              <a:t>¿Cuáles son </a:t>
            </a:r>
            <a:r>
              <a:rPr lang="es-US" dirty="0"/>
              <a:t>Los Seis Pasos para Lograr Una Conversación Estructurada?</a:t>
            </a:r>
            <a:endParaRPr lang="en-US" dirty="0"/>
          </a:p>
        </p:txBody>
      </p:sp>
      <p:sp>
        <p:nvSpPr>
          <p:cNvPr id="6" name="Footer Placeholder 5">
            <a:extLst>
              <a:ext uri="{FF2B5EF4-FFF2-40B4-BE49-F238E27FC236}">
                <a16:creationId xmlns:a16="http://schemas.microsoft.com/office/drawing/2014/main" id="{C8B1BDAD-00AC-4D49-B1B7-1FC52AC627E9}"/>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spTree>
    <p:extLst>
      <p:ext uri="{BB962C8B-B14F-4D97-AF65-F5344CB8AC3E}">
        <p14:creationId xmlns:p14="http://schemas.microsoft.com/office/powerpoint/2010/main" val="681824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8834C0-4F8A-444B-A3E1-1EA82BF1B717}"/>
              </a:ext>
            </a:extLst>
          </p:cNvPr>
          <p:cNvPicPr>
            <a:picLocks noChangeAspect="1"/>
          </p:cNvPicPr>
          <p:nvPr/>
        </p:nvPicPr>
        <p:blipFill>
          <a:blip r:embed="rId3"/>
          <a:stretch>
            <a:fillRect/>
          </a:stretch>
        </p:blipFill>
        <p:spPr>
          <a:xfrm>
            <a:off x="167643" y="2064590"/>
            <a:ext cx="3109429" cy="2631520"/>
          </a:xfrm>
          <a:prstGeom prst="rect">
            <a:avLst/>
          </a:prstGeom>
        </p:spPr>
      </p:pic>
      <p:sp>
        <p:nvSpPr>
          <p:cNvPr id="11" name="Title 1">
            <a:extLst>
              <a:ext uri="{FF2B5EF4-FFF2-40B4-BE49-F238E27FC236}">
                <a16:creationId xmlns:a16="http://schemas.microsoft.com/office/drawing/2014/main" id="{41303FEE-918D-BC0F-82B3-6C9E21DF4CA5}"/>
              </a:ext>
            </a:extLst>
          </p:cNvPr>
          <p:cNvSpPr txBox="1">
            <a:spLocks/>
          </p:cNvSpPr>
          <p:nvPr/>
        </p:nvSpPr>
        <p:spPr>
          <a:xfrm>
            <a:off x="533400" y="-1039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bg1"/>
                </a:solidFill>
              </a:rPr>
              <a:t>Paso 1: </a:t>
            </a:r>
            <a:r>
              <a:rPr lang="es-US"/>
              <a:t>Introducción</a:t>
            </a:r>
            <a:endParaRPr lang="en-US"/>
          </a:p>
        </p:txBody>
      </p:sp>
      <p:sp>
        <p:nvSpPr>
          <p:cNvPr id="13" name="Rectangle 12">
            <a:extLst>
              <a:ext uri="{FF2B5EF4-FFF2-40B4-BE49-F238E27FC236}">
                <a16:creationId xmlns:a16="http://schemas.microsoft.com/office/drawing/2014/main" id="{D74F74FF-8995-DC2B-B200-7A2307E673EE}"/>
              </a:ext>
            </a:extLst>
          </p:cNvPr>
          <p:cNvSpPr/>
          <p:nvPr/>
        </p:nvSpPr>
        <p:spPr>
          <a:xfrm>
            <a:off x="3310178" y="3336009"/>
            <a:ext cx="7919575" cy="16550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Content Placeholder 3">
            <a:extLst>
              <a:ext uri="{FF2B5EF4-FFF2-40B4-BE49-F238E27FC236}">
                <a16:creationId xmlns:a16="http://schemas.microsoft.com/office/drawing/2014/main" id="{2FFE967A-0913-C209-469D-50D7C757B773}"/>
              </a:ext>
            </a:extLst>
          </p:cNvPr>
          <p:cNvSpPr txBox="1">
            <a:spLocks/>
          </p:cNvSpPr>
          <p:nvPr/>
        </p:nvSpPr>
        <p:spPr>
          <a:xfrm>
            <a:off x="3383426" y="927012"/>
            <a:ext cx="791957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s-US" sz="2000" b="1" dirty="0">
                <a:latin typeface="Open Sans" panose="020B0606030504020204" pitchFamily="34" charset="0"/>
                <a:ea typeface="Open Sans" panose="020B0606030504020204" pitchFamily="34" charset="0"/>
                <a:cs typeface="Open Sans" panose="020B0606030504020204" pitchFamily="34" charset="0"/>
              </a:rPr>
              <a:t>¿Cómo se logra una buena introducción?</a:t>
            </a:r>
            <a:br>
              <a:rPr lang="es-US" sz="2000" b="1" dirty="0">
                <a:latin typeface="Open Sans" panose="020B0606030504020204" pitchFamily="34" charset="0"/>
                <a:ea typeface="Open Sans" panose="020B0606030504020204" pitchFamily="34" charset="0"/>
                <a:cs typeface="Open Sans" panose="020B0606030504020204" pitchFamily="34" charset="0"/>
              </a:rPr>
            </a:br>
            <a:r>
              <a:rPr lang="es-US" sz="2000" dirty="0">
                <a:latin typeface="Open Sans" panose="020B0606030504020204" pitchFamily="34" charset="0"/>
                <a:ea typeface="Open Sans" panose="020B0606030504020204" pitchFamily="34" charset="0"/>
                <a:cs typeface="Open Sans" panose="020B0606030504020204" pitchFamily="34" charset="0"/>
              </a:rPr>
              <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es-US" sz="2000" dirty="0">
                <a:latin typeface="Open Sans" panose="020B0606030504020204" pitchFamily="34" charset="0"/>
                <a:ea typeface="Open Sans" panose="020B0606030504020204" pitchFamily="34" charset="0"/>
                <a:cs typeface="Open Sans" panose="020B0606030504020204" pitchFamily="34" charset="0"/>
              </a:rPr>
              <a:t>Quién es y por qué está allí. ¡ESO ES TODO!</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es-US" sz="2000" dirty="0">
                <a:latin typeface="Open Sans" panose="020B0606030504020204" pitchFamily="34" charset="0"/>
                <a:ea typeface="Open Sans" panose="020B0606030504020204" pitchFamily="34" charset="0"/>
                <a:cs typeface="Open Sans" panose="020B0606030504020204" pitchFamily="34" charset="0"/>
              </a:rPr>
              <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es-US" sz="2000" dirty="0">
                <a:latin typeface="Open Sans" panose="020B0606030504020204" pitchFamily="34" charset="0"/>
                <a:ea typeface="Open Sans" panose="020B0606030504020204" pitchFamily="34" charset="0"/>
                <a:cs typeface="Open Sans" panose="020B0606030504020204" pitchFamily="34" charset="0"/>
              </a:rPr>
              <a:t>Haga que la pregunta "¿por qué está allí?" sea sobre los afiliados para que tomen medidas colectivas.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es-US" sz="2000" dirty="0">
                <a:latin typeface="Open Sans" panose="020B0606030504020204" pitchFamily="34" charset="0"/>
                <a:ea typeface="Open Sans" panose="020B0606030504020204" pitchFamily="34" charset="0"/>
                <a:cs typeface="Open Sans" panose="020B0606030504020204" pitchFamily="34" charset="0"/>
              </a:rPr>
              <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es-US" sz="2000" dirty="0">
                <a:latin typeface="Open Sans" panose="020B0606030504020204" pitchFamily="34" charset="0"/>
                <a:ea typeface="Open Sans" panose="020B0606030504020204" pitchFamily="34" charset="0"/>
                <a:cs typeface="Open Sans" panose="020B0606030504020204" pitchFamily="34" charset="0"/>
              </a:rPr>
              <a:t>Ejemplo: "Soy Danny </a:t>
            </a:r>
            <a:r>
              <a:rPr lang="es-US" sz="2000" dirty="0" err="1">
                <a:latin typeface="Open Sans" panose="020B0606030504020204" pitchFamily="34" charset="0"/>
                <a:ea typeface="Open Sans" panose="020B0606030504020204" pitchFamily="34" charset="0"/>
                <a:cs typeface="Open Sans" panose="020B0606030504020204" pitchFamily="34" charset="0"/>
              </a:rPr>
              <a:t>Vuyk</a:t>
            </a:r>
            <a:r>
              <a:rPr lang="es-US" sz="2000" dirty="0">
                <a:latin typeface="Open Sans" panose="020B0606030504020204" pitchFamily="34" charset="0"/>
                <a:ea typeface="Open Sans" panose="020B0606030504020204" pitchFamily="34" charset="0"/>
                <a:cs typeface="Open Sans" panose="020B0606030504020204" pitchFamily="34" charset="0"/>
              </a:rPr>
              <a:t> del sindicato de vidrieros. Estoy aquí porque sus compañeros de trabajo en </a:t>
            </a:r>
            <a:r>
              <a:rPr lang="es-US" sz="2000" dirty="0" err="1">
                <a:latin typeface="Open Sans" panose="020B0606030504020204" pitchFamily="34" charset="0"/>
                <a:ea typeface="Open Sans" panose="020B0606030504020204" pitchFamily="34" charset="0"/>
                <a:cs typeface="Open Sans" panose="020B0606030504020204" pitchFamily="34" charset="0"/>
              </a:rPr>
              <a:t>Gemtron</a:t>
            </a:r>
            <a:r>
              <a:rPr lang="es-US" sz="2000" dirty="0">
                <a:latin typeface="Open Sans" panose="020B0606030504020204" pitchFamily="34" charset="0"/>
                <a:ea typeface="Open Sans" panose="020B0606030504020204" pitchFamily="34" charset="0"/>
                <a:cs typeface="Open Sans" panose="020B0606030504020204" pitchFamily="34" charset="0"/>
              </a:rPr>
              <a:t> están luchando contra la eliminación de la pensión que propuso la empresa".</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6">
            <a:extLst>
              <a:ext uri="{FF2B5EF4-FFF2-40B4-BE49-F238E27FC236}">
                <a16:creationId xmlns:a16="http://schemas.microsoft.com/office/drawing/2014/main" id="{2D3CB1C5-267A-4AFF-8218-680AB9669489}"/>
              </a:ext>
            </a:extLst>
          </p:cNvPr>
          <p:cNvSpPr>
            <a:spLocks noGrp="1"/>
          </p:cNvSpPr>
          <p:nvPr>
            <p:ph type="ftr" sz="quarter" idx="3"/>
          </p:nvPr>
        </p:nvSpPr>
        <p:spPr>
          <a:prstGeom prst="rect">
            <a:avLst/>
          </a:prstGeom>
        </p:spPr>
        <p:txBody>
          <a:bodyPr/>
          <a:lstStyle/>
          <a:p>
            <a:r>
              <a:rPr lang="es-ES" dirty="0"/>
              <a:t>COR 1274 Organización Interna - Miembro</a:t>
            </a:r>
            <a:endParaRPr lang="en-US" dirty="0"/>
          </a:p>
        </p:txBody>
      </p:sp>
      <p:pic>
        <p:nvPicPr>
          <p:cNvPr id="5" name="Graphic 4" descr="Man with solid fill">
            <a:extLst>
              <a:ext uri="{FF2B5EF4-FFF2-40B4-BE49-F238E27FC236}">
                <a16:creationId xmlns:a16="http://schemas.microsoft.com/office/drawing/2014/main" id="{6E847E05-F7A2-4DAB-9139-A223053CAC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31466" y="3268575"/>
            <a:ext cx="2009775" cy="2009775"/>
          </a:xfrm>
          <a:prstGeom prst="rect">
            <a:avLst/>
          </a:prstGeom>
        </p:spPr>
      </p:pic>
    </p:spTree>
    <p:extLst>
      <p:ext uri="{BB962C8B-B14F-4D97-AF65-F5344CB8AC3E}">
        <p14:creationId xmlns:p14="http://schemas.microsoft.com/office/powerpoint/2010/main" val="317517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740C93-29F4-40B8-DB81-2F1B1B4A7437}"/>
              </a:ext>
            </a:extLst>
          </p:cNvPr>
          <p:cNvSpPr txBox="1">
            <a:spLocks/>
          </p:cNvSpPr>
          <p:nvPr/>
        </p:nvSpPr>
        <p:spPr>
          <a:xfrm>
            <a:off x="533400" y="-1288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US" dirty="0">
                <a:solidFill>
                  <a:schemeClr val="bg1"/>
                </a:solidFill>
              </a:rPr>
              <a:t>Paso 2: </a:t>
            </a:r>
            <a:r>
              <a:rPr lang="es-US" dirty="0"/>
              <a:t>Encontrar los Problemas y Conocer la Historia</a:t>
            </a:r>
            <a:endParaRPr lang="en-CA" dirty="0"/>
          </a:p>
        </p:txBody>
      </p:sp>
      <p:sp>
        <p:nvSpPr>
          <p:cNvPr id="10" name="Content Placeholder 3">
            <a:extLst>
              <a:ext uri="{FF2B5EF4-FFF2-40B4-BE49-F238E27FC236}">
                <a16:creationId xmlns:a16="http://schemas.microsoft.com/office/drawing/2014/main" id="{7DF9E117-C1C1-2D92-A9D2-3FA748DDC47D}"/>
              </a:ext>
            </a:extLst>
          </p:cNvPr>
          <p:cNvSpPr txBox="1">
            <a:spLocks/>
          </p:cNvSpPr>
          <p:nvPr/>
        </p:nvSpPr>
        <p:spPr>
          <a:xfrm>
            <a:off x="3431176" y="1361040"/>
            <a:ext cx="7919575" cy="46241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000" b="1" dirty="0"/>
              <a:t>¿</a:t>
            </a:r>
            <a:r>
              <a:rPr lang="es-US" sz="2000" b="1" dirty="0">
                <a:latin typeface="Open Sans" panose="020B0606030504020204" pitchFamily="34" charset="0"/>
                <a:ea typeface="Open Sans" panose="020B0606030504020204" pitchFamily="34" charset="0"/>
                <a:cs typeface="Open Sans" panose="020B0606030504020204" pitchFamily="34" charset="0"/>
              </a:rPr>
              <a:t>Cómo identificamos los problemas y conocemos la historia?</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ES" sz="2000" b="1" dirty="0">
                <a:latin typeface="Open Sans" panose="020B0606030504020204" pitchFamily="34" charset="0"/>
                <a:ea typeface="Open Sans" panose="020B0606030504020204" pitchFamily="34" charset="0"/>
                <a:cs typeface="Open Sans" panose="020B0606030504020204" pitchFamily="34" charset="0"/>
              </a:rPr>
              <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457200" lvl="0" indent="-457200">
              <a:buFont typeface="+mj-lt"/>
              <a:buAutoNum type="arabicPeriod"/>
            </a:pPr>
            <a:r>
              <a:rPr lang="es-US" sz="2000" dirty="0">
                <a:latin typeface="Open Sans" panose="020B0606030504020204" pitchFamily="34" charset="0"/>
                <a:ea typeface="Open Sans" panose="020B0606030504020204" pitchFamily="34" charset="0"/>
                <a:cs typeface="Open Sans" panose="020B0606030504020204" pitchFamily="34" charset="0"/>
              </a:rPr>
              <a:t>Comience con una actividad para romper el hielo.</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457200" lvl="0" indent="-457200">
              <a:buFont typeface="+mj-lt"/>
              <a:buAutoNum type="arabicPeriod"/>
            </a:pPr>
            <a:r>
              <a:rPr lang="es-US" sz="2000" dirty="0">
                <a:latin typeface="Open Sans" panose="020B0606030504020204" pitchFamily="34" charset="0"/>
                <a:ea typeface="Open Sans" panose="020B0606030504020204" pitchFamily="34" charset="0"/>
                <a:cs typeface="Open Sans" panose="020B0606030504020204" pitchFamily="34" charset="0"/>
              </a:rPr>
              <a:t>Haga preguntas abiertas.</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457200" lvl="0" indent="-457200">
              <a:buFont typeface="+mj-lt"/>
              <a:buAutoNum type="arabicPeriod"/>
            </a:pPr>
            <a:r>
              <a:rPr lang="es-US" sz="2000" dirty="0">
                <a:latin typeface="Open Sans" panose="020B0606030504020204" pitchFamily="34" charset="0"/>
                <a:ea typeface="Open Sans" panose="020B0606030504020204" pitchFamily="34" charset="0"/>
                <a:cs typeface="Open Sans" panose="020B0606030504020204" pitchFamily="34" charset="0"/>
              </a:rPr>
              <a:t>Amplíe el tema y, a continuación, profundice la conversación.</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457200" lvl="0" indent="-457200">
              <a:buFont typeface="+mj-lt"/>
              <a:buAutoNum type="arabicPeriod"/>
            </a:pPr>
            <a:r>
              <a:rPr lang="es-US" sz="2000" dirty="0">
                <a:latin typeface="Open Sans" panose="020B0606030504020204" pitchFamily="34" charset="0"/>
                <a:ea typeface="Open Sans" panose="020B0606030504020204" pitchFamily="34" charset="0"/>
                <a:cs typeface="Open Sans" panose="020B0606030504020204" pitchFamily="34" charset="0"/>
              </a:rPr>
              <a:t>Escuche, no esté a la defensiva.</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457200" lvl="0" indent="-457200">
              <a:buFont typeface="+mj-lt"/>
              <a:buAutoNum type="arabicPeriod"/>
            </a:pPr>
            <a:r>
              <a:rPr lang="es-US" sz="2000" dirty="0">
                <a:latin typeface="Open Sans" panose="020B0606030504020204" pitchFamily="34" charset="0"/>
                <a:ea typeface="Open Sans" panose="020B0606030504020204" pitchFamily="34" charset="0"/>
                <a:cs typeface="Open Sans" panose="020B0606030504020204" pitchFamily="34" charset="0"/>
              </a:rPr>
              <a:t>Haga que la conversación se torne personal, allí se encuentra el "por qué".</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457200" lvl="0" indent="-457200">
              <a:buFont typeface="+mj-lt"/>
              <a:buAutoNum type="arabicPeriod"/>
            </a:pPr>
            <a:r>
              <a:rPr lang="es-US" sz="2000" dirty="0">
                <a:latin typeface="Open Sans" panose="020B0606030504020204" pitchFamily="34" charset="0"/>
                <a:ea typeface="Open Sans" panose="020B0606030504020204" pitchFamily="34" charset="0"/>
                <a:cs typeface="Open Sans" panose="020B0606030504020204" pitchFamily="34" charset="0"/>
              </a:rPr>
              <a:t>Haga un seguimiento, no se apresure y aprenda todo lo que pueda sobre el afiliado, su vida y sus inquietudes.</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33D9A841-BB00-576F-685E-8982E2E9DD28}"/>
              </a:ext>
            </a:extLst>
          </p:cNvPr>
          <p:cNvPicPr>
            <a:picLocks noChangeAspect="1"/>
          </p:cNvPicPr>
          <p:nvPr/>
        </p:nvPicPr>
        <p:blipFill>
          <a:blip r:embed="rId3"/>
          <a:stretch>
            <a:fillRect/>
          </a:stretch>
        </p:blipFill>
        <p:spPr>
          <a:xfrm>
            <a:off x="167643" y="2064590"/>
            <a:ext cx="3109429" cy="2631520"/>
          </a:xfrm>
          <a:prstGeom prst="rect">
            <a:avLst/>
          </a:prstGeom>
        </p:spPr>
      </p:pic>
      <p:sp>
        <p:nvSpPr>
          <p:cNvPr id="6" name="Footer Placeholder 5">
            <a:extLst>
              <a:ext uri="{FF2B5EF4-FFF2-40B4-BE49-F238E27FC236}">
                <a16:creationId xmlns:a16="http://schemas.microsoft.com/office/drawing/2014/main" id="{2CB9DE1C-FDAE-4846-B9A9-71AF92EF8AD2}"/>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spTree>
    <p:extLst>
      <p:ext uri="{BB962C8B-B14F-4D97-AF65-F5344CB8AC3E}">
        <p14:creationId xmlns:p14="http://schemas.microsoft.com/office/powerpoint/2010/main" val="3021403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030738-9F4C-4E7F-BBCA-6C54527D755F}"/>
              </a:ext>
            </a:extLst>
          </p:cNvPr>
          <p:cNvSpPr/>
          <p:nvPr/>
        </p:nvSpPr>
        <p:spPr>
          <a:xfrm>
            <a:off x="3549355" y="1966520"/>
            <a:ext cx="7919574" cy="14138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itle 1">
            <a:extLst>
              <a:ext uri="{FF2B5EF4-FFF2-40B4-BE49-F238E27FC236}">
                <a16:creationId xmlns:a16="http://schemas.microsoft.com/office/drawing/2014/main" id="{053F4A45-2563-E51D-3410-E0BC8796F034}"/>
              </a:ext>
            </a:extLst>
          </p:cNvPr>
          <p:cNvSpPr txBox="1">
            <a:spLocks/>
          </p:cNvSpPr>
          <p:nvPr/>
        </p:nvSpPr>
        <p:spPr>
          <a:xfrm>
            <a:off x="533400" y="-1039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US">
                <a:solidFill>
                  <a:schemeClr val="bg1"/>
                </a:solidFill>
              </a:rPr>
              <a:t>Paso 3: </a:t>
            </a:r>
            <a:r>
              <a:rPr lang="es-US"/>
              <a:t>Visión</a:t>
            </a:r>
            <a:endParaRPr lang="en-CA"/>
          </a:p>
        </p:txBody>
      </p:sp>
      <p:sp>
        <p:nvSpPr>
          <p:cNvPr id="10" name="Content Placeholder 3">
            <a:extLst>
              <a:ext uri="{FF2B5EF4-FFF2-40B4-BE49-F238E27FC236}">
                <a16:creationId xmlns:a16="http://schemas.microsoft.com/office/drawing/2014/main" id="{E7BD2B8F-0BAF-CBDE-0D6C-20D52D126F3C}"/>
              </a:ext>
            </a:extLst>
          </p:cNvPr>
          <p:cNvSpPr txBox="1">
            <a:spLocks/>
          </p:cNvSpPr>
          <p:nvPr/>
        </p:nvSpPr>
        <p:spPr>
          <a:xfrm>
            <a:off x="3585279" y="1253331"/>
            <a:ext cx="7919575"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000" b="1" dirty="0">
                <a:latin typeface="Open Sans" panose="020B0606030504020204" pitchFamily="34" charset="0"/>
                <a:ea typeface="Open Sans" panose="020B0606030504020204" pitchFamily="34" charset="0"/>
                <a:cs typeface="Open Sans" panose="020B0606030504020204" pitchFamily="34" charset="0"/>
              </a:rPr>
              <a:t>¿Cómo presentamos la visión para los afiliados?</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US" sz="2000" dirty="0">
                <a:latin typeface="Open Sans" panose="020B0606030504020204" pitchFamily="34" charset="0"/>
                <a:ea typeface="Open Sans" panose="020B0606030504020204" pitchFamily="34" charset="0"/>
                <a:cs typeface="Open Sans" panose="020B0606030504020204" pitchFamily="34" charset="0"/>
              </a:rPr>
              <a:t>¿Qué es la visión?</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US" sz="2000" dirty="0">
                <a:latin typeface="Open Sans" panose="020B0606030504020204" pitchFamily="34" charset="0"/>
                <a:ea typeface="Open Sans" panose="020B0606030504020204" pitchFamily="34" charset="0"/>
                <a:cs typeface="Open Sans" panose="020B0606030504020204" pitchFamily="34" charset="0"/>
              </a:rPr>
              <a:t>La solución se encuentra en las medidas de acción colectiva y en la FUERZA de los trabajadores.</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Presentación:</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lvl="0"/>
            <a:r>
              <a:rPr lang="es-US" sz="2000" dirty="0">
                <a:latin typeface="Open Sans" panose="020B0606030504020204" pitchFamily="34" charset="0"/>
                <a:ea typeface="Open Sans" panose="020B0606030504020204" pitchFamily="34" charset="0"/>
                <a:cs typeface="Open Sans" panose="020B0606030504020204" pitchFamily="34" charset="0"/>
              </a:rPr>
              <a:t>Haga más preguntas abiertas.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lvl="0"/>
            <a:r>
              <a:rPr lang="es-US" sz="2000" dirty="0">
                <a:latin typeface="Open Sans" panose="020B0606030504020204" pitchFamily="34" charset="0"/>
                <a:ea typeface="Open Sans" panose="020B0606030504020204" pitchFamily="34" charset="0"/>
                <a:cs typeface="Open Sans" panose="020B0606030504020204" pitchFamily="34" charset="0"/>
              </a:rPr>
              <a:t>¿Qué se necesitaría para cambiar las cosas?</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lvl="0"/>
            <a:r>
              <a:rPr lang="es-US" sz="2000" dirty="0">
                <a:latin typeface="Open Sans" panose="020B0606030504020204" pitchFamily="34" charset="0"/>
                <a:ea typeface="Open Sans" panose="020B0606030504020204" pitchFamily="34" charset="0"/>
                <a:cs typeface="Open Sans" panose="020B0606030504020204" pitchFamily="34" charset="0"/>
              </a:rPr>
              <a:t>¿Qué pasaría si todos nos mantuviéramos unidos?</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lvl="0"/>
            <a:r>
              <a:rPr lang="es-US" sz="2000" dirty="0">
                <a:latin typeface="Open Sans" panose="020B0606030504020204" pitchFamily="34" charset="0"/>
                <a:ea typeface="Open Sans" panose="020B0606030504020204" pitchFamily="34" charset="0"/>
                <a:cs typeface="Open Sans" panose="020B0606030504020204" pitchFamily="34" charset="0"/>
              </a:rPr>
              <a:t>LA FUERZA INDIVIDUAL VS. LA FUERZA COLECTIVA</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50599ED7-F901-7117-AD06-6AA11CD46136}"/>
              </a:ext>
            </a:extLst>
          </p:cNvPr>
          <p:cNvPicPr>
            <a:picLocks noChangeAspect="1"/>
          </p:cNvPicPr>
          <p:nvPr/>
        </p:nvPicPr>
        <p:blipFill>
          <a:blip r:embed="rId3"/>
          <a:stretch>
            <a:fillRect/>
          </a:stretch>
        </p:blipFill>
        <p:spPr>
          <a:xfrm>
            <a:off x="167643" y="2064590"/>
            <a:ext cx="3109429" cy="2631520"/>
          </a:xfrm>
          <a:prstGeom prst="rect">
            <a:avLst/>
          </a:prstGeom>
        </p:spPr>
      </p:pic>
      <p:sp>
        <p:nvSpPr>
          <p:cNvPr id="6" name="Footer Placeholder 5">
            <a:extLst>
              <a:ext uri="{FF2B5EF4-FFF2-40B4-BE49-F238E27FC236}">
                <a16:creationId xmlns:a16="http://schemas.microsoft.com/office/drawing/2014/main" id="{8460450D-3E8E-4FF3-9616-FBF6A369FD89}"/>
              </a:ext>
            </a:extLst>
          </p:cNvPr>
          <p:cNvSpPr>
            <a:spLocks noGrp="1"/>
          </p:cNvSpPr>
          <p:nvPr>
            <p:ph type="ftr" sz="quarter" idx="3"/>
          </p:nvPr>
        </p:nvSpPr>
        <p:spPr>
          <a:prstGeom prst="rect">
            <a:avLst/>
          </a:prstGeom>
        </p:spPr>
        <p:txBody>
          <a:bodyPr/>
          <a:lstStyle/>
          <a:p>
            <a:r>
              <a:rPr lang="es-ES" dirty="0"/>
              <a:t>COR 1274 Organización Interna - Miembro</a:t>
            </a:r>
            <a:endParaRPr lang="en-US" dirty="0"/>
          </a:p>
        </p:txBody>
      </p:sp>
    </p:spTree>
    <p:extLst>
      <p:ext uri="{BB962C8B-B14F-4D97-AF65-F5344CB8AC3E}">
        <p14:creationId xmlns:p14="http://schemas.microsoft.com/office/powerpoint/2010/main" val="221093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D76A1FB-5B14-19C8-F0BA-5631216A4BD7}"/>
              </a:ext>
            </a:extLst>
          </p:cNvPr>
          <p:cNvSpPr>
            <a:spLocks noGrp="1"/>
          </p:cNvSpPr>
          <p:nvPr>
            <p:ph type="title"/>
          </p:nvPr>
        </p:nvSpPr>
        <p:spPr/>
        <p:txBody>
          <a:bodyPr/>
          <a:lstStyle/>
          <a:p>
            <a:r>
              <a:rPr lang="es-US" dirty="0">
                <a:solidFill>
                  <a:schemeClr val="bg1"/>
                </a:solidFill>
              </a:rPr>
              <a:t>Paso 4: </a:t>
            </a:r>
            <a:r>
              <a:rPr lang="es-US" dirty="0"/>
              <a:t>Formular la Pregunta o Realizar la “Convocatoria"</a:t>
            </a:r>
            <a:endParaRPr lang="en-CA" dirty="0"/>
          </a:p>
        </p:txBody>
      </p:sp>
      <p:sp>
        <p:nvSpPr>
          <p:cNvPr id="6" name="Footer Placeholder 5">
            <a:extLst>
              <a:ext uri="{FF2B5EF4-FFF2-40B4-BE49-F238E27FC236}">
                <a16:creationId xmlns:a16="http://schemas.microsoft.com/office/drawing/2014/main" id="{8ABD75F5-FDD9-4B5D-BEC2-EF523B483CEB}"/>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sp>
        <p:nvSpPr>
          <p:cNvPr id="9" name="Content Placeholder 3">
            <a:extLst>
              <a:ext uri="{FF2B5EF4-FFF2-40B4-BE49-F238E27FC236}">
                <a16:creationId xmlns:a16="http://schemas.microsoft.com/office/drawing/2014/main" id="{3176CF3D-359E-3964-34A8-BC7ABA1EA847}"/>
              </a:ext>
            </a:extLst>
          </p:cNvPr>
          <p:cNvSpPr txBox="1">
            <a:spLocks/>
          </p:cNvSpPr>
          <p:nvPr/>
        </p:nvSpPr>
        <p:spPr>
          <a:xfrm>
            <a:off x="3528161" y="1470705"/>
            <a:ext cx="79195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000" b="1" dirty="0">
                <a:latin typeface="Open Sans" panose="020B0606030504020204" pitchFamily="34" charset="0"/>
                <a:ea typeface="Open Sans" panose="020B0606030504020204" pitchFamily="34" charset="0"/>
                <a:cs typeface="Open Sans" panose="020B0606030504020204" pitchFamily="34" charset="0"/>
              </a:rPr>
              <a:t>¿Cómo formulamos la pregunta?</a:t>
            </a: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US" sz="2000" dirty="0">
                <a:latin typeface="Open Sans" panose="020B0606030504020204" pitchFamily="34" charset="0"/>
                <a:ea typeface="Open Sans" panose="020B0606030504020204" pitchFamily="34" charset="0"/>
                <a:cs typeface="Open Sans" panose="020B0606030504020204" pitchFamily="34" charset="0"/>
              </a:rPr>
              <a:t>La "pregunta" es una elección entre la FUERZA y la impotencia en el trabajo y un compromiso para luchar por la visión: ¿de qué lado está?</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Defina la elección.</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Pase de la agitación a la acción, abandone las zonas de confort.</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Cuente la historia del sindicato.</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Realice la "convocatoria".</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2D44D586-7E7D-1C0E-BE15-2A600E6E0F4C}"/>
              </a:ext>
            </a:extLst>
          </p:cNvPr>
          <p:cNvPicPr>
            <a:picLocks noChangeAspect="1"/>
          </p:cNvPicPr>
          <p:nvPr/>
        </p:nvPicPr>
        <p:blipFill>
          <a:blip r:embed="rId3"/>
          <a:stretch>
            <a:fillRect/>
          </a:stretch>
        </p:blipFill>
        <p:spPr>
          <a:xfrm>
            <a:off x="167643" y="2064590"/>
            <a:ext cx="3109429" cy="2631520"/>
          </a:xfrm>
          <a:prstGeom prst="rect">
            <a:avLst/>
          </a:prstGeom>
        </p:spPr>
      </p:pic>
    </p:spTree>
    <p:extLst>
      <p:ext uri="{BB962C8B-B14F-4D97-AF65-F5344CB8AC3E}">
        <p14:creationId xmlns:p14="http://schemas.microsoft.com/office/powerpoint/2010/main" val="990551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14305C-66D6-4E6A-980C-5D37A90DF010}"/>
              </a:ext>
            </a:extLst>
          </p:cNvPr>
          <p:cNvSpPr/>
          <p:nvPr/>
        </p:nvSpPr>
        <p:spPr>
          <a:xfrm>
            <a:off x="3354123" y="1921311"/>
            <a:ext cx="7798559" cy="11966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itle 1">
            <a:extLst>
              <a:ext uri="{FF2B5EF4-FFF2-40B4-BE49-F238E27FC236}">
                <a16:creationId xmlns:a16="http://schemas.microsoft.com/office/drawing/2014/main" id="{6884AB1F-86C3-8870-8B0B-87CFDFAF7023}"/>
              </a:ext>
            </a:extLst>
          </p:cNvPr>
          <p:cNvSpPr txBox="1">
            <a:spLocks/>
          </p:cNvSpPr>
          <p:nvPr/>
        </p:nvSpPr>
        <p:spPr>
          <a:xfrm>
            <a:off x="533400" y="-1230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US">
                <a:solidFill>
                  <a:schemeClr val="bg1"/>
                </a:solidFill>
              </a:rPr>
              <a:t>Paso 5: </a:t>
            </a:r>
            <a:r>
              <a:rPr lang="es-US"/>
              <a:t>Inoculación</a:t>
            </a:r>
            <a:endParaRPr lang="en-CA"/>
          </a:p>
        </p:txBody>
      </p:sp>
      <p:sp>
        <p:nvSpPr>
          <p:cNvPr id="10" name="Content Placeholder 3">
            <a:extLst>
              <a:ext uri="{FF2B5EF4-FFF2-40B4-BE49-F238E27FC236}">
                <a16:creationId xmlns:a16="http://schemas.microsoft.com/office/drawing/2014/main" id="{BCEB8E7C-ABF0-12DD-7F92-ADBCC23874FE}"/>
              </a:ext>
            </a:extLst>
          </p:cNvPr>
          <p:cNvSpPr txBox="1">
            <a:spLocks/>
          </p:cNvSpPr>
          <p:nvPr/>
        </p:nvSpPr>
        <p:spPr>
          <a:xfrm>
            <a:off x="3430360" y="1495744"/>
            <a:ext cx="79195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000" b="1" dirty="0">
                <a:latin typeface="Open Sans" panose="020B0606030504020204" pitchFamily="34" charset="0"/>
                <a:ea typeface="Open Sans" panose="020B0606030504020204" pitchFamily="34" charset="0"/>
                <a:cs typeface="Open Sans" panose="020B0606030504020204" pitchFamily="34" charset="0"/>
              </a:rPr>
              <a:t>¿Cómo y por qué inoculamos a nuestros afiliados?</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US" sz="2000" dirty="0">
                <a:latin typeface="Open Sans" panose="020B0606030504020204" pitchFamily="34" charset="0"/>
                <a:ea typeface="Open Sans" panose="020B0606030504020204" pitchFamily="34" charset="0"/>
                <a:cs typeface="Open Sans" panose="020B0606030504020204" pitchFamily="34" charset="0"/>
              </a:rPr>
              <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US" sz="2000" dirty="0">
                <a:latin typeface="Open Sans" panose="020B0606030504020204" pitchFamily="34" charset="0"/>
                <a:ea typeface="Open Sans" panose="020B0606030504020204" pitchFamily="34" charset="0"/>
                <a:cs typeface="Open Sans" panose="020B0606030504020204" pitchFamily="34" charset="0"/>
              </a:rPr>
              <a:t>La inoculación se trata de preparar a los afiliados o trabajadores para la larga lucha y los obstáculos que se avecinan.</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US" sz="2000" dirty="0">
                <a:latin typeface="Open Sans" panose="020B0606030504020204" pitchFamily="34" charset="0"/>
                <a:ea typeface="Open Sans" panose="020B0606030504020204" pitchFamily="34" charset="0"/>
                <a:cs typeface="Open Sans" panose="020B0606030504020204" pitchFamily="34" charset="0"/>
              </a:rPr>
              <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Necesitamos ser realistas con ellos sobre cómo los empleadores reaccionarán de manera inevitable a la acción colectiva.</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Tenemos que ser realistas sobre el hecho de que las victorias son difíciles de conseguir y siempre hay que luchar.</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D4191C6B-7CAD-C470-D1BB-21AE8CB7CEE5}"/>
              </a:ext>
            </a:extLst>
          </p:cNvPr>
          <p:cNvPicPr>
            <a:picLocks noChangeAspect="1"/>
          </p:cNvPicPr>
          <p:nvPr/>
        </p:nvPicPr>
        <p:blipFill>
          <a:blip r:embed="rId3"/>
          <a:stretch>
            <a:fillRect/>
          </a:stretch>
        </p:blipFill>
        <p:spPr>
          <a:xfrm>
            <a:off x="167643" y="2064590"/>
            <a:ext cx="3109429" cy="2631520"/>
          </a:xfrm>
          <a:prstGeom prst="rect">
            <a:avLst/>
          </a:prstGeom>
        </p:spPr>
      </p:pic>
      <p:sp>
        <p:nvSpPr>
          <p:cNvPr id="6" name="Footer Placeholder 5">
            <a:extLst>
              <a:ext uri="{FF2B5EF4-FFF2-40B4-BE49-F238E27FC236}">
                <a16:creationId xmlns:a16="http://schemas.microsoft.com/office/drawing/2014/main" id="{3D5D54B0-FA50-4972-8951-7DB03923C437}"/>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spTree>
    <p:extLst>
      <p:ext uri="{BB962C8B-B14F-4D97-AF65-F5344CB8AC3E}">
        <p14:creationId xmlns:p14="http://schemas.microsoft.com/office/powerpoint/2010/main" val="3033127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664FAD-847C-459F-A806-8C6CF7DE13E2}"/>
              </a:ext>
            </a:extLst>
          </p:cNvPr>
          <p:cNvPicPr>
            <a:picLocks noChangeAspect="1"/>
          </p:cNvPicPr>
          <p:nvPr/>
        </p:nvPicPr>
        <p:blipFill>
          <a:blip r:embed="rId4"/>
          <a:stretch>
            <a:fillRect/>
          </a:stretch>
        </p:blipFill>
        <p:spPr>
          <a:xfrm>
            <a:off x="10052999" y="332194"/>
            <a:ext cx="1687201" cy="1220528"/>
          </a:xfrm>
          <a:prstGeom prst="rect">
            <a:avLst/>
          </a:prstGeom>
        </p:spPr>
      </p:pic>
      <p:sp>
        <p:nvSpPr>
          <p:cNvPr id="11" name="Rectangle 10">
            <a:extLst>
              <a:ext uri="{FF2B5EF4-FFF2-40B4-BE49-F238E27FC236}">
                <a16:creationId xmlns:a16="http://schemas.microsoft.com/office/drawing/2014/main" id="{2A3D94EA-8BF8-4C2C-9F3F-239416B8FF34}"/>
              </a:ext>
            </a:extLst>
          </p:cNvPr>
          <p:cNvSpPr/>
          <p:nvPr/>
        </p:nvSpPr>
        <p:spPr>
          <a:xfrm>
            <a:off x="3709864" y="4025446"/>
            <a:ext cx="7958144" cy="1246274"/>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686768" y="2026999"/>
            <a:ext cx="8016376" cy="3455626"/>
          </a:xfrm>
          <a:prstGeom prst="rect">
            <a:avLst/>
          </a:prstGeom>
          <a:noFill/>
        </p:spPr>
        <p:txBody>
          <a:bodyPr wrap="square" rtlCol="0">
            <a:spAutoFit/>
          </a:bodyPr>
          <a:lstStyle/>
          <a:p>
            <a:r>
              <a:rPr lang="es-US" sz="2000">
                <a:latin typeface="Open Sans" panose="020B0606030504020204" pitchFamily="34" charset="0"/>
                <a:ea typeface="Open Sans" panose="020B0606030504020204" pitchFamily="34" charset="0"/>
                <a:cs typeface="Open Sans" panose="020B0606030504020204" pitchFamily="34" charset="0"/>
              </a:rPr>
              <a:t>El curso de capacitación sobre organización sindical interna </a:t>
            </a:r>
            <a:r>
              <a:rPr lang="es-US" sz="2000" b="1">
                <a:latin typeface="Open Sans" panose="020B0606030504020204" pitchFamily="34" charset="0"/>
                <a:ea typeface="Open Sans" panose="020B0606030504020204" pitchFamily="34" charset="0"/>
                <a:cs typeface="Open Sans" panose="020B0606030504020204" pitchFamily="34" charset="0"/>
              </a:rPr>
              <a:t>fortalece la membresía sindical </a:t>
            </a:r>
            <a:r>
              <a:rPr lang="es-US" sz="2000">
                <a:latin typeface="Open Sans" panose="020B0606030504020204" pitchFamily="34" charset="0"/>
                <a:ea typeface="Open Sans" panose="020B0606030504020204" pitchFamily="34" charset="0"/>
                <a:cs typeface="Open Sans" panose="020B0606030504020204" pitchFamily="34" charset="0"/>
              </a:rPr>
              <a:t>y </a:t>
            </a:r>
            <a:r>
              <a:rPr lang="es-US" sz="2000" b="1">
                <a:latin typeface="Open Sans" panose="020B0606030504020204" pitchFamily="34" charset="0"/>
                <a:ea typeface="Open Sans" panose="020B0606030504020204" pitchFamily="34" charset="0"/>
                <a:cs typeface="Open Sans" panose="020B0606030504020204" pitchFamily="34" charset="0"/>
              </a:rPr>
              <a:t>genera FUERZA </a:t>
            </a:r>
            <a:r>
              <a:rPr lang="es-US" sz="2000">
                <a:latin typeface="Open Sans" panose="020B0606030504020204" pitchFamily="34" charset="0"/>
                <a:ea typeface="Open Sans" panose="020B0606030504020204" pitchFamily="34" charset="0"/>
                <a:cs typeface="Open Sans" panose="020B0606030504020204" pitchFamily="34" charset="0"/>
              </a:rPr>
              <a:t>en el lugar de trabajo, el sindicato local o el consejo distrital. En este curso se abarcan estrategias prácticas para establecer relaciones fuertes, </a:t>
            </a:r>
            <a:r>
              <a:rPr lang="es-US" sz="2000" b="1">
                <a:latin typeface="Open Sans" panose="020B0606030504020204" pitchFamily="34" charset="0"/>
                <a:ea typeface="Open Sans" panose="020B0606030504020204" pitchFamily="34" charset="0"/>
                <a:cs typeface="Open Sans" panose="020B0606030504020204" pitchFamily="34" charset="0"/>
              </a:rPr>
              <a:t>fomentar la participación </a:t>
            </a:r>
            <a:r>
              <a:rPr lang="es-US" sz="2000">
                <a:latin typeface="Open Sans" panose="020B0606030504020204" pitchFamily="34" charset="0"/>
                <a:ea typeface="Open Sans" panose="020B0606030504020204" pitchFamily="34" charset="0"/>
                <a:cs typeface="Open Sans" panose="020B0606030504020204" pitchFamily="34" charset="0"/>
              </a:rPr>
              <a:t>e involucrar a los afiliados a través de </a:t>
            </a:r>
            <a:r>
              <a:rPr lang="es-US" sz="2000" b="1">
                <a:latin typeface="Open Sans" panose="020B0606030504020204" pitchFamily="34" charset="0"/>
                <a:ea typeface="Open Sans" panose="020B0606030504020204" pitchFamily="34" charset="0"/>
                <a:cs typeface="Open Sans" panose="020B0606030504020204" pitchFamily="34" charset="0"/>
              </a:rPr>
              <a:t>conversaciones estructuradas </a:t>
            </a:r>
            <a:r>
              <a:rPr lang="es-US" sz="2000">
                <a:latin typeface="Open Sans" panose="020B0606030504020204" pitchFamily="34" charset="0"/>
                <a:ea typeface="Open Sans" panose="020B0606030504020204" pitchFamily="34" charset="0"/>
                <a:cs typeface="Open Sans" panose="020B0606030504020204" pitchFamily="34" charset="0"/>
              </a:rPr>
              <a:t>y una </a:t>
            </a:r>
            <a:r>
              <a:rPr lang="es-US" sz="2000" b="1">
                <a:latin typeface="Open Sans" panose="020B0606030504020204" pitchFamily="34" charset="0"/>
                <a:ea typeface="Open Sans" panose="020B0606030504020204" pitchFamily="34" charset="0"/>
                <a:cs typeface="Open Sans" panose="020B0606030504020204" pitchFamily="34" charset="0"/>
              </a:rPr>
              <a:t>escucha activa</a:t>
            </a:r>
            <a:r>
              <a:rPr lang="es-US" sz="2000">
                <a:latin typeface="Open Sans" panose="020B0606030504020204" pitchFamily="34" charset="0"/>
                <a:ea typeface="Open Sans" panose="020B0606030504020204" pitchFamily="34" charset="0"/>
                <a:cs typeface="Open Sans" panose="020B0606030504020204" pitchFamily="34" charset="0"/>
              </a:rPr>
              <a:t>. </a:t>
            </a:r>
            <a:endParaRPr lang="en-CA" sz="2000">
              <a:latin typeface="Open Sans" panose="020B0606030504020204" pitchFamily="34" charset="0"/>
              <a:ea typeface="Open Sans" panose="020B0606030504020204" pitchFamily="34" charset="0"/>
              <a:cs typeface="Open Sans" panose="020B0606030504020204" pitchFamily="34" charset="0"/>
            </a:endParaRPr>
          </a:p>
          <a:p>
            <a:endParaRPr lang="en-CA"/>
          </a:p>
          <a:p>
            <a:r>
              <a:rPr lang="es-US" sz="2000">
                <a:latin typeface="Open Sans" panose="020B0606030504020204" pitchFamily="34" charset="0"/>
                <a:ea typeface="Open Sans" panose="020B0606030504020204" pitchFamily="34" charset="0"/>
                <a:cs typeface="Open Sans" panose="020B0606030504020204" pitchFamily="34" charset="0"/>
              </a:rPr>
              <a:t>El curso de capacitación enfatiza la importancia del </a:t>
            </a:r>
            <a:r>
              <a:rPr lang="es-US" sz="2000" b="1">
                <a:solidFill>
                  <a:srgbClr val="FFD03B"/>
                </a:solidFill>
                <a:latin typeface="Open Sans" panose="020B0606030504020204" pitchFamily="34" charset="0"/>
                <a:ea typeface="Open Sans" panose="020B0606030504020204" pitchFamily="34" charset="0"/>
                <a:cs typeface="Open Sans" panose="020B0606030504020204" pitchFamily="34" charset="0"/>
              </a:rPr>
              <a:t>compromiso</a:t>
            </a:r>
            <a:r>
              <a:rPr lang="es-US" sz="2000">
                <a:latin typeface="Open Sans" panose="020B0606030504020204" pitchFamily="34" charset="0"/>
                <a:ea typeface="Open Sans" panose="020B0606030504020204" pitchFamily="34" charset="0"/>
                <a:cs typeface="Open Sans" panose="020B0606030504020204" pitchFamily="34" charset="0"/>
              </a:rPr>
              <a:t> </a:t>
            </a:r>
            <a:r>
              <a:rPr lang="es-US" sz="2000" b="1">
                <a:solidFill>
                  <a:srgbClr val="FFD03B"/>
                </a:solidFill>
                <a:latin typeface="Open Sans" panose="020B0606030504020204" pitchFamily="34" charset="0"/>
                <a:ea typeface="Open Sans" panose="020B0606030504020204" pitchFamily="34" charset="0"/>
                <a:cs typeface="Open Sans" panose="020B0606030504020204" pitchFamily="34" charset="0"/>
              </a:rPr>
              <a:t>individual</a:t>
            </a:r>
            <a:r>
              <a:rPr lang="es-US" sz="2000">
                <a:latin typeface="Open Sans" panose="020B0606030504020204" pitchFamily="34" charset="0"/>
                <a:ea typeface="Open Sans" panose="020B0606030504020204" pitchFamily="34" charset="0"/>
                <a:cs typeface="Open Sans" panose="020B0606030504020204" pitchFamily="34" charset="0"/>
              </a:rPr>
              <a:t>, la superación de objeciones y el fomento de la </a:t>
            </a:r>
            <a:r>
              <a:rPr lang="es-US" sz="2000" b="1">
                <a:solidFill>
                  <a:srgbClr val="FFD03B"/>
                </a:solidFill>
                <a:latin typeface="Open Sans" panose="020B0606030504020204" pitchFamily="34" charset="0"/>
                <a:ea typeface="Open Sans" panose="020B0606030504020204" pitchFamily="34" charset="0"/>
                <a:cs typeface="Open Sans" panose="020B0606030504020204" pitchFamily="34" charset="0"/>
              </a:rPr>
              <a:t>solidaridad</a:t>
            </a:r>
            <a:r>
              <a:rPr lang="es-US" sz="2000">
                <a:latin typeface="Open Sans" panose="020B0606030504020204" pitchFamily="34" charset="0"/>
                <a:ea typeface="Open Sans" panose="020B0606030504020204" pitchFamily="34" charset="0"/>
                <a:cs typeface="Open Sans" panose="020B0606030504020204" pitchFamily="34" charset="0"/>
              </a:rPr>
              <a:t> entre los afiliados. </a:t>
            </a:r>
            <a:endParaRPr lang="en-CA" sz="200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Descripción</a:t>
            </a:r>
            <a:r>
              <a:rPr lang="es-ES" dirty="0"/>
              <a:t> del Curso</a:t>
            </a:r>
            <a:endParaRPr lang="en-CA" dirty="0"/>
          </a:p>
        </p:txBody>
      </p:sp>
      <p:sp>
        <p:nvSpPr>
          <p:cNvPr id="8" name="Footer Placeholder 7">
            <a:extLst>
              <a:ext uri="{FF2B5EF4-FFF2-40B4-BE49-F238E27FC236}">
                <a16:creationId xmlns:a16="http://schemas.microsoft.com/office/drawing/2014/main" id="{7832AFFE-9A64-4883-8A26-7C33B3D797B9}"/>
              </a:ext>
            </a:extLst>
          </p:cNvPr>
          <p:cNvSpPr>
            <a:spLocks noGrp="1"/>
          </p:cNvSpPr>
          <p:nvPr>
            <p:ph type="ftr" sz="quarter" idx="3"/>
          </p:nvPr>
        </p:nvSpPr>
        <p:spPr>
          <a:prstGeom prst="rect">
            <a:avLst/>
          </a:prstGeom>
        </p:spPr>
        <p:txBody>
          <a:bodyPr/>
          <a:lstStyle/>
          <a:p>
            <a:r>
              <a:rPr lang="es-ES" dirty="0"/>
              <a:t>COR 1274 Organización Interna - Miembro</a:t>
            </a:r>
            <a:endParaRPr lang="en-US"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686768" y="1295848"/>
            <a:ext cx="8064502" cy="430887"/>
          </a:xfrm>
          <a:prstGeom prst="rect">
            <a:avLst/>
          </a:prstGeom>
          <a:noFill/>
        </p:spPr>
        <p:txBody>
          <a:bodyPr wrap="square" rtlCol="0">
            <a:spAutoFit/>
          </a:bodyPr>
          <a:lstStyle/>
          <a:p>
            <a:r>
              <a:rPr lang="en-US" sz="2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IUPAT </a:t>
            </a:r>
            <a:r>
              <a:rPr lang="es-US" sz="2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Capacitación Sobre Organización Interna</a:t>
            </a:r>
            <a:endParaRPr lang="en-US" sz="2200" b="1" dirty="0">
              <a:solidFill>
                <a:srgbClr val="FFC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FD9A8442-9F7A-4359-A71F-1B862F61B6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Tree>
    <p:custDataLst>
      <p:tags r:id="rId1"/>
    </p:custDataLst>
    <p:extLst>
      <p:ext uri="{BB962C8B-B14F-4D97-AF65-F5344CB8AC3E}">
        <p14:creationId xmlns:p14="http://schemas.microsoft.com/office/powerpoint/2010/main" val="2723587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15A331-6498-8E7D-BDD9-A4D8A4222EA5}"/>
              </a:ext>
            </a:extLst>
          </p:cNvPr>
          <p:cNvSpPr txBox="1">
            <a:spLocks/>
          </p:cNvSpPr>
          <p:nvPr/>
        </p:nvSpPr>
        <p:spPr>
          <a:xfrm>
            <a:off x="3431176" y="1470705"/>
            <a:ext cx="79195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000" b="1" dirty="0">
                <a:latin typeface="Open Sans" panose="020B0606030504020204" pitchFamily="34" charset="0"/>
                <a:ea typeface="Open Sans" panose="020B0606030504020204" pitchFamily="34" charset="0"/>
                <a:cs typeface="Open Sans" panose="020B0606030504020204" pitchFamily="34" charset="0"/>
              </a:rPr>
              <a:t>Establecer un plan para ganar con un afiliado o trabajador</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US" sz="2000" dirty="0">
                <a:latin typeface="Open Sans" panose="020B0606030504020204" pitchFamily="34" charset="0"/>
                <a:ea typeface="Open Sans" panose="020B0606030504020204" pitchFamily="34" charset="0"/>
                <a:cs typeface="Open Sans" panose="020B0606030504020204" pitchFamily="34" charset="0"/>
              </a:rPr>
              <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Evaluar el nivel de compromiso de los afiliados con el sindicato en general y la campaña en cuestión.</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Bríndeles a los afiliados una esperanza realista para el futuro y logre que se comprometan a participar.</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Ayude a los afiliados a comprender que el primer paso para ganar algo es unir a los trabajadores.</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No haga cosas por los afiliados.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
            <a:extLst>
              <a:ext uri="{FF2B5EF4-FFF2-40B4-BE49-F238E27FC236}">
                <a16:creationId xmlns:a16="http://schemas.microsoft.com/office/drawing/2014/main" id="{D1A3090B-B2E5-C80A-5F80-D94BCD11D323}"/>
              </a:ext>
            </a:extLst>
          </p:cNvPr>
          <p:cNvSpPr txBox="1">
            <a:spLocks/>
          </p:cNvSpPr>
          <p:nvPr/>
        </p:nvSpPr>
        <p:spPr>
          <a:xfrm>
            <a:off x="167643" y="-107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US" dirty="0">
                <a:solidFill>
                  <a:schemeClr val="bg1"/>
                </a:solidFill>
              </a:rPr>
              <a:t>Paso 6: </a:t>
            </a:r>
            <a:r>
              <a:rPr lang="es-US" dirty="0"/>
              <a:t>Diseñar un Plan para Ganar o Generar Compromiso</a:t>
            </a:r>
            <a:endParaRPr lang="en-CA" dirty="0"/>
          </a:p>
        </p:txBody>
      </p:sp>
      <p:pic>
        <p:nvPicPr>
          <p:cNvPr id="5" name="Picture 4">
            <a:extLst>
              <a:ext uri="{FF2B5EF4-FFF2-40B4-BE49-F238E27FC236}">
                <a16:creationId xmlns:a16="http://schemas.microsoft.com/office/drawing/2014/main" id="{0AC33820-1DBD-A32D-383A-4EA273C1BFA5}"/>
              </a:ext>
            </a:extLst>
          </p:cNvPr>
          <p:cNvPicPr>
            <a:picLocks noChangeAspect="1"/>
          </p:cNvPicPr>
          <p:nvPr/>
        </p:nvPicPr>
        <p:blipFill>
          <a:blip r:embed="rId3"/>
          <a:stretch>
            <a:fillRect/>
          </a:stretch>
        </p:blipFill>
        <p:spPr>
          <a:xfrm>
            <a:off x="167643" y="2064590"/>
            <a:ext cx="3109429" cy="2631520"/>
          </a:xfrm>
          <a:prstGeom prst="rect">
            <a:avLst/>
          </a:prstGeom>
        </p:spPr>
      </p:pic>
      <p:sp>
        <p:nvSpPr>
          <p:cNvPr id="7" name="Footer Placeholder 6">
            <a:extLst>
              <a:ext uri="{FF2B5EF4-FFF2-40B4-BE49-F238E27FC236}">
                <a16:creationId xmlns:a16="http://schemas.microsoft.com/office/drawing/2014/main" id="{546E1BC2-3737-4C61-8B40-93C2ECFD6C64}"/>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spTree>
    <p:extLst>
      <p:ext uri="{BB962C8B-B14F-4D97-AF65-F5344CB8AC3E}">
        <p14:creationId xmlns:p14="http://schemas.microsoft.com/office/powerpoint/2010/main" val="3916728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05</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sp>
        <p:nvSpPr>
          <p:cNvPr id="4" name="TextBox 3">
            <a:extLst>
              <a:ext uri="{FF2B5EF4-FFF2-40B4-BE49-F238E27FC236}">
                <a16:creationId xmlns:a16="http://schemas.microsoft.com/office/drawing/2014/main" id="{DB0CB932-3DED-D6B5-0D9C-EB1579579837}"/>
              </a:ext>
            </a:extLst>
          </p:cNvPr>
          <p:cNvSpPr txBox="1"/>
          <p:nvPr/>
        </p:nvSpPr>
        <p:spPr>
          <a:xfrm>
            <a:off x="496778" y="3490065"/>
            <a:ext cx="9119155" cy="1200329"/>
          </a:xfrm>
          <a:prstGeom prst="rect">
            <a:avLst/>
          </a:prstGeom>
          <a:noFill/>
        </p:spPr>
        <p:txBody>
          <a:bodyPr wrap="square" rtlCol="0">
            <a:spAutoFit/>
          </a:bodyPr>
          <a:lstStyle/>
          <a:p>
            <a:r>
              <a:rPr lang="es-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Organización Interna</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r>
              <a:rPr lang="es-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Habilidades de Escucha Activa</a:t>
            </a:r>
            <a:endPar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328112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262921"/>
            <a:ext cx="9869854" cy="19249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hlinkClick r:id="rId4"/>
            <a:extLst>
              <a:ext uri="{FF2B5EF4-FFF2-40B4-BE49-F238E27FC236}">
                <a16:creationId xmlns:a16="http://schemas.microsoft.com/office/drawing/2014/main" id="{9EC5F8AA-C54B-4C22-94AE-A1F0DB47C6A7}"/>
              </a:ext>
            </a:extLst>
          </p:cNvPr>
          <p:cNvPicPr>
            <a:picLocks noChangeAspect="1"/>
          </p:cNvPicPr>
          <p:nvPr/>
        </p:nvPicPr>
        <p:blipFill>
          <a:blip r:embed="rId5"/>
          <a:stretch>
            <a:fillRect/>
          </a:stretch>
        </p:blipFill>
        <p:spPr>
          <a:xfrm>
            <a:off x="4153650" y="3187876"/>
            <a:ext cx="4456950" cy="2897017"/>
          </a:xfrm>
          <a:prstGeom prst="rect">
            <a:avLst/>
          </a:prstGeom>
        </p:spPr>
      </p:pic>
      <p:sp>
        <p:nvSpPr>
          <p:cNvPr id="9" name="Title 4">
            <a:extLst>
              <a:ext uri="{FF2B5EF4-FFF2-40B4-BE49-F238E27FC236}">
                <a16:creationId xmlns:a16="http://schemas.microsoft.com/office/drawing/2014/main" id="{B37EBF31-C5D7-DFB3-6B40-C494BF919AD3}"/>
              </a:ext>
            </a:extLst>
          </p:cNvPr>
          <p:cNvSpPr>
            <a:spLocks noGrp="1"/>
          </p:cNvSpPr>
          <p:nvPr>
            <p:ph type="title"/>
          </p:nvPr>
        </p:nvSpPr>
        <p:spPr/>
        <p:txBody>
          <a:bodyPr/>
          <a:lstStyle/>
          <a:p>
            <a:r>
              <a:rPr lang="es-US" dirty="0">
                <a:solidFill>
                  <a:schemeClr val="bg1"/>
                </a:solidFill>
              </a:rPr>
              <a:t>¿A Qué se Refiere </a:t>
            </a:r>
            <a:r>
              <a:rPr lang="es-US" dirty="0"/>
              <a:t>la Escucha Activa?</a:t>
            </a:r>
            <a:endParaRPr lang="en-CA" dirty="0"/>
          </a:p>
        </p:txBody>
      </p:sp>
      <p:sp>
        <p:nvSpPr>
          <p:cNvPr id="6" name="Footer Placeholder 5">
            <a:extLst>
              <a:ext uri="{FF2B5EF4-FFF2-40B4-BE49-F238E27FC236}">
                <a16:creationId xmlns:a16="http://schemas.microsoft.com/office/drawing/2014/main" id="{81DCE87C-8460-40FC-830A-EC32B39F167B}"/>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sp>
        <p:nvSpPr>
          <p:cNvPr id="10" name="TextBox 9">
            <a:extLst>
              <a:ext uri="{FF2B5EF4-FFF2-40B4-BE49-F238E27FC236}">
                <a16:creationId xmlns:a16="http://schemas.microsoft.com/office/drawing/2014/main" id="{ABACB04B-D81B-926E-B93B-BF20FDFE759D}"/>
              </a:ext>
            </a:extLst>
          </p:cNvPr>
          <p:cNvSpPr txBox="1"/>
          <p:nvPr/>
        </p:nvSpPr>
        <p:spPr>
          <a:xfrm>
            <a:off x="1540711" y="1393475"/>
            <a:ext cx="9869854" cy="1569660"/>
          </a:xfrm>
          <a:prstGeom prst="rect">
            <a:avLst/>
          </a:prstGeom>
          <a:noFill/>
        </p:spPr>
        <p:txBody>
          <a:bodyPr wrap="square" rtlCol="0">
            <a:spAutoFit/>
          </a:bodyPr>
          <a:lstStyle/>
          <a:p>
            <a:r>
              <a:rPr lang="es-US" sz="2400" dirty="0">
                <a:latin typeface="Open Sans" panose="020B0606030504020204" pitchFamily="34" charset="0"/>
                <a:ea typeface="Open Sans" panose="020B0606030504020204" pitchFamily="34" charset="0"/>
                <a:cs typeface="Open Sans" panose="020B0606030504020204" pitchFamily="34" charset="0"/>
              </a:rPr>
              <a:t>El término </a:t>
            </a:r>
            <a:r>
              <a:rPr lang="es-US" sz="24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US" sz="2400" dirty="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3" cy="4073071"/>
          </a:xfrm>
          <a:prstGeom prst="rect">
            <a:avLst/>
          </a:prstGeom>
        </p:spPr>
      </p:pic>
      <p:sp>
        <p:nvSpPr>
          <p:cNvPr id="6" name="Title 4">
            <a:extLst>
              <a:ext uri="{FF2B5EF4-FFF2-40B4-BE49-F238E27FC236}">
                <a16:creationId xmlns:a16="http://schemas.microsoft.com/office/drawing/2014/main" id="{48F0CB5C-6122-565D-C8EB-1F4A4123D33B}"/>
              </a:ext>
            </a:extLst>
          </p:cNvPr>
          <p:cNvSpPr>
            <a:spLocks noGrp="1"/>
          </p:cNvSpPr>
          <p:nvPr>
            <p:ph type="title"/>
          </p:nvPr>
        </p:nvSpPr>
        <p:spPr/>
        <p:txBody>
          <a:bodyPr/>
          <a:lstStyle/>
          <a:p>
            <a:r>
              <a:rPr lang="es-US" dirty="0">
                <a:solidFill>
                  <a:schemeClr val="bg1"/>
                </a:solidFill>
              </a:rPr>
              <a:t>Principales Elementos </a:t>
            </a:r>
            <a:r>
              <a:rPr lang="es-US" dirty="0"/>
              <a:t>de la Escucha Activa</a:t>
            </a:r>
            <a:endParaRPr lang="en-CA" dirty="0"/>
          </a:p>
        </p:txBody>
      </p:sp>
      <p:sp>
        <p:nvSpPr>
          <p:cNvPr id="5" name="Footer Placeholder 4">
            <a:extLst>
              <a:ext uri="{FF2B5EF4-FFF2-40B4-BE49-F238E27FC236}">
                <a16:creationId xmlns:a16="http://schemas.microsoft.com/office/drawing/2014/main" id="{3DE749DF-BD05-43D0-A552-8D4CA3AC30AB}"/>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sp>
        <p:nvSpPr>
          <p:cNvPr id="8" name="Title 4">
            <a:extLst>
              <a:ext uri="{FF2B5EF4-FFF2-40B4-BE49-F238E27FC236}">
                <a16:creationId xmlns:a16="http://schemas.microsoft.com/office/drawing/2014/main" id="{9EA336C6-02F7-5078-7246-395D63AD4B99}"/>
              </a:ext>
            </a:extLst>
          </p:cNvPr>
          <p:cNvSpPr>
            <a:spLocks noGrp="1"/>
          </p:cNvSpPr>
          <p:nvPr>
            <p:ph type="title"/>
          </p:nvPr>
        </p:nvSpPr>
        <p:spPr/>
        <p:txBody>
          <a:bodyPr/>
          <a:lstStyle/>
          <a:p>
            <a:r>
              <a:rPr lang="es-US" dirty="0">
                <a:solidFill>
                  <a:schemeClr val="bg1"/>
                </a:solidFill>
              </a:rPr>
              <a:t>7 Sugerencias Clave para </a:t>
            </a:r>
            <a:r>
              <a:rPr lang="es-US" dirty="0"/>
              <a:t>Gestionar Situaciones Difíciles</a:t>
            </a:r>
            <a:endParaRPr lang="en-CA" dirty="0"/>
          </a:p>
        </p:txBody>
      </p:sp>
      <p:sp>
        <p:nvSpPr>
          <p:cNvPr id="6" name="Footer Placeholder 5">
            <a:extLst>
              <a:ext uri="{FF2B5EF4-FFF2-40B4-BE49-F238E27FC236}">
                <a16:creationId xmlns:a16="http://schemas.microsoft.com/office/drawing/2014/main" id="{9A81639A-EB3F-4C82-8127-745D4E1EB6B8}"/>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1"/>
          </a:xfrm>
          <a:prstGeom prst="rect">
            <a:avLst/>
          </a:prstGeom>
        </p:spPr>
      </p:pic>
      <p:sp>
        <p:nvSpPr>
          <p:cNvPr id="7" name="Title 4">
            <a:extLst>
              <a:ext uri="{FF2B5EF4-FFF2-40B4-BE49-F238E27FC236}">
                <a16:creationId xmlns:a16="http://schemas.microsoft.com/office/drawing/2014/main" id="{836B6E17-930F-9F1A-AF7E-D5C9D3F3A458}"/>
              </a:ext>
            </a:extLst>
          </p:cNvPr>
          <p:cNvSpPr txBox="1">
            <a:spLocks/>
          </p:cNvSpPr>
          <p:nvPr/>
        </p:nvSpPr>
        <p:spPr>
          <a:xfrm>
            <a:off x="533400" y="-1039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US" dirty="0">
                <a:solidFill>
                  <a:schemeClr val="bg1"/>
                </a:solidFill>
              </a:rPr>
              <a:t>Práctica de la Habilidad Escucha Activa. </a:t>
            </a:r>
            <a:r>
              <a:rPr lang="es-US" dirty="0"/>
              <a:t>Situación de Ejemplo 1: No Tenemos Voz.</a:t>
            </a:r>
            <a:endParaRPr lang="en-CA" dirty="0"/>
          </a:p>
        </p:txBody>
      </p:sp>
      <p:sp>
        <p:nvSpPr>
          <p:cNvPr id="5" name="Footer Placeholder 4">
            <a:extLst>
              <a:ext uri="{FF2B5EF4-FFF2-40B4-BE49-F238E27FC236}">
                <a16:creationId xmlns:a16="http://schemas.microsoft.com/office/drawing/2014/main" id="{381F28FF-8ACD-4173-81B5-92B997089017}"/>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39"/>
          </a:xfrm>
          <a:prstGeom prst="rect">
            <a:avLst/>
          </a:prstGeom>
        </p:spPr>
      </p:pic>
      <p:sp>
        <p:nvSpPr>
          <p:cNvPr id="6" name="Title 4">
            <a:extLst>
              <a:ext uri="{FF2B5EF4-FFF2-40B4-BE49-F238E27FC236}">
                <a16:creationId xmlns:a16="http://schemas.microsoft.com/office/drawing/2014/main" id="{4D0E697A-17D1-83D8-3C6A-595A621D782B}"/>
              </a:ext>
            </a:extLst>
          </p:cNvPr>
          <p:cNvSpPr>
            <a:spLocks noGrp="1"/>
          </p:cNvSpPr>
          <p:nvPr>
            <p:ph type="title"/>
          </p:nvPr>
        </p:nvSpPr>
        <p:spPr/>
        <p:txBody>
          <a:bodyPr/>
          <a:lstStyle/>
          <a:p>
            <a:r>
              <a:rPr lang="es-US">
                <a:solidFill>
                  <a:schemeClr val="bg1"/>
                </a:solidFill>
              </a:rPr>
              <a:t>Práctica de la Habilidad Escucha Activa. </a:t>
            </a:r>
            <a:r>
              <a:rPr lang="es-US"/>
              <a:t>Situación de Ejemplo 2: Nuestro Sindicato no me Respalda.</a:t>
            </a:r>
            <a:endParaRPr lang="en-CA" dirty="0"/>
          </a:p>
        </p:txBody>
      </p:sp>
      <p:sp>
        <p:nvSpPr>
          <p:cNvPr id="5" name="Footer Placeholder 4">
            <a:extLst>
              <a:ext uri="{FF2B5EF4-FFF2-40B4-BE49-F238E27FC236}">
                <a16:creationId xmlns:a16="http://schemas.microsoft.com/office/drawing/2014/main" id="{91633711-F632-46ED-98FA-A36767D111DC}"/>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2"/>
          </a:xfrm>
          <a:prstGeom prst="rect">
            <a:avLst/>
          </a:prstGeom>
        </p:spPr>
      </p:pic>
      <p:sp>
        <p:nvSpPr>
          <p:cNvPr id="6" name="Title 4">
            <a:extLst>
              <a:ext uri="{FF2B5EF4-FFF2-40B4-BE49-F238E27FC236}">
                <a16:creationId xmlns:a16="http://schemas.microsoft.com/office/drawing/2014/main" id="{B6C289D6-845A-637C-8D63-5BCFC5E3EA06}"/>
              </a:ext>
            </a:extLst>
          </p:cNvPr>
          <p:cNvSpPr>
            <a:spLocks noGrp="1"/>
          </p:cNvSpPr>
          <p:nvPr>
            <p:ph type="title"/>
          </p:nvPr>
        </p:nvSpPr>
        <p:spPr/>
        <p:txBody>
          <a:bodyPr/>
          <a:lstStyle/>
          <a:p>
            <a:r>
              <a:rPr lang="es-US" dirty="0">
                <a:solidFill>
                  <a:schemeClr val="bg1"/>
                </a:solidFill>
              </a:rPr>
              <a:t>Práctica de la Habilidad Escucha Activa. </a:t>
            </a:r>
            <a:r>
              <a:rPr lang="es-US" dirty="0"/>
              <a:t>Situación de Ejemplo 3: No Lograron Darles Prioridad a Nuestros Intereses.</a:t>
            </a:r>
            <a:endParaRPr lang="en-CA" dirty="0"/>
          </a:p>
        </p:txBody>
      </p:sp>
      <p:sp>
        <p:nvSpPr>
          <p:cNvPr id="5" name="Footer Placeholder 4">
            <a:extLst>
              <a:ext uri="{FF2B5EF4-FFF2-40B4-BE49-F238E27FC236}">
                <a16:creationId xmlns:a16="http://schemas.microsoft.com/office/drawing/2014/main" id="{950604B6-CCAF-423A-89AC-FC8CCB42F54D}"/>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0DDFD70-3640-47FF-BB05-7CA3B6936A84}"/>
              </a:ext>
            </a:extLst>
          </p:cNvPr>
          <p:cNvSpPr/>
          <p:nvPr/>
        </p:nvSpPr>
        <p:spPr>
          <a:xfrm>
            <a:off x="4486808" y="1384501"/>
            <a:ext cx="6246149" cy="16263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40CD581A-291D-4845-95D0-0E6015269FC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48174" y="2029969"/>
            <a:ext cx="4077269" cy="4267796"/>
          </a:xfrm>
          <a:prstGeom prst="rect">
            <a:avLst/>
          </a:prstGeom>
        </p:spPr>
      </p:pic>
      <p:sp>
        <p:nvSpPr>
          <p:cNvPr id="9" name="Title 4">
            <a:extLst>
              <a:ext uri="{FF2B5EF4-FFF2-40B4-BE49-F238E27FC236}">
                <a16:creationId xmlns:a16="http://schemas.microsoft.com/office/drawing/2014/main" id="{4D6D78A6-CFF2-B3B0-4049-BB6491D696AC}"/>
              </a:ext>
            </a:extLst>
          </p:cNvPr>
          <p:cNvSpPr>
            <a:spLocks noGrp="1"/>
          </p:cNvSpPr>
          <p:nvPr>
            <p:ph type="title"/>
          </p:nvPr>
        </p:nvSpPr>
        <p:spPr/>
        <p:txBody>
          <a:bodyPr/>
          <a:lstStyle/>
          <a:p>
            <a:r>
              <a:rPr lang="es-US" dirty="0">
                <a:solidFill>
                  <a:schemeClr val="bg1"/>
                </a:solidFill>
              </a:rPr>
              <a:t>¿Qué Medidas Puede </a:t>
            </a:r>
            <a:r>
              <a:rPr lang="es-US" dirty="0"/>
              <a:t>Tomar USTED?</a:t>
            </a:r>
            <a:endParaRPr lang="en-CA" dirty="0"/>
          </a:p>
        </p:txBody>
      </p:sp>
      <p:sp>
        <p:nvSpPr>
          <p:cNvPr id="6" name="Footer Placeholder 5">
            <a:extLst>
              <a:ext uri="{FF2B5EF4-FFF2-40B4-BE49-F238E27FC236}">
                <a16:creationId xmlns:a16="http://schemas.microsoft.com/office/drawing/2014/main" id="{84E33714-9760-4218-80FB-B0F2C28B0C0E}"/>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sp>
        <p:nvSpPr>
          <p:cNvPr id="10" name="TextBox 9">
            <a:extLst>
              <a:ext uri="{FF2B5EF4-FFF2-40B4-BE49-F238E27FC236}">
                <a16:creationId xmlns:a16="http://schemas.microsoft.com/office/drawing/2014/main" id="{E5801EFC-B256-0347-FFE2-2D977B559BE2}"/>
              </a:ext>
            </a:extLst>
          </p:cNvPr>
          <p:cNvSpPr txBox="1"/>
          <p:nvPr/>
        </p:nvSpPr>
        <p:spPr>
          <a:xfrm>
            <a:off x="4641708" y="1551352"/>
            <a:ext cx="5836417" cy="1292662"/>
          </a:xfrm>
          <a:prstGeom prst="rect">
            <a:avLst/>
          </a:prstGeom>
          <a:noFill/>
        </p:spPr>
        <p:txBody>
          <a:bodyPr wrap="square">
            <a:spAutoFit/>
          </a:bodyPr>
          <a:lstStyle/>
          <a:p>
            <a:pPr algn="ctr"/>
            <a:r>
              <a:rPr lang="es-US" sz="2600">
                <a:latin typeface="Open Sans" panose="020B0606030504020204" pitchFamily="34" charset="0"/>
                <a:ea typeface="Open Sans" panose="020B0606030504020204" pitchFamily="34" charset="0"/>
                <a:cs typeface="Open Sans" panose="020B0606030504020204" pitchFamily="34" charset="0"/>
              </a:rPr>
              <a:t>Desde su experiencia, ¿qué </a:t>
            </a:r>
            <a:r>
              <a:rPr lang="es-US" sz="2600" b="1">
                <a:latin typeface="Open Sans" panose="020B0606030504020204" pitchFamily="34" charset="0"/>
                <a:ea typeface="Open Sans" panose="020B0606030504020204" pitchFamily="34" charset="0"/>
                <a:cs typeface="Open Sans" panose="020B0606030504020204" pitchFamily="34" charset="0"/>
              </a:rPr>
              <a:t>situaciones le resultan conocidas</a:t>
            </a:r>
            <a:r>
              <a:rPr lang="es-US" sz="2600">
                <a:latin typeface="Open Sans" panose="020B0606030504020204" pitchFamily="34" charset="0"/>
                <a:ea typeface="Open Sans" panose="020B0606030504020204" pitchFamily="34" charset="0"/>
                <a:cs typeface="Open Sans" panose="020B0606030504020204" pitchFamily="34" charset="0"/>
              </a:rPr>
              <a:t> en su calidad de afiliado?</a:t>
            </a:r>
            <a:endParaRPr lang="en-US" sz="260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852869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0C2141-46AD-432B-B496-CEC1B4349943}"/>
              </a:ext>
            </a:extLst>
          </p:cNvPr>
          <p:cNvSpPr/>
          <p:nvPr/>
        </p:nvSpPr>
        <p:spPr>
          <a:xfrm>
            <a:off x="6676656" y="1183482"/>
            <a:ext cx="4860023" cy="4375490"/>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1A4E2BD9-6FD6-4393-8720-21F2E70773C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835152" y="1183481"/>
            <a:ext cx="5841505" cy="4375490"/>
          </a:xfrm>
          <a:prstGeom prst="rect">
            <a:avLst/>
          </a:prstGeom>
        </p:spPr>
      </p:pic>
      <p:sp>
        <p:nvSpPr>
          <p:cNvPr id="12" name="Content Placeholder 3">
            <a:extLst>
              <a:ext uri="{FF2B5EF4-FFF2-40B4-BE49-F238E27FC236}">
                <a16:creationId xmlns:a16="http://schemas.microsoft.com/office/drawing/2014/main" id="{A823510F-7C1B-4B01-8A63-4D3092E059C9}"/>
              </a:ext>
            </a:extLst>
          </p:cNvPr>
          <p:cNvSpPr txBox="1">
            <a:spLocks/>
          </p:cNvSpPr>
          <p:nvPr/>
        </p:nvSpPr>
        <p:spPr>
          <a:xfrm>
            <a:off x="7021279" y="1765665"/>
            <a:ext cx="432947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s-US" sz="2000">
                <a:latin typeface="Open Sans" panose="020B0606030504020204" pitchFamily="34" charset="0"/>
                <a:ea typeface="Open Sans" panose="020B0606030504020204" pitchFamily="34" charset="0"/>
                <a:cs typeface="Open Sans" panose="020B0606030504020204" pitchFamily="34" charset="0"/>
              </a:rPr>
              <a:t>DEMUESTRE cómo se debería desarrollar una </a:t>
            </a:r>
            <a:r>
              <a:rPr lang="es-US" sz="2000" b="1">
                <a:latin typeface="Open Sans" panose="020B0606030504020204" pitchFamily="34" charset="0"/>
                <a:ea typeface="Open Sans" panose="020B0606030504020204" pitchFamily="34" charset="0"/>
                <a:cs typeface="Open Sans" panose="020B0606030504020204" pitchFamily="34" charset="0"/>
              </a:rPr>
              <a:t>conversación transformadora</a:t>
            </a:r>
            <a:r>
              <a:rPr lang="es-US" sz="2000">
                <a:latin typeface="Open Sans" panose="020B0606030504020204" pitchFamily="34" charset="0"/>
                <a:ea typeface="Open Sans" panose="020B0606030504020204" pitchFamily="34" charset="0"/>
                <a:cs typeface="Open Sans" panose="020B0606030504020204" pitchFamily="34" charset="0"/>
              </a:rPr>
              <a:t> sobre afiliación y cómo usar la conversación estructurada.</a:t>
            </a:r>
            <a:endParaRPr lang="en-CA" sz="2000">
              <a:latin typeface="Open Sans" panose="020B0606030504020204" pitchFamily="34" charset="0"/>
              <a:ea typeface="Open Sans" panose="020B0606030504020204" pitchFamily="34" charset="0"/>
              <a:cs typeface="Open Sans" panose="020B0606030504020204" pitchFamily="34" charset="0"/>
            </a:endParaRPr>
          </a:p>
          <a:p>
            <a:pPr lvl="0"/>
            <a:r>
              <a:rPr lang="es-US" sz="2000">
                <a:latin typeface="Open Sans" panose="020B0606030504020204" pitchFamily="34" charset="0"/>
                <a:ea typeface="Open Sans" panose="020B0606030504020204" pitchFamily="34" charset="0"/>
                <a:cs typeface="Open Sans" panose="020B0606030504020204" pitchFamily="34" charset="0"/>
              </a:rPr>
              <a:t>REVISE todos los perfiles de los trabajadores que se encuentran disponibles.</a:t>
            </a:r>
            <a:endParaRPr lang="en-CA" sz="2000">
              <a:latin typeface="Open Sans" panose="020B0606030504020204" pitchFamily="34" charset="0"/>
              <a:ea typeface="Open Sans" panose="020B0606030504020204" pitchFamily="34" charset="0"/>
              <a:cs typeface="Open Sans" panose="020B0606030504020204" pitchFamily="34" charset="0"/>
            </a:endParaRPr>
          </a:p>
          <a:p>
            <a:pPr lvl="0"/>
            <a:r>
              <a:rPr lang="es-US" sz="2000">
                <a:latin typeface="Open Sans" panose="020B0606030504020204" pitchFamily="34" charset="0"/>
                <a:ea typeface="Open Sans" panose="020B0606030504020204" pitchFamily="34" charset="0"/>
                <a:cs typeface="Open Sans" panose="020B0606030504020204" pitchFamily="34" charset="0"/>
              </a:rPr>
              <a:t>RECAPITULE.</a:t>
            </a:r>
            <a:endParaRPr lang="en-CA" sz="200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EDCAC2BA-B6D0-30F2-4EE0-FA27BF76405B}"/>
              </a:ext>
            </a:extLst>
          </p:cNvPr>
          <p:cNvSpPr>
            <a:spLocks noGrp="1"/>
          </p:cNvSpPr>
          <p:nvPr>
            <p:ph type="title"/>
          </p:nvPr>
        </p:nvSpPr>
        <p:spPr/>
        <p:txBody>
          <a:bodyPr/>
          <a:lstStyle/>
          <a:p>
            <a:r>
              <a:rPr lang="es-US" dirty="0">
                <a:solidFill>
                  <a:schemeClr val="bg1"/>
                </a:solidFill>
              </a:rPr>
              <a:t>Juego de Roles: </a:t>
            </a:r>
            <a:r>
              <a:rPr lang="es-US" dirty="0"/>
              <a:t>Una Conversación con un Afiliado</a:t>
            </a:r>
            <a:endParaRPr lang="en-CA" dirty="0"/>
          </a:p>
        </p:txBody>
      </p:sp>
      <p:sp>
        <p:nvSpPr>
          <p:cNvPr id="5" name="Footer Placeholder 4">
            <a:extLst>
              <a:ext uri="{FF2B5EF4-FFF2-40B4-BE49-F238E27FC236}">
                <a16:creationId xmlns:a16="http://schemas.microsoft.com/office/drawing/2014/main" id="{D29C7475-E3D2-423D-B755-4CCEC86E4ADD}"/>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spTree>
    <p:extLst>
      <p:ext uri="{BB962C8B-B14F-4D97-AF65-F5344CB8AC3E}">
        <p14:creationId xmlns:p14="http://schemas.microsoft.com/office/powerpoint/2010/main" val="85316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63A077-6164-46E7-94CE-9FB4FE55E437}"/>
              </a:ext>
            </a:extLst>
          </p:cNvPr>
          <p:cNvSpPr/>
          <p:nvPr/>
        </p:nvSpPr>
        <p:spPr>
          <a:xfrm>
            <a:off x="689458" y="1266533"/>
            <a:ext cx="10813083" cy="4689099"/>
          </a:xfrm>
          <a:prstGeom prst="round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835152" y="1377259"/>
            <a:ext cx="10384005" cy="4493538"/>
          </a:xfrm>
          <a:prstGeom prst="rect">
            <a:avLst/>
          </a:prstGeom>
          <a:noFill/>
        </p:spPr>
        <p:txBody>
          <a:bodyPr wrap="square" rtlCol="0">
            <a:spAutoFit/>
          </a:bodyPr>
          <a:lstStyle/>
          <a:p>
            <a:pPr marL="285750" lvl="0" indent="-285750">
              <a:buFont typeface="Arial" panose="020B0604020202020204" pitchFamily="34" charset="0"/>
              <a:buChar char="•"/>
            </a:pPr>
            <a:r>
              <a:rPr lang="es-US" sz="2200">
                <a:latin typeface="Open Sans" panose="020B0606030504020204" pitchFamily="34" charset="0"/>
                <a:ea typeface="Open Sans" panose="020B0606030504020204" pitchFamily="34" charset="0"/>
                <a:cs typeface="Open Sans" panose="020B0606030504020204" pitchFamily="34" charset="0"/>
              </a:rPr>
              <a:t>Crear un entorno de trabajo donde </a:t>
            </a:r>
            <a:r>
              <a:rPr lang="es-US" sz="2200" b="1">
                <a:latin typeface="Open Sans" panose="020B0606030504020204" pitchFamily="34" charset="0"/>
                <a:ea typeface="Open Sans" panose="020B0606030504020204" pitchFamily="34" charset="0"/>
                <a:cs typeface="Open Sans" panose="020B0606030504020204" pitchFamily="34" charset="0"/>
              </a:rPr>
              <a:t>prospere la afiliación sindical </a:t>
            </a:r>
            <a:r>
              <a:rPr lang="es-US" sz="2200">
                <a:latin typeface="Open Sans" panose="020B0606030504020204" pitchFamily="34" charset="0"/>
                <a:ea typeface="Open Sans" panose="020B0606030504020204" pitchFamily="34" charset="0"/>
                <a:cs typeface="Open Sans" panose="020B0606030504020204" pitchFamily="34" charset="0"/>
              </a:rPr>
              <a:t>y </a:t>
            </a:r>
            <a:r>
              <a:rPr lang="es-US" sz="2200" b="1">
                <a:latin typeface="Open Sans" panose="020B0606030504020204" pitchFamily="34" charset="0"/>
                <a:ea typeface="Open Sans" panose="020B0606030504020204" pitchFamily="34" charset="0"/>
                <a:cs typeface="Open Sans" panose="020B0606030504020204" pitchFamily="34" charset="0"/>
              </a:rPr>
              <a:t>crezca la fuerza del sindicato</a:t>
            </a:r>
            <a:r>
              <a:rPr lang="es-US" sz="2200">
                <a:latin typeface="Open Sans" panose="020B0606030504020204" pitchFamily="34" charset="0"/>
                <a:ea typeface="Open Sans" panose="020B0606030504020204" pitchFamily="34" charset="0"/>
                <a:cs typeface="Open Sans" panose="020B0606030504020204" pitchFamily="34" charset="0"/>
              </a:rPr>
              <a:t>.</a:t>
            </a:r>
            <a:endParaRPr lang="en-CA" sz="220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s-US" sz="2200">
                <a:latin typeface="Open Sans" panose="020B0606030504020204" pitchFamily="34" charset="0"/>
                <a:ea typeface="Open Sans" panose="020B0606030504020204" pitchFamily="34" charset="0"/>
                <a:cs typeface="Open Sans" panose="020B0606030504020204" pitchFamily="34" charset="0"/>
              </a:rPr>
              <a:t>Fortalecer las relaciones, </a:t>
            </a:r>
            <a:r>
              <a:rPr lang="es-US" sz="2200" b="1">
                <a:latin typeface="Open Sans" panose="020B0606030504020204" pitchFamily="34" charset="0"/>
                <a:ea typeface="Open Sans" panose="020B0606030504020204" pitchFamily="34" charset="0"/>
                <a:cs typeface="Open Sans" panose="020B0606030504020204" pitchFamily="34" charset="0"/>
              </a:rPr>
              <a:t>fomentar la participación activa</a:t>
            </a:r>
            <a:r>
              <a:rPr lang="es-US" sz="2200">
                <a:latin typeface="Open Sans" panose="020B0606030504020204" pitchFamily="34" charset="0"/>
                <a:ea typeface="Open Sans" panose="020B0606030504020204" pitchFamily="34" charset="0"/>
                <a:cs typeface="Open Sans" panose="020B0606030504020204" pitchFamily="34" charset="0"/>
              </a:rPr>
              <a:t> y generar solidaridad.</a:t>
            </a:r>
            <a:endParaRPr lang="en-CA" sz="220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s-US" sz="2200">
                <a:latin typeface="Open Sans" panose="020B0606030504020204" pitchFamily="34" charset="0"/>
                <a:ea typeface="Open Sans" panose="020B0606030504020204" pitchFamily="34" charset="0"/>
                <a:cs typeface="Open Sans" panose="020B0606030504020204" pitchFamily="34" charset="0"/>
              </a:rPr>
              <a:t>Utilice las </a:t>
            </a:r>
            <a:r>
              <a:rPr lang="es-US" sz="2200" b="1">
                <a:latin typeface="Open Sans" panose="020B0606030504020204" pitchFamily="34" charset="0"/>
                <a:ea typeface="Open Sans" panose="020B0606030504020204" pitchFamily="34" charset="0"/>
                <a:cs typeface="Open Sans" panose="020B0606030504020204" pitchFamily="34" charset="0"/>
              </a:rPr>
              <a:t>conversaciones estructuradas</a:t>
            </a:r>
            <a:r>
              <a:rPr lang="es-US" sz="2200">
                <a:latin typeface="Open Sans" panose="020B0606030504020204" pitchFamily="34" charset="0"/>
                <a:ea typeface="Open Sans" panose="020B0606030504020204" pitchFamily="34" charset="0"/>
                <a:cs typeface="Open Sans" panose="020B0606030504020204" pitchFamily="34" charset="0"/>
              </a:rPr>
              <a:t> y desarrolle estrategias </a:t>
            </a:r>
            <a:r>
              <a:rPr lang="es-US" sz="2200" b="1">
                <a:latin typeface="Open Sans" panose="020B0606030504020204" pitchFamily="34" charset="0"/>
                <a:ea typeface="Open Sans" panose="020B0606030504020204" pitchFamily="34" charset="0"/>
                <a:cs typeface="Open Sans" panose="020B0606030504020204" pitchFamily="34" charset="0"/>
              </a:rPr>
              <a:t>para mejorar la participación</a:t>
            </a:r>
            <a:r>
              <a:rPr lang="es-US" sz="2200">
                <a:latin typeface="Open Sans" panose="020B0606030504020204" pitchFamily="34" charset="0"/>
                <a:ea typeface="Open Sans" panose="020B0606030504020204" pitchFamily="34" charset="0"/>
                <a:cs typeface="Open Sans" panose="020B0606030504020204" pitchFamily="34" charset="0"/>
              </a:rPr>
              <a:t>.</a:t>
            </a:r>
            <a:endParaRPr lang="en-CA" sz="220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s-US" sz="2200">
                <a:latin typeface="Open Sans" panose="020B0606030504020204" pitchFamily="34" charset="0"/>
                <a:ea typeface="Open Sans" panose="020B0606030504020204" pitchFamily="34" charset="0"/>
                <a:cs typeface="Open Sans" panose="020B0606030504020204" pitchFamily="34" charset="0"/>
              </a:rPr>
              <a:t>Aplique </a:t>
            </a:r>
            <a:r>
              <a:rPr lang="es-US" sz="2200" b="1">
                <a:latin typeface="Open Sans" panose="020B0606030504020204" pitchFamily="34" charset="0"/>
                <a:ea typeface="Open Sans" panose="020B0606030504020204" pitchFamily="34" charset="0"/>
                <a:cs typeface="Open Sans" panose="020B0606030504020204" pitchFamily="34" charset="0"/>
              </a:rPr>
              <a:t>la escucha activa </a:t>
            </a:r>
            <a:r>
              <a:rPr lang="es-US" sz="2200">
                <a:latin typeface="Open Sans" panose="020B0606030504020204" pitchFamily="34" charset="0"/>
                <a:ea typeface="Open Sans" panose="020B0606030504020204" pitchFamily="34" charset="0"/>
                <a:cs typeface="Open Sans" panose="020B0606030504020204" pitchFamily="34" charset="0"/>
              </a:rPr>
              <a:t>para abordar las preocupaciones y generar un diálogo significativo. </a:t>
            </a:r>
            <a:endParaRPr lang="en-CA" sz="220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s-US" sz="2200">
                <a:latin typeface="Open Sans" panose="020B0606030504020204" pitchFamily="34" charset="0"/>
                <a:ea typeface="Open Sans" panose="020B0606030504020204" pitchFamily="34" charset="0"/>
                <a:cs typeface="Open Sans" panose="020B0606030504020204" pitchFamily="34" charset="0"/>
              </a:rPr>
              <a:t>Desarrolle </a:t>
            </a:r>
            <a:r>
              <a:rPr lang="es-US" sz="2200" b="1">
                <a:latin typeface="Open Sans" panose="020B0606030504020204" pitchFamily="34" charset="0"/>
                <a:ea typeface="Open Sans" panose="020B0606030504020204" pitchFamily="34" charset="0"/>
                <a:cs typeface="Open Sans" panose="020B0606030504020204" pitchFamily="34" charset="0"/>
              </a:rPr>
              <a:t>campañas</a:t>
            </a:r>
            <a:r>
              <a:rPr lang="es-US" sz="2200">
                <a:latin typeface="Open Sans" panose="020B0606030504020204" pitchFamily="34" charset="0"/>
                <a:ea typeface="Open Sans" panose="020B0606030504020204" pitchFamily="34" charset="0"/>
                <a:cs typeface="Open Sans" panose="020B0606030504020204" pitchFamily="34" charset="0"/>
              </a:rPr>
              <a:t> </a:t>
            </a:r>
            <a:r>
              <a:rPr lang="es-US" sz="2200" b="1">
                <a:latin typeface="Open Sans" panose="020B0606030504020204" pitchFamily="34" charset="0"/>
                <a:ea typeface="Open Sans" panose="020B0606030504020204" pitchFamily="34" charset="0"/>
                <a:cs typeface="Open Sans" panose="020B0606030504020204" pitchFamily="34" charset="0"/>
              </a:rPr>
              <a:t>impactantes</a:t>
            </a:r>
            <a:r>
              <a:rPr lang="es-US" sz="2200">
                <a:latin typeface="Open Sans" panose="020B0606030504020204" pitchFamily="34" charset="0"/>
                <a:ea typeface="Open Sans" panose="020B0606030504020204" pitchFamily="34" charset="0"/>
                <a:cs typeface="Open Sans" panose="020B0606030504020204" pitchFamily="34" charset="0"/>
              </a:rPr>
              <a:t> para aumentar la cantidad de afiliados, mejorar la capacidad de negociación y extender la influencia del sindicato. </a:t>
            </a:r>
            <a:endParaRPr lang="en-CA" sz="220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s-US" sz="2200" b="1">
                <a:latin typeface="Open Sans" panose="020B0606030504020204" pitchFamily="34" charset="0"/>
                <a:ea typeface="Open Sans" panose="020B0606030504020204" pitchFamily="34" charset="0"/>
                <a:cs typeface="Open Sans" panose="020B0606030504020204" pitchFamily="34" charset="0"/>
              </a:rPr>
              <a:t>Establezca conexiones con los afiliados </a:t>
            </a:r>
            <a:r>
              <a:rPr lang="es-US" sz="2200">
                <a:latin typeface="Open Sans" panose="020B0606030504020204" pitchFamily="34" charset="0"/>
                <a:ea typeface="Open Sans" panose="020B0606030504020204" pitchFamily="34" charset="0"/>
                <a:cs typeface="Open Sans" panose="020B0606030504020204" pitchFamily="34" charset="0"/>
              </a:rPr>
              <a:t>en distintos entornos, como en los sitios de trabajo y durante las visitas domiciliarias, para generar apoyo sindical.</a:t>
            </a:r>
            <a:endParaRPr lang="en-CA" sz="220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Footer Placeholder 7">
            <a:extLst>
              <a:ext uri="{FF2B5EF4-FFF2-40B4-BE49-F238E27FC236}">
                <a16:creationId xmlns:a16="http://schemas.microsoft.com/office/drawing/2014/main" id="{F982CC19-D4F0-4FBC-8FD8-29910FCAFCEA}"/>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spTree>
    <p:custDataLst>
      <p:tags r:id="rId1"/>
    </p:custDataLst>
    <p:extLst>
      <p:ext uri="{BB962C8B-B14F-4D97-AF65-F5344CB8AC3E}">
        <p14:creationId xmlns:p14="http://schemas.microsoft.com/office/powerpoint/2010/main" val="364660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E151FA-6D37-3193-B6FA-7B17FBCE5F33}"/>
              </a:ext>
            </a:extLst>
          </p:cNvPr>
          <p:cNvPicPr>
            <a:picLocks noChangeAspect="1"/>
          </p:cNvPicPr>
          <p:nvPr/>
        </p:nvPicPr>
        <p:blipFill>
          <a:blip r:embed="rId4" cstate="print">
            <a:extLst>
              <a:ext uri="{28A0092B-C50C-407E-A947-70E740481C1C}">
                <a14:useLocalDpi xmlns:a14="http://schemas.microsoft.com/office/drawing/2010/main" val="0"/>
              </a:ext>
            </a:extLst>
          </a:blip>
          <a:srcRect l="246" t="4998" r="250" b="15625"/>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192000" cy="6858000"/>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70AB48A3-E548-44E4-AEDC-1932E9E0E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
        <p:nvSpPr>
          <p:cNvPr id="3" name="TextBox 2">
            <a:extLst>
              <a:ext uri="{FF2B5EF4-FFF2-40B4-BE49-F238E27FC236}">
                <a16:creationId xmlns:a16="http://schemas.microsoft.com/office/drawing/2014/main" id="{3A8B19B6-25C0-10F3-9092-70EC6A7BC842}"/>
              </a:ext>
            </a:extLst>
          </p:cNvPr>
          <p:cNvSpPr txBox="1"/>
          <p:nvPr/>
        </p:nvSpPr>
        <p:spPr>
          <a:xfrm>
            <a:off x="786724" y="1804958"/>
            <a:ext cx="8530096" cy="2800767"/>
          </a:xfrm>
          <a:prstGeom prst="rect">
            <a:avLst/>
          </a:prstGeom>
          <a:noFill/>
        </p:spPr>
        <p:txBody>
          <a:bodyPr wrap="square" rtlCol="0">
            <a:spAutoFit/>
          </a:bodyPr>
          <a:lstStyle/>
          <a:p>
            <a:pPr marL="174625" lvl="0" indent="-174625">
              <a:buClr>
                <a:srgbClr val="E7B909"/>
              </a:buClr>
              <a:buFont typeface="Arial" panose="020B0604020202020204" pitchFamily="34" charset="0"/>
              <a:buChar char="•"/>
            </a:pPr>
            <a:r>
              <a:rPr lang="es-US" sz="2200">
                <a:solidFill>
                  <a:schemeClr val="bg1"/>
                </a:solidFill>
                <a:latin typeface="Open Sans" panose="020B0606030504020204" pitchFamily="34" charset="0"/>
                <a:ea typeface="Open Sans" panose="020B0606030504020204" pitchFamily="34" charset="0"/>
                <a:cs typeface="Open Sans" panose="020B0606030504020204" pitchFamily="34" charset="0"/>
              </a:rPr>
              <a:t>¡Juntos somos más fuertes, juntos somos imparables! </a:t>
            </a:r>
            <a:br>
              <a:rPr lang="es-US" sz="220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4625" lvl="0" indent="-174625">
              <a:buClr>
                <a:srgbClr val="E7B909"/>
              </a:buClr>
              <a:buFont typeface="Arial" panose="020B0604020202020204" pitchFamily="34" charset="0"/>
              <a:buChar char="•"/>
            </a:pPr>
            <a:r>
              <a:rPr lang="es-US" sz="2200">
                <a:solidFill>
                  <a:schemeClr val="bg1"/>
                </a:solidFill>
                <a:latin typeface="Open Sans" panose="020B0606030504020204" pitchFamily="34" charset="0"/>
                <a:ea typeface="Open Sans" panose="020B0606030504020204" pitchFamily="34" charset="0"/>
                <a:cs typeface="Open Sans" panose="020B0606030504020204" pitchFamily="34" charset="0"/>
              </a:rPr>
              <a:t>Desarrolle una organización más fuerte, aumente la tasa de afiliación y encienda la chispa de la solidaridad. </a:t>
            </a:r>
            <a:br>
              <a:rPr lang="es-US" sz="220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4625" lvl="0" indent="-174625">
              <a:buClr>
                <a:srgbClr val="E7B909"/>
              </a:buClr>
              <a:buFont typeface="Arial" panose="020B0604020202020204" pitchFamily="34" charset="0"/>
              <a:buChar char="•"/>
            </a:pPr>
            <a:r>
              <a:rPr lang="es-US" sz="2200">
                <a:solidFill>
                  <a:schemeClr val="bg1"/>
                </a:solidFill>
                <a:latin typeface="Open Sans" panose="020B0606030504020204" pitchFamily="34" charset="0"/>
                <a:ea typeface="Open Sans" panose="020B0606030504020204" pitchFamily="34" charset="0"/>
                <a:cs typeface="Open Sans" panose="020B0606030504020204" pitchFamily="34" charset="0"/>
              </a:rPr>
              <a:t>Alce la voz, manténgase firme y organícese para un futuro en el que se escuche la voz de todos los trabajadores!"</a:t>
            </a:r>
            <a:endParaRPr lang="en-CA" sz="2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spcAft>
                <a:spcPts val="2400"/>
              </a:spcAft>
              <a:buClr>
                <a:srgbClr val="E7B909"/>
              </a:buClr>
              <a:buSzPct val="120000"/>
              <a:buFont typeface="Arial" panose="020B0604020202020204" pitchFamily="34" charset="0"/>
              <a:buChar char="•"/>
            </a:pPr>
            <a:endParaRPr lang="en-CA" sz="2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273746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E151FA-6D37-3193-B6FA-7B17FBCE5F33}"/>
              </a:ext>
            </a:extLst>
          </p:cNvPr>
          <p:cNvPicPr>
            <a:picLocks noChangeAspect="1"/>
          </p:cNvPicPr>
          <p:nvPr/>
        </p:nvPicPr>
        <p:blipFill>
          <a:blip r:embed="rId4" cstate="print">
            <a:extLst>
              <a:ext uri="{28A0092B-C50C-407E-A947-70E740481C1C}">
                <a14:useLocalDpi xmlns:a14="http://schemas.microsoft.com/office/drawing/2010/main" val="0"/>
              </a:ext>
            </a:extLst>
          </a:blip>
          <a:srcRect l="246" t="4998" r="250" b="15625"/>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192000" cy="6858000"/>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3799" y="203200"/>
            <a:ext cx="534769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s-ES" sz="2400" b="1" dirty="0"/>
              <a:t>¿Alguna duda </a:t>
            </a:r>
            <a:r>
              <a:rPr lang="es-ES" sz="2400" b="1" dirty="0">
                <a:solidFill>
                  <a:schemeClr val="tx1"/>
                </a:solidFill>
              </a:rPr>
              <a:t>o Comentario?</a:t>
            </a:r>
            <a:endPar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804958"/>
            <a:ext cx="9752986" cy="4764766"/>
          </a:xfrm>
          <a:prstGeom prst="rect">
            <a:avLst/>
          </a:prstGeom>
          <a:noFill/>
        </p:spPr>
        <p:txBody>
          <a:bodyPr wrap="square" rtlCol="0">
            <a:spAutoFit/>
          </a:bodyPr>
          <a:lstStyle/>
          <a:p>
            <a:pPr algn="ctr">
              <a:spcBef>
                <a:spcPts val="600"/>
              </a:spcBef>
              <a:spcAft>
                <a:spcPts val="1800"/>
              </a:spcAft>
            </a:pPr>
            <a:r>
              <a:rPr lang="en-US" sz="2400" b="1" dirty="0">
                <a:solidFill>
                  <a:schemeClr val="bg1"/>
                </a:solidFill>
              </a:rPr>
              <a:t>Infor</a:t>
            </a:r>
            <a:r>
              <a:rPr lang="es-ES" sz="2400" b="1" dirty="0" err="1">
                <a:solidFill>
                  <a:schemeClr val="bg1"/>
                </a:solidFill>
              </a:rPr>
              <a:t>mación</a:t>
            </a:r>
            <a:r>
              <a:rPr lang="en-US" sz="2400" b="1" dirty="0">
                <a:solidFill>
                  <a:schemeClr val="bg1"/>
                </a:solidFill>
              </a:rPr>
              <a:t> de </a:t>
            </a:r>
            <a:r>
              <a:rPr lang="en-US" sz="2400" b="1" dirty="0" err="1">
                <a:solidFill>
                  <a:schemeClr val="bg1"/>
                </a:solidFill>
              </a:rPr>
              <a:t>Contacto</a:t>
            </a:r>
            <a:br>
              <a:rPr lang="en-US" sz="2400" b="1" dirty="0">
                <a:solidFill>
                  <a:schemeClr val="bg1"/>
                </a:solidFill>
              </a:rPr>
            </a:b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Daniel </a:t>
            </a:r>
            <a:r>
              <a:rPr lang="en-CA"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Vuyk</a:t>
            </a:r>
            <a:endPar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dvuyk@iupat.org</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http://www.iupat.org</a:t>
            </a:r>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46D7D6B3-BFD1-4222-B908-8EC6D973C3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pic>
        <p:nvPicPr>
          <p:cNvPr id="1026" name="Picture 2" descr="A yellow circle with white text&#10;&#10;AI-generated content may be incorrect.">
            <a:extLst>
              <a:ext uri="{FF2B5EF4-FFF2-40B4-BE49-F238E27FC236}">
                <a16:creationId xmlns:a16="http://schemas.microsoft.com/office/drawing/2014/main" id="{1F3AB37E-08EC-CDA0-F37E-CF09E1DFC9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01293" y="5220539"/>
            <a:ext cx="1349185" cy="134918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5039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235918" y="1858049"/>
            <a:ext cx="479618" cy="4511491"/>
          </a:xfrm>
          <a:prstGeom prst="rect">
            <a:avLst/>
          </a:prstGeom>
          <a:noFill/>
        </p:spPr>
        <p:txBody>
          <a:bodyPr wrap="none" rtlCol="0">
            <a:spAutoFit/>
          </a:bodyPr>
          <a:lstStyle/>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a:p>
            <a:pPr>
              <a:spcAft>
                <a:spcPts val="650"/>
              </a:spcAft>
            </a:pPr>
            <a:endPar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75B84B68-0885-11A0-F0E9-6D18AEABB8F6}"/>
              </a:ext>
            </a:extLst>
          </p:cNvPr>
          <p:cNvSpPr txBox="1"/>
          <p:nvPr/>
        </p:nvSpPr>
        <p:spPr>
          <a:xfrm>
            <a:off x="1667981" y="2024298"/>
            <a:ext cx="8620326" cy="3701013"/>
          </a:xfrm>
          <a:prstGeom prst="rect">
            <a:avLst/>
          </a:prstGeom>
          <a:noFill/>
        </p:spPr>
        <p:txBody>
          <a:bodyPr wrap="square" rtlCol="0">
            <a:spAutoFit/>
          </a:bodyPr>
          <a:lstStyle/>
          <a:p>
            <a:pPr lvl="0"/>
            <a:r>
              <a:rPr lang="es-US" sz="2400">
                <a:latin typeface="Open Sans" panose="020B0606030504020204" pitchFamily="34" charset="0"/>
                <a:ea typeface="Open Sans" panose="020B0606030504020204" pitchFamily="34" charset="0"/>
                <a:cs typeface="Open Sans" panose="020B0606030504020204" pitchFamily="34" charset="0"/>
              </a:rPr>
              <a:t>Organización interna: nociones básicas</a:t>
            </a:r>
            <a:endParaRPr lang="en-CA" sz="2400">
              <a:latin typeface="Open Sans" panose="020B0606030504020204" pitchFamily="34" charset="0"/>
              <a:ea typeface="Open Sans" panose="020B0606030504020204" pitchFamily="34" charset="0"/>
              <a:cs typeface="Open Sans" panose="020B0606030504020204" pitchFamily="34" charset="0"/>
            </a:endParaRPr>
          </a:p>
          <a:p>
            <a:endParaRPr lang="en-US" sz="2400">
              <a:latin typeface="Open Sans" panose="020B0606030504020204" pitchFamily="34" charset="0"/>
              <a:ea typeface="Open Sans" panose="020B0606030504020204" pitchFamily="34" charset="0"/>
              <a:cs typeface="Open Sans" panose="020B0606030504020204" pitchFamily="34" charset="0"/>
            </a:endParaRPr>
          </a:p>
          <a:p>
            <a:pPr lvl="0"/>
            <a:r>
              <a:rPr lang="es-US" sz="2400">
                <a:latin typeface="Open Sans" panose="020B0606030504020204" pitchFamily="34" charset="0"/>
                <a:ea typeface="Open Sans" panose="020B0606030504020204" pitchFamily="34" charset="0"/>
                <a:cs typeface="Open Sans" panose="020B0606030504020204" pitchFamily="34" charset="0"/>
              </a:rPr>
              <a:t>Ejercicio de evaluación inicial</a:t>
            </a:r>
            <a:endParaRPr lang="en-CA" sz="2400">
              <a:latin typeface="Open Sans" panose="020B0606030504020204" pitchFamily="34" charset="0"/>
              <a:ea typeface="Open Sans" panose="020B0606030504020204" pitchFamily="34" charset="0"/>
              <a:cs typeface="Open Sans" panose="020B0606030504020204" pitchFamily="34" charset="0"/>
            </a:endParaRPr>
          </a:p>
          <a:p>
            <a:endParaRPr lang="en-US" sz="240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lvl="0"/>
            <a:r>
              <a:rPr lang="es-US" sz="2400">
                <a:latin typeface="Open Sans" panose="020B0606030504020204" pitchFamily="34" charset="0"/>
                <a:ea typeface="Open Sans" panose="020B0606030504020204" pitchFamily="34" charset="0"/>
                <a:cs typeface="Open Sans" panose="020B0606030504020204" pitchFamily="34" charset="0"/>
              </a:rPr>
              <a:t>Primeros pasos: campaña de organización interna </a:t>
            </a:r>
            <a:endParaRPr lang="en-CA" sz="2400">
              <a:latin typeface="Open Sans" panose="020B0606030504020204" pitchFamily="34" charset="0"/>
              <a:ea typeface="Open Sans" panose="020B0606030504020204" pitchFamily="34" charset="0"/>
              <a:cs typeface="Open Sans" panose="020B0606030504020204" pitchFamily="34" charset="0"/>
            </a:endParaRPr>
          </a:p>
          <a:p>
            <a:endParaRPr lang="en-US" sz="240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lvl="0"/>
            <a:r>
              <a:rPr lang="es-US" sz="2400">
                <a:latin typeface="Open Sans" panose="020B0606030504020204" pitchFamily="34" charset="0"/>
                <a:ea typeface="Open Sans" panose="020B0606030504020204" pitchFamily="34" charset="0"/>
                <a:cs typeface="Open Sans" panose="020B0606030504020204" pitchFamily="34" charset="0"/>
              </a:rPr>
              <a:t>Conversaciones estructuradas</a:t>
            </a:r>
          </a:p>
          <a:p>
            <a:pPr lvl="0"/>
            <a:endParaRPr lang="en-CA" sz="2400">
              <a:latin typeface="Open Sans" panose="020B0606030504020204" pitchFamily="34" charset="0"/>
              <a:ea typeface="Open Sans" panose="020B0606030504020204" pitchFamily="34" charset="0"/>
              <a:cs typeface="Open Sans" panose="020B0606030504020204" pitchFamily="34" charset="0"/>
            </a:endParaRPr>
          </a:p>
          <a:p>
            <a:pPr lvl="0"/>
            <a:r>
              <a:rPr lang="es-US" sz="2400">
                <a:latin typeface="Open Sans" panose="020B0606030504020204" pitchFamily="34" charset="0"/>
                <a:ea typeface="Open Sans" panose="020B0606030504020204" pitchFamily="34" charset="0"/>
                <a:cs typeface="Open Sans" panose="020B0606030504020204" pitchFamily="34" charset="0"/>
              </a:rPr>
              <a:t>Habilidades de escucha activa</a:t>
            </a:r>
            <a:endParaRPr lang="en-US" sz="240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endParaRPr lang="en-US" sz="185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sp>
        <p:nvSpPr>
          <p:cNvPr id="7" name="Footer Placeholder 6">
            <a:extLst>
              <a:ext uri="{FF2B5EF4-FFF2-40B4-BE49-F238E27FC236}">
                <a16:creationId xmlns:a16="http://schemas.microsoft.com/office/drawing/2014/main" id="{CD5C368F-1D89-4912-9065-B1C9E4B6CD9B}"/>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pic>
        <p:nvPicPr>
          <p:cNvPr id="1026" name="Picture 2" descr="Leading international construction workers' union backs HEROES Act">
            <a:extLst>
              <a:ext uri="{FF2B5EF4-FFF2-40B4-BE49-F238E27FC236}">
                <a16:creationId xmlns:a16="http://schemas.microsoft.com/office/drawing/2014/main" id="{B1F95B0B-7477-43C8-AFE6-7F322C8FE7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289" b="23662"/>
          <a:stretch/>
        </p:blipFill>
        <p:spPr bwMode="auto">
          <a:xfrm>
            <a:off x="8196952" y="-2816"/>
            <a:ext cx="3995048" cy="22192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F33D375-DD24-46BB-9A99-4BEE6FECF2D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8070" y="-20985"/>
            <a:ext cx="1394051" cy="2255593"/>
          </a:xfrm>
          <a:prstGeom prst="rect">
            <a:avLst/>
          </a:prstGeom>
        </p:spPr>
      </p:pic>
    </p:spTree>
    <p:custDataLst>
      <p:tags r:id="rId1"/>
    </p:custDataLst>
    <p:extLst>
      <p:ext uri="{BB962C8B-B14F-4D97-AF65-F5344CB8AC3E}">
        <p14:creationId xmlns:p14="http://schemas.microsoft.com/office/powerpoint/2010/main" val="1899117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s-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Organización Interna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r>
              <a:rPr lang="en-US" sz="36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Nociones</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Básicas</a:t>
            </a:r>
            <a:endPar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371BA4-CB0E-4593-92E3-164B003C4CAD}"/>
              </a:ext>
            </a:extLst>
          </p:cNvPr>
          <p:cNvSpPr/>
          <p:nvPr/>
        </p:nvSpPr>
        <p:spPr>
          <a:xfrm>
            <a:off x="381000" y="1183481"/>
            <a:ext cx="11430000" cy="431619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err="1">
                <a:solidFill>
                  <a:schemeClr val="bg1"/>
                </a:solidFill>
              </a:rPr>
              <a:t>Recuerde</a:t>
            </a:r>
            <a:r>
              <a:rPr lang="en-US" b="1" dirty="0">
                <a:solidFill>
                  <a:schemeClr val="bg1"/>
                </a:solidFill>
              </a:rPr>
              <a:t> Sus </a:t>
            </a:r>
            <a:r>
              <a:rPr lang="es-US" dirty="0"/>
              <a:t>“</a:t>
            </a:r>
            <a:r>
              <a:rPr lang="en-US" dirty="0"/>
              <a:t>Por Qu</a:t>
            </a:r>
            <a:r>
              <a:rPr lang="fr-CA" dirty="0"/>
              <a:t>é</a:t>
            </a:r>
            <a:r>
              <a:rPr lang="es-US" dirty="0"/>
              <a:t>" </a:t>
            </a:r>
            <a:endParaRPr lang="en-US" b="1" dirty="0"/>
          </a:p>
        </p:txBody>
      </p:sp>
      <p:sp>
        <p:nvSpPr>
          <p:cNvPr id="8" name="Footer Placeholder 7">
            <a:extLst>
              <a:ext uri="{FF2B5EF4-FFF2-40B4-BE49-F238E27FC236}">
                <a16:creationId xmlns:a16="http://schemas.microsoft.com/office/drawing/2014/main" id="{6D3F2F26-33C9-427C-8D2C-A64E58AB5D93}"/>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pic>
        <p:nvPicPr>
          <p:cNvPr id="1026" name="Picture 2" descr="negative impacts on farmworker health">
            <a:extLst>
              <a:ext uri="{FF2B5EF4-FFF2-40B4-BE49-F238E27FC236}">
                <a16:creationId xmlns:a16="http://schemas.microsoft.com/office/drawing/2014/main" id="{1A93FD84-7BCD-4BBF-8913-FE034EB400D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05893" y="1358325"/>
            <a:ext cx="2804392" cy="18661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PAT | Our Glaziers work hard, day in ...">
            <a:extLst>
              <a:ext uri="{FF2B5EF4-FFF2-40B4-BE49-F238E27FC236}">
                <a16:creationId xmlns:a16="http://schemas.microsoft.com/office/drawing/2014/main" id="{7B268232-BF0C-4AA9-9E81-82859CA30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4719" y="3365027"/>
            <a:ext cx="1881720" cy="18817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C 9 Bridge Painters Local 806 ...">
            <a:extLst>
              <a:ext uri="{FF2B5EF4-FFF2-40B4-BE49-F238E27FC236}">
                <a16:creationId xmlns:a16="http://schemas.microsoft.com/office/drawing/2014/main" id="{119F2E05-A4FC-4DCE-9A00-79944B1748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9379" y="1357781"/>
            <a:ext cx="2804391" cy="18661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troducing IUPAT Local 101 - NW Labor Press">
            <a:extLst>
              <a:ext uri="{FF2B5EF4-FFF2-40B4-BE49-F238E27FC236}">
                <a16:creationId xmlns:a16="http://schemas.microsoft.com/office/drawing/2014/main" id="{3F669E23-4FAA-4769-BAFA-56046B9E9D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370"/>
          <a:stretch/>
        </p:blipFill>
        <p:spPr bwMode="auto">
          <a:xfrm>
            <a:off x="5115210" y="3365026"/>
            <a:ext cx="1825423" cy="18817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risti Slade: Women in Drywall | Trim-Tex">
            <a:extLst>
              <a:ext uri="{FF2B5EF4-FFF2-40B4-BE49-F238E27FC236}">
                <a16:creationId xmlns:a16="http://schemas.microsoft.com/office/drawing/2014/main" id="{50FF78BE-8E2C-4DEB-98AC-A50AB7F82A9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813" b="14247"/>
          <a:stretch/>
        </p:blipFill>
        <p:spPr bwMode="auto">
          <a:xfrm>
            <a:off x="7168749" y="3365027"/>
            <a:ext cx="1825424" cy="18817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istory of child labor in the United ...">
            <a:extLst>
              <a:ext uri="{FF2B5EF4-FFF2-40B4-BE49-F238E27FC236}">
                <a16:creationId xmlns:a16="http://schemas.microsoft.com/office/drawing/2014/main" id="{271F9946-8173-4B6C-BE90-3D8775781E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5991" y="3334012"/>
            <a:ext cx="242887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oday in labor history: Workers killed ...">
            <a:extLst>
              <a:ext uri="{FF2B5EF4-FFF2-40B4-BE49-F238E27FC236}">
                <a16:creationId xmlns:a16="http://schemas.microsoft.com/office/drawing/2014/main" id="{FE2455FB-855A-4907-B515-2D4F53DCF0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845" y="3365026"/>
            <a:ext cx="2368352" cy="18871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F7FADC8-D503-4864-BD28-73BF4D7FD154}"/>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t="26036" b="23548"/>
          <a:stretch/>
        </p:blipFill>
        <p:spPr>
          <a:xfrm>
            <a:off x="6412863" y="1357781"/>
            <a:ext cx="5155293" cy="1866195"/>
          </a:xfrm>
          <a:prstGeom prst="rect">
            <a:avLst/>
          </a:prstGeom>
        </p:spPr>
      </p:pic>
    </p:spTree>
    <p:extLst>
      <p:ext uri="{BB962C8B-B14F-4D97-AF65-F5344CB8AC3E}">
        <p14:creationId xmlns:p14="http://schemas.microsoft.com/office/powerpoint/2010/main" val="716927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8008A3-9FCD-4210-B9B6-7BCDD2446959}"/>
              </a:ext>
            </a:extLst>
          </p:cNvPr>
          <p:cNvPicPr>
            <a:picLocks noChangeAspect="1"/>
          </p:cNvPicPr>
          <p:nvPr/>
        </p:nvPicPr>
        <p:blipFill rotWithShape="1">
          <a:blip r:embed="rId4">
            <a:extLst>
              <a:ext uri="{28A0092B-C50C-407E-A947-70E740481C1C}">
                <a14:useLocalDpi xmlns:a14="http://schemas.microsoft.com/office/drawing/2010/main" val="0"/>
              </a:ext>
            </a:extLst>
          </a:blip>
          <a:srcRect l="3776" t="3518" r="5743" b="4320"/>
          <a:stretch/>
        </p:blipFill>
        <p:spPr>
          <a:xfrm>
            <a:off x="1873527" y="830881"/>
            <a:ext cx="8707859" cy="5026140"/>
          </a:xfrm>
          <a:prstGeom prst="rect">
            <a:avLst/>
          </a:prstGeom>
        </p:spPr>
      </p:pic>
      <p:sp>
        <p:nvSpPr>
          <p:cNvPr id="2" name="Rectangle 1">
            <a:extLst>
              <a:ext uri="{FF2B5EF4-FFF2-40B4-BE49-F238E27FC236}">
                <a16:creationId xmlns:a16="http://schemas.microsoft.com/office/drawing/2014/main" id="{72A7CAAF-FB4B-43A2-8CC7-EF8BE0751CE4}"/>
              </a:ext>
            </a:extLst>
          </p:cNvPr>
          <p:cNvSpPr/>
          <p:nvPr/>
        </p:nvSpPr>
        <p:spPr>
          <a:xfrm>
            <a:off x="1873527" y="5004262"/>
            <a:ext cx="5957062" cy="852759"/>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US" dirty="0">
                <a:solidFill>
                  <a:schemeClr val="bg1"/>
                </a:solidFill>
              </a:rPr>
              <a:t>Organización Interna</a:t>
            </a:r>
            <a:r>
              <a:rPr lang="en-CA" dirty="0">
                <a:solidFill>
                  <a:schemeClr val="bg1"/>
                </a:solidFill>
              </a:rPr>
              <a:t>: </a:t>
            </a:r>
            <a:r>
              <a:rPr lang="es-US" dirty="0"/>
              <a:t>Nociones Básicas</a:t>
            </a:r>
            <a:endParaRPr lang="en-CA" dirty="0"/>
          </a:p>
        </p:txBody>
      </p:sp>
      <p:sp>
        <p:nvSpPr>
          <p:cNvPr id="8" name="Footer Placeholder 7">
            <a:extLst>
              <a:ext uri="{FF2B5EF4-FFF2-40B4-BE49-F238E27FC236}">
                <a16:creationId xmlns:a16="http://schemas.microsoft.com/office/drawing/2014/main" id="{83704256-15EE-4F92-BA75-1C94AAACAE93}"/>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sp>
        <p:nvSpPr>
          <p:cNvPr id="10" name="TextBox 9">
            <a:extLst>
              <a:ext uri="{FF2B5EF4-FFF2-40B4-BE49-F238E27FC236}">
                <a16:creationId xmlns:a16="http://schemas.microsoft.com/office/drawing/2014/main" id="{57746BBA-D429-438B-9652-4C0DBFB6F9DF}"/>
              </a:ext>
            </a:extLst>
          </p:cNvPr>
          <p:cNvSpPr txBox="1"/>
          <p:nvPr/>
        </p:nvSpPr>
        <p:spPr>
          <a:xfrm>
            <a:off x="1873527" y="5076698"/>
            <a:ext cx="5790809" cy="707886"/>
          </a:xfrm>
          <a:prstGeom prst="rect">
            <a:avLst/>
          </a:prstGeom>
          <a:noFill/>
        </p:spPr>
        <p:txBody>
          <a:bodyPr wrap="square">
            <a:spAutoFit/>
          </a:bodyPr>
          <a:lstStyle/>
          <a:p>
            <a:pPr algn="ctr"/>
            <a:r>
              <a:rPr lang="es-US" sz="2000" b="1">
                <a:latin typeface="Open Sans" panose="020B0606030504020204" pitchFamily="34" charset="0"/>
                <a:ea typeface="Open Sans" panose="020B0606030504020204" pitchFamily="34" charset="0"/>
                <a:cs typeface="Open Sans" panose="020B0606030504020204" pitchFamily="34" charset="0"/>
              </a:rPr>
              <a:t>Comprométase a desarrollar una</a:t>
            </a:r>
            <a:r>
              <a:rPr lang="es-US" sz="2000">
                <a:latin typeface="Open Sans" panose="020B0606030504020204" pitchFamily="34" charset="0"/>
                <a:ea typeface="Open Sans" panose="020B0606030504020204" pitchFamily="34" charset="0"/>
                <a:cs typeface="Open Sans" panose="020B0606030504020204" pitchFamily="34" charset="0"/>
              </a:rPr>
              <a:t> </a:t>
            </a:r>
            <a:r>
              <a:rPr lang="es-US" sz="2000" b="1">
                <a:solidFill>
                  <a:schemeClr val="bg1"/>
                </a:solidFill>
                <a:latin typeface="Open Sans" panose="020B0606030504020204" pitchFamily="34" charset="0"/>
                <a:ea typeface="Open Sans" panose="020B0606030504020204" pitchFamily="34" charset="0"/>
                <a:cs typeface="Open Sans" panose="020B0606030504020204" pitchFamily="34" charset="0"/>
              </a:rPr>
              <a:t>cultura sindical</a:t>
            </a:r>
            <a:r>
              <a:rPr lang="es-US" sz="2000">
                <a:latin typeface="Open Sans" panose="020B0606030504020204" pitchFamily="34" charset="0"/>
                <a:ea typeface="Open Sans" panose="020B0606030504020204" pitchFamily="34" charset="0"/>
                <a:cs typeface="Open Sans" panose="020B0606030504020204" pitchFamily="34" charset="0"/>
              </a:rPr>
              <a:t> </a:t>
            </a:r>
            <a:r>
              <a:rPr lang="es-US" sz="2000" b="1">
                <a:latin typeface="Open Sans" panose="020B0606030504020204" pitchFamily="34" charset="0"/>
                <a:ea typeface="Open Sans" panose="020B0606030504020204" pitchFamily="34" charset="0"/>
                <a:cs typeface="Open Sans" panose="020B0606030504020204" pitchFamily="34" charset="0"/>
              </a:rPr>
              <a:t>fuerte en todo el consejo distrital.</a:t>
            </a:r>
            <a:endParaRPr lang="en-US" sz="2000" b="1">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837268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3FD882-8EE5-4FD0-8944-A6610A33ADC6}"/>
              </a:ext>
            </a:extLst>
          </p:cNvPr>
          <p:cNvPicPr>
            <a:picLocks noChangeAspect="1"/>
          </p:cNvPicPr>
          <p:nvPr/>
        </p:nvPicPr>
        <p:blipFill>
          <a:blip r:embed="rId3"/>
          <a:stretch>
            <a:fillRect/>
          </a:stretch>
        </p:blipFill>
        <p:spPr>
          <a:xfrm>
            <a:off x="1097140" y="829038"/>
            <a:ext cx="9424289" cy="5222627"/>
          </a:xfrm>
          <a:prstGeom prst="rect">
            <a:avLst/>
          </a:prstGeom>
        </p:spPr>
      </p:pic>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s-US" dirty="0">
                <a:solidFill>
                  <a:schemeClr val="bg1"/>
                </a:solidFill>
              </a:rPr>
              <a:t>Recuerde </a:t>
            </a:r>
            <a:r>
              <a:rPr lang="es-US" dirty="0"/>
              <a:t>Qué es Un Sindicato</a:t>
            </a:r>
            <a:endParaRPr lang="en-US" b="1" dirty="0"/>
          </a:p>
        </p:txBody>
      </p:sp>
      <p:sp>
        <p:nvSpPr>
          <p:cNvPr id="9" name="Footer Placeholder 8">
            <a:extLst>
              <a:ext uri="{FF2B5EF4-FFF2-40B4-BE49-F238E27FC236}">
                <a16:creationId xmlns:a16="http://schemas.microsoft.com/office/drawing/2014/main" id="{CE0A4C29-0C6D-4DC8-A4B5-25C82201ED19}"/>
              </a:ext>
            </a:extLst>
          </p:cNvPr>
          <p:cNvSpPr>
            <a:spLocks noGrp="1"/>
          </p:cNvSpPr>
          <p:nvPr>
            <p:ph type="ftr" sz="quarter" idx="3"/>
          </p:nvPr>
        </p:nvSpPr>
        <p:spPr>
          <a:prstGeom prst="rect">
            <a:avLst/>
          </a:prstGeom>
        </p:spPr>
        <p:txBody>
          <a:bodyPr/>
          <a:lstStyle/>
          <a:p>
            <a:r>
              <a:rPr lang="es-ES"/>
              <a:t>COR 1274 Organización Interna - Miembro</a:t>
            </a:r>
            <a:endParaRPr lang="en-US"/>
          </a:p>
        </p:txBody>
      </p:sp>
      <p:sp>
        <p:nvSpPr>
          <p:cNvPr id="7" name="Rectangle 6">
            <a:extLst>
              <a:ext uri="{FF2B5EF4-FFF2-40B4-BE49-F238E27FC236}">
                <a16:creationId xmlns:a16="http://schemas.microsoft.com/office/drawing/2014/main" id="{B9288C83-4539-478A-8750-453FB3509DC8}"/>
              </a:ext>
            </a:extLst>
          </p:cNvPr>
          <p:cNvSpPr/>
          <p:nvPr/>
        </p:nvSpPr>
        <p:spPr>
          <a:xfrm>
            <a:off x="1097139" y="5070763"/>
            <a:ext cx="7563609" cy="9748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A565E372-EB5E-454F-A79D-8A4188538E20}"/>
              </a:ext>
            </a:extLst>
          </p:cNvPr>
          <p:cNvSpPr txBox="1"/>
          <p:nvPr/>
        </p:nvSpPr>
        <p:spPr>
          <a:xfrm>
            <a:off x="989841" y="5197854"/>
            <a:ext cx="7563609" cy="707886"/>
          </a:xfrm>
          <a:prstGeom prst="rect">
            <a:avLst/>
          </a:prstGeom>
          <a:noFill/>
        </p:spPr>
        <p:txBody>
          <a:bodyPr wrap="square" rtlCol="0">
            <a:spAutoFit/>
          </a:bodyPr>
          <a:lstStyle/>
          <a:p>
            <a:pPr algn="ctr"/>
            <a:r>
              <a:rPr lang="es-US" sz="2000" b="1">
                <a:latin typeface="Open Sans" panose="020B0606030504020204" pitchFamily="34" charset="0"/>
                <a:ea typeface="Open Sans" panose="020B0606030504020204" pitchFamily="34" charset="0"/>
                <a:cs typeface="Open Sans" panose="020B0606030504020204" pitchFamily="34" charset="0"/>
              </a:rPr>
              <a:t>Un sindicato es un grupo de trabajadores que</a:t>
            </a:r>
            <a:r>
              <a:rPr lang="es-US" sz="2000">
                <a:latin typeface="Open Sans" panose="020B0606030504020204" pitchFamily="34" charset="0"/>
                <a:ea typeface="Open Sans" panose="020B0606030504020204" pitchFamily="34" charset="0"/>
                <a:cs typeface="Open Sans" panose="020B0606030504020204" pitchFamily="34" charset="0"/>
              </a:rPr>
              <a:t> </a:t>
            </a:r>
            <a:r>
              <a:rPr lang="es-US" sz="2000" b="1" i="1">
                <a:solidFill>
                  <a:schemeClr val="bg1"/>
                </a:solidFill>
                <a:latin typeface="Open Sans" panose="020B0606030504020204" pitchFamily="34" charset="0"/>
                <a:ea typeface="Open Sans" panose="020B0606030504020204" pitchFamily="34" charset="0"/>
                <a:cs typeface="Open Sans" panose="020B0606030504020204" pitchFamily="34" charset="0"/>
              </a:rPr>
              <a:t>actúan</a:t>
            </a:r>
            <a:r>
              <a:rPr lang="es-US" sz="2000" b="1">
                <a:solidFill>
                  <a:schemeClr val="bg1"/>
                </a:solidFill>
                <a:latin typeface="Open Sans" panose="020B0606030504020204" pitchFamily="34" charset="0"/>
                <a:ea typeface="Open Sans" panose="020B0606030504020204" pitchFamily="34" charset="0"/>
                <a:cs typeface="Open Sans" panose="020B0606030504020204" pitchFamily="34" charset="0"/>
              </a:rPr>
              <a:t> juntos</a:t>
            </a:r>
            <a:r>
              <a:rPr lang="es-US" sz="2000">
                <a:latin typeface="Open Sans" panose="020B0606030504020204" pitchFamily="34" charset="0"/>
                <a:ea typeface="Open Sans" panose="020B0606030504020204" pitchFamily="34" charset="0"/>
                <a:cs typeface="Open Sans" panose="020B0606030504020204" pitchFamily="34" charset="0"/>
              </a:rPr>
              <a:t> </a:t>
            </a:r>
            <a:r>
              <a:rPr lang="es-US" sz="2000" b="1">
                <a:latin typeface="Open Sans" panose="020B0606030504020204" pitchFamily="34" charset="0"/>
                <a:ea typeface="Open Sans" panose="020B0606030504020204" pitchFamily="34" charset="0"/>
                <a:cs typeface="Open Sans" panose="020B0606030504020204" pitchFamily="34" charset="0"/>
              </a:rPr>
              <a:t>para brindarse ayuda y protección mutuas.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371931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http://purl.org/dc/terms/"/>
    <ds:schemaRef ds:uri="http://www.w3.org/XML/1998/namespace"/>
    <ds:schemaRef ds:uri="7c178097-771c-4e8d-9149-af69e58813a5"/>
    <ds:schemaRef ds:uri="13748c86-76ba-41f4-a715-3b559f556d7b"/>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5026A78-E1DE-4A89-B0B9-348425BD0AB9}">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57</TotalTime>
  <Words>7670</Words>
  <Application>Microsoft Office PowerPoint</Application>
  <PresentationFormat>Widescreen</PresentationFormat>
  <Paragraphs>600</Paragraphs>
  <Slides>41</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Aptos Narrow</vt:lpstr>
      <vt:lpstr>Arial</vt:lpstr>
      <vt:lpstr>Calibri</vt:lpstr>
      <vt:lpstr>Calibri Light</vt:lpstr>
      <vt:lpstr>Open Sans</vt:lpstr>
      <vt:lpstr>Source Sans Pro</vt:lpstr>
      <vt:lpstr>Office Theme</vt:lpstr>
      <vt:lpstr>PowerPoint Presentation</vt:lpstr>
      <vt:lpstr>Introduccíon</vt:lpstr>
      <vt:lpstr>Descripción del Curso</vt:lpstr>
      <vt:lpstr>Objetivos de Aprendizaje</vt:lpstr>
      <vt:lpstr>Temas del Curso</vt:lpstr>
      <vt:lpstr>PowerPoint Presentation</vt:lpstr>
      <vt:lpstr>Recuerde Sus “Por Qué" </vt:lpstr>
      <vt:lpstr>Organización Interna: Nociones Básicas</vt:lpstr>
      <vt:lpstr>Recuerde Qué es Un Sindicato</vt:lpstr>
      <vt:lpstr>Recuerde Qué No es Un Sindicato</vt:lpstr>
      <vt:lpstr>Organización Interna: Nociones Básicas</vt:lpstr>
      <vt:lpstr>PowerPoint Presentation</vt:lpstr>
      <vt:lpstr>¿Cómo Ven Los Afiliados a Nuestro Sindicato?</vt:lpstr>
      <vt:lpstr>¿Cómo Los Afiliados Experimentan la Actividad del Sindicato?</vt:lpstr>
      <vt:lpstr>PowerPoint Presentation</vt:lpstr>
      <vt:lpstr>¿Por Qué Deberíamos Llevar a Cabo Una Campaña de Organización Interna?</vt:lpstr>
      <vt:lpstr>Conozca a Los Trabajadores Donde se Encuentren</vt:lpstr>
      <vt:lpstr>Hablemos de Las Visitas en el Lugar de Trabajo</vt:lpstr>
      <vt:lpstr>Hablemos de Las Visitas a Domicilio</vt:lpstr>
      <vt:lpstr>PowerPoint Presentation</vt:lpstr>
      <vt:lpstr>PowerPoint Presentation</vt:lpstr>
      <vt:lpstr>PowerPoint Presentation</vt:lpstr>
      <vt:lpstr>¿Por Qué Necesitamos Abordar Las Conversaciones con Los Afiliados y  Los Posibles Afiliados de Manera Diferente?</vt:lpstr>
      <vt:lpstr>PowerPoint Presentation</vt:lpstr>
      <vt:lpstr>PowerPoint Presentation</vt:lpstr>
      <vt:lpstr>PowerPoint Presentation</vt:lpstr>
      <vt:lpstr>PowerPoint Presentation</vt:lpstr>
      <vt:lpstr>Paso 4: Formular la Pregunta o Realizar la “Convocatoria"</vt:lpstr>
      <vt:lpstr>PowerPoint Presentation</vt:lpstr>
      <vt:lpstr>PowerPoint Presentation</vt:lpstr>
      <vt:lpstr>PowerPoint Presentation</vt:lpstr>
      <vt:lpstr>¿A Qué se Refiere la Escucha Activa?</vt:lpstr>
      <vt:lpstr>Principales Elementos de la Escucha Activa</vt:lpstr>
      <vt:lpstr>7 Sugerencias Clave para Gestionar Situaciones Difíciles</vt:lpstr>
      <vt:lpstr>PowerPoint Presentation</vt:lpstr>
      <vt:lpstr>Práctica de la Habilidad Escucha Activa. Situación de Ejemplo 2: Nuestro Sindicato no me Respalda.</vt:lpstr>
      <vt:lpstr>Práctica de la Habilidad Escucha Activa. Situación de Ejemplo 3: No Lograron Darles Prioridad a Nuestros Intereses.</vt:lpstr>
      <vt:lpstr>¿Qué Medidas Puede Tomar USTED?</vt:lpstr>
      <vt:lpstr>Juego de Roles: Una Conversación con un Afiliado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12</cp:revision>
  <dcterms:created xsi:type="dcterms:W3CDTF">2024-09-19T19:34:13Z</dcterms:created>
  <dcterms:modified xsi:type="dcterms:W3CDTF">2025-08-19T17:54:46Z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