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tags/tag1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2.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0.xml" ContentType="application/vnd.openxmlformats-officedocument.presentationml.notesSlide+xml"/>
  <Override PartName="/ppt/tags/tag13.xml" ContentType="application/vnd.openxmlformats-officedocument.presentationml.tags+xml"/>
  <Override PartName="/ppt/notesSlides/notesSlide41.xml" ContentType="application/vnd.openxmlformats-officedocument.presentationml.notesSlide+xml"/>
  <Override PartName="/ppt/tags/tag14.xml" ContentType="application/vnd.openxmlformats-officedocument.presentationml.tags+xml"/>
  <Override PartName="/ppt/notesSlides/notesSlide42.xml" ContentType="application/vnd.openxmlformats-officedocument.presentationml.notesSlide+xml"/>
  <Override PartName="/ppt/tags/tag15.xml" ContentType="application/vnd.openxmlformats-officedocument.presentationml.tags+xml"/>
  <Override PartName="/ppt/notesSlides/notesSlide43.xml" ContentType="application/vnd.openxmlformats-officedocument.presentationml.notesSlide+xml"/>
  <Override PartName="/ppt/tags/tag16.xml" ContentType="application/vnd.openxmlformats-officedocument.presentationml.tags+xml"/>
  <Override PartName="/ppt/notesSlides/notesSlide44.xml" ContentType="application/vnd.openxmlformats-officedocument.presentationml.notesSlide+xml"/>
  <Override PartName="/ppt/tags/tag17.xml" ContentType="application/vnd.openxmlformats-officedocument.presentationml.tags+xml"/>
  <Override PartName="/ppt/notesSlides/notesSlide45.xml" ContentType="application/vnd.openxmlformats-officedocument.presentationml.notesSlide+xml"/>
  <Override PartName="/ppt/tags/tag18.xml" ContentType="application/vnd.openxmlformats-officedocument.presentationml.tags+xml"/>
  <Override PartName="/ppt/notesSlides/notesSlide46.xml" ContentType="application/vnd.openxmlformats-officedocument.presentationml.notesSlide+xml"/>
  <Override PartName="/ppt/tags/tag19.xml" ContentType="application/vnd.openxmlformats-officedocument.presentationml.tags+xml"/>
  <Override PartName="/ppt/notesSlides/notesSlide47.xml" ContentType="application/vnd.openxmlformats-officedocument.presentationml.notesSlide+xml"/>
  <Override PartName="/ppt/tags/tag20.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21.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22.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3.xml" ContentType="application/vnd.openxmlformats-officedocument.presentationml.tag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24.xml" ContentType="application/vnd.openxmlformats-officedocument.presentationml.tags+xml"/>
  <Override PartName="/ppt/notesSlides/notesSlide65.xml" ContentType="application/vnd.openxmlformats-officedocument.presentationml.notesSlide+xml"/>
  <Override PartName="/ppt/tags/tag25.xml" ContentType="application/vnd.openxmlformats-officedocument.presentationml.tags+xml"/>
  <Override PartName="/ppt/notesSlides/notesSlide6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71"/>
  </p:notesMasterIdLst>
  <p:handoutMasterIdLst>
    <p:handoutMasterId r:id="rId72"/>
  </p:handoutMasterIdLst>
  <p:sldIdLst>
    <p:sldId id="256" r:id="rId5"/>
    <p:sldId id="329" r:id="rId6"/>
    <p:sldId id="283" r:id="rId7"/>
    <p:sldId id="285" r:id="rId8"/>
    <p:sldId id="381" r:id="rId9"/>
    <p:sldId id="330" r:id="rId10"/>
    <p:sldId id="292" r:id="rId11"/>
    <p:sldId id="270" r:id="rId12"/>
    <p:sldId id="271" r:id="rId13"/>
    <p:sldId id="272" r:id="rId14"/>
    <p:sldId id="392" r:id="rId15"/>
    <p:sldId id="391" r:id="rId16"/>
    <p:sldId id="273" r:id="rId17"/>
    <p:sldId id="331" r:id="rId18"/>
    <p:sldId id="275" r:id="rId19"/>
    <p:sldId id="276" r:id="rId20"/>
    <p:sldId id="277" r:id="rId21"/>
    <p:sldId id="278" r:id="rId22"/>
    <p:sldId id="332" r:id="rId23"/>
    <p:sldId id="290" r:id="rId24"/>
    <p:sldId id="390" r:id="rId25"/>
    <p:sldId id="280" r:id="rId26"/>
    <p:sldId id="333" r:id="rId27"/>
    <p:sldId id="334" r:id="rId28"/>
    <p:sldId id="349" r:id="rId29"/>
    <p:sldId id="336" r:id="rId30"/>
    <p:sldId id="337" r:id="rId31"/>
    <p:sldId id="338" r:id="rId32"/>
    <p:sldId id="352" r:id="rId33"/>
    <p:sldId id="340" r:id="rId34"/>
    <p:sldId id="341" r:id="rId35"/>
    <p:sldId id="342" r:id="rId36"/>
    <p:sldId id="343" r:id="rId37"/>
    <p:sldId id="344" r:id="rId38"/>
    <p:sldId id="345" r:id="rId39"/>
    <p:sldId id="346" r:id="rId40"/>
    <p:sldId id="347" r:id="rId41"/>
    <p:sldId id="348" r:id="rId42"/>
    <p:sldId id="350" r:id="rId43"/>
    <p:sldId id="351" r:id="rId44"/>
    <p:sldId id="360" r:id="rId45"/>
    <p:sldId id="384" r:id="rId46"/>
    <p:sldId id="385" r:id="rId47"/>
    <p:sldId id="386" r:id="rId48"/>
    <p:sldId id="387" r:id="rId49"/>
    <p:sldId id="353" r:id="rId50"/>
    <p:sldId id="388" r:id="rId51"/>
    <p:sldId id="389" r:id="rId52"/>
    <p:sldId id="354" r:id="rId53"/>
    <p:sldId id="376" r:id="rId54"/>
    <p:sldId id="356" r:id="rId55"/>
    <p:sldId id="364" r:id="rId56"/>
    <p:sldId id="357" r:id="rId57"/>
    <p:sldId id="358" r:id="rId58"/>
    <p:sldId id="359" r:id="rId59"/>
    <p:sldId id="365" r:id="rId60"/>
    <p:sldId id="375" r:id="rId61"/>
    <p:sldId id="366" r:id="rId62"/>
    <p:sldId id="367" r:id="rId63"/>
    <p:sldId id="368" r:id="rId64"/>
    <p:sldId id="377" r:id="rId65"/>
    <p:sldId id="380" r:id="rId66"/>
    <p:sldId id="383" r:id="rId67"/>
    <p:sldId id="370" r:id="rId68"/>
    <p:sldId id="325" r:id="rId69"/>
    <p:sldId id="327" r:id="rId70"/>
  </p:sldIdLst>
  <p:sldSz cx="12192000" cy="6858000"/>
  <p:notesSz cx="6858000" cy="9144000"/>
  <p:custDataLst>
    <p:tags r:id="rId7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nna Cruz" initials="DC" lastIdx="1" clrIdx="0">
    <p:extLst>
      <p:ext uri="{19B8F6BF-5375-455C-9EA6-DF929625EA0E}">
        <p15:presenceInfo xmlns:p15="http://schemas.microsoft.com/office/powerpoint/2012/main" userId="S-1-5-21-1085031214-823518204-839522115-20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B9FC"/>
    <a:srgbClr val="E7B909"/>
    <a:srgbClr val="FFD03B"/>
    <a:srgbClr val="FAD31C"/>
    <a:srgbClr val="FFFDF3"/>
    <a:srgbClr val="E8B9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F362E0-0659-2F4A-C912-721BF3E305FE}" v="56" dt="2025-08-13T15:04:44.561"/>
    <p1510:client id="{BDA60B21-A66C-D6FD-1B3A-CE78ABB9D416}" v="61" dt="2025-08-12T14:56:55.288"/>
    <p1510:client id="{E35F8CDA-09C3-4C55-9204-CFB587BCB042}" v="2" dt="2025-08-12T22:18:40.4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55326" autoAdjust="0"/>
  </p:normalViewPr>
  <p:slideViewPr>
    <p:cSldViewPr snapToGrid="0">
      <p:cViewPr varScale="1">
        <p:scale>
          <a:sx n="43" d="100"/>
          <a:sy n="43" d="100"/>
        </p:scale>
        <p:origin x="1236" y="36"/>
      </p:cViewPr>
      <p:guideLst>
        <p:guide orient="horz" pos="2160"/>
        <p:guide pos="3840"/>
      </p:guideLst>
    </p:cSldViewPr>
  </p:slideViewPr>
  <p:notesTextViewPr>
    <p:cViewPr>
      <p:scale>
        <a:sx n="1" d="1"/>
        <a:sy n="1" d="1"/>
      </p:scale>
      <p:origin x="0" y="0"/>
    </p:cViewPr>
  </p:notesTextViewPr>
  <p:sorterViewPr>
    <p:cViewPr>
      <p:scale>
        <a:sx n="100" d="100"/>
        <a:sy n="100" d="100"/>
      </p:scale>
      <p:origin x="0" y="-3666"/>
    </p:cViewPr>
  </p:sorterViewPr>
  <p:notesViewPr>
    <p:cSldViewPr snapToGrid="0">
      <p:cViewPr>
        <p:scale>
          <a:sx n="125" d="100"/>
          <a:sy n="125" d="100"/>
        </p:scale>
        <p:origin x="2928" y="-102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79"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gs" Target="tags/tag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97886C-1BDF-45DC-8E81-676B714E831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CA"/>
        </a:p>
      </dgm:t>
    </dgm:pt>
    <dgm:pt modelId="{791E0CC1-D10D-47EC-BE18-9F1C6D105A90}">
      <dgm:prSet phldrT="[Text]" custT="1"/>
      <dgm:spPr/>
      <dgm:t>
        <a:bodyPr anchor="t"/>
        <a:lstStyle/>
        <a:p>
          <a:pPr algn="l"/>
          <a:r>
            <a:rPr lang="es-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Involucrar y activar a los afiliados en torno a las </a:t>
          </a:r>
          <a:r>
            <a:rPr lang="es-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iniciativas internas de fortalecimiento </a:t>
          </a:r>
          <a:r>
            <a:rPr lang="es-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es esencial para ganar mejores contratos y aumentar la participación en el mercado. </a:t>
          </a:r>
          <a:endParaRPr lang="en-CA" sz="18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06657481-3E3B-4E96-BDF4-B35334815B09}" type="parTrans" cxnId="{DA4D1A12-6936-4098-93D3-AE6A1BFFD980}">
      <dgm:prSet/>
      <dgm:spPr/>
      <dgm:t>
        <a:bodyPr/>
        <a:lstStyle/>
        <a:p>
          <a:endParaRPr lang="en-CA"/>
        </a:p>
      </dgm:t>
    </dgm:pt>
    <dgm:pt modelId="{DAE3EA40-DD9A-4D5D-850C-8CBF45A4FE5D}" type="sibTrans" cxnId="{DA4D1A12-6936-4098-93D3-AE6A1BFFD980}">
      <dgm:prSet/>
      <dgm:spPr/>
      <dgm:t>
        <a:bodyPr/>
        <a:lstStyle/>
        <a:p>
          <a:endParaRPr lang="en-CA"/>
        </a:p>
      </dgm:t>
    </dgm:pt>
    <dgm:pt modelId="{965E262D-E6C4-4A7F-BC59-5147175042F8}">
      <dgm:prSet custT="1"/>
      <dgm:spPr/>
      <dgm:t>
        <a:bodyPr anchor="t"/>
        <a:lstStyle/>
        <a:p>
          <a:pPr algn="l"/>
          <a:r>
            <a:rPr lang="es-US" sz="1700" dirty="0">
              <a:solidFill>
                <a:schemeClr val="tx1"/>
              </a:solidFill>
              <a:latin typeface="Open Sans" panose="020B0606030504020204" pitchFamily="34" charset="0"/>
              <a:ea typeface="Open Sans" panose="020B0606030504020204" pitchFamily="34" charset="0"/>
              <a:cs typeface="Open Sans" panose="020B0606030504020204" pitchFamily="34" charset="0"/>
            </a:rPr>
            <a:t>Un </a:t>
          </a:r>
          <a:r>
            <a:rPr lang="es-US" sz="1700" b="1" dirty="0">
              <a:solidFill>
                <a:schemeClr val="tx1"/>
              </a:solidFill>
              <a:latin typeface="Open Sans" panose="020B0606030504020204" pitchFamily="34" charset="0"/>
              <a:ea typeface="Open Sans" panose="020B0606030504020204" pitchFamily="34" charset="0"/>
              <a:cs typeface="Open Sans" panose="020B0606030504020204" pitchFamily="34" charset="0"/>
            </a:rPr>
            <a:t>grupo de afiliados activos y comprometidos </a:t>
          </a:r>
          <a:r>
            <a:rPr lang="es-US" sz="1700" dirty="0">
              <a:solidFill>
                <a:schemeClr val="tx1"/>
              </a:solidFill>
              <a:latin typeface="Open Sans" panose="020B0606030504020204" pitchFamily="34" charset="0"/>
              <a:ea typeface="Open Sans" panose="020B0606030504020204" pitchFamily="34" charset="0"/>
              <a:cs typeface="Open Sans" panose="020B0606030504020204" pitchFamily="34" charset="0"/>
            </a:rPr>
            <a:t>puede conectarse con las campañas de organización externas que atraigan nuevos afiliados y mejorar las condiciones generales, y aumentar la FUERZA de los trabajadores en la industria de la construcción y otros lugares de trabajo representados por el Sindicato Internacional de Pintores y Oficios Afines (IUPAT).</a:t>
          </a:r>
          <a:endParaRPr lang="en-CA" sz="17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0129073D-1E3C-4126-A310-A1351BB7569C}" type="parTrans" cxnId="{359EF7AB-B9B5-40AA-A873-682CEAEEE512}">
      <dgm:prSet/>
      <dgm:spPr/>
      <dgm:t>
        <a:bodyPr/>
        <a:lstStyle/>
        <a:p>
          <a:endParaRPr lang="en-CA"/>
        </a:p>
      </dgm:t>
    </dgm:pt>
    <dgm:pt modelId="{1D091CA7-712F-49A6-9983-9CF121E2DD36}" type="sibTrans" cxnId="{359EF7AB-B9B5-40AA-A873-682CEAEEE512}">
      <dgm:prSet/>
      <dgm:spPr/>
      <dgm:t>
        <a:bodyPr/>
        <a:lstStyle/>
        <a:p>
          <a:endParaRPr lang="en-CA"/>
        </a:p>
      </dgm:t>
    </dgm:pt>
    <dgm:pt modelId="{D9B50DAC-962F-41F4-8BED-E1CF9B348878}">
      <dgm:prSet custT="1"/>
      <dgm:spPr/>
      <dgm:t>
        <a:bodyPr anchor="t"/>
        <a:lstStyle/>
        <a:p>
          <a:pPr algn="l"/>
          <a:r>
            <a:rPr lang="es-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La afiliación comprometida </a:t>
          </a:r>
          <a:r>
            <a:rPr lang="es-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mejora la capacidad para aumentar la fuerza al involucrar a las comunidades más amplias en las que viven en campañas relacionadas con la contratación.</a:t>
          </a:r>
          <a:endParaRPr lang="en-CA" sz="18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3996428A-2955-4CC4-96E6-CB0C329BDCCF}" type="parTrans" cxnId="{78382E2A-5920-4475-832A-E0D2BCD4A4C5}">
      <dgm:prSet/>
      <dgm:spPr/>
      <dgm:t>
        <a:bodyPr/>
        <a:lstStyle/>
        <a:p>
          <a:endParaRPr lang="en-CA"/>
        </a:p>
      </dgm:t>
    </dgm:pt>
    <dgm:pt modelId="{C894B269-B76F-4271-9072-8F3F6B1B72A2}" type="sibTrans" cxnId="{78382E2A-5920-4475-832A-E0D2BCD4A4C5}">
      <dgm:prSet/>
      <dgm:spPr/>
      <dgm:t>
        <a:bodyPr/>
        <a:lstStyle/>
        <a:p>
          <a:endParaRPr lang="en-CA"/>
        </a:p>
      </dgm:t>
    </dgm:pt>
    <dgm:pt modelId="{AC7C0CC1-B2A3-4DCD-BF72-1F2D73AF91D3}">
      <dgm:prSet custT="1"/>
      <dgm:spPr/>
      <dgm:t>
        <a:bodyPr anchor="t"/>
        <a:lstStyle/>
        <a:p>
          <a:pPr algn="l"/>
          <a:r>
            <a:rPr lang="es-US" sz="1700" b="1" dirty="0">
              <a:solidFill>
                <a:schemeClr val="tx1"/>
              </a:solidFill>
              <a:latin typeface="Open Sans" panose="020B0606030504020204" pitchFamily="34" charset="0"/>
              <a:ea typeface="Open Sans" panose="020B0606030504020204" pitchFamily="34" charset="0"/>
              <a:cs typeface="Open Sans" panose="020B0606030504020204" pitchFamily="34" charset="0"/>
            </a:rPr>
            <a:t>La base inicial de afiliados del sindicato </a:t>
          </a:r>
          <a:r>
            <a:rPr lang="es-US" sz="1700" dirty="0">
              <a:solidFill>
                <a:schemeClr val="tx1"/>
              </a:solidFill>
              <a:latin typeface="Open Sans" panose="020B0606030504020204" pitchFamily="34" charset="0"/>
              <a:ea typeface="Open Sans" panose="020B0606030504020204" pitchFamily="34" charset="0"/>
              <a:cs typeface="Open Sans" panose="020B0606030504020204" pitchFamily="34" charset="0"/>
            </a:rPr>
            <a:t>son los mejores comunicadores de la narrativa de los trabajadores que genera apoyo para las políticas a favor de los sindicatos y las iniciativas de desarrollo de la FUERZA de los trabajadores entre el público en general.</a:t>
          </a:r>
          <a:endParaRPr lang="en-CA" sz="17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2C53ABAF-5BE0-4ABA-A68A-867D9E10679A}" type="parTrans" cxnId="{461E09F6-F0FF-4EB2-9F8E-7CD57C332A6D}">
      <dgm:prSet/>
      <dgm:spPr/>
      <dgm:t>
        <a:bodyPr/>
        <a:lstStyle/>
        <a:p>
          <a:endParaRPr lang="en-CA"/>
        </a:p>
      </dgm:t>
    </dgm:pt>
    <dgm:pt modelId="{5F86245D-7DBB-409A-BD65-B450A3FD3AEB}" type="sibTrans" cxnId="{461E09F6-F0FF-4EB2-9F8E-7CD57C332A6D}">
      <dgm:prSet/>
      <dgm:spPr/>
      <dgm:t>
        <a:bodyPr/>
        <a:lstStyle/>
        <a:p>
          <a:endParaRPr lang="en-CA"/>
        </a:p>
      </dgm:t>
    </dgm:pt>
    <dgm:pt modelId="{B53C82DB-5ED2-472A-B67A-9325C7363A8B}" type="pres">
      <dgm:prSet presAssocID="{7497886C-1BDF-45DC-8E81-676B714E8312}" presName="diagram" presStyleCnt="0">
        <dgm:presLayoutVars>
          <dgm:dir/>
          <dgm:resizeHandles val="exact"/>
        </dgm:presLayoutVars>
      </dgm:prSet>
      <dgm:spPr/>
    </dgm:pt>
    <dgm:pt modelId="{0D48C0A4-39FC-4DBF-A90E-7DEA9E1C5746}" type="pres">
      <dgm:prSet presAssocID="{791E0CC1-D10D-47EC-BE18-9F1C6D105A90}" presName="node" presStyleLbl="node1" presStyleIdx="0" presStyleCnt="4" custScaleX="132255" custScaleY="123779">
        <dgm:presLayoutVars>
          <dgm:bulletEnabled val="1"/>
        </dgm:presLayoutVars>
      </dgm:prSet>
      <dgm:spPr/>
    </dgm:pt>
    <dgm:pt modelId="{3E032A71-6334-41E2-B08D-85F0B77179BF}" type="pres">
      <dgm:prSet presAssocID="{DAE3EA40-DD9A-4D5D-850C-8CBF45A4FE5D}" presName="sibTrans" presStyleCnt="0"/>
      <dgm:spPr/>
    </dgm:pt>
    <dgm:pt modelId="{03242F2B-D615-437F-89DB-78E81F0F3393}" type="pres">
      <dgm:prSet presAssocID="{965E262D-E6C4-4A7F-BC59-5147175042F8}" presName="node" presStyleLbl="node1" presStyleIdx="1" presStyleCnt="4" custScaleX="166578" custScaleY="119441">
        <dgm:presLayoutVars>
          <dgm:bulletEnabled val="1"/>
        </dgm:presLayoutVars>
      </dgm:prSet>
      <dgm:spPr/>
    </dgm:pt>
    <dgm:pt modelId="{353F02E4-0417-4CF0-8C9E-4D5D7F0E181A}" type="pres">
      <dgm:prSet presAssocID="{1D091CA7-712F-49A6-9983-9CF121E2DD36}" presName="sibTrans" presStyleCnt="0"/>
      <dgm:spPr/>
    </dgm:pt>
    <dgm:pt modelId="{01E5D50B-081A-40EF-9A73-6DE741D53CEF}" type="pres">
      <dgm:prSet presAssocID="{D9B50DAC-962F-41F4-8BED-E1CF9B348878}" presName="node" presStyleLbl="node1" presStyleIdx="2" presStyleCnt="4" custScaleX="129501">
        <dgm:presLayoutVars>
          <dgm:bulletEnabled val="1"/>
        </dgm:presLayoutVars>
      </dgm:prSet>
      <dgm:spPr/>
    </dgm:pt>
    <dgm:pt modelId="{AE51A913-C289-43EE-BC16-64DA38FB5468}" type="pres">
      <dgm:prSet presAssocID="{C894B269-B76F-4271-9072-8F3F6B1B72A2}" presName="sibTrans" presStyleCnt="0"/>
      <dgm:spPr/>
    </dgm:pt>
    <dgm:pt modelId="{ACFBE58B-1A3F-4E4E-8375-F76DC3617C63}" type="pres">
      <dgm:prSet presAssocID="{AC7C0CC1-B2A3-4DCD-BF72-1F2D73AF91D3}" presName="node" presStyleLbl="node1" presStyleIdx="3" presStyleCnt="4" custScaleX="168090">
        <dgm:presLayoutVars>
          <dgm:bulletEnabled val="1"/>
        </dgm:presLayoutVars>
      </dgm:prSet>
      <dgm:spPr/>
    </dgm:pt>
  </dgm:ptLst>
  <dgm:cxnLst>
    <dgm:cxn modelId="{EBE0010B-E3FE-4A27-BF44-74388EE2F821}" type="presOf" srcId="{D9B50DAC-962F-41F4-8BED-E1CF9B348878}" destId="{01E5D50B-081A-40EF-9A73-6DE741D53CEF}" srcOrd="0" destOrd="0" presId="urn:microsoft.com/office/officeart/2005/8/layout/default"/>
    <dgm:cxn modelId="{DA4D1A12-6936-4098-93D3-AE6A1BFFD980}" srcId="{7497886C-1BDF-45DC-8E81-676B714E8312}" destId="{791E0CC1-D10D-47EC-BE18-9F1C6D105A90}" srcOrd="0" destOrd="0" parTransId="{06657481-3E3B-4E96-BDF4-B35334815B09}" sibTransId="{DAE3EA40-DD9A-4D5D-850C-8CBF45A4FE5D}"/>
    <dgm:cxn modelId="{78382E2A-5920-4475-832A-E0D2BCD4A4C5}" srcId="{7497886C-1BDF-45DC-8E81-676B714E8312}" destId="{D9B50DAC-962F-41F4-8BED-E1CF9B348878}" srcOrd="2" destOrd="0" parTransId="{3996428A-2955-4CC4-96E6-CB0C329BDCCF}" sibTransId="{C894B269-B76F-4271-9072-8F3F6B1B72A2}"/>
    <dgm:cxn modelId="{8E0E182C-69AE-4CF8-8B7B-F208BD186988}" type="presOf" srcId="{AC7C0CC1-B2A3-4DCD-BF72-1F2D73AF91D3}" destId="{ACFBE58B-1A3F-4E4E-8375-F76DC3617C63}" srcOrd="0" destOrd="0" presId="urn:microsoft.com/office/officeart/2005/8/layout/default"/>
    <dgm:cxn modelId="{359EF7AB-B9B5-40AA-A873-682CEAEEE512}" srcId="{7497886C-1BDF-45DC-8E81-676B714E8312}" destId="{965E262D-E6C4-4A7F-BC59-5147175042F8}" srcOrd="1" destOrd="0" parTransId="{0129073D-1E3C-4126-A310-A1351BB7569C}" sibTransId="{1D091CA7-712F-49A6-9983-9CF121E2DD36}"/>
    <dgm:cxn modelId="{4AC717B6-74AF-4F5C-9E6D-BDD58ED233EB}" type="presOf" srcId="{7497886C-1BDF-45DC-8E81-676B714E8312}" destId="{B53C82DB-5ED2-472A-B67A-9325C7363A8B}" srcOrd="0" destOrd="0" presId="urn:microsoft.com/office/officeart/2005/8/layout/default"/>
    <dgm:cxn modelId="{6136D0C2-D738-487B-AD15-FA7A02DBAB40}" type="presOf" srcId="{791E0CC1-D10D-47EC-BE18-9F1C6D105A90}" destId="{0D48C0A4-39FC-4DBF-A90E-7DEA9E1C5746}" srcOrd="0" destOrd="0" presId="urn:microsoft.com/office/officeart/2005/8/layout/default"/>
    <dgm:cxn modelId="{31FACFF2-3582-4D30-A605-0FCF1A150E20}" type="presOf" srcId="{965E262D-E6C4-4A7F-BC59-5147175042F8}" destId="{03242F2B-D615-437F-89DB-78E81F0F3393}" srcOrd="0" destOrd="0" presId="urn:microsoft.com/office/officeart/2005/8/layout/default"/>
    <dgm:cxn modelId="{461E09F6-F0FF-4EB2-9F8E-7CD57C332A6D}" srcId="{7497886C-1BDF-45DC-8E81-676B714E8312}" destId="{AC7C0CC1-B2A3-4DCD-BF72-1F2D73AF91D3}" srcOrd="3" destOrd="0" parTransId="{2C53ABAF-5BE0-4ABA-A68A-867D9E10679A}" sibTransId="{5F86245D-7DBB-409A-BD65-B450A3FD3AEB}"/>
    <dgm:cxn modelId="{F09A9483-9DA9-4F9D-9E45-F53F4B6ED39A}" type="presParOf" srcId="{B53C82DB-5ED2-472A-B67A-9325C7363A8B}" destId="{0D48C0A4-39FC-4DBF-A90E-7DEA9E1C5746}" srcOrd="0" destOrd="0" presId="urn:microsoft.com/office/officeart/2005/8/layout/default"/>
    <dgm:cxn modelId="{88FAFE77-65B2-4644-B372-AE77F89C44CF}" type="presParOf" srcId="{B53C82DB-5ED2-472A-B67A-9325C7363A8B}" destId="{3E032A71-6334-41E2-B08D-85F0B77179BF}" srcOrd="1" destOrd="0" presId="urn:microsoft.com/office/officeart/2005/8/layout/default"/>
    <dgm:cxn modelId="{03615FEC-0374-449A-B3A3-E52E8D7D87AA}" type="presParOf" srcId="{B53C82DB-5ED2-472A-B67A-9325C7363A8B}" destId="{03242F2B-D615-437F-89DB-78E81F0F3393}" srcOrd="2" destOrd="0" presId="urn:microsoft.com/office/officeart/2005/8/layout/default"/>
    <dgm:cxn modelId="{048DF297-983E-4100-9C20-654EBC1BC31F}" type="presParOf" srcId="{B53C82DB-5ED2-472A-B67A-9325C7363A8B}" destId="{353F02E4-0417-4CF0-8C9E-4D5D7F0E181A}" srcOrd="3" destOrd="0" presId="urn:microsoft.com/office/officeart/2005/8/layout/default"/>
    <dgm:cxn modelId="{4CC918CD-EDD3-4601-8C7D-E31F8059E3F9}" type="presParOf" srcId="{B53C82DB-5ED2-472A-B67A-9325C7363A8B}" destId="{01E5D50B-081A-40EF-9A73-6DE741D53CEF}" srcOrd="4" destOrd="0" presId="urn:microsoft.com/office/officeart/2005/8/layout/default"/>
    <dgm:cxn modelId="{7AC2DC52-A625-4F8B-ABCF-0B6461A9D3FB}" type="presParOf" srcId="{B53C82DB-5ED2-472A-B67A-9325C7363A8B}" destId="{AE51A913-C289-43EE-BC16-64DA38FB5468}" srcOrd="5" destOrd="0" presId="urn:microsoft.com/office/officeart/2005/8/layout/default"/>
    <dgm:cxn modelId="{B8E481E9-5033-47A6-ACD8-8AF2107113EF}" type="presParOf" srcId="{B53C82DB-5ED2-472A-B67A-9325C7363A8B}" destId="{ACFBE58B-1A3F-4E4E-8375-F76DC3617C6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964C10-5E33-4B0D-A3EA-1C489DC8160F}" type="doc">
      <dgm:prSet loTypeId="urn:microsoft.com/office/officeart/2005/8/layout/default" loCatId="list" qsTypeId="urn:microsoft.com/office/officeart/2005/8/quickstyle/simple1" qsCatId="simple" csTypeId="urn:microsoft.com/office/officeart/2005/8/colors/accent4_1" csCatId="accent4" phldr="1"/>
      <dgm:spPr/>
      <dgm:t>
        <a:bodyPr/>
        <a:lstStyle/>
        <a:p>
          <a:endParaRPr lang="en-CA"/>
        </a:p>
      </dgm:t>
    </dgm:pt>
    <dgm:pt modelId="{ADDF9B2D-63BD-4435-8621-67696E90C327}">
      <dgm:prSet phldrT="[Text]" custT="1"/>
      <dgm:spPr/>
      <dgm:t>
        <a:bodyPr/>
        <a:lstStyle/>
        <a:p>
          <a:pPr algn="l"/>
          <a:r>
            <a:rPr lang="es-ES" sz="2200" dirty="0">
              <a:latin typeface="Open Sans" panose="020B0606030504020204" pitchFamily="34" charset="0"/>
              <a:ea typeface="Open Sans" panose="020B0606030504020204" pitchFamily="34" charset="0"/>
              <a:cs typeface="Open Sans" panose="020B0606030504020204" pitchFamily="34" charset="0"/>
            </a:rPr>
            <a:t>Las objeciones suelen basarse en el </a:t>
          </a:r>
          <a:r>
            <a:rPr lang="es-ES" sz="2200" b="1" dirty="0">
              <a:latin typeface="Open Sans" panose="020B0606030504020204" pitchFamily="34" charset="0"/>
              <a:ea typeface="Open Sans" panose="020B0606030504020204" pitchFamily="34" charset="0"/>
              <a:cs typeface="Open Sans" panose="020B0606030504020204" pitchFamily="34" charset="0"/>
            </a:rPr>
            <a:t>miedo o la inutilidad.</a:t>
          </a:r>
          <a:endParaRPr lang="en-CA" sz="2200" b="1" dirty="0">
            <a:latin typeface="Open Sans" panose="020B0606030504020204" pitchFamily="34" charset="0"/>
            <a:ea typeface="Open Sans" panose="020B0606030504020204" pitchFamily="34" charset="0"/>
            <a:cs typeface="Open Sans" panose="020B0606030504020204" pitchFamily="34" charset="0"/>
          </a:endParaRPr>
        </a:p>
      </dgm:t>
    </dgm:pt>
    <dgm:pt modelId="{0B01A4CC-34E4-4A00-A19A-72597B039C7B}" type="parTrans" cxnId="{41D36067-2469-44C3-A808-0E796C53A9DB}">
      <dgm:prSet/>
      <dgm:spPr/>
      <dgm:t>
        <a:bodyPr/>
        <a:lstStyle/>
        <a:p>
          <a:endParaRPr lang="en-CA"/>
        </a:p>
      </dgm:t>
    </dgm:pt>
    <dgm:pt modelId="{8BB8F6D0-3EAA-4E2E-B155-89493C4AF250}" type="sibTrans" cxnId="{41D36067-2469-44C3-A808-0E796C53A9DB}">
      <dgm:prSet/>
      <dgm:spPr/>
      <dgm:t>
        <a:bodyPr/>
        <a:lstStyle/>
        <a:p>
          <a:endParaRPr lang="en-CA"/>
        </a:p>
      </dgm:t>
    </dgm:pt>
    <dgm:pt modelId="{5267BE22-2A4B-42FC-80DE-35C574286236}">
      <dgm:prSet custT="1"/>
      <dgm:spPr/>
      <dgm:t>
        <a:bodyPr/>
        <a:lstStyle/>
        <a:p>
          <a:pPr algn="l"/>
          <a:r>
            <a:rPr lang="es-ES" sz="2200" dirty="0">
              <a:latin typeface="Open Sans" panose="020B0606030504020204" pitchFamily="34" charset="0"/>
              <a:ea typeface="Open Sans" panose="020B0606030504020204" pitchFamily="34" charset="0"/>
              <a:cs typeface="Open Sans" panose="020B0606030504020204" pitchFamily="34" charset="0"/>
            </a:rPr>
            <a:t>El tiempo, el esfuerzo, el sentido de pertenencia y el rechazo son temas difíciles de abordar.</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9DE1F5FF-9176-4318-BE82-BBAB4769B16D}" type="parTrans" cxnId="{8DA4CE64-1B5C-459D-A461-546BF5737F80}">
      <dgm:prSet/>
      <dgm:spPr/>
      <dgm:t>
        <a:bodyPr/>
        <a:lstStyle/>
        <a:p>
          <a:endParaRPr lang="en-CA"/>
        </a:p>
      </dgm:t>
    </dgm:pt>
    <dgm:pt modelId="{2EAB84DB-59D2-4030-9C4B-F8A4D8BFAD61}" type="sibTrans" cxnId="{8DA4CE64-1B5C-459D-A461-546BF5737F80}">
      <dgm:prSet/>
      <dgm:spPr/>
      <dgm:t>
        <a:bodyPr/>
        <a:lstStyle/>
        <a:p>
          <a:endParaRPr lang="en-CA"/>
        </a:p>
      </dgm:t>
    </dgm:pt>
    <dgm:pt modelId="{511E5D26-99EE-42A3-B961-3EB54A117EE8}">
      <dgm:prSet custT="1"/>
      <dgm:spPr/>
      <dgm:t>
        <a:bodyPr/>
        <a:lstStyle/>
        <a:p>
          <a:pPr algn="l"/>
          <a:r>
            <a:rPr lang="es-ES" sz="2200" dirty="0">
              <a:latin typeface="Open Sans" panose="020B0606030504020204" pitchFamily="34" charset="0"/>
              <a:ea typeface="Open Sans" panose="020B0606030504020204" pitchFamily="34" charset="0"/>
              <a:cs typeface="Open Sans" panose="020B0606030504020204" pitchFamily="34" charset="0"/>
            </a:rPr>
            <a:t>Las </a:t>
          </a:r>
          <a:r>
            <a:rPr lang="es-ES" sz="2200" b="1" dirty="0">
              <a:latin typeface="Open Sans" panose="020B0606030504020204" pitchFamily="34" charset="0"/>
              <a:ea typeface="Open Sans" panose="020B0606030504020204" pitchFamily="34" charset="0"/>
              <a:cs typeface="Open Sans" panose="020B0606030504020204" pitchFamily="34" charset="0"/>
            </a:rPr>
            <a:t>experiencias pasadas </a:t>
          </a:r>
          <a:r>
            <a:rPr lang="es-ES" sz="2200" dirty="0">
              <a:latin typeface="Open Sans" panose="020B0606030504020204" pitchFamily="34" charset="0"/>
              <a:ea typeface="Open Sans" panose="020B0606030504020204" pitchFamily="34" charset="0"/>
              <a:cs typeface="Open Sans" panose="020B0606030504020204" pitchFamily="34" charset="0"/>
            </a:rPr>
            <a:t>con el sindicato han provocado un sentimiento de rechazo.</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F3D9B9D3-C39B-41FE-AD99-3113994906BF}" type="parTrans" cxnId="{1B096B0B-C59D-4B67-8E0F-5BE82C40CAD8}">
      <dgm:prSet/>
      <dgm:spPr/>
      <dgm:t>
        <a:bodyPr/>
        <a:lstStyle/>
        <a:p>
          <a:endParaRPr lang="en-CA"/>
        </a:p>
      </dgm:t>
    </dgm:pt>
    <dgm:pt modelId="{51DD52CC-7E50-40AC-A051-CB4C7227CA48}" type="sibTrans" cxnId="{1B096B0B-C59D-4B67-8E0F-5BE82C40CAD8}">
      <dgm:prSet/>
      <dgm:spPr/>
      <dgm:t>
        <a:bodyPr/>
        <a:lstStyle/>
        <a:p>
          <a:endParaRPr lang="en-CA"/>
        </a:p>
      </dgm:t>
    </dgm:pt>
    <dgm:pt modelId="{E63142B3-C0DE-4C0C-A825-CFADE79D67D7}">
      <dgm:prSet custT="1"/>
      <dgm:spPr/>
      <dgm:t>
        <a:bodyPr/>
        <a:lstStyle/>
        <a:p>
          <a:pPr algn="l"/>
          <a:r>
            <a:rPr lang="en-CA" sz="2200" dirty="0">
              <a:latin typeface="Open Sans" panose="020B0606030504020204" pitchFamily="34" charset="0"/>
              <a:ea typeface="Open Sans" panose="020B0606030504020204" pitchFamily="34" charset="0"/>
              <a:cs typeface="Open Sans" panose="020B0606030504020204" pitchFamily="34" charset="0"/>
            </a:rPr>
            <a:t>Las cuotas sindicales.</a:t>
          </a:r>
        </a:p>
      </dgm:t>
    </dgm:pt>
    <dgm:pt modelId="{021AABFC-4354-48DA-A923-21197F01E19B}" type="parTrans" cxnId="{73DFAD97-A3FB-4D33-950C-798FEA15C90F}">
      <dgm:prSet/>
      <dgm:spPr/>
      <dgm:t>
        <a:bodyPr/>
        <a:lstStyle/>
        <a:p>
          <a:endParaRPr lang="en-CA"/>
        </a:p>
      </dgm:t>
    </dgm:pt>
    <dgm:pt modelId="{093BD2B1-6D21-4868-90F4-4CC89CAB99B5}" type="sibTrans" cxnId="{73DFAD97-A3FB-4D33-950C-798FEA15C90F}">
      <dgm:prSet/>
      <dgm:spPr/>
      <dgm:t>
        <a:bodyPr/>
        <a:lstStyle/>
        <a:p>
          <a:endParaRPr lang="en-CA"/>
        </a:p>
      </dgm:t>
    </dgm:pt>
    <dgm:pt modelId="{98636DDE-CC72-45B1-BEA6-4273D391A184}" type="pres">
      <dgm:prSet presAssocID="{BB964C10-5E33-4B0D-A3EA-1C489DC8160F}" presName="diagram" presStyleCnt="0">
        <dgm:presLayoutVars>
          <dgm:dir/>
          <dgm:resizeHandles val="exact"/>
        </dgm:presLayoutVars>
      </dgm:prSet>
      <dgm:spPr/>
    </dgm:pt>
    <dgm:pt modelId="{09D2E2AF-870C-4059-AD81-A1F9B1D7AA17}" type="pres">
      <dgm:prSet presAssocID="{ADDF9B2D-63BD-4435-8621-67696E90C327}" presName="node" presStyleLbl="node1" presStyleIdx="0" presStyleCnt="4" custScaleX="187237" custScaleY="122172">
        <dgm:presLayoutVars>
          <dgm:bulletEnabled val="1"/>
        </dgm:presLayoutVars>
      </dgm:prSet>
      <dgm:spPr/>
    </dgm:pt>
    <dgm:pt modelId="{178FFFD6-F855-4317-A90D-3D0A2FFFBD37}" type="pres">
      <dgm:prSet presAssocID="{8BB8F6D0-3EAA-4E2E-B155-89493C4AF250}" presName="sibTrans" presStyleCnt="0"/>
      <dgm:spPr/>
    </dgm:pt>
    <dgm:pt modelId="{617A4247-3CF4-45FD-B7F4-CB65163C0D9F}" type="pres">
      <dgm:prSet presAssocID="{5267BE22-2A4B-42FC-80DE-35C574286236}" presName="node" presStyleLbl="node1" presStyleIdx="1" presStyleCnt="4" custScaleX="183367" custScaleY="122172">
        <dgm:presLayoutVars>
          <dgm:bulletEnabled val="1"/>
        </dgm:presLayoutVars>
      </dgm:prSet>
      <dgm:spPr/>
    </dgm:pt>
    <dgm:pt modelId="{9CD36FD6-6A59-49DF-9717-5C0989EA3FBA}" type="pres">
      <dgm:prSet presAssocID="{2EAB84DB-59D2-4030-9C4B-F8A4D8BFAD61}" presName="sibTrans" presStyleCnt="0"/>
      <dgm:spPr/>
    </dgm:pt>
    <dgm:pt modelId="{5336C3D2-36FA-40DC-BD7A-6AA4DFBCC42C}" type="pres">
      <dgm:prSet presAssocID="{511E5D26-99EE-42A3-B961-3EB54A117EE8}" presName="node" presStyleLbl="node1" presStyleIdx="2" presStyleCnt="4" custScaleX="182760" custScaleY="122172">
        <dgm:presLayoutVars>
          <dgm:bulletEnabled val="1"/>
        </dgm:presLayoutVars>
      </dgm:prSet>
      <dgm:spPr/>
    </dgm:pt>
    <dgm:pt modelId="{AEB0465C-6676-43C8-BFA8-EC80B0990B87}" type="pres">
      <dgm:prSet presAssocID="{51DD52CC-7E50-40AC-A051-CB4C7227CA48}" presName="sibTrans" presStyleCnt="0"/>
      <dgm:spPr/>
    </dgm:pt>
    <dgm:pt modelId="{D56415D7-F1F0-4AF3-ADF0-BEAA5FF1170B}" type="pres">
      <dgm:prSet presAssocID="{E63142B3-C0DE-4C0C-A825-CFADE79D67D7}" presName="node" presStyleLbl="node1" presStyleIdx="3" presStyleCnt="4" custScaleX="180539" custScaleY="122172">
        <dgm:presLayoutVars>
          <dgm:bulletEnabled val="1"/>
        </dgm:presLayoutVars>
      </dgm:prSet>
      <dgm:spPr/>
    </dgm:pt>
  </dgm:ptLst>
  <dgm:cxnLst>
    <dgm:cxn modelId="{1B096B0B-C59D-4B67-8E0F-5BE82C40CAD8}" srcId="{BB964C10-5E33-4B0D-A3EA-1C489DC8160F}" destId="{511E5D26-99EE-42A3-B961-3EB54A117EE8}" srcOrd="2" destOrd="0" parTransId="{F3D9B9D3-C39B-41FE-AD99-3113994906BF}" sibTransId="{51DD52CC-7E50-40AC-A051-CB4C7227CA48}"/>
    <dgm:cxn modelId="{C8F3D23A-CAC5-47FE-B141-35D60194FB83}" type="presOf" srcId="{5267BE22-2A4B-42FC-80DE-35C574286236}" destId="{617A4247-3CF4-45FD-B7F4-CB65163C0D9F}" srcOrd="0" destOrd="0" presId="urn:microsoft.com/office/officeart/2005/8/layout/default"/>
    <dgm:cxn modelId="{B82A4C5E-4BC4-4A63-9114-13CC257CAD9F}" type="presOf" srcId="{BB964C10-5E33-4B0D-A3EA-1C489DC8160F}" destId="{98636DDE-CC72-45B1-BEA6-4273D391A184}" srcOrd="0" destOrd="0" presId="urn:microsoft.com/office/officeart/2005/8/layout/default"/>
    <dgm:cxn modelId="{8DA4CE64-1B5C-459D-A461-546BF5737F80}" srcId="{BB964C10-5E33-4B0D-A3EA-1C489DC8160F}" destId="{5267BE22-2A4B-42FC-80DE-35C574286236}" srcOrd="1" destOrd="0" parTransId="{9DE1F5FF-9176-4318-BE82-BBAB4769B16D}" sibTransId="{2EAB84DB-59D2-4030-9C4B-F8A4D8BFAD61}"/>
    <dgm:cxn modelId="{41D36067-2469-44C3-A808-0E796C53A9DB}" srcId="{BB964C10-5E33-4B0D-A3EA-1C489DC8160F}" destId="{ADDF9B2D-63BD-4435-8621-67696E90C327}" srcOrd="0" destOrd="0" parTransId="{0B01A4CC-34E4-4A00-A19A-72597B039C7B}" sibTransId="{8BB8F6D0-3EAA-4E2E-B155-89493C4AF250}"/>
    <dgm:cxn modelId="{75D05276-6B4A-4CDD-9AD9-CD807FED472E}" type="presOf" srcId="{E63142B3-C0DE-4C0C-A825-CFADE79D67D7}" destId="{D56415D7-F1F0-4AF3-ADF0-BEAA5FF1170B}" srcOrd="0" destOrd="0" presId="urn:microsoft.com/office/officeart/2005/8/layout/default"/>
    <dgm:cxn modelId="{E9945289-6C8E-4A2F-B314-C888BAA50A2F}" type="presOf" srcId="{ADDF9B2D-63BD-4435-8621-67696E90C327}" destId="{09D2E2AF-870C-4059-AD81-A1F9B1D7AA17}" srcOrd="0" destOrd="0" presId="urn:microsoft.com/office/officeart/2005/8/layout/default"/>
    <dgm:cxn modelId="{73DFAD97-A3FB-4D33-950C-798FEA15C90F}" srcId="{BB964C10-5E33-4B0D-A3EA-1C489DC8160F}" destId="{E63142B3-C0DE-4C0C-A825-CFADE79D67D7}" srcOrd="3" destOrd="0" parTransId="{021AABFC-4354-48DA-A923-21197F01E19B}" sibTransId="{093BD2B1-6D21-4868-90F4-4CC89CAB99B5}"/>
    <dgm:cxn modelId="{46512BD2-5393-4585-B530-DC057FA9F026}" type="presOf" srcId="{511E5D26-99EE-42A3-B961-3EB54A117EE8}" destId="{5336C3D2-36FA-40DC-BD7A-6AA4DFBCC42C}" srcOrd="0" destOrd="0" presId="urn:microsoft.com/office/officeart/2005/8/layout/default"/>
    <dgm:cxn modelId="{95658326-44D4-4907-8D60-DE62311E2EBF}" type="presParOf" srcId="{98636DDE-CC72-45B1-BEA6-4273D391A184}" destId="{09D2E2AF-870C-4059-AD81-A1F9B1D7AA17}" srcOrd="0" destOrd="0" presId="urn:microsoft.com/office/officeart/2005/8/layout/default"/>
    <dgm:cxn modelId="{20DBD328-728D-4430-916D-B78FEE0642A6}" type="presParOf" srcId="{98636DDE-CC72-45B1-BEA6-4273D391A184}" destId="{178FFFD6-F855-4317-A90D-3D0A2FFFBD37}" srcOrd="1" destOrd="0" presId="urn:microsoft.com/office/officeart/2005/8/layout/default"/>
    <dgm:cxn modelId="{E232338B-AFA5-4110-A5E2-05269CF107B2}" type="presParOf" srcId="{98636DDE-CC72-45B1-BEA6-4273D391A184}" destId="{617A4247-3CF4-45FD-B7F4-CB65163C0D9F}" srcOrd="2" destOrd="0" presId="urn:microsoft.com/office/officeart/2005/8/layout/default"/>
    <dgm:cxn modelId="{C71E901D-BAA0-4F23-A615-E35CE868170A}" type="presParOf" srcId="{98636DDE-CC72-45B1-BEA6-4273D391A184}" destId="{9CD36FD6-6A59-49DF-9717-5C0989EA3FBA}" srcOrd="3" destOrd="0" presId="urn:microsoft.com/office/officeart/2005/8/layout/default"/>
    <dgm:cxn modelId="{F74FD2FE-46E4-4E4D-8E6D-9C9D673AEA99}" type="presParOf" srcId="{98636DDE-CC72-45B1-BEA6-4273D391A184}" destId="{5336C3D2-36FA-40DC-BD7A-6AA4DFBCC42C}" srcOrd="4" destOrd="0" presId="urn:microsoft.com/office/officeart/2005/8/layout/default"/>
    <dgm:cxn modelId="{C64F7422-6089-4BE9-A460-18DAEF71A9F5}" type="presParOf" srcId="{98636DDE-CC72-45B1-BEA6-4273D391A184}" destId="{AEB0465C-6676-43C8-BFA8-EC80B0990B87}" srcOrd="5" destOrd="0" presId="urn:microsoft.com/office/officeart/2005/8/layout/default"/>
    <dgm:cxn modelId="{B926999C-4FA2-474B-9850-ECD931268131}" type="presParOf" srcId="{98636DDE-CC72-45B1-BEA6-4273D391A184}" destId="{D56415D7-F1F0-4AF3-ADF0-BEAA5FF1170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76727E-BDAA-457A-BF23-9170F014423F}" type="doc">
      <dgm:prSet loTypeId="urn:microsoft.com/office/officeart/2005/8/layout/vList2" loCatId="list" qsTypeId="urn:microsoft.com/office/officeart/2005/8/quickstyle/simple1" qsCatId="simple" csTypeId="urn:microsoft.com/office/officeart/2005/8/colors/accent4_1" csCatId="accent4" phldr="1"/>
      <dgm:spPr/>
      <dgm:t>
        <a:bodyPr/>
        <a:lstStyle/>
        <a:p>
          <a:endParaRPr lang="en-CA"/>
        </a:p>
      </dgm:t>
    </dgm:pt>
    <dgm:pt modelId="{AC77A746-558D-4954-8B14-594787FC8819}">
      <dgm:prSet phldrT="[Text]" custT="1"/>
      <dgm:spPr/>
      <dgm:t>
        <a:bodyPr/>
        <a:lstStyle/>
        <a:p>
          <a:r>
            <a:rPr lang="es-ES" sz="2200" dirty="0">
              <a:latin typeface="Open Sans" panose="020B0606030504020204" pitchFamily="34" charset="0"/>
              <a:ea typeface="Open Sans" panose="020B0606030504020204" pitchFamily="34" charset="0"/>
              <a:cs typeface="Open Sans" panose="020B0606030504020204" pitchFamily="34" charset="0"/>
            </a:rPr>
            <a:t>Recuerde el lema sobre </a:t>
          </a:r>
          <a:r>
            <a:rPr lang="es-ES" sz="2200" b="1" dirty="0">
              <a:latin typeface="Open Sans" panose="020B0606030504020204" pitchFamily="34" charset="0"/>
              <a:ea typeface="Open Sans" panose="020B0606030504020204" pitchFamily="34" charset="0"/>
              <a:cs typeface="Open Sans" panose="020B0606030504020204" pitchFamily="34" charset="0"/>
            </a:rPr>
            <a:t>problemas</a:t>
          </a:r>
          <a:r>
            <a:rPr lang="es-ES" sz="2200" dirty="0">
              <a:latin typeface="Open Sans" panose="020B0606030504020204" pitchFamily="34" charset="0"/>
              <a:ea typeface="Open Sans" panose="020B0606030504020204" pitchFamily="34" charset="0"/>
              <a:cs typeface="Open Sans" panose="020B0606030504020204" pitchFamily="34" charset="0"/>
            </a:rPr>
            <a:t> (si no es mi problema, no me afecta).</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7926DFBE-33D7-4827-A267-A6181FFEADCE}" type="parTrans" cxnId="{C9A6A855-1747-41FA-9B0A-D6E6821CEEB0}">
      <dgm:prSet/>
      <dgm:spPr/>
      <dgm:t>
        <a:bodyPr/>
        <a:lstStyle/>
        <a:p>
          <a:endParaRPr lang="en-CA"/>
        </a:p>
      </dgm:t>
    </dgm:pt>
    <dgm:pt modelId="{9A19D72A-A03E-4B6B-AD80-3C91097B8635}" type="sibTrans" cxnId="{C9A6A855-1747-41FA-9B0A-D6E6821CEEB0}">
      <dgm:prSet/>
      <dgm:spPr/>
      <dgm:t>
        <a:bodyPr/>
        <a:lstStyle/>
        <a:p>
          <a:endParaRPr lang="en-CA"/>
        </a:p>
      </dgm:t>
    </dgm:pt>
    <dgm:pt modelId="{AD0CF33A-B375-4360-AFCC-BD961A072458}">
      <dgm:prSet custT="1"/>
      <dgm:spPr/>
      <dgm:t>
        <a:bodyPr/>
        <a:lstStyle/>
        <a:p>
          <a:r>
            <a:rPr lang="es-ES" sz="2200" dirty="0">
              <a:latin typeface="Open Sans" panose="020B0606030504020204" pitchFamily="34" charset="0"/>
              <a:ea typeface="Open Sans" panose="020B0606030504020204" pitchFamily="34" charset="0"/>
              <a:cs typeface="Open Sans" panose="020B0606030504020204" pitchFamily="34" charset="0"/>
            </a:rPr>
            <a:t>Afirmar, Aceptar el reclamo, Redirigir el reclamo (</a:t>
          </a:r>
          <a:r>
            <a:rPr lang="es-ES" sz="2200" b="1" dirty="0">
              <a:latin typeface="Open Sans" panose="020B0606030504020204" pitchFamily="34" charset="0"/>
              <a:ea typeface="Open Sans" panose="020B0606030504020204" pitchFamily="34" charset="0"/>
              <a:cs typeface="Open Sans" panose="020B0606030504020204" pitchFamily="34" charset="0"/>
            </a:rPr>
            <a:t>AAR</a:t>
          </a:r>
          <a:r>
            <a:rPr lang="es-ES" sz="2200" dirty="0">
              <a:latin typeface="Open Sans" panose="020B0606030504020204" pitchFamily="34" charset="0"/>
              <a:ea typeface="Open Sans" panose="020B0606030504020204" pitchFamily="34" charset="0"/>
              <a:cs typeface="Open Sans" panose="020B0606030504020204" pitchFamily="34" charset="0"/>
            </a:rPr>
            <a:t>) Método </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35DCD0C2-D143-48CB-A893-C715DF084D59}" type="parTrans" cxnId="{C1114688-830A-4473-897B-076189DEDDED}">
      <dgm:prSet/>
      <dgm:spPr/>
      <dgm:t>
        <a:bodyPr/>
        <a:lstStyle/>
        <a:p>
          <a:endParaRPr lang="en-CA"/>
        </a:p>
      </dgm:t>
    </dgm:pt>
    <dgm:pt modelId="{7CFE7D73-AFB3-438A-BBBC-2601455C451C}" type="sibTrans" cxnId="{C1114688-830A-4473-897B-076189DEDDED}">
      <dgm:prSet/>
      <dgm:spPr/>
      <dgm:t>
        <a:bodyPr/>
        <a:lstStyle/>
        <a:p>
          <a:endParaRPr lang="en-CA"/>
        </a:p>
      </dgm:t>
    </dgm:pt>
    <dgm:pt modelId="{9D915381-00CD-4C44-A0E2-3F5C3835BD65}">
      <dgm:prSet custT="1"/>
      <dgm:spPr/>
      <dgm:t>
        <a:bodyPr/>
        <a:lstStyle/>
        <a:p>
          <a:r>
            <a:rPr lang="es-ES" sz="2200" dirty="0">
              <a:latin typeface="Open Sans" panose="020B0606030504020204" pitchFamily="34" charset="0"/>
              <a:ea typeface="Open Sans" panose="020B0606030504020204" pitchFamily="34" charset="0"/>
              <a:cs typeface="Open Sans" panose="020B0606030504020204" pitchFamily="34" charset="0"/>
            </a:rPr>
            <a:t>Vuelva a formular la </a:t>
          </a:r>
          <a:r>
            <a:rPr lang="es-ES" sz="2200" b="1" dirty="0">
              <a:latin typeface="Open Sans" panose="020B0606030504020204" pitchFamily="34" charset="0"/>
              <a:ea typeface="Open Sans" panose="020B0606030504020204" pitchFamily="34" charset="0"/>
              <a:cs typeface="Open Sans" panose="020B0606030504020204" pitchFamily="34" charset="0"/>
            </a:rPr>
            <a:t>pregunta</a:t>
          </a:r>
          <a:r>
            <a:rPr lang="es-ES" sz="2200" dirty="0">
              <a:latin typeface="Open Sans" panose="020B0606030504020204" pitchFamily="34" charset="0"/>
              <a:ea typeface="Open Sans" panose="020B0606030504020204" pitchFamily="34" charset="0"/>
              <a:cs typeface="Open Sans" panose="020B0606030504020204" pitchFamily="34" charset="0"/>
            </a:rPr>
            <a:t>.</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6210B82E-E2FB-42CB-8D7D-9DD8F4DB728D}" type="parTrans" cxnId="{89D4EE01-A32D-4C85-858B-FF14F6706A24}">
      <dgm:prSet/>
      <dgm:spPr/>
      <dgm:t>
        <a:bodyPr/>
        <a:lstStyle/>
        <a:p>
          <a:endParaRPr lang="en-CA"/>
        </a:p>
      </dgm:t>
    </dgm:pt>
    <dgm:pt modelId="{ABBA136B-1473-4A23-9777-46B79D1FBCB6}" type="sibTrans" cxnId="{89D4EE01-A32D-4C85-858B-FF14F6706A24}">
      <dgm:prSet/>
      <dgm:spPr/>
      <dgm:t>
        <a:bodyPr/>
        <a:lstStyle/>
        <a:p>
          <a:endParaRPr lang="en-CA"/>
        </a:p>
      </dgm:t>
    </dgm:pt>
    <dgm:pt modelId="{F036F52D-E6C6-4FC4-B6DB-4A8A2EF2B821}">
      <dgm:prSet custT="1"/>
      <dgm:spPr/>
      <dgm:t>
        <a:bodyPr/>
        <a:lstStyle/>
        <a:p>
          <a:r>
            <a:rPr lang="es-ES" sz="2200" dirty="0">
              <a:latin typeface="Open Sans" panose="020B0606030504020204" pitchFamily="34" charset="0"/>
              <a:ea typeface="Open Sans" panose="020B0606030504020204" pitchFamily="34" charset="0"/>
              <a:cs typeface="Open Sans" panose="020B0606030504020204" pitchFamily="34" charset="0"/>
            </a:rPr>
            <a:t>Presente el reclamo como algo </a:t>
          </a:r>
          <a:r>
            <a:rPr lang="es-ES" sz="2200" b="1" dirty="0">
              <a:latin typeface="Open Sans" panose="020B0606030504020204" pitchFamily="34" charset="0"/>
              <a:ea typeface="Open Sans" panose="020B0606030504020204" pitchFamily="34" charset="0"/>
              <a:cs typeface="Open Sans" panose="020B0606030504020204" pitchFamily="34" charset="0"/>
            </a:rPr>
            <a:t>personal</a:t>
          </a:r>
          <a:r>
            <a:rPr lang="es-ES" sz="2200" dirty="0">
              <a:latin typeface="Open Sans" panose="020B0606030504020204" pitchFamily="34" charset="0"/>
              <a:ea typeface="Open Sans" panose="020B0606030504020204" pitchFamily="34" charset="0"/>
              <a:cs typeface="Open Sans" panose="020B0606030504020204" pitchFamily="34" charset="0"/>
            </a:rPr>
            <a:t>.</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360D9F2E-DA80-48AD-997F-83EF1195A768}" type="parTrans" cxnId="{2454755D-BAAC-4BE5-915F-8206B36328A2}">
      <dgm:prSet/>
      <dgm:spPr/>
      <dgm:t>
        <a:bodyPr/>
        <a:lstStyle/>
        <a:p>
          <a:endParaRPr lang="en-CA"/>
        </a:p>
      </dgm:t>
    </dgm:pt>
    <dgm:pt modelId="{0C5EB1FC-4FC5-45FE-957E-951B2593D86D}" type="sibTrans" cxnId="{2454755D-BAAC-4BE5-915F-8206B36328A2}">
      <dgm:prSet/>
      <dgm:spPr/>
      <dgm:t>
        <a:bodyPr/>
        <a:lstStyle/>
        <a:p>
          <a:endParaRPr lang="en-CA"/>
        </a:p>
      </dgm:t>
    </dgm:pt>
    <dgm:pt modelId="{06E3B84B-BFED-4F66-B4EE-73D7BD882292}">
      <dgm:prSet custT="1"/>
      <dgm:spPr/>
      <dgm:t>
        <a:bodyPr/>
        <a:lstStyle/>
        <a:p>
          <a:r>
            <a:rPr lang="es-ES" sz="2200" dirty="0">
              <a:latin typeface="Open Sans" panose="020B0606030504020204" pitchFamily="34" charset="0"/>
              <a:ea typeface="Open Sans" panose="020B0606030504020204" pitchFamily="34" charset="0"/>
              <a:cs typeface="Open Sans" panose="020B0606030504020204" pitchFamily="34" charset="0"/>
            </a:rPr>
            <a:t>No permita que los afiliados tomen el control de la situación.</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663B92DC-0E87-49A2-8DC8-AADC190AB58A}" type="parTrans" cxnId="{B1B16DAF-CE70-4E78-ADBC-7863285D04B8}">
      <dgm:prSet/>
      <dgm:spPr/>
      <dgm:t>
        <a:bodyPr/>
        <a:lstStyle/>
        <a:p>
          <a:endParaRPr lang="en-CA"/>
        </a:p>
      </dgm:t>
    </dgm:pt>
    <dgm:pt modelId="{D485EDD7-8948-4B70-8120-39CD2CFAF785}" type="sibTrans" cxnId="{B1B16DAF-CE70-4E78-ADBC-7863285D04B8}">
      <dgm:prSet/>
      <dgm:spPr/>
      <dgm:t>
        <a:bodyPr/>
        <a:lstStyle/>
        <a:p>
          <a:endParaRPr lang="en-CA"/>
        </a:p>
      </dgm:t>
    </dgm:pt>
    <dgm:pt modelId="{B98D1AE2-8E26-4151-900A-A8187FD1E5BE}">
      <dgm:prSet custT="1"/>
      <dgm:spPr/>
      <dgm:t>
        <a:bodyPr/>
        <a:lstStyle/>
        <a:p>
          <a:r>
            <a:rPr lang="es-ES" sz="2200" dirty="0">
              <a:latin typeface="Open Sans" panose="020B0606030504020204" pitchFamily="34" charset="0"/>
              <a:ea typeface="Open Sans" panose="020B0606030504020204" pitchFamily="34" charset="0"/>
              <a:cs typeface="Open Sans" panose="020B0606030504020204" pitchFamily="34" charset="0"/>
            </a:rPr>
            <a:t>Repase los "</a:t>
          </a:r>
          <a:r>
            <a:rPr lang="es-ES" sz="2200" b="1" dirty="0">
              <a:latin typeface="Open Sans" panose="020B0606030504020204" pitchFamily="34" charset="0"/>
              <a:ea typeface="Open Sans" panose="020B0606030504020204" pitchFamily="34" charset="0"/>
              <a:cs typeface="Open Sans" panose="020B0606030504020204" pitchFamily="34" charset="0"/>
            </a:rPr>
            <a:t>por qué</a:t>
          </a:r>
          <a:r>
            <a:rPr lang="es-ES" sz="2200" dirty="0">
              <a:latin typeface="Open Sans" panose="020B0606030504020204" pitchFamily="34" charset="0"/>
              <a:ea typeface="Open Sans" panose="020B0606030504020204" pitchFamily="34" charset="0"/>
              <a:cs typeface="Open Sans" panose="020B0606030504020204" pitchFamily="34" charset="0"/>
            </a:rPr>
            <a:t>" de los afiliados.</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8A925AC8-E9EC-41A0-B72B-150451731A00}" type="parTrans" cxnId="{E791AF2E-8ABA-4DFD-A59F-8639D9F19DCB}">
      <dgm:prSet/>
      <dgm:spPr/>
      <dgm:t>
        <a:bodyPr/>
        <a:lstStyle/>
        <a:p>
          <a:endParaRPr lang="en-CA"/>
        </a:p>
      </dgm:t>
    </dgm:pt>
    <dgm:pt modelId="{08EEC6E5-1311-4C24-B3D4-B35ADCDDCCAD}" type="sibTrans" cxnId="{E791AF2E-8ABA-4DFD-A59F-8639D9F19DCB}">
      <dgm:prSet/>
      <dgm:spPr/>
      <dgm:t>
        <a:bodyPr/>
        <a:lstStyle/>
        <a:p>
          <a:endParaRPr lang="en-CA"/>
        </a:p>
      </dgm:t>
    </dgm:pt>
    <dgm:pt modelId="{66095377-8C81-4B6B-99C8-E20EAB67782A}" type="pres">
      <dgm:prSet presAssocID="{CB76727E-BDAA-457A-BF23-9170F014423F}" presName="linear" presStyleCnt="0">
        <dgm:presLayoutVars>
          <dgm:animLvl val="lvl"/>
          <dgm:resizeHandles val="exact"/>
        </dgm:presLayoutVars>
      </dgm:prSet>
      <dgm:spPr/>
    </dgm:pt>
    <dgm:pt modelId="{28380988-1D7E-4B31-8DB0-17CC7ACA79F6}" type="pres">
      <dgm:prSet presAssocID="{AC77A746-558D-4954-8B14-594787FC8819}" presName="parentText" presStyleLbl="node1" presStyleIdx="0" presStyleCnt="6" custScaleX="112123" custScaleY="109447">
        <dgm:presLayoutVars>
          <dgm:chMax val="0"/>
          <dgm:bulletEnabled val="1"/>
        </dgm:presLayoutVars>
      </dgm:prSet>
      <dgm:spPr/>
    </dgm:pt>
    <dgm:pt modelId="{F9EC5613-C7F2-41BC-A1F8-044E9209BAC0}" type="pres">
      <dgm:prSet presAssocID="{9A19D72A-A03E-4B6B-AD80-3C91097B8635}" presName="spacer" presStyleCnt="0"/>
      <dgm:spPr/>
    </dgm:pt>
    <dgm:pt modelId="{34AE931C-4AA4-4EB5-9610-F95BB4B1C77F}" type="pres">
      <dgm:prSet presAssocID="{AD0CF33A-B375-4360-AFCC-BD961A072458}" presName="parentText" presStyleLbl="node1" presStyleIdx="1" presStyleCnt="6">
        <dgm:presLayoutVars>
          <dgm:chMax val="0"/>
          <dgm:bulletEnabled val="1"/>
        </dgm:presLayoutVars>
      </dgm:prSet>
      <dgm:spPr/>
    </dgm:pt>
    <dgm:pt modelId="{8B1396C7-CEBC-4EFB-8BAE-A112311D7669}" type="pres">
      <dgm:prSet presAssocID="{7CFE7D73-AFB3-438A-BBBC-2601455C451C}" presName="spacer" presStyleCnt="0"/>
      <dgm:spPr/>
    </dgm:pt>
    <dgm:pt modelId="{CE83209E-F147-429A-8C99-844C9986D4F6}" type="pres">
      <dgm:prSet presAssocID="{9D915381-00CD-4C44-A0E2-3F5C3835BD65}" presName="parentText" presStyleLbl="node1" presStyleIdx="2" presStyleCnt="6">
        <dgm:presLayoutVars>
          <dgm:chMax val="0"/>
          <dgm:bulletEnabled val="1"/>
        </dgm:presLayoutVars>
      </dgm:prSet>
      <dgm:spPr/>
    </dgm:pt>
    <dgm:pt modelId="{893DF85B-0F70-493D-B984-3BC1FC5C6109}" type="pres">
      <dgm:prSet presAssocID="{ABBA136B-1473-4A23-9777-46B79D1FBCB6}" presName="spacer" presStyleCnt="0"/>
      <dgm:spPr/>
    </dgm:pt>
    <dgm:pt modelId="{7BA9FED9-6B6B-49BA-93EB-B894D8FE35F8}" type="pres">
      <dgm:prSet presAssocID="{F036F52D-E6C6-4FC4-B6DB-4A8A2EF2B821}" presName="parentText" presStyleLbl="node1" presStyleIdx="3" presStyleCnt="6">
        <dgm:presLayoutVars>
          <dgm:chMax val="0"/>
          <dgm:bulletEnabled val="1"/>
        </dgm:presLayoutVars>
      </dgm:prSet>
      <dgm:spPr/>
    </dgm:pt>
    <dgm:pt modelId="{8BA3D722-119A-4288-82C9-A459E3A8AE0D}" type="pres">
      <dgm:prSet presAssocID="{0C5EB1FC-4FC5-45FE-957E-951B2593D86D}" presName="spacer" presStyleCnt="0"/>
      <dgm:spPr/>
    </dgm:pt>
    <dgm:pt modelId="{6DCE7D0C-62DD-418B-AF3E-AE7FA51B8607}" type="pres">
      <dgm:prSet presAssocID="{06E3B84B-BFED-4F66-B4EE-73D7BD882292}" presName="parentText" presStyleLbl="node1" presStyleIdx="4" presStyleCnt="6">
        <dgm:presLayoutVars>
          <dgm:chMax val="0"/>
          <dgm:bulletEnabled val="1"/>
        </dgm:presLayoutVars>
      </dgm:prSet>
      <dgm:spPr/>
    </dgm:pt>
    <dgm:pt modelId="{E381BAD0-70C3-4982-A111-BDAE7C3FF166}" type="pres">
      <dgm:prSet presAssocID="{D485EDD7-8948-4B70-8120-39CD2CFAF785}" presName="spacer" presStyleCnt="0"/>
      <dgm:spPr/>
    </dgm:pt>
    <dgm:pt modelId="{80C8F5B5-BD50-46B5-A929-D648F69EE823}" type="pres">
      <dgm:prSet presAssocID="{B98D1AE2-8E26-4151-900A-A8187FD1E5BE}" presName="parentText" presStyleLbl="node1" presStyleIdx="5" presStyleCnt="6">
        <dgm:presLayoutVars>
          <dgm:chMax val="0"/>
          <dgm:bulletEnabled val="1"/>
        </dgm:presLayoutVars>
      </dgm:prSet>
      <dgm:spPr/>
    </dgm:pt>
  </dgm:ptLst>
  <dgm:cxnLst>
    <dgm:cxn modelId="{89D4EE01-A32D-4C85-858B-FF14F6706A24}" srcId="{CB76727E-BDAA-457A-BF23-9170F014423F}" destId="{9D915381-00CD-4C44-A0E2-3F5C3835BD65}" srcOrd="2" destOrd="0" parTransId="{6210B82E-E2FB-42CB-8D7D-9DD8F4DB728D}" sibTransId="{ABBA136B-1473-4A23-9777-46B79D1FBCB6}"/>
    <dgm:cxn modelId="{E791AF2E-8ABA-4DFD-A59F-8639D9F19DCB}" srcId="{CB76727E-BDAA-457A-BF23-9170F014423F}" destId="{B98D1AE2-8E26-4151-900A-A8187FD1E5BE}" srcOrd="5" destOrd="0" parTransId="{8A925AC8-E9EC-41A0-B72B-150451731A00}" sibTransId="{08EEC6E5-1311-4C24-B3D4-B35ADCDDCCAD}"/>
    <dgm:cxn modelId="{1AFF2E2F-EBB9-4454-A0E6-91F959C3BAE1}" type="presOf" srcId="{06E3B84B-BFED-4F66-B4EE-73D7BD882292}" destId="{6DCE7D0C-62DD-418B-AF3E-AE7FA51B8607}" srcOrd="0" destOrd="0" presId="urn:microsoft.com/office/officeart/2005/8/layout/vList2"/>
    <dgm:cxn modelId="{F46AA53F-AE2A-473F-AF32-B112D844973E}" type="presOf" srcId="{B98D1AE2-8E26-4151-900A-A8187FD1E5BE}" destId="{80C8F5B5-BD50-46B5-A929-D648F69EE823}" srcOrd="0" destOrd="0" presId="urn:microsoft.com/office/officeart/2005/8/layout/vList2"/>
    <dgm:cxn modelId="{2454755D-BAAC-4BE5-915F-8206B36328A2}" srcId="{CB76727E-BDAA-457A-BF23-9170F014423F}" destId="{F036F52D-E6C6-4FC4-B6DB-4A8A2EF2B821}" srcOrd="3" destOrd="0" parTransId="{360D9F2E-DA80-48AD-997F-83EF1195A768}" sibTransId="{0C5EB1FC-4FC5-45FE-957E-951B2593D86D}"/>
    <dgm:cxn modelId="{C9A6A855-1747-41FA-9B0A-D6E6821CEEB0}" srcId="{CB76727E-BDAA-457A-BF23-9170F014423F}" destId="{AC77A746-558D-4954-8B14-594787FC8819}" srcOrd="0" destOrd="0" parTransId="{7926DFBE-33D7-4827-A267-A6181FFEADCE}" sibTransId="{9A19D72A-A03E-4B6B-AD80-3C91097B8635}"/>
    <dgm:cxn modelId="{6BC0A559-AD72-432C-80A5-0E916FFB7179}" type="presOf" srcId="{9D915381-00CD-4C44-A0E2-3F5C3835BD65}" destId="{CE83209E-F147-429A-8C99-844C9986D4F6}" srcOrd="0" destOrd="0" presId="urn:microsoft.com/office/officeart/2005/8/layout/vList2"/>
    <dgm:cxn modelId="{C1114688-830A-4473-897B-076189DEDDED}" srcId="{CB76727E-BDAA-457A-BF23-9170F014423F}" destId="{AD0CF33A-B375-4360-AFCC-BD961A072458}" srcOrd="1" destOrd="0" parTransId="{35DCD0C2-D143-48CB-A893-C715DF084D59}" sibTransId="{7CFE7D73-AFB3-438A-BBBC-2601455C451C}"/>
    <dgm:cxn modelId="{24C5758A-02B5-45E6-901B-F75AC6357ADB}" type="presOf" srcId="{AD0CF33A-B375-4360-AFCC-BD961A072458}" destId="{34AE931C-4AA4-4EB5-9610-F95BB4B1C77F}" srcOrd="0" destOrd="0" presId="urn:microsoft.com/office/officeart/2005/8/layout/vList2"/>
    <dgm:cxn modelId="{D6905B9E-6D59-4CD4-A7A7-A92ADEBA8214}" type="presOf" srcId="{CB76727E-BDAA-457A-BF23-9170F014423F}" destId="{66095377-8C81-4B6B-99C8-E20EAB67782A}" srcOrd="0" destOrd="0" presId="urn:microsoft.com/office/officeart/2005/8/layout/vList2"/>
    <dgm:cxn modelId="{B1B16DAF-CE70-4E78-ADBC-7863285D04B8}" srcId="{CB76727E-BDAA-457A-BF23-9170F014423F}" destId="{06E3B84B-BFED-4F66-B4EE-73D7BD882292}" srcOrd="4" destOrd="0" parTransId="{663B92DC-0E87-49A2-8DC8-AADC190AB58A}" sibTransId="{D485EDD7-8948-4B70-8120-39CD2CFAF785}"/>
    <dgm:cxn modelId="{B4AD94D5-F981-49F6-83C9-48626EA55229}" type="presOf" srcId="{AC77A746-558D-4954-8B14-594787FC8819}" destId="{28380988-1D7E-4B31-8DB0-17CC7ACA79F6}" srcOrd="0" destOrd="0" presId="urn:microsoft.com/office/officeart/2005/8/layout/vList2"/>
    <dgm:cxn modelId="{4E1A15FD-7F20-498B-82CF-6B3E76F7F28A}" type="presOf" srcId="{F036F52D-E6C6-4FC4-B6DB-4A8A2EF2B821}" destId="{7BA9FED9-6B6B-49BA-93EB-B894D8FE35F8}" srcOrd="0" destOrd="0" presId="urn:microsoft.com/office/officeart/2005/8/layout/vList2"/>
    <dgm:cxn modelId="{63907A04-AF85-4A59-972A-1AE66C3E67E3}" type="presParOf" srcId="{66095377-8C81-4B6B-99C8-E20EAB67782A}" destId="{28380988-1D7E-4B31-8DB0-17CC7ACA79F6}" srcOrd="0" destOrd="0" presId="urn:microsoft.com/office/officeart/2005/8/layout/vList2"/>
    <dgm:cxn modelId="{4E043309-ECC7-4025-B50B-E81FFA33661F}" type="presParOf" srcId="{66095377-8C81-4B6B-99C8-E20EAB67782A}" destId="{F9EC5613-C7F2-41BC-A1F8-044E9209BAC0}" srcOrd="1" destOrd="0" presId="urn:microsoft.com/office/officeart/2005/8/layout/vList2"/>
    <dgm:cxn modelId="{C28FC24E-E60E-4F2A-9C43-AD9FC343DAFA}" type="presParOf" srcId="{66095377-8C81-4B6B-99C8-E20EAB67782A}" destId="{34AE931C-4AA4-4EB5-9610-F95BB4B1C77F}" srcOrd="2" destOrd="0" presId="urn:microsoft.com/office/officeart/2005/8/layout/vList2"/>
    <dgm:cxn modelId="{44B44957-17F0-468E-A9B0-44BFF836EB21}" type="presParOf" srcId="{66095377-8C81-4B6B-99C8-E20EAB67782A}" destId="{8B1396C7-CEBC-4EFB-8BAE-A112311D7669}" srcOrd="3" destOrd="0" presId="urn:microsoft.com/office/officeart/2005/8/layout/vList2"/>
    <dgm:cxn modelId="{1CC9FEB8-6B73-40A2-9468-FB2095C66D2E}" type="presParOf" srcId="{66095377-8C81-4B6B-99C8-E20EAB67782A}" destId="{CE83209E-F147-429A-8C99-844C9986D4F6}" srcOrd="4" destOrd="0" presId="urn:microsoft.com/office/officeart/2005/8/layout/vList2"/>
    <dgm:cxn modelId="{6B0B3035-0829-45A2-BE7B-F3159B817F2D}" type="presParOf" srcId="{66095377-8C81-4B6B-99C8-E20EAB67782A}" destId="{893DF85B-0F70-493D-B984-3BC1FC5C6109}" srcOrd="5" destOrd="0" presId="urn:microsoft.com/office/officeart/2005/8/layout/vList2"/>
    <dgm:cxn modelId="{AC0C3624-0C35-4017-BFDD-234E5C29210F}" type="presParOf" srcId="{66095377-8C81-4B6B-99C8-E20EAB67782A}" destId="{7BA9FED9-6B6B-49BA-93EB-B894D8FE35F8}" srcOrd="6" destOrd="0" presId="urn:microsoft.com/office/officeart/2005/8/layout/vList2"/>
    <dgm:cxn modelId="{AD1D0020-E1D2-4FC6-886A-9644751B4189}" type="presParOf" srcId="{66095377-8C81-4B6B-99C8-E20EAB67782A}" destId="{8BA3D722-119A-4288-82C9-A459E3A8AE0D}" srcOrd="7" destOrd="0" presId="urn:microsoft.com/office/officeart/2005/8/layout/vList2"/>
    <dgm:cxn modelId="{2CC6EBC3-2BD1-4894-B1A3-FF4BC0FAA6F2}" type="presParOf" srcId="{66095377-8C81-4B6B-99C8-E20EAB67782A}" destId="{6DCE7D0C-62DD-418B-AF3E-AE7FA51B8607}" srcOrd="8" destOrd="0" presId="urn:microsoft.com/office/officeart/2005/8/layout/vList2"/>
    <dgm:cxn modelId="{CB6F6F4C-1588-47E7-A3EA-54269745FA49}" type="presParOf" srcId="{66095377-8C81-4B6B-99C8-E20EAB67782A}" destId="{E381BAD0-70C3-4982-A111-BDAE7C3FF166}" srcOrd="9" destOrd="0" presId="urn:microsoft.com/office/officeart/2005/8/layout/vList2"/>
    <dgm:cxn modelId="{BDED11E9-A191-4F45-BE10-FD64039AE6CA}" type="presParOf" srcId="{66095377-8C81-4B6B-99C8-E20EAB67782A}" destId="{80C8F5B5-BD50-46B5-A929-D648F69EE823}"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4F36A4-87B1-4D81-83BC-AA709B61F1AB}" type="doc">
      <dgm:prSet loTypeId="urn:microsoft.com/office/officeart/2005/8/layout/process1" loCatId="process" qsTypeId="urn:microsoft.com/office/officeart/2005/8/quickstyle/simple1" qsCatId="simple" csTypeId="urn:microsoft.com/office/officeart/2005/8/colors/accent4_1" csCatId="accent4" phldr="1"/>
      <dgm:spPr/>
    </dgm:pt>
    <dgm:pt modelId="{4BA88AC8-F840-4D7F-B018-526C97E85A67}">
      <dgm:prSet phldrT="[Text]" custT="1"/>
      <dgm:spPr/>
      <dgm:t>
        <a:bodyPr/>
        <a:lstStyle/>
        <a:p>
          <a:r>
            <a:rPr lang="es-ES" sz="2200" b="0" dirty="0">
              <a:latin typeface="Open Sans" panose="020B0606030504020204" pitchFamily="34" charset="0"/>
              <a:ea typeface="Open Sans" panose="020B0606030504020204" pitchFamily="34" charset="0"/>
              <a:cs typeface="Open Sans" panose="020B0606030504020204" pitchFamily="34" charset="0"/>
            </a:rPr>
            <a:t>Aplique el conjunto de habilidades aprendidas en este curso de capacitación.</a:t>
          </a:r>
          <a:endParaRPr lang="en-CA" sz="2200" b="0" dirty="0">
            <a:latin typeface="Open Sans" panose="020B0606030504020204" pitchFamily="34" charset="0"/>
            <a:ea typeface="Open Sans" panose="020B0606030504020204" pitchFamily="34" charset="0"/>
            <a:cs typeface="Open Sans" panose="020B0606030504020204" pitchFamily="34" charset="0"/>
          </a:endParaRPr>
        </a:p>
      </dgm:t>
    </dgm:pt>
    <dgm:pt modelId="{691422AC-6683-4291-BD70-A418B50F440D}" type="parTrans" cxnId="{5D60AF04-7E31-4FF7-BC2C-FA55748C0DF3}">
      <dgm:prSet/>
      <dgm:spPr/>
      <dgm:t>
        <a:bodyPr/>
        <a:lstStyle/>
        <a:p>
          <a:endParaRPr lang="en-CA"/>
        </a:p>
      </dgm:t>
    </dgm:pt>
    <dgm:pt modelId="{73BAF66D-8296-4BD2-86A4-47B0846B8A2A}" type="sibTrans" cxnId="{5D60AF04-7E31-4FF7-BC2C-FA55748C0DF3}">
      <dgm:prSet/>
      <dgm:spPr/>
      <dgm:t>
        <a:bodyPr/>
        <a:lstStyle/>
        <a:p>
          <a:endParaRPr lang="en-CA"/>
        </a:p>
      </dgm:t>
    </dgm:pt>
    <dgm:pt modelId="{6721A600-04A6-4B50-A08F-2D753BB69BAA}">
      <dgm:prSet custT="1"/>
      <dgm:spPr/>
      <dgm:t>
        <a:bodyPr/>
        <a:lstStyle/>
        <a:p>
          <a:r>
            <a:rPr lang="es-ES" sz="2200" b="0" dirty="0">
              <a:latin typeface="Open Sans" panose="020B0606030504020204" pitchFamily="34" charset="0"/>
              <a:ea typeface="Open Sans" panose="020B0606030504020204" pitchFamily="34" charset="0"/>
              <a:cs typeface="Open Sans" panose="020B0606030504020204" pitchFamily="34" charset="0"/>
            </a:rPr>
            <a:t>Identifique los problemas relacionados con la afiliación.</a:t>
          </a:r>
          <a:r>
            <a:rPr lang="en-CA" sz="2200" b="0" dirty="0">
              <a:latin typeface="Open Sans" panose="020B0606030504020204" pitchFamily="34" charset="0"/>
              <a:ea typeface="Open Sans" panose="020B0606030504020204" pitchFamily="34" charset="0"/>
              <a:cs typeface="Open Sans" panose="020B0606030504020204" pitchFamily="34" charset="0"/>
            </a:rPr>
            <a:t>.</a:t>
          </a:r>
        </a:p>
      </dgm:t>
    </dgm:pt>
    <dgm:pt modelId="{A5C212FC-6EAB-4213-A8AF-40D7E9881B59}" type="parTrans" cxnId="{4B109F5A-3E12-4CA8-8B59-D93B67E36FCC}">
      <dgm:prSet/>
      <dgm:spPr/>
      <dgm:t>
        <a:bodyPr/>
        <a:lstStyle/>
        <a:p>
          <a:endParaRPr lang="en-CA"/>
        </a:p>
      </dgm:t>
    </dgm:pt>
    <dgm:pt modelId="{E1EEC8CB-F74C-4056-B0AC-AA0B5BB6168A}" type="sibTrans" cxnId="{4B109F5A-3E12-4CA8-8B59-D93B67E36FCC}">
      <dgm:prSet/>
      <dgm:spPr/>
      <dgm:t>
        <a:bodyPr/>
        <a:lstStyle/>
        <a:p>
          <a:endParaRPr lang="en-CA"/>
        </a:p>
      </dgm:t>
    </dgm:pt>
    <dgm:pt modelId="{E3BBF375-69E4-4818-ACFC-08F0A16C9232}" type="pres">
      <dgm:prSet presAssocID="{494F36A4-87B1-4D81-83BC-AA709B61F1AB}" presName="Name0" presStyleCnt="0">
        <dgm:presLayoutVars>
          <dgm:dir/>
          <dgm:resizeHandles val="exact"/>
        </dgm:presLayoutVars>
      </dgm:prSet>
      <dgm:spPr/>
    </dgm:pt>
    <dgm:pt modelId="{168AA484-E46B-4DA6-AFF4-563F55790416}" type="pres">
      <dgm:prSet presAssocID="{4BA88AC8-F840-4D7F-B018-526C97E85A67}" presName="node" presStyleLbl="node1" presStyleIdx="0" presStyleCnt="2">
        <dgm:presLayoutVars>
          <dgm:bulletEnabled val="1"/>
        </dgm:presLayoutVars>
      </dgm:prSet>
      <dgm:spPr/>
    </dgm:pt>
    <dgm:pt modelId="{3636FF95-C1E2-4EDF-98B1-954CF5F0FB52}" type="pres">
      <dgm:prSet presAssocID="{73BAF66D-8296-4BD2-86A4-47B0846B8A2A}" presName="sibTrans" presStyleLbl="sibTrans2D1" presStyleIdx="0" presStyleCnt="1"/>
      <dgm:spPr/>
    </dgm:pt>
    <dgm:pt modelId="{F995E5B5-5C59-4C00-80B2-E5370B735C2D}" type="pres">
      <dgm:prSet presAssocID="{73BAF66D-8296-4BD2-86A4-47B0846B8A2A}" presName="connectorText" presStyleLbl="sibTrans2D1" presStyleIdx="0" presStyleCnt="1"/>
      <dgm:spPr/>
    </dgm:pt>
    <dgm:pt modelId="{66FE0D69-6722-4435-85E5-6B150E0215D8}" type="pres">
      <dgm:prSet presAssocID="{6721A600-04A6-4B50-A08F-2D753BB69BAA}" presName="node" presStyleLbl="node1" presStyleIdx="1" presStyleCnt="2">
        <dgm:presLayoutVars>
          <dgm:bulletEnabled val="1"/>
        </dgm:presLayoutVars>
      </dgm:prSet>
      <dgm:spPr/>
    </dgm:pt>
  </dgm:ptLst>
  <dgm:cxnLst>
    <dgm:cxn modelId="{5D60AF04-7E31-4FF7-BC2C-FA55748C0DF3}" srcId="{494F36A4-87B1-4D81-83BC-AA709B61F1AB}" destId="{4BA88AC8-F840-4D7F-B018-526C97E85A67}" srcOrd="0" destOrd="0" parTransId="{691422AC-6683-4291-BD70-A418B50F440D}" sibTransId="{73BAF66D-8296-4BD2-86A4-47B0846B8A2A}"/>
    <dgm:cxn modelId="{3E90B73B-3DDE-40BB-B4CB-564C96352ACF}" type="presOf" srcId="{494F36A4-87B1-4D81-83BC-AA709B61F1AB}" destId="{E3BBF375-69E4-4818-ACFC-08F0A16C9232}" srcOrd="0" destOrd="0" presId="urn:microsoft.com/office/officeart/2005/8/layout/process1"/>
    <dgm:cxn modelId="{5E3BDC68-59F9-40D4-9741-2394A19A25A2}" type="presOf" srcId="{73BAF66D-8296-4BD2-86A4-47B0846B8A2A}" destId="{F995E5B5-5C59-4C00-80B2-E5370B735C2D}" srcOrd="1" destOrd="0" presId="urn:microsoft.com/office/officeart/2005/8/layout/process1"/>
    <dgm:cxn modelId="{4B109F5A-3E12-4CA8-8B59-D93B67E36FCC}" srcId="{494F36A4-87B1-4D81-83BC-AA709B61F1AB}" destId="{6721A600-04A6-4B50-A08F-2D753BB69BAA}" srcOrd="1" destOrd="0" parTransId="{A5C212FC-6EAB-4213-A8AF-40D7E9881B59}" sibTransId="{E1EEC8CB-F74C-4056-B0AC-AA0B5BB6168A}"/>
    <dgm:cxn modelId="{E5555BA6-A755-4559-807D-57230D6E67B1}" type="presOf" srcId="{6721A600-04A6-4B50-A08F-2D753BB69BAA}" destId="{66FE0D69-6722-4435-85E5-6B150E0215D8}" srcOrd="0" destOrd="0" presId="urn:microsoft.com/office/officeart/2005/8/layout/process1"/>
    <dgm:cxn modelId="{34C886C3-0A91-4ACB-994A-77E5C5731EF6}" type="presOf" srcId="{4BA88AC8-F840-4D7F-B018-526C97E85A67}" destId="{168AA484-E46B-4DA6-AFF4-563F55790416}" srcOrd="0" destOrd="0" presId="urn:microsoft.com/office/officeart/2005/8/layout/process1"/>
    <dgm:cxn modelId="{E0D8FEF1-9B3C-4C52-B10B-D1A340BACE12}" type="presOf" srcId="{73BAF66D-8296-4BD2-86A4-47B0846B8A2A}" destId="{3636FF95-C1E2-4EDF-98B1-954CF5F0FB52}" srcOrd="0" destOrd="0" presId="urn:microsoft.com/office/officeart/2005/8/layout/process1"/>
    <dgm:cxn modelId="{C3F2ACE3-AB3B-4BF5-9702-C00B5C9EFEB3}" type="presParOf" srcId="{E3BBF375-69E4-4818-ACFC-08F0A16C9232}" destId="{168AA484-E46B-4DA6-AFF4-563F55790416}" srcOrd="0" destOrd="0" presId="urn:microsoft.com/office/officeart/2005/8/layout/process1"/>
    <dgm:cxn modelId="{9AF90844-72C1-4936-B62B-9425A27D4369}" type="presParOf" srcId="{E3BBF375-69E4-4818-ACFC-08F0A16C9232}" destId="{3636FF95-C1E2-4EDF-98B1-954CF5F0FB52}" srcOrd="1" destOrd="0" presId="urn:microsoft.com/office/officeart/2005/8/layout/process1"/>
    <dgm:cxn modelId="{93B6B883-9E96-40BA-9599-35DD39B92EEE}" type="presParOf" srcId="{3636FF95-C1E2-4EDF-98B1-954CF5F0FB52}" destId="{F995E5B5-5C59-4C00-80B2-E5370B735C2D}" srcOrd="0" destOrd="0" presId="urn:microsoft.com/office/officeart/2005/8/layout/process1"/>
    <dgm:cxn modelId="{82EEEF6E-F87D-4FDB-A7C5-76821F8B46B1}" type="presParOf" srcId="{E3BBF375-69E4-4818-ACFC-08F0A16C9232}" destId="{66FE0D69-6722-4435-85E5-6B150E0215D8}"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8C0A4-39FC-4DBF-A90E-7DEA9E1C5746}">
      <dsp:nvSpPr>
        <dsp:cNvPr id="0" name=""/>
        <dsp:cNvSpPr/>
      </dsp:nvSpPr>
      <dsp:spPr>
        <a:xfrm>
          <a:off x="1073" y="127889"/>
          <a:ext cx="4307806" cy="241903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Involucrar y activar a los afiliados en torno a las </a:t>
          </a:r>
          <a:r>
            <a:rPr lang="es-US" sz="18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iniciativas internas de fortalecimiento </a:t>
          </a:r>
          <a:r>
            <a:rPr lang="es-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es esencial para ganar mejores contratos y aumentar la participación en el mercado. </a:t>
          </a:r>
          <a:endParaRPr lang="en-CA"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1073" y="127889"/>
        <a:ext cx="4307806" cy="2419035"/>
      </dsp:txXfrm>
    </dsp:sp>
    <dsp:sp modelId="{03242F2B-D615-437F-89DB-78E81F0F3393}">
      <dsp:nvSpPr>
        <dsp:cNvPr id="0" name=""/>
        <dsp:cNvSpPr/>
      </dsp:nvSpPr>
      <dsp:spPr>
        <a:xfrm>
          <a:off x="4634599" y="170278"/>
          <a:ext cx="5425774" cy="233425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Un </a:t>
          </a:r>
          <a:r>
            <a:rPr lang="es-US" sz="17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grupo de afiliados activos y comprometidos </a:t>
          </a:r>
          <a:r>
            <a:rPr lang="es-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puede conectarse con las campañas de organización externas que atraigan nuevos afiliados y mejorar las condiciones generales, y aumentar la FUERZA de los trabajadores en la industria de la construcción y otros lugares de trabajo representados por el Sindicato Internacional de Pintores y Oficios Afines (IUPAT).</a:t>
          </a:r>
          <a:endParaRPr lang="en-CA"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4634599" y="170278"/>
        <a:ext cx="5425774" cy="2334257"/>
      </dsp:txXfrm>
    </dsp:sp>
    <dsp:sp modelId="{01E5D50B-081A-40EF-9A73-6DE741D53CEF}">
      <dsp:nvSpPr>
        <dsp:cNvPr id="0" name=""/>
        <dsp:cNvSpPr/>
      </dsp:nvSpPr>
      <dsp:spPr>
        <a:xfrm>
          <a:off x="21301" y="2872644"/>
          <a:ext cx="4218103" cy="195431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US" sz="18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La afiliación comprometida </a:t>
          </a:r>
          <a:r>
            <a:rPr lang="es-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mejora la capacidad para aumentar la fuerza al involucrar a las comunidades más amplias en las que viven en campañas relacionadas con la contratación.</a:t>
          </a:r>
          <a:endParaRPr lang="en-CA"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21301" y="2872644"/>
        <a:ext cx="4218103" cy="1954318"/>
      </dsp:txXfrm>
    </dsp:sp>
    <dsp:sp modelId="{ACFBE58B-1A3F-4E4E-8375-F76DC3617C63}">
      <dsp:nvSpPr>
        <dsp:cNvPr id="0" name=""/>
        <dsp:cNvSpPr/>
      </dsp:nvSpPr>
      <dsp:spPr>
        <a:xfrm>
          <a:off x="4565123" y="2872644"/>
          <a:ext cx="5475022" cy="195431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US" sz="17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La base inicial de afiliados del sindicato </a:t>
          </a:r>
          <a:r>
            <a:rPr lang="es-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son los mejores comunicadores de la narrativa de los trabajadores que genera apoyo para las políticas a favor de los sindicatos y las iniciativas de desarrollo de la FUERZA de los trabajadores entre el público en general.</a:t>
          </a:r>
          <a:endParaRPr lang="en-CA"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4565123" y="2872644"/>
        <a:ext cx="5475022" cy="19543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2E2AF-870C-4059-AD81-A1F9B1D7AA17}">
      <dsp:nvSpPr>
        <dsp:cNvPr id="0" name=""/>
        <dsp:cNvSpPr/>
      </dsp:nvSpPr>
      <dsp:spPr>
        <a:xfrm>
          <a:off x="756" y="229383"/>
          <a:ext cx="4345789" cy="1701374"/>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Las objeciones suelen basarse en el </a:t>
          </a:r>
          <a:r>
            <a:rPr lang="es-ES" sz="2200" b="1" kern="1200" dirty="0">
              <a:latin typeface="Open Sans" panose="020B0606030504020204" pitchFamily="34" charset="0"/>
              <a:ea typeface="Open Sans" panose="020B0606030504020204" pitchFamily="34" charset="0"/>
              <a:cs typeface="Open Sans" panose="020B0606030504020204" pitchFamily="34" charset="0"/>
            </a:rPr>
            <a:t>miedo o la inutilidad.</a:t>
          </a:r>
          <a:endParaRPr lang="en-CA" sz="22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756" y="229383"/>
        <a:ext cx="4345789" cy="1701374"/>
      </dsp:txXfrm>
    </dsp:sp>
    <dsp:sp modelId="{617A4247-3CF4-45FD-B7F4-CB65163C0D9F}">
      <dsp:nvSpPr>
        <dsp:cNvPr id="0" name=""/>
        <dsp:cNvSpPr/>
      </dsp:nvSpPr>
      <dsp:spPr>
        <a:xfrm>
          <a:off x="4578646" y="229383"/>
          <a:ext cx="4255965" cy="1701374"/>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El tiempo, el esfuerzo, el sentido de pertenencia y el rechazo son temas difíciles de abordar.</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4578646" y="229383"/>
        <a:ext cx="4255965" cy="1701374"/>
      </dsp:txXfrm>
    </dsp:sp>
    <dsp:sp modelId="{5336C3D2-36FA-40DC-BD7A-6AA4DFBCC42C}">
      <dsp:nvSpPr>
        <dsp:cNvPr id="0" name=""/>
        <dsp:cNvSpPr/>
      </dsp:nvSpPr>
      <dsp:spPr>
        <a:xfrm>
          <a:off x="85530" y="2162858"/>
          <a:ext cx="4241877" cy="1701374"/>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Las </a:t>
          </a:r>
          <a:r>
            <a:rPr lang="es-ES" sz="2200" b="1" kern="1200" dirty="0">
              <a:latin typeface="Open Sans" panose="020B0606030504020204" pitchFamily="34" charset="0"/>
              <a:ea typeface="Open Sans" panose="020B0606030504020204" pitchFamily="34" charset="0"/>
              <a:cs typeface="Open Sans" panose="020B0606030504020204" pitchFamily="34" charset="0"/>
            </a:rPr>
            <a:t>experiencias pasadas </a:t>
          </a:r>
          <a:r>
            <a:rPr lang="es-ES" sz="2200" kern="1200" dirty="0">
              <a:latin typeface="Open Sans" panose="020B0606030504020204" pitchFamily="34" charset="0"/>
              <a:ea typeface="Open Sans" panose="020B0606030504020204" pitchFamily="34" charset="0"/>
              <a:cs typeface="Open Sans" panose="020B0606030504020204" pitchFamily="34" charset="0"/>
            </a:rPr>
            <a:t>con el sindicato han provocado un sentimiento de rechazo.</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85530" y="2162858"/>
        <a:ext cx="4241877" cy="1701374"/>
      </dsp:txXfrm>
    </dsp:sp>
    <dsp:sp modelId="{D56415D7-F1F0-4AF3-ADF0-BEAA5FF1170B}">
      <dsp:nvSpPr>
        <dsp:cNvPr id="0" name=""/>
        <dsp:cNvSpPr/>
      </dsp:nvSpPr>
      <dsp:spPr>
        <a:xfrm>
          <a:off x="4559509" y="2162858"/>
          <a:ext cx="4190327" cy="1701374"/>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CA" sz="2200" kern="1200" dirty="0">
              <a:latin typeface="Open Sans" panose="020B0606030504020204" pitchFamily="34" charset="0"/>
              <a:ea typeface="Open Sans" panose="020B0606030504020204" pitchFamily="34" charset="0"/>
              <a:cs typeface="Open Sans" panose="020B0606030504020204" pitchFamily="34" charset="0"/>
            </a:rPr>
            <a:t>Las cuotas sindicales.</a:t>
          </a:r>
        </a:p>
      </dsp:txBody>
      <dsp:txXfrm>
        <a:off x="4559509" y="2162858"/>
        <a:ext cx="4190327" cy="17013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80988-1D7E-4B31-8DB0-17CC7ACA79F6}">
      <dsp:nvSpPr>
        <dsp:cNvPr id="0" name=""/>
        <dsp:cNvSpPr/>
      </dsp:nvSpPr>
      <dsp:spPr>
        <a:xfrm>
          <a:off x="0" y="4816"/>
          <a:ext cx="8358561" cy="87901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Recuerde el lema sobre </a:t>
          </a:r>
          <a:r>
            <a:rPr lang="es-ES" sz="2200" b="1" kern="1200" dirty="0">
              <a:latin typeface="Open Sans" panose="020B0606030504020204" pitchFamily="34" charset="0"/>
              <a:ea typeface="Open Sans" panose="020B0606030504020204" pitchFamily="34" charset="0"/>
              <a:cs typeface="Open Sans" panose="020B0606030504020204" pitchFamily="34" charset="0"/>
            </a:rPr>
            <a:t>problemas</a:t>
          </a:r>
          <a:r>
            <a:rPr lang="es-ES" sz="2200" kern="1200" dirty="0">
              <a:latin typeface="Open Sans" panose="020B0606030504020204" pitchFamily="34" charset="0"/>
              <a:ea typeface="Open Sans" panose="020B0606030504020204" pitchFamily="34" charset="0"/>
              <a:cs typeface="Open Sans" panose="020B0606030504020204" pitchFamily="34" charset="0"/>
            </a:rPr>
            <a:t> (si no es mi problema, no me afecta).</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42910" y="47726"/>
        <a:ext cx="8272741" cy="793190"/>
      </dsp:txXfrm>
    </dsp:sp>
    <dsp:sp modelId="{34AE931C-4AA4-4EB5-9610-F95BB4B1C77F}">
      <dsp:nvSpPr>
        <dsp:cNvPr id="0" name=""/>
        <dsp:cNvSpPr/>
      </dsp:nvSpPr>
      <dsp:spPr>
        <a:xfrm>
          <a:off x="0" y="896063"/>
          <a:ext cx="8358561" cy="8031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Afirmar, Aceptar el reclamo, Redirigir el reclamo (</a:t>
          </a:r>
          <a:r>
            <a:rPr lang="es-ES" sz="2200" b="1" kern="1200" dirty="0">
              <a:latin typeface="Open Sans" panose="020B0606030504020204" pitchFamily="34" charset="0"/>
              <a:ea typeface="Open Sans" panose="020B0606030504020204" pitchFamily="34" charset="0"/>
              <a:cs typeface="Open Sans" panose="020B0606030504020204" pitchFamily="34" charset="0"/>
            </a:rPr>
            <a:t>AAR</a:t>
          </a:r>
          <a:r>
            <a:rPr lang="es-ES" sz="2200" kern="1200" dirty="0">
              <a:latin typeface="Open Sans" panose="020B0606030504020204" pitchFamily="34" charset="0"/>
              <a:ea typeface="Open Sans" panose="020B0606030504020204" pitchFamily="34" charset="0"/>
              <a:cs typeface="Open Sans" panose="020B0606030504020204" pitchFamily="34" charset="0"/>
            </a:rPr>
            <a:t>) Método </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39206" y="935269"/>
        <a:ext cx="8280149" cy="724726"/>
      </dsp:txXfrm>
    </dsp:sp>
    <dsp:sp modelId="{CE83209E-F147-429A-8C99-844C9986D4F6}">
      <dsp:nvSpPr>
        <dsp:cNvPr id="0" name=""/>
        <dsp:cNvSpPr/>
      </dsp:nvSpPr>
      <dsp:spPr>
        <a:xfrm>
          <a:off x="0" y="1711438"/>
          <a:ext cx="8358561" cy="8031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Vuelva a formular la </a:t>
          </a:r>
          <a:r>
            <a:rPr lang="es-ES" sz="2200" b="1" kern="1200" dirty="0">
              <a:latin typeface="Open Sans" panose="020B0606030504020204" pitchFamily="34" charset="0"/>
              <a:ea typeface="Open Sans" panose="020B0606030504020204" pitchFamily="34" charset="0"/>
              <a:cs typeface="Open Sans" panose="020B0606030504020204" pitchFamily="34" charset="0"/>
            </a:rPr>
            <a:t>pregunta</a:t>
          </a:r>
          <a:r>
            <a:rPr lang="es-ES" sz="2200" kern="1200" dirty="0">
              <a:latin typeface="Open Sans" panose="020B0606030504020204" pitchFamily="34" charset="0"/>
              <a:ea typeface="Open Sans" panose="020B0606030504020204" pitchFamily="34" charset="0"/>
              <a:cs typeface="Open Sans" panose="020B0606030504020204" pitchFamily="34" charset="0"/>
            </a:rPr>
            <a:t>.</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39206" y="1750644"/>
        <a:ext cx="8280149" cy="724726"/>
      </dsp:txXfrm>
    </dsp:sp>
    <dsp:sp modelId="{7BA9FED9-6B6B-49BA-93EB-B894D8FE35F8}">
      <dsp:nvSpPr>
        <dsp:cNvPr id="0" name=""/>
        <dsp:cNvSpPr/>
      </dsp:nvSpPr>
      <dsp:spPr>
        <a:xfrm>
          <a:off x="0" y="2526812"/>
          <a:ext cx="8358561" cy="8031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Presente el reclamo como algo </a:t>
          </a:r>
          <a:r>
            <a:rPr lang="es-ES" sz="2200" b="1" kern="1200" dirty="0">
              <a:latin typeface="Open Sans" panose="020B0606030504020204" pitchFamily="34" charset="0"/>
              <a:ea typeface="Open Sans" panose="020B0606030504020204" pitchFamily="34" charset="0"/>
              <a:cs typeface="Open Sans" panose="020B0606030504020204" pitchFamily="34" charset="0"/>
            </a:rPr>
            <a:t>personal</a:t>
          </a:r>
          <a:r>
            <a:rPr lang="es-ES" sz="2200" kern="1200" dirty="0">
              <a:latin typeface="Open Sans" panose="020B0606030504020204" pitchFamily="34" charset="0"/>
              <a:ea typeface="Open Sans" panose="020B0606030504020204" pitchFamily="34" charset="0"/>
              <a:cs typeface="Open Sans" panose="020B0606030504020204" pitchFamily="34" charset="0"/>
            </a:rPr>
            <a:t>.</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39206" y="2566018"/>
        <a:ext cx="8280149" cy="724726"/>
      </dsp:txXfrm>
    </dsp:sp>
    <dsp:sp modelId="{6DCE7D0C-62DD-418B-AF3E-AE7FA51B8607}">
      <dsp:nvSpPr>
        <dsp:cNvPr id="0" name=""/>
        <dsp:cNvSpPr/>
      </dsp:nvSpPr>
      <dsp:spPr>
        <a:xfrm>
          <a:off x="0" y="3342187"/>
          <a:ext cx="8358561" cy="8031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No permita que los afiliados tomen el control de la situación.</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39206" y="3381393"/>
        <a:ext cx="8280149" cy="724726"/>
      </dsp:txXfrm>
    </dsp:sp>
    <dsp:sp modelId="{80C8F5B5-BD50-46B5-A929-D648F69EE823}">
      <dsp:nvSpPr>
        <dsp:cNvPr id="0" name=""/>
        <dsp:cNvSpPr/>
      </dsp:nvSpPr>
      <dsp:spPr>
        <a:xfrm>
          <a:off x="0" y="4157562"/>
          <a:ext cx="8358561" cy="8031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latin typeface="Open Sans" panose="020B0606030504020204" pitchFamily="34" charset="0"/>
              <a:ea typeface="Open Sans" panose="020B0606030504020204" pitchFamily="34" charset="0"/>
              <a:cs typeface="Open Sans" panose="020B0606030504020204" pitchFamily="34" charset="0"/>
            </a:rPr>
            <a:t>Repase los "</a:t>
          </a:r>
          <a:r>
            <a:rPr lang="es-ES" sz="2200" b="1" kern="1200" dirty="0">
              <a:latin typeface="Open Sans" panose="020B0606030504020204" pitchFamily="34" charset="0"/>
              <a:ea typeface="Open Sans" panose="020B0606030504020204" pitchFamily="34" charset="0"/>
              <a:cs typeface="Open Sans" panose="020B0606030504020204" pitchFamily="34" charset="0"/>
            </a:rPr>
            <a:t>por qué</a:t>
          </a:r>
          <a:r>
            <a:rPr lang="es-ES" sz="2200" kern="1200" dirty="0">
              <a:latin typeface="Open Sans" panose="020B0606030504020204" pitchFamily="34" charset="0"/>
              <a:ea typeface="Open Sans" panose="020B0606030504020204" pitchFamily="34" charset="0"/>
              <a:cs typeface="Open Sans" panose="020B0606030504020204" pitchFamily="34" charset="0"/>
            </a:rPr>
            <a:t>" de los afiliados.</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39206" y="4196768"/>
        <a:ext cx="8280149" cy="724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8AA484-E46B-4DA6-AFF4-563F55790416}">
      <dsp:nvSpPr>
        <dsp:cNvPr id="0" name=""/>
        <dsp:cNvSpPr/>
      </dsp:nvSpPr>
      <dsp:spPr>
        <a:xfrm>
          <a:off x="1731" y="0"/>
          <a:ext cx="3692140" cy="1921789"/>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0" kern="1200" dirty="0">
              <a:latin typeface="Open Sans" panose="020B0606030504020204" pitchFamily="34" charset="0"/>
              <a:ea typeface="Open Sans" panose="020B0606030504020204" pitchFamily="34" charset="0"/>
              <a:cs typeface="Open Sans" panose="020B0606030504020204" pitchFamily="34" charset="0"/>
            </a:rPr>
            <a:t>Aplique el conjunto de habilidades aprendidas en este curso de capacitación.</a:t>
          </a:r>
          <a:endParaRPr lang="en-CA" sz="2200" b="0" kern="1200" dirty="0">
            <a:latin typeface="Open Sans" panose="020B0606030504020204" pitchFamily="34" charset="0"/>
            <a:ea typeface="Open Sans" panose="020B0606030504020204" pitchFamily="34" charset="0"/>
            <a:cs typeface="Open Sans" panose="020B0606030504020204" pitchFamily="34" charset="0"/>
          </a:endParaRPr>
        </a:p>
      </dsp:txBody>
      <dsp:txXfrm>
        <a:off x="58018" y="56287"/>
        <a:ext cx="3579566" cy="1809215"/>
      </dsp:txXfrm>
    </dsp:sp>
    <dsp:sp modelId="{3636FF95-C1E2-4EDF-98B1-954CF5F0FB52}">
      <dsp:nvSpPr>
        <dsp:cNvPr id="0" name=""/>
        <dsp:cNvSpPr/>
      </dsp:nvSpPr>
      <dsp:spPr>
        <a:xfrm>
          <a:off x="4063085" y="503069"/>
          <a:ext cx="782733" cy="91565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endParaRPr lang="en-CA" sz="3900" kern="1200"/>
        </a:p>
      </dsp:txBody>
      <dsp:txXfrm>
        <a:off x="4063085" y="686199"/>
        <a:ext cx="547913" cy="549390"/>
      </dsp:txXfrm>
    </dsp:sp>
    <dsp:sp modelId="{66FE0D69-6722-4435-85E5-6B150E0215D8}">
      <dsp:nvSpPr>
        <dsp:cNvPr id="0" name=""/>
        <dsp:cNvSpPr/>
      </dsp:nvSpPr>
      <dsp:spPr>
        <a:xfrm>
          <a:off x="5170728" y="0"/>
          <a:ext cx="3692140" cy="1921789"/>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0" kern="1200" dirty="0">
              <a:latin typeface="Open Sans" panose="020B0606030504020204" pitchFamily="34" charset="0"/>
              <a:ea typeface="Open Sans" panose="020B0606030504020204" pitchFamily="34" charset="0"/>
              <a:cs typeface="Open Sans" panose="020B0606030504020204" pitchFamily="34" charset="0"/>
            </a:rPr>
            <a:t>Identifique los problemas relacionados con la afiliación.</a:t>
          </a:r>
          <a:r>
            <a:rPr lang="en-CA" sz="2200" b="0" kern="1200" dirty="0">
              <a:latin typeface="Open Sans" panose="020B0606030504020204" pitchFamily="34" charset="0"/>
              <a:ea typeface="Open Sans" panose="020B0606030504020204" pitchFamily="34" charset="0"/>
              <a:cs typeface="Open Sans" panose="020B0606030504020204" pitchFamily="34" charset="0"/>
            </a:rPr>
            <a:t>.</a:t>
          </a:r>
        </a:p>
      </dsp:txBody>
      <dsp:txXfrm>
        <a:off x="5227015" y="56287"/>
        <a:ext cx="3579566" cy="180921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EF3363-7990-47A4-9777-F671B88372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6838CA3C-FD57-42EA-9419-C42687518A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AA5D4B-FD89-4A87-B143-45C9D4C3ADE0}" type="datetimeFigureOut">
              <a:rPr lang="en-CA" smtClean="0"/>
              <a:t>2026-09-04</a:t>
            </a:fld>
            <a:endParaRPr lang="en-CA"/>
          </a:p>
        </p:txBody>
      </p:sp>
      <p:sp>
        <p:nvSpPr>
          <p:cNvPr id="4" name="Footer Placeholder 3">
            <a:extLst>
              <a:ext uri="{FF2B5EF4-FFF2-40B4-BE49-F238E27FC236}">
                <a16:creationId xmlns:a16="http://schemas.microsoft.com/office/drawing/2014/main" id="{4E64AF80-E529-4F16-8385-6FE1613E56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3F27964C-C0B2-4F36-B8FD-91EAB7B706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083136-0541-4577-8570-C7799E20A83F}" type="slidenum">
              <a:rPr lang="en-CA" smtClean="0"/>
              <a:t>‹#›</a:t>
            </a:fld>
            <a:endParaRPr lang="en-CA"/>
          </a:p>
        </p:txBody>
      </p:sp>
    </p:spTree>
    <p:extLst>
      <p:ext uri="{BB962C8B-B14F-4D97-AF65-F5344CB8AC3E}">
        <p14:creationId xmlns:p14="http://schemas.microsoft.com/office/powerpoint/2010/main" val="37962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513ABC-197A-409A-B4AC-CEE9E8A4C090}" type="datetimeFigureOut">
              <a:rPr lang="en-US" smtClean="0"/>
              <a:t>9/4/2026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C5FDC6-0B8E-4F1F-8A9F-55ED113A981E}" type="slidenum">
              <a:rPr lang="en-US" smtClean="0"/>
              <a:t>‹#›</a:t>
            </a:fld>
            <a:endParaRPr lang="en-US"/>
          </a:p>
        </p:txBody>
      </p:sp>
    </p:spTree>
    <p:extLst>
      <p:ext uri="{BB962C8B-B14F-4D97-AF65-F5344CB8AC3E}">
        <p14:creationId xmlns:p14="http://schemas.microsoft.com/office/powerpoint/2010/main" val="3536060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linkedin.com/videos/simonsinek_listening-isnt-waiting-for-your-turn-to-activity-7290821845153435649-6I3I/"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www.youtube.com/embed/Lkj86o69c5c"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NOTAS DEL FACILITADOR:</a:t>
            </a:r>
            <a:br>
              <a:rPr lang="en-US" dirty="0"/>
            </a:br>
            <a:r>
              <a:rPr lang="es-US" sz="1200" kern="1200" dirty="0">
                <a:solidFill>
                  <a:schemeClr val="tx1"/>
                </a:solidFill>
                <a:effectLst/>
                <a:latin typeface="+mn-lt"/>
                <a:ea typeface="+mn-ea"/>
                <a:cs typeface="+mn-cs"/>
              </a:rPr>
              <a:t>PREPARE los materiales y el equipo que se usarán en el curso para garantizar una sesión efectiva.</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Materiales y equipos necesario para el curso:</a:t>
            </a:r>
            <a:endParaRPr lang="en-C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dirty="0">
                <a:solidFill>
                  <a:schemeClr val="tx1"/>
                </a:solidFill>
                <a:effectLst/>
                <a:latin typeface="+mn-lt"/>
                <a:ea typeface="+mn-ea"/>
                <a:cs typeface="+mn-cs"/>
              </a:rPr>
              <a:t>Presentación de PowerPoint: computadora del instructor, conexión a Internet, TV o proyector</a:t>
            </a:r>
            <a:endParaRPr lang="en-C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dirty="0">
                <a:solidFill>
                  <a:schemeClr val="tx1"/>
                </a:solidFill>
                <a:effectLst/>
                <a:latin typeface="+mn-lt"/>
                <a:ea typeface="+mn-ea"/>
                <a:cs typeface="+mn-cs"/>
              </a:rPr>
              <a:t>Folletos: declaración de valores</a:t>
            </a:r>
            <a:endParaRPr lang="en-C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dirty="0">
                <a:solidFill>
                  <a:schemeClr val="tx1"/>
                </a:solidFill>
                <a:effectLst/>
                <a:latin typeface="+mn-lt"/>
                <a:ea typeface="+mn-ea"/>
                <a:cs typeface="+mn-cs"/>
              </a:rPr>
              <a:t>Estudios de caso o simulaciones</a:t>
            </a:r>
            <a:endParaRPr lang="en-C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dirty="0">
                <a:solidFill>
                  <a:schemeClr val="tx1"/>
                </a:solidFill>
                <a:effectLst/>
                <a:latin typeface="+mn-lt"/>
                <a:ea typeface="+mn-ea"/>
                <a:cs typeface="+mn-cs"/>
              </a:rPr>
              <a:t>Rotafolios y marcadores (al menos tres colores) para la actividad de lluvia de ideas o para las actividades grupales</a:t>
            </a:r>
            <a:endParaRPr lang="en-C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dirty="0">
                <a:solidFill>
                  <a:schemeClr val="tx1"/>
                </a:solidFill>
                <a:effectLst/>
                <a:latin typeface="+mn-lt"/>
                <a:ea typeface="+mn-ea"/>
                <a:cs typeface="+mn-cs"/>
              </a:rPr>
              <a:t>Tarjetas de identificación</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REALICE todas las modificaciones necesarias, si así corresponde.</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CONTROLE la disposición del espacio donde se dictará el curso. ¿El espacio de instrucción está dispuesto de una manera tal que resulta cómodo para los participantes? ¿Es un entorno propicio para el aprendizaje? Si es posible, coloque la mesa y las sillas siguiendo un patrón con forma de U. Este patrón con forma de U permite que los participantes interactúen entre sí y con el instructor.</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t>1</a:t>
            </a:fld>
            <a:endParaRPr lang="en-US"/>
          </a:p>
        </p:txBody>
      </p:sp>
    </p:spTree>
    <p:extLst>
      <p:ext uri="{BB962C8B-B14F-4D97-AF65-F5344CB8AC3E}">
        <p14:creationId xmlns:p14="http://schemas.microsoft.com/office/powerpoint/2010/main" val="1866988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US" sz="1200" kern="1200" dirty="0">
                <a:solidFill>
                  <a:schemeClr val="tx1"/>
                </a:solidFill>
                <a:effectLst/>
                <a:latin typeface="+mn-lt"/>
                <a:ea typeface="+mn-ea"/>
                <a:cs typeface="+mn-cs"/>
              </a:rPr>
              <a:t>MENCIONE que lo siguiente no es un sindicato:</a:t>
            </a:r>
            <a:endParaRPr lang="en-CA" sz="1200" kern="1200" dirty="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dirty="0">
                <a:solidFill>
                  <a:schemeClr val="tx1"/>
                </a:solidFill>
                <a:effectLst/>
                <a:latin typeface="+mn-lt"/>
                <a:ea typeface="+mn-ea"/>
                <a:cs typeface="+mn-cs"/>
              </a:rPr>
              <a:t>Una entidad externa. Es una organización formada por trabajadores para defender de manera colectiva sus intereses y está compuesta por los propios trabajadores, no por una entidad externa.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dirty="0">
                <a:solidFill>
                  <a:schemeClr val="tx1"/>
                </a:solidFill>
                <a:effectLst/>
                <a:latin typeface="+mn-lt"/>
                <a:ea typeface="+mn-ea"/>
                <a:cs typeface="+mn-cs"/>
              </a:rPr>
              <a:t>Una agencia de empleo. Si bien los sindicatos a veces pueden facilitar la inserción laboral a través de oficinas de contratación, su función principal es representar a los trabajadores y negociar con los empleadores con respecto a los salarios, los beneficios y las condiciones de trabajo, no actuar como agencias de empleo.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dirty="0">
                <a:solidFill>
                  <a:schemeClr val="tx1"/>
                </a:solidFill>
                <a:effectLst/>
                <a:latin typeface="+mn-lt"/>
                <a:ea typeface="+mn-ea"/>
                <a:cs typeface="+mn-cs"/>
              </a:rPr>
              <a:t>Un servicio social. Si bien los sindicatos pueden ofrecer beneficios que mejoran de manera indirecta el bienestar social, su función principal es abogar y negociar los términos del empleo para sus afiliados, no proporcionar servicios sociales directamente. </a:t>
            </a:r>
            <a:endParaRPr lang="en-CA" sz="1200" kern="1200" dirty="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dirty="0">
                <a:solidFill>
                  <a:schemeClr val="tx1"/>
                </a:solidFill>
                <a:effectLst/>
                <a:latin typeface="+mn-lt"/>
                <a:ea typeface="+mn-ea"/>
                <a:cs typeface="+mn-cs"/>
              </a:rPr>
              <a:t>RECUÉRDELES a los afiliados nuestros valores e inspírese en ellos para explicar por qué no somos una entidad externa.</a:t>
            </a:r>
            <a:endParaRPr lang="en-CA" sz="1200" kern="1200" dirty="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10</a:t>
            </a:fld>
            <a:endParaRPr lang="en-US"/>
          </a:p>
        </p:txBody>
      </p:sp>
    </p:spTree>
    <p:extLst>
      <p:ext uri="{BB962C8B-B14F-4D97-AF65-F5344CB8AC3E}">
        <p14:creationId xmlns:p14="http://schemas.microsoft.com/office/powerpoint/2010/main" val="349101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ANALICE los tipos de campañas y cómo la participación de los miembros impulsa cada una.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Campañas de captación de miembros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Campañas de contratos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Campañas de recertificación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Campañas de conversión a la categoría 9a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Campañas para la firma del primer contrato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Iniciativas de solidaridad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Campañas para el fortalecimiento del poder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Pruebas estructurales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Iniciativas y políticas impulsadas por los miembros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t>11</a:t>
            </a:fld>
            <a:endParaRPr lang="en-US"/>
          </a:p>
        </p:txBody>
      </p:sp>
    </p:spTree>
    <p:extLst>
      <p:ext uri="{BB962C8B-B14F-4D97-AF65-F5344CB8AC3E}">
        <p14:creationId xmlns:p14="http://schemas.microsoft.com/office/powerpoint/2010/main" val="3968192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ES" sz="1200" kern="1200" dirty="0">
                <a:solidFill>
                  <a:schemeClr val="tx1"/>
                </a:solidFill>
                <a:effectLst/>
                <a:latin typeface="+mn-lt"/>
                <a:ea typeface="+mn-ea"/>
                <a:cs typeface="+mn-cs"/>
              </a:rPr>
              <a:t>PREGUNTA: ¿Qué es establecer una base de referencia? Establecer una base de referencia consiste en llegar a un consenso sobre la situación de nuestro sindicato con respecto a nuestros miembros, teniendo en cuenta las perspectivas y experiencias generales de la membresía.</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ENFATIZA la importancia del consenso colectivo y cómo el establecimiento de una base de referencia nos permite a todos partir del mismo punto.</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MENCIONA los siguientes puntos: Antes de iniciar la organización interna para impulsar nuestro sindicato, debemos comprender nuestra situación actual.</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Una base de referencia sólida aumenta nuestras posibilidades de éxito en la organización interna, ya que nos ayuda a conectar con los miembros en su situación actual.</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ANÁLISIS sobre el establecimiento de una base de referencia para preparar los ejercicios de la sección 2.</a:t>
            </a:r>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12</a:t>
            </a:fld>
            <a:endParaRPr lang="en-US"/>
          </a:p>
        </p:txBody>
      </p:sp>
    </p:spTree>
    <p:extLst>
      <p:ext uri="{BB962C8B-B14F-4D97-AF65-F5344CB8AC3E}">
        <p14:creationId xmlns:p14="http://schemas.microsoft.com/office/powerpoint/2010/main" val="3193308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US" sz="1200" kern="1200" dirty="0">
                <a:solidFill>
                  <a:schemeClr val="tx1"/>
                </a:solidFill>
                <a:effectLst/>
                <a:latin typeface="+mn-lt"/>
                <a:ea typeface="+mn-ea"/>
                <a:cs typeface="+mn-cs"/>
              </a:rPr>
              <a:t>PREGÚNTELE al grupo si están dispuestos a comprometerse con las nociones básicas. ¿Siempre está hablando con un compañero sobre problemas con el convenio colectivo o un reclamo laboral?</a:t>
            </a:r>
            <a:endParaRPr lang="en-CA" sz="1200" kern="1200" dirty="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dirty="0">
                <a:solidFill>
                  <a:schemeClr val="tx1"/>
                </a:solidFill>
                <a:effectLst/>
                <a:latin typeface="+mn-lt"/>
                <a:ea typeface="+mn-ea"/>
                <a:cs typeface="+mn-cs"/>
              </a:rPr>
              <a:t>ENFATICE que tenemos que estar de acuerdo con estar incómodos y mentalizarnos de manera adecuada para tener las conversaciones correctas. </a:t>
            </a:r>
            <a:endParaRPr lang="en-CA" sz="1200" kern="1200" dirty="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13</a:t>
            </a:fld>
            <a:endParaRPr lang="en-US"/>
          </a:p>
        </p:txBody>
      </p:sp>
    </p:spTree>
    <p:extLst>
      <p:ext uri="{BB962C8B-B14F-4D97-AF65-F5344CB8AC3E}">
        <p14:creationId xmlns:p14="http://schemas.microsoft.com/office/powerpoint/2010/main" val="2410515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NOTAS DEL FACILITADOR:</a:t>
            </a:r>
          </a:p>
          <a:p>
            <a:r>
              <a:rPr lang="es-US" sz="1200" kern="1200" dirty="0">
                <a:solidFill>
                  <a:schemeClr val="tx1"/>
                </a:solidFill>
                <a:effectLst/>
                <a:latin typeface="+mn-lt"/>
                <a:ea typeface="+mn-ea"/>
                <a:cs typeface="+mn-cs"/>
              </a:rPr>
              <a:t>ANALICE las diapositivas preguntando cómo los afiliados ven el sindicato y cómo experimentan la actividad del sindicato. </a:t>
            </a:r>
            <a:endParaRPr lang="en-CA" sz="1200" kern="1200" dirty="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14</a:t>
            </a:fld>
            <a:endParaRPr lang="en-US"/>
          </a:p>
        </p:txBody>
      </p:sp>
    </p:spTree>
    <p:extLst>
      <p:ext uri="{BB962C8B-B14F-4D97-AF65-F5344CB8AC3E}">
        <p14:creationId xmlns:p14="http://schemas.microsoft.com/office/powerpoint/2010/main" val="2900629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US" sz="1200" kern="1200" dirty="0">
                <a:solidFill>
                  <a:schemeClr val="tx1"/>
                </a:solidFill>
                <a:effectLst/>
                <a:latin typeface="+mn-lt"/>
                <a:ea typeface="+mn-ea"/>
                <a:cs typeface="+mn-cs"/>
              </a:rPr>
              <a:t>REALICE una actividad en grupo:</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228600" lvl="0" indent="-228600">
              <a:buFont typeface="+mj-lt"/>
              <a:buAutoNum type="arabicPeriod"/>
            </a:pPr>
            <a:r>
              <a:rPr lang="es-US" sz="1200" kern="1200" dirty="0">
                <a:solidFill>
                  <a:schemeClr val="tx1"/>
                </a:solidFill>
                <a:effectLst/>
                <a:latin typeface="+mn-lt"/>
                <a:ea typeface="+mn-ea"/>
                <a:cs typeface="+mn-cs"/>
              </a:rPr>
              <a:t>Divida a los participantes en grupos de tres personas (grupos seleccionados anteriormente por los moderadores y directores). </a:t>
            </a:r>
            <a:endParaRPr lang="en-CA" sz="1200" kern="1200" dirty="0">
              <a:solidFill>
                <a:schemeClr val="tx1"/>
              </a:solidFill>
              <a:effectLst/>
              <a:latin typeface="+mn-lt"/>
              <a:ea typeface="+mn-ea"/>
              <a:cs typeface="+mn-cs"/>
            </a:endParaRPr>
          </a:p>
          <a:p>
            <a:pPr marL="228600" lvl="0" indent="-228600">
              <a:buFont typeface="+mj-lt"/>
              <a:buAutoNum type="arabicPeriod"/>
            </a:pPr>
            <a:r>
              <a:rPr lang="es-US" sz="1200" kern="1200" dirty="0">
                <a:solidFill>
                  <a:schemeClr val="tx1"/>
                </a:solidFill>
                <a:effectLst/>
                <a:latin typeface="+mn-lt"/>
                <a:ea typeface="+mn-ea"/>
                <a:cs typeface="+mn-cs"/>
              </a:rPr>
              <a:t>Cada grupo recibirá seis páginas del rotafolio con los encabezados Representante e </a:t>
            </a:r>
            <a:r>
              <a:rPr lang="es-US" sz="1200" kern="1200">
                <a:solidFill>
                  <a:schemeClr val="tx1"/>
                </a:solidFill>
                <a:effectLst/>
                <a:latin typeface="+mn-lt"/>
                <a:ea typeface="+mn-ea"/>
                <a:cs typeface="+mn-cs"/>
              </a:rPr>
              <a:t>los miembros, </a:t>
            </a:r>
            <a:r>
              <a:rPr lang="es-US" sz="1200" kern="1200" dirty="0">
                <a:solidFill>
                  <a:schemeClr val="tx1"/>
                </a:solidFill>
                <a:effectLst/>
                <a:latin typeface="+mn-lt"/>
                <a:ea typeface="+mn-ea"/>
                <a:cs typeface="+mn-cs"/>
              </a:rPr>
              <a:t>Recaudador de cuotas y Movimiento para la primera parte del ejercicio y Negativo, Transaccional e Inspirador para la segunda parte del ejercicio.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Parte 1: MENCIONE que los grupos tienen 25 minutos para indicar las razones por las que los afiliados verían al sindicato como representante de los miembros, las razones por las que los afiliados verían al sindicato como un recaudador de cuotas y las razones por las que los afiliados verían al sindicato como parte de un movimiento. </a:t>
            </a:r>
            <a:endParaRPr lang="en-CA"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REÚNA a los participantes y bríndele a cada grupo de cinco a siete minutos para que presenten lo que se les ocurrió; a continuación, organice una conversación sobre cómo los afiliados ven al sindicato.</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PREGUNTE si alguna persona ha sido parte de otra organización y cómo fue su experiencia.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15</a:t>
            </a:fld>
            <a:endParaRPr lang="en-US"/>
          </a:p>
        </p:txBody>
      </p:sp>
    </p:spTree>
    <p:extLst>
      <p:ext uri="{BB962C8B-B14F-4D97-AF65-F5344CB8AC3E}">
        <p14:creationId xmlns:p14="http://schemas.microsoft.com/office/powerpoint/2010/main" val="1617029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REALICE una actividad en grupo: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Divida a los participantes en grupos de tres personas (grupos seleccionados anteriormente por los moderadores y directores).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Cada grupo recibirá seis páginas del rotafolio con los encabezados Representante, Recaudador de cuotas y Movimiento para la primera parte del ejercicio y Negativo, Transaccional e Inspirador para la segunda parte del ejercicio.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Parte 2: EXPLIQUE que los mismos grupos tienen 25 minutos para graficar las experiencias negativas, las experiencias transaccionales y las experiencias inspiradoras que los afiliados pueden tener con el sindicato.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REÚNA a los participantes y bríndele a cada grupo de cinco a siete minutos para que presenten lo que se les ocurrió; a continuación, organice una conversación sobre las diferentes experiencias de los afiliados con el sindicato.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EXPLIQUE que una conversación transaccional se centra en una tarea específica o en el intercambio de información, mientras que una conversación transformadora tiene como objetivo inspirar, establecer relaciones y fomentar conexiones más profundas, lo que a menudo conduce al crecimiento personal o de la organización.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RECAPITULE con los participantes y bríndele a cada grupo de cinco a siete minutos para que presenten lo que se les ocurrió; a continuación, organice una conversación sobre las diferentes experiencias de los afiliados con el sindicato. Esto se trata de cómo se sienten acerca del sindicato.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FORMULE las siguientes preguntas: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¿Cómo se siente al estar sentado en el espacio de instrucción con sus compañeros y tener esta conversación?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¿En qué se diferencia esta conversación de las experiencias pasadas?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¿Cuántos de ustedes tuvieron experiencias similares?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Parte 3: ENTREGUE el cuestionario de la autoevaluación breve del consejo distrital y explíqueselo a los participantes.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MENCIONE que todos deben responder cada una de las preguntas con la mayor honestidad posible.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ENFATICE que los resultados no se tratan de emitir juicio, sino de proporcionar información sobre dónde puede encontrarse el punto de partida para la organización interna.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INFORME que solo puede haber una respuesta para cada pregunta (A, B, C o D) y que el grupo debe llegar a un consenso sobre cada respuesta. El moderador debe dividir a los participantes en sus grupos y asignarles otros 25 minutos para completar el cuestionario. Cuando falten pocos minutos para que se completen los 25 minutos, el moderador repartirá la guía de puntuación del cuestionario; además, deberá pedirle a cada grupo que califiquen sus respuestas.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16</a:t>
            </a:fld>
            <a:endParaRPr lang="en-US"/>
          </a:p>
        </p:txBody>
      </p:sp>
    </p:spTree>
    <p:extLst>
      <p:ext uri="{BB962C8B-B14F-4D97-AF65-F5344CB8AC3E}">
        <p14:creationId xmlns:p14="http://schemas.microsoft.com/office/powerpoint/2010/main" val="2557697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REALICE una actividad en grupo:</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Divida a los participantes en grupos de tres personas (grupos seleccionados anteriormente por los moderadores y directores).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Cada grupo recibirá seis páginas del rotafolio con los encabezados Representante, Recaudador de cuotas y Movimiento para la primera parte del ejercicio y Negativo, Transaccional e Inspirador para la segunda parte del ejercicio.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Parte 3: ENTREGUE el cuestionario de la autoevaluación breve del consejo distrital y explíqueselo a los participantes. MENCIONE que todos deben responder cada una de las preguntas con la mayor honestidad y precisión posibles.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ENFATICE que los resultados no se tratan de emitir juicio, sino de proporcionar información sobre dónde puede encontrarse el punto de partida para la organización interna.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INFORME que solo puede haber una respuesta para cada pregunta (A, B, C o D) y que el grupo debe llegar a un consenso sobre cada respuesta. El moderador debe dividir a los participantes en sus grupos y asignarles otros 25 minutos para completar el cuestionario. Cuando falten pocos minutos para que se completen los 25 minutos, el moderador repartirá la guía de puntuación del cuestionario; además, deberá pedirle a cada grupo que califiquen sus respuestas.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Después de completar el ejercicio, el moderador repasará las diapositivas de la Evaluación inicial: Puntos clave. Al final de esta sección, el moderador le preguntará a los participantes si creen (o si no creen) que la organización interna en el consejo distrital X es una buena idea, si es necesaria o si es urgente y por qué piensan eso.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17</a:t>
            </a:fld>
            <a:endParaRPr lang="en-US"/>
          </a:p>
        </p:txBody>
      </p:sp>
    </p:spTree>
    <p:extLst>
      <p:ext uri="{BB962C8B-B14F-4D97-AF65-F5344CB8AC3E}">
        <p14:creationId xmlns:p14="http://schemas.microsoft.com/office/powerpoint/2010/main" val="3860150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ANALICE los siguientes resultados: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ZONA ROJA: si se encuentra en la zona roja, su consejo es extremadamente vulnerable a los ataques de los empleadores que podrían generar la descertificación, malas propuestas de contrato, etc. También corre un alto riesgo de ataques y deserción de afiliados. Si está en números rojos, la organización interna no solo es necesaria, es un asunto urgente para la supervivencia de su sindicato.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ZONA AMARILLA: si se encuentra en la zona amarilla, su consejo sigue siendo vulnerable a los ataques, aunque es probable que tenga una base pequeña, pero creciente de afiliados activos a partir de la cual puede crear campañas internas para mejorar el poder y la FUERZA de negociación del sindicato. Todavía queda mucho trabajo por hacer para que los afiliados se involucren y el sindicato crezca.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ZONA VERDE: si se encentra en la zona verde, es probable que su consejo cuente con comités de afiliación sólidos, con una participación impresionante en las reuniones y afiliados quienes siempre están listos para emprender una huelga. El afiliado promedio habla muy bien del sindicato y cree firmemente en la acción colectiva. Sin embargo, nunca subestime la importancia de la organización interna: los empleadores pueden ser astutos.</a:t>
            </a:r>
            <a:endParaRPr lang="en-CA" sz="1200" kern="1200">
              <a:solidFill>
                <a:schemeClr val="tx1"/>
              </a:solidFill>
              <a:effectLst/>
              <a:latin typeface="+mn-lt"/>
              <a:ea typeface="+mn-ea"/>
              <a:cs typeface="+mn-cs"/>
            </a:endParaRPr>
          </a:p>
          <a:p>
            <a:endParaRPr lang="en-CA"/>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18</a:t>
            </a:fld>
            <a:endParaRPr lang="en-US"/>
          </a:p>
        </p:txBody>
      </p:sp>
    </p:spTree>
    <p:extLst>
      <p:ext uri="{BB962C8B-B14F-4D97-AF65-F5344CB8AC3E}">
        <p14:creationId xmlns:p14="http://schemas.microsoft.com/office/powerpoint/2010/main" val="3679857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PREGUNTE: ¿Por qué deberíamos llevar a cabo una campaña de organización interna?</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19</a:t>
            </a:fld>
            <a:endParaRPr lang="en-US"/>
          </a:p>
        </p:txBody>
      </p:sp>
    </p:spTree>
    <p:extLst>
      <p:ext uri="{BB962C8B-B14F-4D97-AF65-F5344CB8AC3E}">
        <p14:creationId xmlns:p14="http://schemas.microsoft.com/office/powerpoint/2010/main" val="1057860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NOTAS DEL FACILITADOR:</a:t>
            </a:r>
          </a:p>
          <a:p>
            <a:r>
              <a:rPr lang="es-US" sz="1200" kern="1200" dirty="0">
                <a:solidFill>
                  <a:schemeClr val="tx1"/>
                </a:solidFill>
                <a:effectLst/>
                <a:latin typeface="+mn-lt"/>
                <a:ea typeface="+mn-ea"/>
                <a:cs typeface="+mn-cs"/>
              </a:rPr>
              <a:t>TRABAJO DE PREPARACIÓN: se les pedirá a los participantes que asistan al curso de capacitación con un discurso escrito de tres minutos sobre sus "por qué". Todos los discursos se cronometrarán y se grabarán. El director enviará un correo electrónico a cada participante en el que explicará la tarea. El correo electrónico tendrá el siguiente mensaje:</a:t>
            </a:r>
            <a:endParaRPr lang="en-CA" sz="1200" kern="1200" dirty="0">
              <a:solidFill>
                <a:schemeClr val="tx1"/>
              </a:solidFill>
              <a:effectLst/>
              <a:latin typeface="+mn-lt"/>
              <a:ea typeface="+mn-ea"/>
              <a:cs typeface="+mn-cs"/>
            </a:endParaRPr>
          </a:p>
          <a:p>
            <a:r>
              <a:rPr lang="es-US" sz="1200" i="1" kern="1200" dirty="0">
                <a:solidFill>
                  <a:schemeClr val="tx1"/>
                </a:solidFill>
                <a:effectLst/>
                <a:latin typeface="+mn-lt"/>
                <a:ea typeface="+mn-ea"/>
                <a:cs typeface="+mn-cs"/>
              </a:rPr>
              <a:t>Asista al primer día del curso de capacitación con un discurso escrito de tres minutos que describa lo siguiente acerca de usted:</a:t>
            </a:r>
            <a:endParaRPr lang="en-CA" sz="1200" i="1" kern="1200" dirty="0">
              <a:solidFill>
                <a:schemeClr val="tx1"/>
              </a:solidFill>
              <a:effectLst/>
              <a:latin typeface="+mn-lt"/>
              <a:ea typeface="+mn-ea"/>
              <a:cs typeface="+mn-cs"/>
            </a:endParaRPr>
          </a:p>
          <a:p>
            <a:pPr marL="685800" lvl="1" indent="-228600">
              <a:buFont typeface="+mj-lt"/>
              <a:buAutoNum type="arabicPeriod"/>
            </a:pPr>
            <a:r>
              <a:rPr lang="es-US" sz="1200" i="1" kern="1200" dirty="0">
                <a:solidFill>
                  <a:schemeClr val="tx1"/>
                </a:solidFill>
                <a:effectLst/>
                <a:latin typeface="+mn-lt"/>
                <a:ea typeface="+mn-ea"/>
                <a:cs typeface="+mn-cs"/>
              </a:rPr>
              <a:t>¿Quién es?</a:t>
            </a:r>
            <a:endParaRPr lang="en-CA" sz="1200" i="0" kern="1200" dirty="0">
              <a:solidFill>
                <a:schemeClr val="tx1"/>
              </a:solidFill>
              <a:effectLst/>
              <a:latin typeface="+mn-lt"/>
              <a:ea typeface="+mn-ea"/>
              <a:cs typeface="+mn-cs"/>
            </a:endParaRPr>
          </a:p>
          <a:p>
            <a:pPr marL="685800" lvl="1" indent="-228600">
              <a:buFont typeface="+mj-lt"/>
              <a:buAutoNum type="arabicPeriod"/>
            </a:pPr>
            <a:r>
              <a:rPr lang="es-US" sz="1200" i="1" kern="1200" dirty="0">
                <a:solidFill>
                  <a:schemeClr val="tx1"/>
                </a:solidFill>
                <a:effectLst/>
                <a:latin typeface="+mn-lt"/>
                <a:ea typeface="+mn-ea"/>
                <a:cs typeface="+mn-cs"/>
              </a:rPr>
              <a:t>¿Qué le inspiró a unirse al movimiento obrero?</a:t>
            </a:r>
            <a:endParaRPr lang="en-CA" sz="1200" i="0" kern="1200" dirty="0">
              <a:solidFill>
                <a:schemeClr val="tx1"/>
              </a:solidFill>
              <a:effectLst/>
              <a:latin typeface="+mn-lt"/>
              <a:ea typeface="+mn-ea"/>
              <a:cs typeface="+mn-cs"/>
            </a:endParaRPr>
          </a:p>
          <a:p>
            <a:pPr marL="685800" lvl="1" indent="-228600">
              <a:buFont typeface="+mj-lt"/>
              <a:buAutoNum type="arabicPeriod"/>
            </a:pPr>
            <a:r>
              <a:rPr lang="es-US" sz="1200" i="1" kern="1200" dirty="0">
                <a:solidFill>
                  <a:schemeClr val="tx1"/>
                </a:solidFill>
                <a:effectLst/>
                <a:latin typeface="+mn-lt"/>
                <a:ea typeface="+mn-ea"/>
                <a:cs typeface="+mn-cs"/>
              </a:rPr>
              <a:t>¿Por qué decidió ser un organizador o representante sindical?</a:t>
            </a:r>
            <a:br>
              <a:rPr lang="es-US" sz="1200" i="1" kern="1200" dirty="0">
                <a:solidFill>
                  <a:schemeClr val="tx1"/>
                </a:solidFill>
                <a:effectLst/>
                <a:latin typeface="+mn-lt"/>
                <a:ea typeface="+mn-ea"/>
                <a:cs typeface="+mn-cs"/>
              </a:rPr>
            </a:br>
            <a:r>
              <a:rPr lang="es-US" sz="1200" i="1" kern="1200" dirty="0">
                <a:solidFill>
                  <a:schemeClr val="tx1"/>
                </a:solidFill>
                <a:effectLst/>
                <a:latin typeface="+mn-lt"/>
                <a:ea typeface="+mn-ea"/>
                <a:cs typeface="+mn-cs"/>
              </a:rPr>
              <a:t>Debe hablar durante tres minutos completos sobre este tema. Su discurso se cronometrará y se grabará. Esperamos verlo la próxima semana en el curso de capacitación.</a:t>
            </a:r>
            <a:endParaRPr lang="en-CA"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COMIENCE el ejercicio con su respuesta.</a:t>
            </a:r>
            <a:endParaRPr lang="en-CA" sz="1200" kern="1200" dirty="0">
              <a:solidFill>
                <a:schemeClr val="tx1"/>
              </a:solidFill>
              <a:effectLst/>
              <a:latin typeface="+mn-lt"/>
              <a:ea typeface="+mn-ea"/>
              <a:cs typeface="+mn-cs"/>
            </a:endParaRPr>
          </a:p>
          <a:p>
            <a:pPr marL="457200" lvl="1" indent="0">
              <a:buFont typeface="Arial" panose="020B0604020202020204" pitchFamily="34" charset="0"/>
              <a:buNone/>
            </a:pPr>
            <a:r>
              <a:rPr lang="es-US" sz="1200" kern="1200" dirty="0">
                <a:solidFill>
                  <a:schemeClr val="tx1"/>
                </a:solidFill>
                <a:effectLst/>
                <a:latin typeface="+mn-lt"/>
                <a:ea typeface="+mn-ea"/>
                <a:cs typeface="+mn-cs"/>
              </a:rPr>
              <a:t>Instructor: debe comenzar contando su historia. ¿Cuándo se dio cuenta de la fuerza del sindicato? ¿Quién lo inspiró y qué lo acercó a este punto? </a:t>
            </a:r>
            <a:endParaRPr lang="en-CA" sz="1200" kern="1200" dirty="0">
              <a:solidFill>
                <a:schemeClr val="tx1"/>
              </a:solidFill>
              <a:effectLst/>
              <a:latin typeface="+mn-lt"/>
              <a:ea typeface="+mn-ea"/>
              <a:cs typeface="+mn-cs"/>
            </a:endParaRPr>
          </a:p>
          <a:p>
            <a:pPr marL="457200" lvl="1" indent="0">
              <a:buFont typeface="Arial" panose="020B0604020202020204" pitchFamily="34" charset="0"/>
              <a:buNone/>
            </a:pPr>
            <a:r>
              <a:rPr lang="es-US" sz="1200" kern="1200" dirty="0">
                <a:solidFill>
                  <a:schemeClr val="tx1"/>
                </a:solidFill>
                <a:effectLst/>
                <a:latin typeface="+mn-lt"/>
                <a:ea typeface="+mn-ea"/>
                <a:cs typeface="+mn-cs"/>
              </a:rPr>
              <a:t>Moderador auxiliar: tome notas rápidas sobre el nombre de cada afiliado y los "por qué", ya que se usarán más adelante. </a:t>
            </a:r>
            <a:endParaRPr lang="en-CA" sz="1200" kern="1200" dirty="0">
              <a:solidFill>
                <a:schemeClr val="tx1"/>
              </a:solidFill>
              <a:effectLst/>
              <a:latin typeface="+mn-lt"/>
              <a:ea typeface="+mn-ea"/>
              <a:cs typeface="+mn-cs"/>
            </a:endParaRPr>
          </a:p>
          <a:p>
            <a:pPr>
              <a:buFontTx/>
              <a:buNone/>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buFontTx/>
              <a:buNone/>
            </a:pP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a:t>
            </a:fld>
            <a:endParaRPr lang="en-US"/>
          </a:p>
        </p:txBody>
      </p:sp>
    </p:spTree>
    <p:extLst>
      <p:ext uri="{BB962C8B-B14F-4D97-AF65-F5344CB8AC3E}">
        <p14:creationId xmlns:p14="http://schemas.microsoft.com/office/powerpoint/2010/main" val="3732608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REALICE las siguientes actividades para cada pregunta: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Pregunta 1: divida al personal en los grupos de la evaluación del consejo; luego, responda las tres preguntas. Deben llegar a un consenso sobre las respuestas.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Pregunta 2: pídales que identifiquen lugares donde la organización interna puede aumentar la afiliación o fortalecerse. Debe haber un consenso en torno a las áreas que elijan.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Pregunta 3: Pídales que piensen en cómo podrían participar los afiliados y cómo eso podría ayudar. El moderador debe guiarlos.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De acuerdo con la autoevaluación del consejo, haga las preguntas de la diapositiva. Elija tres personas para cada pregunta.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Si no obtiene respuestas, dé un ejemplo de una negociación de contrato difícil o cuando un contratista intentó anular la certificación el sindicato (</a:t>
            </a:r>
            <a:r>
              <a:rPr lang="es-US" sz="1200" kern="1200" err="1">
                <a:solidFill>
                  <a:schemeClr val="tx1"/>
                </a:solidFill>
                <a:effectLst/>
                <a:latin typeface="+mn-lt"/>
                <a:ea typeface="+mn-ea"/>
                <a:cs typeface="+mn-cs"/>
              </a:rPr>
              <a:t>Gemtron</a:t>
            </a:r>
            <a:r>
              <a:rPr lang="es-US" sz="1200" kern="1200">
                <a:solidFill>
                  <a:schemeClr val="tx1"/>
                </a:solidFill>
                <a:effectLst/>
                <a:latin typeface="+mn-lt"/>
                <a:ea typeface="+mn-ea"/>
                <a:cs typeface="+mn-cs"/>
              </a:rPr>
              <a:t>: comenzó con 25 personas en la línea; luego, creció a 45 y pudo permanecer en huelga durante cuatro meses) o hable sobre momentos en que los afiliados desempeñaron un papel en una de sus campañas de organización. ¿Brindaron asistencia en la acción laboral, caminaron por la cuadra, hablaron en una reunión del consejo de la ciudad, colaboraron con las visitas a domicilio, ayudaron a un posible afiliado, etc.? </a:t>
            </a:r>
            <a:endParaRPr lang="en-CA"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4031E21-46A3-49F9-A46B-DA1B24052D89}" type="slidenum">
              <a:rPr lang="en-US" smtClean="0"/>
              <a:t>20</a:t>
            </a:fld>
            <a:endParaRPr lang="en-US"/>
          </a:p>
        </p:txBody>
      </p:sp>
    </p:spTree>
    <p:extLst>
      <p:ext uri="{BB962C8B-B14F-4D97-AF65-F5344CB8AC3E}">
        <p14:creationId xmlns:p14="http://schemas.microsoft.com/office/powerpoint/2010/main" val="4221538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ANALICE cómo la organización interna ayuda a aumentar tanto nuestro número de afiliados al igual que nuestra FUERZA en general, que es los más importante.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FORMULE las siguientes preguntas: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¿Cuántos de ustedes se han preguntado por qué los organizadores no agregan contratistas? ¿Cómo podría la organización interna ayudar a los ladrones?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¿Cuántos de ustedes se sintieron descontentos a la hora de negociar contratos? ¿Cómo podría la organización interna ayudar con esto? </a:t>
            </a: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CA"/>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21</a:t>
            </a:fld>
            <a:endParaRPr lang="en-US"/>
          </a:p>
        </p:txBody>
      </p:sp>
    </p:spTree>
    <p:extLst>
      <p:ext uri="{BB962C8B-B14F-4D97-AF65-F5344CB8AC3E}">
        <p14:creationId xmlns:p14="http://schemas.microsoft.com/office/powerpoint/2010/main" val="695520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MENCIONE que la organización interna comienza mediante conversaciones individuales con los afiliados del sindicato y sus posibles afiliados.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ENFATICE que debemos conocer a los trabajadores donde se encuentren, qué significa eso y cómo hacerlo.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Lugares de trabajo: debemos estar presentes en los lugares o entornos de trabajo. ¡La visibilidad importa!</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Visitas a domicilio: debemos reunirnos con los afiliados y trabajadores donde viven. No hay forma de evitarlo.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COMPARTA experiencias acerca de conocer a los trabajadores donde se encuentran y cómo esto ha impulsado campañas en la vida real.</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DEMUESTRE por qué es importante conocer a las personas donde están. Comience por caminar lentamente por el espacio de instrucción, como si alguien se acercara a usted.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Diga: "Imaginen que alguien hizo el esfuerzo de acercarse a mí. Está interesado, abierto al diálogo y, tal vez, un poco nervioso. Ahora, tengo una opción: ¿espero a que dé el siguiente paso o doy un paso adelante y me reúno con 	esa persona en el lugar en que se encuentra?".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Haga una pausa; luego, camine hacia una persona diferente que no se haya movido. Diga: "Ahora miren lo que sucede cuando me acerco a alguien que no ha mostrado interés. ¿Quiere participar? ¿Está listo? Quizás no lo esté.</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Termine con esta reflexión: "Encontrar a las personas donde están significa reconocer la disposición, la emoción y la apertura. No se trata de conveniencia, se trata de conexión".</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FORMULE las siguientes preguntas: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¿Cuántos de ustedes han tenido alguna vez una visita a domicilio representativa? ¿Cómo fue la visita? ¿Cómo se sintió?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¿Cuántos de ustedes apreciarían que un representante del sindicato fuera a su casa para obtener su opinión? </a:t>
            </a:r>
            <a:endParaRPr lang="en-CA" sz="1200" kern="1200">
              <a:solidFill>
                <a:schemeClr val="tx1"/>
              </a:solidFill>
              <a:effectLst/>
              <a:latin typeface="+mn-lt"/>
              <a:ea typeface="+mn-ea"/>
              <a:cs typeface="+mn-cs"/>
            </a:endParaRPr>
          </a:p>
          <a:p>
            <a:pPr marL="0" indent="0">
              <a:buFont typeface="+mj-lt"/>
              <a:buNone/>
            </a:pP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22</a:t>
            </a:fld>
            <a:endParaRPr lang="en-US"/>
          </a:p>
        </p:txBody>
      </p:sp>
    </p:spTree>
    <p:extLst>
      <p:ext uri="{BB962C8B-B14F-4D97-AF65-F5344CB8AC3E}">
        <p14:creationId xmlns:p14="http://schemas.microsoft.com/office/powerpoint/2010/main" val="34681745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FORMULE las siguientes preguntas (siete u ocho minutos):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Cuando suele hablarse del sindicato (si es que se habla) en el lugar de trabajo, ¿cómo son esas conversaciones?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¿Cuáles son los posibles obstáculos?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¿Estas conversaciones nos retratan de manera positiva?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INICIE la transición a las visitas a domicilio.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23</a:t>
            </a:fld>
            <a:endParaRPr lang="en-US"/>
          </a:p>
        </p:txBody>
      </p:sp>
    </p:spTree>
    <p:extLst>
      <p:ext uri="{BB962C8B-B14F-4D97-AF65-F5344CB8AC3E}">
        <p14:creationId xmlns:p14="http://schemas.microsoft.com/office/powerpoint/2010/main" val="26846534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¿En qué lugar los trabajadores podrían ser más sinceros y honestos sobre el sindicato? ¿Qué sucede en sus casas a nivel personal?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ANALICE las objeciones comunes a las visitas a domicilio y refute con ejemplos anecdóticos del mundo real.</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RECUÉRDELE a los participantes acerca de las conversaciones sobre conocer a las personas donde se encuentran. </a:t>
            </a:r>
            <a:endParaRPr lang="en-CA" sz="1200" kern="1200">
              <a:solidFill>
                <a:schemeClr val="tx1"/>
              </a:solidFill>
              <a:effectLst/>
              <a:latin typeface="+mn-lt"/>
              <a:ea typeface="+mn-ea"/>
              <a:cs typeface="+mn-cs"/>
            </a:endParaRPr>
          </a:p>
          <a:p>
            <a:endParaRPr lang="en-CA"/>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24</a:t>
            </a:fld>
            <a:endParaRPr lang="en-US"/>
          </a:p>
        </p:txBody>
      </p:sp>
    </p:spTree>
    <p:extLst>
      <p:ext uri="{BB962C8B-B14F-4D97-AF65-F5344CB8AC3E}">
        <p14:creationId xmlns:p14="http://schemas.microsoft.com/office/powerpoint/2010/main" val="3681295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ANALICE la diferencia entre las interacciones transaccionales y las interacciones transformadoras con nuestros afiliados.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Use las diapositivas como guía, pero enfóquese en el análisis del grupo.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Revise el análisis de la cultura sindical anterior y, a continuación, describa cómo es una conversación estructurada y cómo debe tener una conversación con un afiliado en el contexto de la organización interna.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PRESENTE el tema llamando a un par de personas y pidiéndoles que presenten nuestro sindicato en 30 segundos. Luego, destaque que hablamos de la comparación entre transaccional y transformadora.</a:t>
            </a: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25</a:t>
            </a:fld>
            <a:endParaRPr lang="en-US"/>
          </a:p>
        </p:txBody>
      </p:sp>
    </p:spTree>
    <p:extLst>
      <p:ext uri="{BB962C8B-B14F-4D97-AF65-F5344CB8AC3E}">
        <p14:creationId xmlns:p14="http://schemas.microsoft.com/office/powerpoint/2010/main" val="4063694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¿Cómo abordamos las conversaciones con los afiliados? ¿La interacción es transaccional o transformadora?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REALICE una actividad grupal (un mínimo de tres participantes por cada grupo, dependiendo del tamaño del grupo). El objetivo es identificar las interacciones transaccionales en comparación a las transformadoras.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Cada participante se acerca y se dirige a un posible afiliado en el trabajo.</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Recomiéndele al posible afiliado que se una al sindicato (o una campaña de contrato o algún otro tipo de campaña interna).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Cada participante tendrá dos minutos y se abstendrá de dar su opinión hasta el final. Los participantes suelen intentar vender salarios y beneficios, y tercerizar el sindicato.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RECAPITULE y use las conversaciones de ejemplo para ilustrar la necesidad de tener una conversación transformadora.</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26</a:t>
            </a:fld>
            <a:endParaRPr lang="en-US"/>
          </a:p>
        </p:txBody>
      </p:sp>
    </p:spTree>
    <p:extLst>
      <p:ext uri="{BB962C8B-B14F-4D97-AF65-F5344CB8AC3E}">
        <p14:creationId xmlns:p14="http://schemas.microsoft.com/office/powerpoint/2010/main" val="64089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ANALICE las características de una interacción transaccional.</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El representante sindical habla la mayor parte del tiempo.</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El representante sindical "vende" salarios, beneficios o ventajas.</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El representante sindical define las cuotas como una tarifa por servicio.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El representante sindical define al sindicato como una entidad externa.</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El representante sindical asume que el "por qué" de los afiliados es igual o similar al suyo.</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El representante no contextualiza la estructura de la fuerza en el trabajo.</a:t>
            </a:r>
            <a:endParaRPr lang="en-CA" sz="1200" kern="1200">
              <a:solidFill>
                <a:schemeClr val="tx1"/>
              </a:solidFill>
              <a:effectLst/>
              <a:latin typeface="+mn-lt"/>
              <a:ea typeface="+mn-ea"/>
              <a:cs typeface="+mn-cs"/>
            </a:endParaRPr>
          </a:p>
          <a:p>
            <a:endParaRPr lang="en-CA"/>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27</a:t>
            </a:fld>
            <a:endParaRPr lang="en-US"/>
          </a:p>
        </p:txBody>
      </p:sp>
    </p:spTree>
    <p:extLst>
      <p:ext uri="{BB962C8B-B14F-4D97-AF65-F5344CB8AC3E}">
        <p14:creationId xmlns:p14="http://schemas.microsoft.com/office/powerpoint/2010/main" val="3256517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EXPLIQUE por qué necesitamos abordar las conversaciones con los afiliados y los posibles afiliados de manera diferente.</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28</a:t>
            </a:fld>
            <a:endParaRPr lang="en-US"/>
          </a:p>
        </p:txBody>
      </p:sp>
    </p:spTree>
    <p:extLst>
      <p:ext uri="{BB962C8B-B14F-4D97-AF65-F5344CB8AC3E}">
        <p14:creationId xmlns:p14="http://schemas.microsoft.com/office/powerpoint/2010/main" val="2357704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¿Qué son las conversaciones estructuradas? Las conversaciones estructuradas son el eje central de cualquier campaña de organización interna. Nos permiten derribar las barreras que impiden la participación de los afiliados al conectar la acción colectiva y la construcción de la fuerza con el "por qué" de cada uno de ellos. Las conversaciones estructuradas son difíciles. Pero tener conversaciones reales con los afiliados es la única forma de crear suficiente participación y aceptación para involucrar realmente a los afiliados en la organización interna y, en general, en el sindicato en su conjunto. Recuerde que escuchar a los afiliados y trabajadores genera más resultados que ir a predicarles.</a:t>
            </a:r>
            <a:endParaRPr lang="en-CA" sz="1200" kern="1200">
              <a:solidFill>
                <a:schemeClr val="tx1"/>
              </a:solidFill>
              <a:effectLst/>
              <a:latin typeface="+mn-lt"/>
              <a:ea typeface="+mn-ea"/>
              <a:cs typeface="+mn-cs"/>
            </a:endParaRPr>
          </a:p>
          <a:p>
            <a:endParaRPr lang="en-CA"/>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29</a:t>
            </a:fld>
            <a:endParaRPr lang="en-US"/>
          </a:p>
        </p:txBody>
      </p:sp>
    </p:spTree>
    <p:extLst>
      <p:ext uri="{BB962C8B-B14F-4D97-AF65-F5344CB8AC3E}">
        <p14:creationId xmlns:p14="http://schemas.microsoft.com/office/powerpoint/2010/main" val="4049014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PREGUNTE: ¿Cómo ve la organización interna? (Análisis de 10 a 15 minutos). Las respuestas de los participantes se grafican en un rotafolio. Después del análisis, el moderador presentará la definición de organización interna y la explicará.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EXPLIQUE toda la descripción del curso.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PREGÚNTELE a dos participantes cómo es para ellos la participación en el sindicato. Pídale al moderador que lleve un registro del tiempo para asegurarse de que no se le dediquen más de cinco minutos a las preguntas.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MENCIONE que los ejercicios prácticos, incluidos los cuestionarios de autoevaluación, los juegos de roles y las estrategias de organización del mundo real, ayudan a los representantes sindicales a mejorar su eficacia para movilizar a los afiliados y mantener el crecimiento del sindicato a largo plazo.</a:t>
            </a:r>
            <a:endParaRPr lang="en-CA" sz="1200" kern="1200">
              <a:solidFill>
                <a:schemeClr val="tx1"/>
              </a:solidFill>
              <a:effectLst/>
              <a:latin typeface="+mn-lt"/>
              <a:ea typeface="+mn-ea"/>
              <a:cs typeface="+mn-cs"/>
            </a:endParaRPr>
          </a:p>
          <a:p>
            <a:pPr marL="0" lvl="0" indent="0" algn="l" rtl="0">
              <a:spcBef>
                <a:spcPts val="0"/>
              </a:spcBef>
              <a:spcAft>
                <a:spcPts val="0"/>
              </a:spcAft>
              <a:buNone/>
            </a:pPr>
            <a:endParaRPr lang="en-CA" b="0"/>
          </a:p>
        </p:txBody>
      </p:sp>
      <p:sp>
        <p:nvSpPr>
          <p:cNvPr id="4" name="Slide Number Placeholder 3"/>
          <p:cNvSpPr>
            <a:spLocks noGrp="1"/>
          </p:cNvSpPr>
          <p:nvPr>
            <p:ph type="sldNum" sz="quarter" idx="5"/>
          </p:nvPr>
        </p:nvSpPr>
        <p:spPr/>
        <p:txBody>
          <a:bodyPr/>
          <a:lstStyle/>
          <a:p>
            <a:fld id="{7FC5FDC6-0B8E-4F1F-8A9F-55ED113A981E}" type="slidenum">
              <a:rPr lang="en-US" smtClean="0"/>
              <a:pPr/>
              <a:t>3</a:t>
            </a:fld>
            <a:endParaRPr lang="en-US"/>
          </a:p>
        </p:txBody>
      </p:sp>
    </p:spTree>
    <p:extLst>
      <p:ext uri="{BB962C8B-B14F-4D97-AF65-F5344CB8AC3E}">
        <p14:creationId xmlns:p14="http://schemas.microsoft.com/office/powerpoint/2010/main" val="5831734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¿En qué ayuda tener una interacción transformadora con los afiliados?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PRESENTE la conversación de siete pasos. Una conversación de siete pasos se centra en escuchar y comprender las preocupaciones de los afiliados y desarrollar soluciones basadas en sus "por qué". Una conversación que identifica los problemas individuales de los afiliados que pueden conectarse y abordarse a través de la solidaridad entre afiliados y la construcción de la FUERZA.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Una conversación que identifica los problemas de la organización interna.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ANALICE los siete pasos para lograr una conversación estructurada.</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Introducción</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Encontrar los problemas y conocer la historia</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Agitación</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Visión</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Formular la pregunta o realizar la "convocatoria"</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Inoculación</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Plan para ganar o generar compromiso </a:t>
            </a:r>
            <a:endParaRPr lang="en-CA" sz="1200" kern="1200">
              <a:solidFill>
                <a:schemeClr val="tx1"/>
              </a:solidFill>
              <a:effectLst/>
              <a:latin typeface="+mn-lt"/>
              <a:ea typeface="+mn-ea"/>
              <a:cs typeface="+mn-cs"/>
            </a:endParaRPr>
          </a:p>
          <a:p>
            <a:pPr marL="228600" indent="-228600">
              <a:buFont typeface="+mj-lt"/>
              <a:buAutoNum type="arabicPeriod"/>
            </a:pP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30</a:t>
            </a:fld>
            <a:endParaRPr lang="en-US"/>
          </a:p>
        </p:txBody>
      </p:sp>
    </p:spTree>
    <p:extLst>
      <p:ext uri="{BB962C8B-B14F-4D97-AF65-F5344CB8AC3E}">
        <p14:creationId xmlns:p14="http://schemas.microsoft.com/office/powerpoint/2010/main" val="10364145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¿Cómo se logra una buena introducción?</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31</a:t>
            </a:fld>
            <a:endParaRPr lang="en-US"/>
          </a:p>
        </p:txBody>
      </p:sp>
    </p:spTree>
    <p:extLst>
      <p:ext uri="{BB962C8B-B14F-4D97-AF65-F5344CB8AC3E}">
        <p14:creationId xmlns:p14="http://schemas.microsoft.com/office/powerpoint/2010/main" val="2463214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¿Cómo identificamos los problemas y conocemos la historia?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Ejemplos de preguntas abiertas: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¿Cómo afecta eso a su vida en casa?</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¿Qué hacía antes de trabajar aquí?</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¿Cómo describiría un día típico en el trabajo?</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¿Cómo cambiaron las cosas en el trabajo para usted (durante un período seleccionado, desde la recesión, etc.)?</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¿Qué le gusta y qué no le gusta de la industria?</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¿Las condiciones en el trabajo le permiten dar lo mejor de usted o hacer lo mejor que pueda?</a:t>
            </a:r>
            <a:endParaRPr lang="en-CA" sz="1200" kern="1200">
              <a:solidFill>
                <a:schemeClr val="tx1"/>
              </a:solidFill>
              <a:effectLst/>
              <a:latin typeface="+mn-lt"/>
              <a:ea typeface="+mn-ea"/>
              <a:cs typeface="+mn-cs"/>
            </a:endParaRPr>
          </a:p>
          <a:p>
            <a:pPr marL="228600" indent="-228600">
              <a:buFont typeface="+mj-lt"/>
              <a:buAutoNum type="arabicPeriod"/>
            </a:pPr>
            <a:endParaRPr lang="en-US"/>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32</a:t>
            </a:fld>
            <a:endParaRPr lang="en-US"/>
          </a:p>
        </p:txBody>
      </p:sp>
    </p:spTree>
    <p:extLst>
      <p:ext uri="{BB962C8B-B14F-4D97-AF65-F5344CB8AC3E}">
        <p14:creationId xmlns:p14="http://schemas.microsoft.com/office/powerpoint/2010/main" val="41992615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¿Cómo llevamos a cabo la agitación?</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33</a:t>
            </a:fld>
            <a:endParaRPr lang="en-US"/>
          </a:p>
        </p:txBody>
      </p:sp>
    </p:spTree>
    <p:extLst>
      <p:ext uri="{BB962C8B-B14F-4D97-AF65-F5344CB8AC3E}">
        <p14:creationId xmlns:p14="http://schemas.microsoft.com/office/powerpoint/2010/main" val="28395532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¿Cómo presentamos la visión para los afiliados?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Ejemplos de preguntas abiertas: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¿Qué cambiaría en el trabajo si tuviera la oportunidad?</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¿Qué se necesitaría o qué tendría que suceder para que gane más u obtenga respeto?</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¿Puede cambiar algo de eso por su cuenta?</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¿Otras personas en su trabajo o en su oficio también se sienten así?</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¿Qué pasaría si todos se unieran y exigieran un cambio?</a:t>
            </a:r>
            <a:endParaRPr lang="en-CA" sz="1200" kern="1200">
              <a:solidFill>
                <a:schemeClr val="tx1"/>
              </a:solidFill>
              <a:effectLst/>
              <a:latin typeface="+mn-lt"/>
              <a:ea typeface="+mn-ea"/>
              <a:cs typeface="+mn-cs"/>
            </a:endParaRPr>
          </a:p>
          <a:p>
            <a:endParaRPr lang="en-US"/>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34</a:t>
            </a:fld>
            <a:endParaRPr lang="en-US"/>
          </a:p>
        </p:txBody>
      </p:sp>
    </p:spTree>
    <p:extLst>
      <p:ext uri="{BB962C8B-B14F-4D97-AF65-F5344CB8AC3E}">
        <p14:creationId xmlns:p14="http://schemas.microsoft.com/office/powerpoint/2010/main" val="8217363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¿Cómo formulamos la pregunta?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MENCIONE que, en esta etapa, los organizadores están haciendo cuatro cosas (no se harán necesariamente en este mismo orden).</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Cuente la historia del sindicato mientras recorre el espacio de instrucción. Elija tres o cuatro personas y diga: "La historia de sindicato fue esta..."; luego, formule preguntas. "Cuando me presenté, ¿cuál fue la historia del sindicato?" </a:t>
            </a: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35</a:t>
            </a:fld>
            <a:endParaRPr lang="en-US"/>
          </a:p>
        </p:txBody>
      </p:sp>
    </p:spTree>
    <p:extLst>
      <p:ext uri="{BB962C8B-B14F-4D97-AF65-F5344CB8AC3E}">
        <p14:creationId xmlns:p14="http://schemas.microsoft.com/office/powerpoint/2010/main" val="29138635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PREGUNTE: ¿Cómo y por qué inoculamos a nuestros afiliados?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FORMULE las siguientes preguntas: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¿Cuántos de ustedes han estado en una negociación de contrato y no salió como querían? ¿Cómo se sintió cuando leyó las noticias? ¿Estaba preparado para eso?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¿Qué podría haberlo preparado para eso? ¿Todavía quería seguir involucrado?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36</a:t>
            </a:fld>
            <a:endParaRPr lang="en-US"/>
          </a:p>
        </p:txBody>
      </p:sp>
    </p:spTree>
    <p:extLst>
      <p:ext uri="{BB962C8B-B14F-4D97-AF65-F5344CB8AC3E}">
        <p14:creationId xmlns:p14="http://schemas.microsoft.com/office/powerpoint/2010/main" val="13488755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FORMULE las siguientes preguntas: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¿Cómo establecemos un plan para ganar con un afiliado o trabajador?</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¿Cómo es un plan para ganar?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ENFATICE que su participación en la campaña "Hacia la construcción de un sindicato más fuerte" fortalecerá nuestro sindicato. Luego, anímelos a asistir a la capacitación de la Fase 1 y firmar el compromiso.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37</a:t>
            </a:fld>
            <a:endParaRPr lang="en-US"/>
          </a:p>
        </p:txBody>
      </p:sp>
    </p:spTree>
    <p:extLst>
      <p:ext uri="{BB962C8B-B14F-4D97-AF65-F5344CB8AC3E}">
        <p14:creationId xmlns:p14="http://schemas.microsoft.com/office/powerpoint/2010/main" val="36107266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NOTAS DEL FACILITADOR:</a:t>
            </a:r>
            <a:br>
              <a:rPr lang="en-US" dirty="0"/>
            </a:br>
            <a:r>
              <a:rPr lang="es-US" sz="1200" kern="1200" dirty="0">
                <a:solidFill>
                  <a:schemeClr val="tx1"/>
                </a:solidFill>
                <a:effectLst/>
                <a:latin typeface="+mn-lt"/>
                <a:ea typeface="+mn-ea"/>
                <a:cs typeface="+mn-cs"/>
              </a:rPr>
              <a:t>Recorra el espacio de instrucción y pregunte qué objeciones tienen los afiliados. </a:t>
            </a:r>
            <a:endParaRPr lang="en-CA"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PREGUNTE - ¿Por qué un trabajador podría presentar una objeción? ¿Cuáles son algunas de las razones?</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Las objeciones se comprenden y se abordan como basadas generalmente en sentimientos de temor o inutilidad.</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El tiempo, el esfuerzo, la responsabilidad y el rechazo son difíciles.</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Las experiencias pasadas con el sindicato han generado resistencia.</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Cuotas sindicales</a:t>
            </a:r>
            <a:endParaRPr lang="en-CA" sz="1200" kern="1200" dirty="0">
              <a:solidFill>
                <a:schemeClr val="tx1"/>
              </a:solidFill>
              <a:effectLst/>
              <a:latin typeface="+mn-lt"/>
              <a:ea typeface="+mn-ea"/>
              <a:cs typeface="+mn-cs"/>
            </a:endParaRPr>
          </a:p>
          <a:p>
            <a:endParaRPr lang="es-US"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ANALICE cómo contrarrestamos esas conversaciones.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ESCRIBA las respuestas en una hoja del rotafolio; luego, genere una conversación sobre cómo abordas esas conversaciones. </a:t>
            </a:r>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38</a:t>
            </a:fld>
            <a:endParaRPr lang="en-US"/>
          </a:p>
        </p:txBody>
      </p:sp>
    </p:spTree>
    <p:extLst>
      <p:ext uri="{BB962C8B-B14F-4D97-AF65-F5344CB8AC3E}">
        <p14:creationId xmlns:p14="http://schemas.microsoft.com/office/powerpoint/2010/main" val="2192883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NOTAS DEL FACILITADOR:</a:t>
            </a:r>
            <a:br>
              <a:rPr lang="en-US" dirty="0"/>
            </a:br>
            <a:r>
              <a:rPr lang="es-US" sz="1200" kern="1200" dirty="0">
                <a:solidFill>
                  <a:schemeClr val="tx1"/>
                </a:solidFill>
                <a:effectLst/>
                <a:latin typeface="+mn-lt"/>
                <a:ea typeface="+mn-ea"/>
                <a:cs typeface="+mn-cs"/>
              </a:rPr>
              <a:t>PÍDALE a un asistente del curso que presente alguna objeción. </a:t>
            </a:r>
            <a:endParaRPr lang="en-CA"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PREGUNTA: ¿Cómo superamos las objeciones?</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Recuerda los problemas (sus problemas, no los nuestros).</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Método Afirmar, Reconocer, Reorientar (AAR).</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Reitera la pregunta.</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Personalízala.</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No dejes que los miembros se libren de la responsabilidad.</a:t>
            </a:r>
          </a:p>
          <a:p>
            <a:pPr marL="628650" lvl="1" indent="-171450">
              <a:buFont typeface="Arial" panose="020B0604020202020204" pitchFamily="34" charset="0"/>
              <a:buChar char="•"/>
            </a:pPr>
            <a:r>
              <a:rPr lang="es-ES" sz="1200" kern="1200" dirty="0">
                <a:solidFill>
                  <a:schemeClr val="tx1"/>
                </a:solidFill>
                <a:effectLst/>
                <a:latin typeface="+mn-lt"/>
                <a:ea typeface="+mn-ea"/>
                <a:cs typeface="+mn-cs"/>
              </a:rPr>
              <a:t>Vuelve a su «por qué».</a:t>
            </a:r>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DEMUESTRE cómo debe desenvolverse la conversación, de acuerdo con los pasos anteriores y centrándose en la redirección del reclamo a los por qué. </a:t>
            </a:r>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39</a:t>
            </a:fld>
            <a:endParaRPr lang="en-US"/>
          </a:p>
        </p:txBody>
      </p:sp>
    </p:spTree>
    <p:extLst>
      <p:ext uri="{BB962C8B-B14F-4D97-AF65-F5344CB8AC3E}">
        <p14:creationId xmlns:p14="http://schemas.microsoft.com/office/powerpoint/2010/main" val="2709621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pPr marL="0" marR="0" lvl="0" indent="0" algn="l" defTabSz="914400" rtl="0" eaLnBrk="1" fontAlgn="auto" latinLnBrk="0" hangingPunct="1">
              <a:lnSpc>
                <a:spcPct val="100000"/>
              </a:lnSpc>
              <a:spcBef>
                <a:spcPts val="0"/>
              </a:spcBef>
              <a:spcAft>
                <a:spcPts val="0"/>
              </a:spcAft>
              <a:buClrTx/>
              <a:buSzTx/>
              <a:buFontTx/>
              <a:buNone/>
              <a:tabLst/>
              <a:defRPr/>
            </a:pPr>
            <a:r>
              <a:rPr lang="es-US" sz="1200" kern="1200">
                <a:solidFill>
                  <a:schemeClr val="tx1"/>
                </a:solidFill>
                <a:effectLst/>
                <a:latin typeface="+mn-lt"/>
                <a:ea typeface="+mn-ea"/>
                <a:cs typeface="+mn-cs"/>
              </a:rPr>
              <a:t>MENCIONE los objetivos generales de aprendizaje.</a:t>
            </a:r>
            <a:endParaRPr lang="en-CA" sz="1200" kern="1200">
              <a:solidFill>
                <a:schemeClr val="tx1"/>
              </a:solidFill>
              <a:effectLst/>
              <a:latin typeface="+mn-lt"/>
              <a:ea typeface="+mn-ea"/>
              <a:cs typeface="+mn-cs"/>
            </a:endParaRPr>
          </a:p>
          <a:p>
            <a:r>
              <a:rPr lang="en-CA"/>
              <a:t>.</a:t>
            </a:r>
          </a:p>
        </p:txBody>
      </p:sp>
      <p:sp>
        <p:nvSpPr>
          <p:cNvPr id="4" name="Slide Number Placeholder 3"/>
          <p:cNvSpPr>
            <a:spLocks noGrp="1"/>
          </p:cNvSpPr>
          <p:nvPr>
            <p:ph type="sldNum" sz="quarter" idx="5"/>
          </p:nvPr>
        </p:nvSpPr>
        <p:spPr/>
        <p:txBody>
          <a:bodyPr/>
          <a:lstStyle/>
          <a:p>
            <a:fld id="{7FC5FDC6-0B8E-4F1F-8A9F-55ED113A981E}" type="slidenum">
              <a:rPr lang="en-US" smtClean="0"/>
              <a:pPr/>
              <a:t>4</a:t>
            </a:fld>
            <a:endParaRPr lang="en-US"/>
          </a:p>
        </p:txBody>
      </p:sp>
    </p:spTree>
    <p:extLst>
      <p:ext uri="{BB962C8B-B14F-4D97-AF65-F5344CB8AC3E}">
        <p14:creationId xmlns:p14="http://schemas.microsoft.com/office/powerpoint/2010/main" val="9919806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US" sz="1200" kern="1200" dirty="0">
                <a:solidFill>
                  <a:schemeClr val="tx1"/>
                </a:solidFill>
                <a:effectLst/>
                <a:latin typeface="+mn-lt"/>
                <a:ea typeface="+mn-ea"/>
                <a:cs typeface="+mn-cs"/>
              </a:rPr>
              <a:t>DISCUSIÓN sobre las cuotas.</a:t>
            </a:r>
            <a:br>
              <a:rPr lang="es-US" sz="1200" kern="1200" dirty="0">
                <a:solidFill>
                  <a:schemeClr val="tx1"/>
                </a:solidFill>
                <a:effectLst/>
                <a:latin typeface="+mn-lt"/>
                <a:ea typeface="+mn-ea"/>
                <a:cs typeface="+mn-cs"/>
              </a:rPr>
            </a:br>
            <a:r>
              <a:rPr lang="es-US" sz="1200" kern="1200" dirty="0">
                <a:solidFill>
                  <a:schemeClr val="tx1"/>
                </a:solidFill>
                <a:effectLst/>
                <a:latin typeface="+mn-lt"/>
                <a:ea typeface="+mn-ea"/>
                <a:cs typeface="+mn-cs"/>
              </a:rPr>
              <a:t>PROPORCIONE una objeción; luego, pídale a un integrante del personal del consejo que formule una redirección del reclamo. </a:t>
            </a:r>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40</a:t>
            </a:fld>
            <a:endParaRPr lang="en-US"/>
          </a:p>
        </p:txBody>
      </p:sp>
    </p:spTree>
    <p:extLst>
      <p:ext uri="{BB962C8B-B14F-4D97-AF65-F5344CB8AC3E}">
        <p14:creationId xmlns:p14="http://schemas.microsoft.com/office/powerpoint/2010/main" val="23110447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PRESENTE las diapositivas sobre las habilidades de escucha activa. A continuación, ANALICE algunas situaciones de ejemplo reales en las que se hayan aplicado esas habilidades.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ANALICE la importancia de aplicar estas habilidades de escucha durante una conversación transformadora con un afiliado.</a:t>
            </a:r>
            <a:endParaRPr lang="en-CA"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FC5FDC6-0B8E-4F1F-8A9F-55ED113A981E}" type="slidenum">
              <a:rPr lang="en-US" smtClean="0"/>
              <a:pPr/>
              <a:t>41</a:t>
            </a:fld>
            <a:endParaRPr lang="en-US"/>
          </a:p>
        </p:txBody>
      </p:sp>
    </p:spTree>
    <p:extLst>
      <p:ext uri="{BB962C8B-B14F-4D97-AF65-F5344CB8AC3E}">
        <p14:creationId xmlns:p14="http://schemas.microsoft.com/office/powerpoint/2010/main" val="33576275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MENCIONE que la escucha activa es una habilidad básica para propiciar una comunicación efectiva; en particular, en entornos sindicales en los que las conversaciones desafiantes o delicadas son algo frecuente. La escucha activa implica concentrarse y comprender todo lo que la otra persona está diciendo y responder y recordarlo. No se limita únicamente a escuchar y procesar las palabras de la otra persona, sino también reconocer las emociones, el lenguaje corporal y las inquietudes latentes del hablante. La implementación de este enfoque ayuda a generar confianza, resolver conflictos y mejorar las relaciones con los afiliados del sindicato.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MENCIONE que, en las siguientes diapositivas, repasará los elementos clave de la escucha activa. Luego, examinará las tres preguntas principales de los afiliados. Estas situaciones de ejemplo ofrecen la oportunidad de practicar la escucha activa y la gestión de situaciones difíciles.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EXPLIQUE que la escucha activa va mucho más allá que solo limitarse a esperar su turno para hablar. Escuchar se refiere la capacidad de hacer que los demás se sientan escuchados. Una de las formas de lograrlo es mediante la puesta en práctica de estas tres frases cuando interactúa con una persona: "Cuéntame más", "Continúa" y "¿Qué más?". Si las pone en práctica, rápidamente se dará cuenta el grado de esfuerzo que se necesita para prestar atención a lo que dice la persona con la que está hablando, así como de lo difícil que resulta resistir la tentación de interrumpir, corregir o, de algún modo, reformular o que dice. Por otro lado, ¿por qué decimos que se trata de una habilidad? Porque todas las habilidades requieren esfuerzo y, en este caso, el esfuerzo vale la pena. </a:t>
            </a:r>
          </a:p>
          <a:p>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Recursos adicionales:</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Enlace de video (en inglés). </a:t>
            </a:r>
            <a:r>
              <a:rPr lang="es-US" sz="1200" kern="1200" err="1">
                <a:solidFill>
                  <a:schemeClr val="tx1"/>
                </a:solidFill>
                <a:effectLst/>
                <a:latin typeface="+mn-lt"/>
                <a:ea typeface="+mn-ea"/>
                <a:cs typeface="+mn-cs"/>
              </a:rPr>
              <a:t>Simon</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Sinek</a:t>
            </a:r>
            <a:r>
              <a:rPr lang="es-US" sz="1200" kern="1200">
                <a:solidFill>
                  <a:schemeClr val="tx1"/>
                </a:solidFill>
                <a:effectLst/>
                <a:latin typeface="+mn-lt"/>
                <a:ea typeface="+mn-ea"/>
                <a:cs typeface="+mn-cs"/>
              </a:rPr>
              <a:t> en LinkedIn: </a:t>
            </a:r>
            <a:r>
              <a:rPr lang="es-US" sz="1200" kern="1200" err="1">
                <a:solidFill>
                  <a:schemeClr val="tx1"/>
                </a:solidFill>
                <a:effectLst/>
                <a:latin typeface="+mn-lt"/>
                <a:ea typeface="+mn-ea"/>
                <a:cs typeface="+mn-cs"/>
              </a:rPr>
              <a:t>Listening</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isn’t</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waiting</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for</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your</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turn</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to</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speak</a:t>
            </a:r>
            <a:r>
              <a:rPr lang="es-US" sz="1200" kern="1200">
                <a:solidFill>
                  <a:schemeClr val="tx1"/>
                </a:solidFill>
                <a:effectLst/>
                <a:latin typeface="+mn-lt"/>
                <a:ea typeface="+mn-ea"/>
                <a:cs typeface="+mn-cs"/>
              </a:rPr>
              <a:t> (Escuchar no es esperar tu turno para hablar). - </a:t>
            </a:r>
            <a:r>
              <a:rPr lang="es-US" sz="1200" u="sng" kern="1200">
                <a:solidFill>
                  <a:schemeClr val="tx1"/>
                </a:solidFill>
                <a:effectLst/>
                <a:latin typeface="+mn-lt"/>
                <a:ea typeface="+mn-ea"/>
                <a:cs typeface="+mn-cs"/>
                <a:hlinkClick r:id="rId3"/>
              </a:rPr>
              <a:t>https://www.linkedin.com/videos/simonsinek_listening-isnt-waiting-for-your-turn-to-activity-7290821845153435649-6I3I/</a:t>
            </a:r>
            <a:endParaRPr lang="en-CA" sz="1200" kern="1200">
              <a:solidFill>
                <a:schemeClr val="tx1"/>
              </a:solidFill>
              <a:effectLst/>
              <a:latin typeface="+mn-lt"/>
              <a:ea typeface="+mn-ea"/>
              <a:cs typeface="+mn-cs"/>
            </a:endParaRPr>
          </a:p>
          <a:p>
            <a:pPr marL="171450" indent="-171450">
              <a:buFont typeface="Arial" panose="020B0604020202020204" pitchFamily="34" charset="0"/>
              <a:buChar char="•"/>
            </a:pPr>
            <a:r>
              <a:rPr lang="es-US" sz="1200" kern="1200">
                <a:solidFill>
                  <a:schemeClr val="tx1"/>
                </a:solidFill>
                <a:effectLst/>
                <a:latin typeface="+mn-lt"/>
                <a:ea typeface="+mn-ea"/>
                <a:cs typeface="+mn-cs"/>
              </a:rPr>
              <a:t>Enlace de video (en inglés). </a:t>
            </a:r>
            <a:r>
              <a:rPr lang="es-US" sz="1200" kern="1200" err="1">
                <a:solidFill>
                  <a:schemeClr val="tx1"/>
                </a:solidFill>
                <a:effectLst/>
                <a:latin typeface="+mn-lt"/>
                <a:ea typeface="+mn-ea"/>
                <a:cs typeface="+mn-cs"/>
              </a:rPr>
              <a:t>How</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To</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Actively</a:t>
            </a:r>
            <a:r>
              <a:rPr lang="es-US" sz="1200" kern="1200">
                <a:solidFill>
                  <a:schemeClr val="tx1"/>
                </a:solidFill>
                <a:effectLst/>
                <a:latin typeface="+mn-lt"/>
                <a:ea typeface="+mn-ea"/>
                <a:cs typeface="+mn-cs"/>
              </a:rPr>
              <a:t> Listen (</a:t>
            </a:r>
            <a:r>
              <a:rPr lang="es-US" sz="1200" kern="1200" err="1">
                <a:solidFill>
                  <a:schemeClr val="tx1"/>
                </a:solidFill>
                <a:effectLst/>
                <a:latin typeface="+mn-lt"/>
                <a:ea typeface="+mn-ea"/>
                <a:cs typeface="+mn-cs"/>
              </a:rPr>
              <a:t>Even</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During</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Uncomfortable</a:t>
            </a:r>
            <a:r>
              <a:rPr lang="es-US" sz="1200" kern="1200">
                <a:solidFill>
                  <a:schemeClr val="tx1"/>
                </a:solidFill>
                <a:effectLst/>
                <a:latin typeface="+mn-lt"/>
                <a:ea typeface="+mn-ea"/>
                <a:cs typeface="+mn-cs"/>
              </a:rPr>
              <a:t> </a:t>
            </a:r>
            <a:r>
              <a:rPr lang="es-US" sz="1200" kern="1200" err="1">
                <a:solidFill>
                  <a:schemeClr val="tx1"/>
                </a:solidFill>
                <a:effectLst/>
                <a:latin typeface="+mn-lt"/>
                <a:ea typeface="+mn-ea"/>
                <a:cs typeface="+mn-cs"/>
              </a:rPr>
              <a:t>Conversations</a:t>
            </a:r>
            <a:r>
              <a:rPr lang="es-US" sz="1200" kern="1200">
                <a:solidFill>
                  <a:schemeClr val="tx1"/>
                </a:solidFill>
                <a:effectLst/>
                <a:latin typeface="+mn-lt"/>
                <a:ea typeface="+mn-ea"/>
                <a:cs typeface="+mn-cs"/>
              </a:rPr>
              <a:t>) [Cómo escuchar de manera activa (incluso durante conversaciones incómodas)]. - </a:t>
            </a:r>
            <a:r>
              <a:rPr lang="es-US" sz="1200" u="sng" kern="1200">
                <a:solidFill>
                  <a:schemeClr val="tx1"/>
                </a:solidFill>
                <a:effectLst/>
                <a:latin typeface="+mn-lt"/>
                <a:ea typeface="+mn-ea"/>
                <a:cs typeface="+mn-cs"/>
                <a:hlinkClick r:id="rId4"/>
              </a:rPr>
              <a:t>https://www.youtube.com/embed/Lkj86o69c5c</a:t>
            </a:r>
            <a:endParaRPr lang="en-CA" sz="1200" kern="1200">
              <a:solidFill>
                <a:schemeClr val="tx1"/>
              </a:solidFill>
              <a:effectLst/>
              <a:latin typeface="+mn-lt"/>
              <a:ea typeface="+mn-ea"/>
              <a:cs typeface="+mn-cs"/>
            </a:endParaRPr>
          </a:p>
          <a:p>
            <a:pPr marL="0" indent="0">
              <a:buFont typeface="Arial" panose="020B0604020202020204" pitchFamily="34" charset="0"/>
              <a:buNone/>
            </a:pP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a:effectLst/>
              <a:latin typeface="+mn-lt"/>
              <a:ea typeface="Calibri" panose="020F0502020204030204" pitchFamily="34" charset="0"/>
              <a:cs typeface="Times New Roman" panose="02020603050405020304" pitchFamily="18" charset="0"/>
            </a:endParaRPr>
          </a:p>
          <a:p>
            <a:endParaRPr lang="en-US">
              <a:latin typeface="+mn-lt"/>
            </a:endParaRPr>
          </a:p>
          <a:p>
            <a:endParaRPr lang="en-US">
              <a:latin typeface="+mn-lt"/>
            </a:endParaRPr>
          </a:p>
          <a:p>
            <a:endParaRPr lang="en-US">
              <a:latin typeface="+mn-lt"/>
            </a:endParaRPr>
          </a:p>
        </p:txBody>
      </p:sp>
      <p:sp>
        <p:nvSpPr>
          <p:cNvPr id="4" name="Slide Number Placeholder 3"/>
          <p:cNvSpPr>
            <a:spLocks noGrp="1"/>
          </p:cNvSpPr>
          <p:nvPr>
            <p:ph type="sldNum" sz="quarter" idx="5"/>
          </p:nvPr>
        </p:nvSpPr>
        <p:spPr/>
        <p:txBody>
          <a:bodyPr/>
          <a:lstStyle/>
          <a:p>
            <a:fld id="{7FC5FDC6-0B8E-4F1F-8A9F-55ED113A981E}" type="slidenum">
              <a:rPr lang="en-US" smtClean="0"/>
              <a:pPr/>
              <a:t>42</a:t>
            </a:fld>
            <a:endParaRPr lang="en-US"/>
          </a:p>
        </p:txBody>
      </p:sp>
    </p:spTree>
    <p:extLst>
      <p:ext uri="{BB962C8B-B14F-4D97-AF65-F5344CB8AC3E}">
        <p14:creationId xmlns:p14="http://schemas.microsoft.com/office/powerpoint/2010/main" val="24199655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ANALICE los principales elementos de la escucha activa.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lvl="0"/>
            <a:r>
              <a:rPr lang="es-US" sz="1200" b="1" kern="1200">
                <a:solidFill>
                  <a:schemeClr val="tx1"/>
                </a:solidFill>
                <a:effectLst/>
                <a:latin typeface="+mn-lt"/>
                <a:ea typeface="+mn-ea"/>
                <a:cs typeface="+mn-cs"/>
              </a:rPr>
              <a:t>1. Concentración: </a:t>
            </a:r>
            <a:r>
              <a:rPr lang="es-US" sz="1200" kern="1200">
                <a:solidFill>
                  <a:schemeClr val="tx1"/>
                </a:solidFill>
                <a:effectLst/>
                <a:latin typeface="+mn-lt"/>
                <a:ea typeface="+mn-ea"/>
                <a:cs typeface="+mn-cs"/>
              </a:rPr>
              <a:t>deje de hablar. Preste toda su atención al interlocutor.</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Evite las distracciones: </a:t>
            </a:r>
            <a:r>
              <a:rPr lang="es-US" sz="1200" kern="1200">
                <a:solidFill>
                  <a:schemeClr val="tx1"/>
                </a:solidFill>
                <a:effectLst/>
                <a:latin typeface="+mn-lt"/>
                <a:ea typeface="+mn-ea"/>
                <a:cs typeface="+mn-cs"/>
              </a:rPr>
              <a:t>guarde los teléfonos, los anotadores, etc. Mantenga el contacto visual con los afiliados durante toda la conversación.</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Esté atento: </a:t>
            </a:r>
            <a:r>
              <a:rPr lang="es-US" sz="1200" kern="1200">
                <a:solidFill>
                  <a:schemeClr val="tx1"/>
                </a:solidFill>
                <a:effectLst/>
                <a:latin typeface="+mn-lt"/>
                <a:ea typeface="+mn-ea"/>
                <a:cs typeface="+mn-cs"/>
              </a:rPr>
              <a:t>tome una nota mental del entorno. Puede aprender mucho sobre un afiliado si analiza el entorno en el que se mueve.</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Centre la atención en sus palabras, sus ideas y los sentimientos que demuestra en relación con el tema. Observa sus expresiones faciales, los gestos que realiza con las manos, etc. Deje a un lado los papeles, los bolígrafos, etc. A veces, se puede aprender tanto o más de lo que no se dice como de lo que se pone en palabras.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Haga una pausa:</a:t>
            </a:r>
            <a:r>
              <a:rPr lang="es-US" sz="1200" kern="1200">
                <a:solidFill>
                  <a:schemeClr val="tx1"/>
                </a:solidFill>
                <a:effectLst/>
                <a:latin typeface="+mn-lt"/>
                <a:ea typeface="+mn-ea"/>
                <a:cs typeface="+mn-cs"/>
              </a:rPr>
              <a:t> el cerebro humano procesa los pensamientos o las ideas cuatro veces más rápido que las palabras. Muchas veces, resulta más fácil ir por delante en la conversación, utilizando sus suposiciones para rellenar los vacíos y formular una respuesta. Resista este impulso y concéntrate en lo que está diciendo el afiliado.</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Permanezca receptivo: </a:t>
            </a:r>
            <a:r>
              <a:rPr lang="es-US" sz="1200" kern="1200">
                <a:solidFill>
                  <a:schemeClr val="tx1"/>
                </a:solidFill>
                <a:effectLst/>
                <a:latin typeface="+mn-lt"/>
                <a:ea typeface="+mn-ea"/>
                <a:cs typeface="+mn-cs"/>
              </a:rPr>
              <a:t>nunca asuma que ya sabe qué necesita el afiliado con el que está hablando.</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No interrumpa: </a:t>
            </a:r>
            <a:r>
              <a:rPr lang="es-US" sz="1200" kern="1200">
                <a:solidFill>
                  <a:schemeClr val="tx1"/>
                </a:solidFill>
                <a:effectLst/>
                <a:latin typeface="+mn-lt"/>
                <a:ea typeface="+mn-ea"/>
                <a:cs typeface="+mn-cs"/>
              </a:rPr>
              <a:t>tómese el tiempo para escuchar la historia completa del afiliado o del trabajador. Deje que su interlocutor exprese por completo qué piensa antes de responder. Todo lo que el afiliado quiere decirnos reviste un gran valor para promover nuestra campaña.</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Evite las excursiones de pesca: </a:t>
            </a:r>
            <a:r>
              <a:rPr lang="es-US" sz="1200" kern="1200">
                <a:solidFill>
                  <a:schemeClr val="tx1"/>
                </a:solidFill>
                <a:effectLst/>
                <a:latin typeface="+mn-lt"/>
                <a:ea typeface="+mn-ea"/>
                <a:cs typeface="+mn-cs"/>
              </a:rPr>
              <a:t>no formule preguntas capciosas del tipo "¿no está de acuerdo en que...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lvl="0"/>
            <a:r>
              <a:rPr lang="es-US" sz="1200" b="1" kern="1200">
                <a:solidFill>
                  <a:schemeClr val="tx1"/>
                </a:solidFill>
                <a:effectLst/>
                <a:latin typeface="+mn-lt"/>
                <a:ea typeface="+mn-ea"/>
                <a:cs typeface="+mn-cs"/>
              </a:rPr>
              <a:t>2. Reconocimiento: </a:t>
            </a:r>
            <a:r>
              <a:rPr lang="es-US" sz="1200" kern="1200">
                <a:solidFill>
                  <a:schemeClr val="tx1"/>
                </a:solidFill>
                <a:effectLst/>
                <a:latin typeface="+mn-lt"/>
                <a:ea typeface="+mn-ea"/>
                <a:cs typeface="+mn-cs"/>
              </a:rPr>
              <a:t>demuestre que está comprometido con el tema. Para ello, asiente con la cabeza, mantenga el contacto visual y use breves acuses de recibo verbales (p. ej., "Ya veo", "Continúe").</a:t>
            </a:r>
            <a:br>
              <a:rPr lang="es-US" sz="1200" kern="1200">
                <a:solidFill>
                  <a:schemeClr val="tx1"/>
                </a:solidFill>
                <a:effectLst/>
                <a:latin typeface="+mn-lt"/>
                <a:ea typeface="+mn-ea"/>
                <a:cs typeface="+mn-cs"/>
              </a:rPr>
            </a:br>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lvl="0"/>
            <a:r>
              <a:rPr lang="es-US" sz="1200" b="1" kern="1200">
                <a:solidFill>
                  <a:schemeClr val="tx1"/>
                </a:solidFill>
                <a:effectLst/>
                <a:latin typeface="+mn-lt"/>
                <a:ea typeface="+mn-ea"/>
                <a:cs typeface="+mn-cs"/>
              </a:rPr>
              <a:t>3. Especificación: </a:t>
            </a:r>
            <a:r>
              <a:rPr lang="es-US" sz="1200" kern="1200">
                <a:solidFill>
                  <a:schemeClr val="tx1"/>
                </a:solidFill>
                <a:effectLst/>
                <a:latin typeface="+mn-lt"/>
                <a:ea typeface="+mn-ea"/>
                <a:cs typeface="+mn-cs"/>
              </a:rPr>
              <a:t>formule todas las preguntas necesarias para aclarar el mensaje. Asegúrese de no hacer preguntas que puedan avergonzar al interlocutor. Las preguntas deben estar orientadas a los temas principales. Concéntrese en las ideas y no en el material anecdótico, es decir, ejemplos, estadísticas, etc.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lvl="0"/>
            <a:r>
              <a:rPr lang="es-US" sz="1200" b="1" kern="1200">
                <a:solidFill>
                  <a:schemeClr val="tx1"/>
                </a:solidFill>
                <a:effectLst/>
                <a:latin typeface="+mn-lt"/>
                <a:ea typeface="+mn-ea"/>
                <a:cs typeface="+mn-cs"/>
              </a:rPr>
              <a:t>4. Empatía: </a:t>
            </a:r>
            <a:r>
              <a:rPr lang="es-US" sz="1200" kern="1200">
                <a:solidFill>
                  <a:schemeClr val="tx1"/>
                </a:solidFill>
                <a:effectLst/>
                <a:latin typeface="+mn-lt"/>
                <a:ea typeface="+mn-ea"/>
                <a:cs typeface="+mn-cs"/>
              </a:rPr>
              <a:t>a veces, los afiliados simplemente necesitan desahogarse. Déjalos. Estamos ahí para escuchar, no para juzgar. Demuestre que entiende por lo que está pasando el interlocutor. Ponga de manifiesto sus propios prejuicios. No permita que sus sentimientos hacia el interlocutor ejerzan algún tipo de influencia en la interpretación de lo que está contando.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No desestime las inquietudes que plantea un afiliado o trabajador: </a:t>
            </a:r>
            <a:r>
              <a:rPr lang="es-US" sz="1200" kern="1200">
                <a:solidFill>
                  <a:schemeClr val="tx1"/>
                </a:solidFill>
                <a:effectLst/>
                <a:latin typeface="+mn-lt"/>
                <a:ea typeface="+mn-ea"/>
                <a:cs typeface="+mn-cs"/>
              </a:rPr>
              <a:t>incluso si un afiliado expresa su decepción con el sindicato o con usted, hágale saber que lo está escuchando y pregúntele qué se necesitaría para hacer las cosas bien.</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Encuentre puntos en común: </a:t>
            </a:r>
            <a:r>
              <a:rPr lang="es-US" sz="1200" kern="1200">
                <a:solidFill>
                  <a:schemeClr val="tx1"/>
                </a:solidFill>
                <a:effectLst/>
                <a:latin typeface="+mn-lt"/>
                <a:ea typeface="+mn-ea"/>
                <a:cs typeface="+mn-cs"/>
              </a:rPr>
              <a:t>no tiene que estar de acuerdo en todo lo que se plantea. Reconozca que existen puntos en los que no está de acuerdo. Haga hincapié en los puntos en los que sí está de acuerdo. Busque áreas en las que esté de acuerdo y formule preguntas al respecto. Los trabajadores y los afiliados respetarán su opinión siempre y cuando usted respete la suya.</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No sienta la necesidad de vender algo: </a:t>
            </a:r>
            <a:r>
              <a:rPr lang="es-US" sz="1200" kern="1200">
                <a:solidFill>
                  <a:schemeClr val="tx1"/>
                </a:solidFill>
                <a:effectLst/>
                <a:latin typeface="+mn-lt"/>
                <a:ea typeface="+mn-ea"/>
                <a:cs typeface="+mn-cs"/>
              </a:rPr>
              <a:t>un representante sindical no es un vendedor. Nos interesa de verdad conocer el punto de vista de los afiliados y, entre todos, sacar algo de provecho a partir de sus ideas.</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b="1" kern="1200">
                <a:solidFill>
                  <a:schemeClr val="tx1"/>
                </a:solidFill>
                <a:effectLst/>
                <a:latin typeface="+mn-lt"/>
                <a:ea typeface="+mn-ea"/>
                <a:cs typeface="+mn-cs"/>
              </a:rPr>
              <a:t>Organizar frente a reunirse. Existe una diferencia: </a:t>
            </a:r>
            <a:r>
              <a:rPr lang="es-US" sz="1200" kern="1200">
                <a:solidFill>
                  <a:schemeClr val="tx1"/>
                </a:solidFill>
                <a:effectLst/>
                <a:latin typeface="+mn-lt"/>
                <a:ea typeface="+mn-ea"/>
                <a:cs typeface="+mn-cs"/>
              </a:rPr>
              <a:t>organizar implica más que simplemente disponer los medios para que varias personas con los mismos puntos de vista se encuentren en un determinado lugar. Implica reunir a personas que tengan diferentes puntos de vista en torno a una causa común.</a:t>
            </a:r>
            <a:br>
              <a:rPr lang="es-US" sz="1200" kern="1200">
                <a:solidFill>
                  <a:schemeClr val="tx1"/>
                </a:solidFill>
                <a:effectLst/>
                <a:latin typeface="+mn-lt"/>
                <a:ea typeface="+mn-ea"/>
                <a:cs typeface="+mn-cs"/>
              </a:rPr>
            </a:br>
            <a:endParaRPr lang="en-CA" sz="1200" kern="1200">
              <a:solidFill>
                <a:schemeClr val="tx1"/>
              </a:solidFill>
              <a:effectLst/>
              <a:latin typeface="+mn-lt"/>
              <a:ea typeface="+mn-ea"/>
              <a:cs typeface="+mn-cs"/>
            </a:endParaRPr>
          </a:p>
          <a:p>
            <a:pPr lvl="0"/>
            <a:r>
              <a:rPr lang="es-US" sz="1200" b="1" kern="1200">
                <a:solidFill>
                  <a:schemeClr val="tx1"/>
                </a:solidFill>
                <a:effectLst/>
                <a:latin typeface="+mn-lt"/>
                <a:ea typeface="+mn-ea"/>
                <a:cs typeface="+mn-cs"/>
              </a:rPr>
              <a:t>5. Síntesis: </a:t>
            </a:r>
            <a:r>
              <a:rPr lang="es-US" sz="1200" kern="1200">
                <a:solidFill>
                  <a:schemeClr val="tx1"/>
                </a:solidFill>
                <a:effectLst/>
                <a:latin typeface="+mn-lt"/>
                <a:ea typeface="+mn-ea"/>
                <a:cs typeface="+mn-cs"/>
              </a:rPr>
              <a:t>reformule lo que se dijo en la conversación para confirmar que ha entendido. Evite sacar conclusiones precipitadas.</a:t>
            </a:r>
            <a:endParaRPr lang="en-CA" sz="1200" kern="1200">
              <a:solidFill>
                <a:schemeClr val="tx1"/>
              </a:solidFill>
              <a:effectLst/>
              <a:latin typeface="+mn-lt"/>
              <a:ea typeface="+mn-ea"/>
              <a:cs typeface="+mn-cs"/>
            </a:endParaRPr>
          </a:p>
          <a:p>
            <a:pPr marL="228600" lvl="0" indent="-228600">
              <a:buFont typeface="Arial" panose="020B0604020202020204" pitchFamily="34" charset="0"/>
              <a:buChar char="•"/>
            </a:pPr>
            <a:r>
              <a:rPr lang="es-US" sz="1200" b="1" kern="1200">
                <a:solidFill>
                  <a:schemeClr val="tx1"/>
                </a:solidFill>
                <a:effectLst/>
                <a:latin typeface="+mn-lt"/>
                <a:ea typeface="+mn-ea"/>
                <a:cs typeface="+mn-cs"/>
              </a:rPr>
              <a:t>Demuestre que escucha lo que está diciendo el afiliado: </a:t>
            </a:r>
            <a:r>
              <a:rPr lang="es-US" sz="1200" kern="1200">
                <a:solidFill>
                  <a:schemeClr val="tx1"/>
                </a:solidFill>
                <a:effectLst/>
                <a:latin typeface="+mn-lt"/>
                <a:ea typeface="+mn-ea"/>
                <a:cs typeface="+mn-cs"/>
              </a:rPr>
              <a:t>reaccione. Asegúrese de que su lenguaje corporal sea congruente con lo que está diciendo. Repita lo que dijo tal como lo entendió. Si no entiende o si entendió mal algún punto, pida que lo aclaren.</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43</a:t>
            </a:fld>
            <a:endParaRPr lang="en-US"/>
          </a:p>
        </p:txBody>
      </p:sp>
    </p:spTree>
    <p:extLst>
      <p:ext uri="{BB962C8B-B14F-4D97-AF65-F5344CB8AC3E}">
        <p14:creationId xmlns:p14="http://schemas.microsoft.com/office/powerpoint/2010/main" val="5020527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ANALICE las sugerencias para gestionar situaciones difíciles.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Determinar los hechos en primer lugar. Cuando surgen situaciones difíciles, lo habitual es querer encontrar un solución a la mayor brevedad posible. Si bien puede ser necesario actuar con rapidez en un plazo de tiempo limitado, el primer paso para lograr una resolución satisfactoria es determinar los hechos. Recuerde que los hechos, a diferencia de los rumores o de las opiniones, se pueden comprobar de diferentes maneras. Esté alerta para no dejarse influenciar por la opinión de quienes tienen un carácter más marcado. Cuando la otra afirme o asevere un determinado hecho, pídale ejemplos concretos de lo que ocurrió y de cuándo ocurrió. En general, uno se pude dar cuenta cuando una acusación no se puede respaldar con pruebas.</a:t>
            </a:r>
            <a:br>
              <a:rPr lang="es-US" sz="1200" kern="1200">
                <a:solidFill>
                  <a:schemeClr val="tx1"/>
                </a:solidFill>
                <a:effectLst/>
                <a:latin typeface="+mn-lt"/>
                <a:ea typeface="+mn-ea"/>
                <a:cs typeface="+mn-cs"/>
              </a:rPr>
            </a:b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Formular muchas preguntas. Las preguntas, sobre todo las breves y contundentes, son una forma estupenda de llegar al meollo de la cuestión; no así todos los detalles que una persona pretende ofrecerle. Piense en esta sugerencia en términos de una analogía: cuando pela una cebolla, con cada capa que saca se acerca más al centro, es decir, a la verdad. Las preguntas abiertas son una forma mucho más adecuada de llegar al fondo de la cuestión. Intente formular estas preguntas:</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a:solidFill>
                  <a:schemeClr val="tx1"/>
                </a:solidFill>
                <a:effectLst/>
                <a:latin typeface="+mn-lt"/>
                <a:ea typeface="+mn-ea"/>
                <a:cs typeface="+mn-cs"/>
              </a:rPr>
              <a:t>¿Cuándo surgió este problema que plantea?</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a:solidFill>
                  <a:schemeClr val="tx1"/>
                </a:solidFill>
                <a:effectLst/>
                <a:latin typeface="+mn-lt"/>
                <a:ea typeface="+mn-ea"/>
                <a:cs typeface="+mn-cs"/>
              </a:rPr>
              <a:t>¿Cómo repercutió en los objetivos que se había planteado?</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a:solidFill>
                  <a:schemeClr val="tx1"/>
                </a:solidFill>
                <a:effectLst/>
                <a:latin typeface="+mn-lt"/>
                <a:ea typeface="+mn-ea"/>
                <a:cs typeface="+mn-cs"/>
              </a:rPr>
              <a:t>Desde su perspectiva, ¿cuál o cómo sería una solución óptima?</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a:solidFill>
                  <a:schemeClr val="tx1"/>
                </a:solidFill>
                <a:effectLst/>
                <a:latin typeface="+mn-lt"/>
                <a:ea typeface="+mn-ea"/>
                <a:cs typeface="+mn-cs"/>
              </a:rPr>
              <a:t>¿Cuáles son las opciones que tiene?</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a:solidFill>
                  <a:schemeClr val="tx1"/>
                </a:solidFill>
                <a:effectLst/>
                <a:latin typeface="+mn-lt"/>
                <a:ea typeface="+mn-ea"/>
                <a:cs typeface="+mn-cs"/>
              </a:rPr>
              <a:t>¿Cómo podemos avanzar para encontrar una solución?</a:t>
            </a:r>
            <a:br>
              <a:rPr lang="es-US" sz="1200" kern="1200">
                <a:solidFill>
                  <a:schemeClr val="tx1"/>
                </a:solidFill>
                <a:effectLst/>
                <a:latin typeface="+mn-lt"/>
                <a:ea typeface="+mn-ea"/>
                <a:cs typeface="+mn-cs"/>
              </a:rPr>
            </a:b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Escuchar de manera activa. De poco sirve hacer preguntas si no se escucha activamente lo que se dice. Resístase a la tentación de precipitarse a una solución antes de haber escuchado debidamente los distintos puntos de vista. La mayoría de las veces escuchamos sin prestar atención o de forma pasiva, adoptando una actitud defensiva o insistiendo en nuestro punto de vista. Si sabe escuchar con concentración y prestar atención a lo que se dice y al lenguaje corporal del interlocutor, la escucha será mucho más productiva. Cuando uno está mejor dispuesto a escuchar, se comprende mejor y se aporta una mejor solución.</a:t>
            </a:r>
            <a:br>
              <a:rPr lang="es-US" sz="1200" kern="1200">
                <a:solidFill>
                  <a:schemeClr val="tx1"/>
                </a:solidFill>
                <a:effectLst/>
                <a:latin typeface="+mn-lt"/>
                <a:ea typeface="+mn-ea"/>
                <a:cs typeface="+mn-cs"/>
              </a:rPr>
            </a:b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Evitar prejuzgar antes de conocer. Todos, si somos sinceros, formamos algunos juicios de valor desde el primer momento. Si bien al final del día tales juicios previos se pueden corroborar, no permita que se interpongan en el camino del establecimiento de los verdaderos problemas. Procure mantener una actitud receptiva y objetiva en lugar de suponer o adivinar.</a:t>
            </a:r>
            <a:br>
              <a:rPr lang="es-US" sz="1200" kern="1200">
                <a:solidFill>
                  <a:schemeClr val="tx1"/>
                </a:solidFill>
                <a:effectLst/>
                <a:latin typeface="+mn-lt"/>
                <a:ea typeface="+mn-ea"/>
                <a:cs typeface="+mn-cs"/>
              </a:rPr>
            </a:b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Actuar de manera profesional. El reto que debemos afrontar cada uno de nosotros es mantener la profesionalidad en todo momento. A fin de comprobar tal profesionalidad, puede preguntarse qué trato le gustaría recibir si no fuera el gerente o líder, sino una parte agraviada. Considere qué consecuencias a largo plazo podría tener en lo personal y en los profesional si afronta una situación difícil de forma poco profesional. Cuando uno mantiene un trato profesional a lo largo del tiempo, las personas siempre te respetan, incluso cuando se tocan temas difíciles.</a:t>
            </a:r>
            <a:br>
              <a:rPr lang="es-US" sz="1200" kern="1200">
                <a:solidFill>
                  <a:schemeClr val="tx1"/>
                </a:solidFill>
                <a:effectLst/>
                <a:latin typeface="+mn-lt"/>
                <a:ea typeface="+mn-ea"/>
                <a:cs typeface="+mn-cs"/>
              </a:rPr>
            </a:b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Aspirar a una solución satisfactoria para todas las partes. Aunque esta situación no se logra concretar siempre, hay que procurar encontrar soluciones que no den lugar a que una de las partes sienta que ha perdido mientras que la otra ha ganado. Para ello, es posible que sea necesario mantener una prudente negociación en torno a lo que constituiría un buen resultado para todos los actores implicados. Reconozcan que habrá situaciones en las que tendrán que ser muy directos, pero hagan de este tipo de situaciones la excepción y no la norma. </a:t>
            </a:r>
            <a:br>
              <a:rPr lang="es-US" sz="1200" kern="1200">
                <a:solidFill>
                  <a:schemeClr val="tx1"/>
                </a:solidFill>
                <a:effectLst/>
                <a:latin typeface="+mn-lt"/>
                <a:ea typeface="+mn-ea"/>
                <a:cs typeface="+mn-cs"/>
              </a:rPr>
            </a:b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Recuerden lo siguiente: no existen las soluciones genéricas. Cada situación es diferente y requiere soluciones particulares. Si bien es posible que haya puntos en común, recuerden que es poco probable que haya una única solución para todas las situaciones difíciles. Adapten el enfoque en función de cada situación. Una buena planificación y preparación los ayudará a adaptarse a la situación o al problema. En pocas palabras: gestionar situaciones difíciles es solo una parte integral de las tareas de gestión y de liderazgo. ¿En qué aspectos deben centrar su atención para desarrollar las aptitudes necesarias para este tipo de gestión?</a:t>
            </a:r>
            <a:endParaRPr lang="en-CA" sz="1200" kern="1200">
              <a:solidFill>
                <a:schemeClr val="tx1"/>
              </a:solidFill>
              <a:effectLst/>
              <a:latin typeface="+mn-lt"/>
              <a:ea typeface="+mn-ea"/>
              <a:cs typeface="+mn-cs"/>
            </a:endParaRPr>
          </a:p>
          <a:p>
            <a:pPr marL="228600" indent="-228600">
              <a:buFont typeface="+mj-lt"/>
              <a:buAutoNum type="arabicPeriod"/>
            </a:pP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44</a:t>
            </a:fld>
            <a:endParaRPr lang="en-US"/>
          </a:p>
        </p:txBody>
      </p:sp>
    </p:spTree>
    <p:extLst>
      <p:ext uri="{BB962C8B-B14F-4D97-AF65-F5344CB8AC3E}">
        <p14:creationId xmlns:p14="http://schemas.microsoft.com/office/powerpoint/2010/main" val="23979173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PREGUNTE: ¿Cómo abordarían la situación de ejemplo 1?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PRACTIQUE la habilidad escucha activa:</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Concentración:</a:t>
            </a:r>
            <a:r>
              <a:rPr lang="es-US" sz="1200" kern="1200">
                <a:solidFill>
                  <a:schemeClr val="tx1"/>
                </a:solidFill>
                <a:effectLst/>
                <a:latin typeface="+mn-lt"/>
                <a:ea typeface="+mn-ea"/>
                <a:cs typeface="+mn-cs"/>
              </a:rPr>
              <a:t> entréguele al afiliado toda su atención; para ello, asegúrese de eliminar cualquier distracción.</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Reconocimiento:</a:t>
            </a:r>
            <a:r>
              <a:rPr lang="es-US" sz="1200" kern="1200">
                <a:solidFill>
                  <a:schemeClr val="tx1"/>
                </a:solidFill>
                <a:effectLst/>
                <a:latin typeface="+mn-lt"/>
                <a:ea typeface="+mn-ea"/>
                <a:cs typeface="+mn-cs"/>
              </a:rPr>
              <a:t> asienta con la cabeza y asegúrese de no perder el contacto visual.</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Especificación:</a:t>
            </a:r>
            <a:r>
              <a:rPr lang="es-US" sz="1200" kern="1200">
                <a:solidFill>
                  <a:schemeClr val="tx1"/>
                </a:solidFill>
                <a:effectLst/>
                <a:latin typeface="+mn-lt"/>
                <a:ea typeface="+mn-ea"/>
                <a:cs typeface="+mn-cs"/>
              </a:rPr>
              <a:t> pregúnteme: ¿Podría darme algunos ejemplos de situaciones en las que sintió que no tenía voz o que no participaba en el proceso de toma de decisiones?</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Empatía:</a:t>
            </a:r>
            <a:r>
              <a:rPr lang="es-US" sz="1200" kern="1200">
                <a:solidFill>
                  <a:schemeClr val="tx1"/>
                </a:solidFill>
                <a:effectLst/>
                <a:latin typeface="+mn-lt"/>
                <a:ea typeface="+mn-ea"/>
                <a:cs typeface="+mn-cs"/>
              </a:rPr>
              <a:t> créame que entiendo a la perfección el punto que plantea; además, me imagino cómo se debe sentir. Es duro cuando parece que las decisiones se toman sin contar con la opinión de todos.</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Síntesis:</a:t>
            </a:r>
            <a:r>
              <a:rPr lang="es-US" sz="1200" kern="1200">
                <a:solidFill>
                  <a:schemeClr val="tx1"/>
                </a:solidFill>
                <a:effectLst/>
                <a:latin typeface="+mn-lt"/>
                <a:ea typeface="+mn-ea"/>
                <a:cs typeface="+mn-cs"/>
              </a:rPr>
              <a:t> lo que entiendo es que usted está frustrado porque no se siente escuchado o porque no se valoran sus aportes. ¿Es así? ¿Estoy en lo correcto?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HAGA HINCAPIÉ en el valor UN SINDICATO.</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45</a:t>
            </a:fld>
            <a:endParaRPr lang="en-US"/>
          </a:p>
        </p:txBody>
      </p:sp>
    </p:spTree>
    <p:extLst>
      <p:ext uri="{BB962C8B-B14F-4D97-AF65-F5344CB8AC3E}">
        <p14:creationId xmlns:p14="http://schemas.microsoft.com/office/powerpoint/2010/main" val="10907843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PREGUNTE: ¿Cómo abordarían la situación de ejemplo 2?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PRACTIQUE la habilidad escucha activa:</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Concentración:</a:t>
            </a:r>
            <a:r>
              <a:rPr lang="es-US" sz="1200" kern="1200">
                <a:solidFill>
                  <a:schemeClr val="tx1"/>
                </a:solidFill>
                <a:effectLst/>
                <a:latin typeface="+mn-lt"/>
                <a:ea typeface="+mn-ea"/>
                <a:cs typeface="+mn-cs"/>
              </a:rPr>
              <a:t> entréguele al afiliado toda su atención; para ello, asegúrese de eliminar cualquier distracción.</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Reconocimiento:</a:t>
            </a:r>
            <a:r>
              <a:rPr lang="es-US" sz="1200" kern="1200">
                <a:solidFill>
                  <a:schemeClr val="tx1"/>
                </a:solidFill>
                <a:effectLst/>
                <a:latin typeface="+mn-lt"/>
                <a:ea typeface="+mn-ea"/>
                <a:cs typeface="+mn-cs"/>
              </a:rPr>
              <a:t> asienta con la cabeza y asegúrese de no perder el contacto visual.</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Especificación:</a:t>
            </a:r>
            <a:r>
              <a:rPr lang="es-US" sz="1200" kern="1200">
                <a:solidFill>
                  <a:schemeClr val="tx1"/>
                </a:solidFill>
                <a:effectLst/>
                <a:latin typeface="+mn-lt"/>
                <a:ea typeface="+mn-ea"/>
                <a:cs typeface="+mn-cs"/>
              </a:rPr>
              <a:t> pregunte, ¿Puede explicarme qué sucedió exactamente con el contratista? Cuando se puso en contacto con el sindicato para pedir ayuda, ¿qué pasos tomó? Quiero asegurarme de entender cada detalle, a fin de que podamos abordar este asunto de manera adecuada.</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Empatía:</a:t>
            </a:r>
            <a:r>
              <a:rPr lang="es-US" sz="1200" kern="1200">
                <a:solidFill>
                  <a:schemeClr val="tx1"/>
                </a:solidFill>
                <a:effectLst/>
                <a:latin typeface="+mn-lt"/>
                <a:ea typeface="+mn-ea"/>
                <a:cs typeface="+mn-cs"/>
              </a:rPr>
              <a:t> parece que tuvo que atrasar por muchas cosas: realmente lamento que esto haya sucedido. El sindicato debería haberle brindado toda la ayuda que necesitaba, y debió haberlo hecho de manera oportuna. Lo solucionaremos y pediremos que los responsables rindan cuentas. Voy a hacer un seguimiento personal para asegurarme de que este tema se solucione e investigue.</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Síntesis:</a:t>
            </a:r>
            <a:r>
              <a:rPr lang="es-US" sz="1200" kern="1200">
                <a:solidFill>
                  <a:schemeClr val="tx1"/>
                </a:solidFill>
                <a:effectLst/>
                <a:latin typeface="+mn-lt"/>
                <a:ea typeface="+mn-ea"/>
                <a:cs typeface="+mn-cs"/>
              </a:rPr>
              <a:t> quiero asegurarme de que reciba la atención que se merece. De ahora en más, trabajaremos juntos. Además, me encargaré de que el sindicato haga lo que se supone que debe hacer por usted. Cuenta con todo mi respaldo en este asunto.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HAGA HINCAPIÉ en el valor UNA FAMILIA.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Posible situación de ejemplo 2a. </a:t>
            </a:r>
            <a:r>
              <a:rPr lang="it-IT" sz="1200" kern="1200">
                <a:solidFill>
                  <a:schemeClr val="tx1"/>
                </a:solidFill>
                <a:effectLst/>
                <a:latin typeface="+mn-lt"/>
                <a:ea typeface="+mn-ea"/>
                <a:cs typeface="+mn-cs"/>
              </a:rPr>
              <a:t>Afiliado al sindicato: al sindicato solo le interesa mi dinero. </a:t>
            </a:r>
            <a:r>
              <a:rPr lang="es-US" sz="1200" kern="1200">
                <a:solidFill>
                  <a:schemeClr val="tx1"/>
                </a:solidFill>
                <a:effectLst/>
                <a:latin typeface="+mn-lt"/>
                <a:ea typeface="+mn-ea"/>
                <a:cs typeface="+mn-cs"/>
              </a:rPr>
              <a:t>¿Qué hacen con todo mi dinero?</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46</a:t>
            </a:fld>
            <a:endParaRPr lang="en-US"/>
          </a:p>
        </p:txBody>
      </p:sp>
    </p:spTree>
    <p:extLst>
      <p:ext uri="{BB962C8B-B14F-4D97-AF65-F5344CB8AC3E}">
        <p14:creationId xmlns:p14="http://schemas.microsoft.com/office/powerpoint/2010/main" val="9634020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PREGUNTE: ¿Cómo abordarán la situación de ejemplo 3?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PRACTIQUE la habilidad escucha activa:</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Concentración:</a:t>
            </a:r>
            <a:r>
              <a:rPr lang="es-US" sz="1200" kern="1200">
                <a:solidFill>
                  <a:schemeClr val="tx1"/>
                </a:solidFill>
                <a:effectLst/>
                <a:latin typeface="+mn-lt"/>
                <a:ea typeface="+mn-ea"/>
                <a:cs typeface="+mn-cs"/>
              </a:rPr>
              <a:t> entréguele al afiliado toda su atención; para ello, asegúrese de eliminar cualquier distracción.</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Reconocimiento:</a:t>
            </a:r>
            <a:r>
              <a:rPr lang="es-US" sz="1200" kern="1200">
                <a:solidFill>
                  <a:schemeClr val="tx1"/>
                </a:solidFill>
                <a:effectLst/>
                <a:latin typeface="+mn-lt"/>
                <a:ea typeface="+mn-ea"/>
                <a:cs typeface="+mn-cs"/>
              </a:rPr>
              <a:t> asienta con la cabeza y asegúrese de no perder el contacto visual.</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Especificación:</a:t>
            </a:r>
            <a:r>
              <a:rPr lang="es-US" sz="1200" kern="1200">
                <a:solidFill>
                  <a:schemeClr val="tx1"/>
                </a:solidFill>
                <a:effectLst/>
                <a:latin typeface="+mn-lt"/>
                <a:ea typeface="+mn-ea"/>
                <a:cs typeface="+mn-cs"/>
              </a:rPr>
              <a:t> PREGUNTE ¿Podría darme algunos ejemplos que ilustren por qué considera que el sindicato no se preocupa por usted?</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Empatía:</a:t>
            </a:r>
            <a:r>
              <a:rPr lang="es-US" sz="1200" kern="1200">
                <a:solidFill>
                  <a:schemeClr val="tx1"/>
                </a:solidFill>
                <a:effectLst/>
                <a:latin typeface="+mn-lt"/>
                <a:ea typeface="+mn-ea"/>
                <a:cs typeface="+mn-cs"/>
              </a:rPr>
              <a:t> Entiendo lo frustrante que debe ser sentir que nadie le responda sus inquietudes.</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Síntesis:</a:t>
            </a:r>
            <a:r>
              <a:rPr lang="es-US" sz="1200" kern="1200">
                <a:solidFill>
                  <a:schemeClr val="tx1"/>
                </a:solidFill>
                <a:effectLst/>
                <a:latin typeface="+mn-lt"/>
                <a:ea typeface="+mn-ea"/>
                <a:cs typeface="+mn-cs"/>
              </a:rPr>
              <a:t> nos tomamos muy en serio sus inquietudes; además, tomaremos todas las medidas razonables para asegurarnos de que reciba el respaldo que necesita en el futuro.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HAGA HINCAPIÉ en el valor UNA LUCHA.</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47</a:t>
            </a:fld>
            <a:endParaRPr lang="en-US"/>
          </a:p>
        </p:txBody>
      </p:sp>
    </p:spTree>
    <p:extLst>
      <p:ext uri="{BB962C8B-B14F-4D97-AF65-F5344CB8AC3E}">
        <p14:creationId xmlns:p14="http://schemas.microsoft.com/office/powerpoint/2010/main" val="31539454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PREGUNTE a los afiliados: ¿qué situaciones les resultan conocidas en su calidad de afiliado? Inste a las afiliados a responder de su propia experiencia.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PREGUNTE: ¿Cómo abordarán esta situación de ejemplo?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PRACTIQUE la habilidad escucha activa:</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Concentración:</a:t>
            </a:r>
            <a:r>
              <a:rPr lang="es-US" sz="1200" kern="1200">
                <a:solidFill>
                  <a:schemeClr val="tx1"/>
                </a:solidFill>
                <a:effectLst/>
                <a:latin typeface="+mn-lt"/>
                <a:ea typeface="+mn-ea"/>
                <a:cs typeface="+mn-cs"/>
              </a:rPr>
              <a:t> entréguele al afiliado toda su atención; para ello, asegúrese de eliminar cualquier distracción.</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Reconocimiento:</a:t>
            </a:r>
            <a:r>
              <a:rPr lang="es-US" sz="1200" kern="1200">
                <a:solidFill>
                  <a:schemeClr val="tx1"/>
                </a:solidFill>
                <a:effectLst/>
                <a:latin typeface="+mn-lt"/>
                <a:ea typeface="+mn-ea"/>
                <a:cs typeface="+mn-cs"/>
              </a:rPr>
              <a:t> asienta con la cabeza y asegúrese de no perder el contacto visual.</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Especificación:</a:t>
            </a:r>
            <a:r>
              <a:rPr lang="es-US" sz="1200" kern="1200">
                <a:solidFill>
                  <a:schemeClr val="tx1"/>
                </a:solidFill>
                <a:effectLst/>
                <a:latin typeface="+mn-lt"/>
                <a:ea typeface="+mn-ea"/>
                <a:cs typeface="+mn-cs"/>
              </a:rPr>
              <a:t> pregúnteme: ¿Podría darme algunos ejemplos de situaciones en las que sintió que no tenía voz o que no participaba en el proceso de toma de decisiones?</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Empatía:</a:t>
            </a:r>
            <a:r>
              <a:rPr lang="es-US" sz="1200" kern="1200">
                <a:solidFill>
                  <a:schemeClr val="tx1"/>
                </a:solidFill>
                <a:effectLst/>
                <a:latin typeface="+mn-lt"/>
                <a:ea typeface="+mn-ea"/>
                <a:cs typeface="+mn-cs"/>
              </a:rPr>
              <a:t> créame que entiendo a la perfección el punto que plantea; además, me imagino cómo se debe sentir. Es duro cuando parece que las decisiones se toman sin contar con la opinión de todos.</a:t>
            </a:r>
            <a:endParaRPr lang="en-CA" sz="1200" kern="1200">
              <a:solidFill>
                <a:schemeClr val="tx1"/>
              </a:solidFill>
              <a:effectLst/>
              <a:latin typeface="+mn-lt"/>
              <a:ea typeface="+mn-ea"/>
              <a:cs typeface="+mn-cs"/>
            </a:endParaRPr>
          </a:p>
          <a:p>
            <a:pPr marL="685800" lvl="1" indent="-228600">
              <a:buFont typeface="+mj-lt"/>
              <a:buAutoNum type="arabicPeriod"/>
            </a:pPr>
            <a:r>
              <a:rPr lang="es-US" sz="1200" b="1" kern="1200">
                <a:solidFill>
                  <a:schemeClr val="tx1"/>
                </a:solidFill>
                <a:effectLst/>
                <a:latin typeface="+mn-lt"/>
                <a:ea typeface="+mn-ea"/>
                <a:cs typeface="+mn-cs"/>
              </a:rPr>
              <a:t>Síntesis:</a:t>
            </a:r>
            <a:r>
              <a:rPr lang="es-US" sz="1200" kern="1200">
                <a:solidFill>
                  <a:schemeClr val="tx1"/>
                </a:solidFill>
                <a:effectLst/>
                <a:latin typeface="+mn-lt"/>
                <a:ea typeface="+mn-ea"/>
                <a:cs typeface="+mn-cs"/>
              </a:rPr>
              <a:t> lo que entiendo es que usted está frustrado porque no se siente escuchado o porque no se valoran sus aportes. ¿Es así? ¿Estoy en lo correcto?</a:t>
            </a:r>
            <a:endParaRPr lang="en-CA" sz="1200" kern="1200">
              <a:solidFill>
                <a:schemeClr val="tx1"/>
              </a:solidFill>
              <a:effectLst/>
              <a:latin typeface="+mn-lt"/>
              <a:ea typeface="+mn-ea"/>
              <a:cs typeface="+mn-cs"/>
            </a:endParaRPr>
          </a:p>
          <a:p>
            <a:pPr marL="228600" indent="-228600">
              <a:buFont typeface="+mj-lt"/>
              <a:buAutoNum type="arabicPeriod"/>
            </a:pP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HAGA HINCAPIÉ en el valor UN SINDICATO.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INDÍQUELES a los participantes que apliquen las habilidades de escucha activa para realizar un tipo de sondeo en el trabajo, para hablar con oficiales, o bien con otros mentores de relevancia; a continuación, fomente el uso de las habilidades de escucha activa en el trabajo. </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48</a:t>
            </a:fld>
            <a:endParaRPr lang="en-US"/>
          </a:p>
        </p:txBody>
      </p:sp>
    </p:spTree>
    <p:extLst>
      <p:ext uri="{BB962C8B-B14F-4D97-AF65-F5344CB8AC3E}">
        <p14:creationId xmlns:p14="http://schemas.microsoft.com/office/powerpoint/2010/main" val="42636633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REALICE un ejercicio en grupo entre los presentes. Cada participante tendrá la oportunidad de participar una vez en el juego de roles: una conversación con un afiliado (práctica de cuatro horas de duración).</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Después de cada juego de roles, RECAPITULE y pida algunos comentarios al resto del grupo.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EXPLIQUE cómo debe el grupo trazar un perfil del trabajador; es decir, recabando la siguiente información: el nombre, la edad, la ocupación y los antecedentes laborales, así como entre cinco y seis problemas personales y otros cinco o seis problemas laborales; además, dos pasatiempos. ESCRIBA estas pautas en una hoja del rotafolios.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PREGUNTE quién se ofrece como voluntario para el primer juego; luego, llame al voluntario y entréguele un marcador.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Asigne cinco minutos para que los participantes tracen el perfil del trabajador. SALGA del espacio de instrucción. La persona que interpreta al trabajador debe dar vuelta la hoja del rotafolios con el perfil, a fin de que el facilitador no pueda verlo cuando regrese al espacio de instrucción.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DEMUESTRE cómo se debería desarrollar una conversación transformadora sobre afiliación y cómo usar la conversación estructurada. El objetivo de esta demostración es encontrar el "por qué" de los trabajadores y sus problemas. Por otro lado, en esta fase, se puede vincular la conversación con la construcción de poder colectivo en el lugar de trabajo y garantizar el compromiso de los afiliados con los valores de nuestro sindicato.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REPITA el ejercicio del perfil del trabajador, a fin de garantizar que todos los asistentes participen del juego. Recuerde que el participante que cumpla el rol de organizador debe salir del espacio de instrucción y que la persona que cumpla el rol de trabajador debe completar la hoja de perfil. (Adjunté una hoja de un perfil de trabajador que se trazó en uno de los cursos de capacitación de la Junta Nacional de Relaciones del Trabajo [NLRB] como ejemplo).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SOLICITE al grupo que brinde algunos comentarios a la persona que cumple el rol de organizador y que, luego, brinde otra ronda de comentarios en calidad de facilitador. Indíqueles a los asistentes que los comentarios se deben basar en alguna experiencia que hayan tenido en campañas de organización interna pasadas.</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228600" indent="-228600">
              <a:buFont typeface="+mj-lt"/>
              <a:buAutoNum type="arabicPeriod"/>
            </a:pPr>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49</a:t>
            </a:fld>
            <a:endParaRPr lang="en-US"/>
          </a:p>
        </p:txBody>
      </p:sp>
    </p:spTree>
    <p:extLst>
      <p:ext uri="{BB962C8B-B14F-4D97-AF65-F5344CB8AC3E}">
        <p14:creationId xmlns:p14="http://schemas.microsoft.com/office/powerpoint/2010/main" val="2186353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NOTAS DEL FACILITADOR:</a:t>
            </a:r>
            <a:endParaRPr lang="en-US" dirty="0">
              <a:solidFill>
                <a:schemeClr val="tx1"/>
              </a:solidFill>
            </a:endParaRPr>
          </a:p>
          <a:p>
            <a:r>
              <a:rPr lang="es-US" sz="1200" kern="1200" dirty="0">
                <a:solidFill>
                  <a:schemeClr val="tx1"/>
                </a:solidFill>
                <a:effectLst/>
                <a:latin typeface="+mn-lt"/>
                <a:ea typeface="+mn-ea"/>
                <a:cs typeface="+mn-cs"/>
              </a:rPr>
              <a:t>MENCIONE que el curso se compone de ocho temas.</a:t>
            </a:r>
            <a:endParaRPr lang="en-CA" sz="1200" kern="1200" dirty="0">
              <a:solidFill>
                <a:schemeClr val="tx1"/>
              </a:solidFill>
              <a:effectLst/>
              <a:latin typeface="+mn-lt"/>
              <a:ea typeface="+mn-ea"/>
              <a:cs typeface="+mn-cs"/>
            </a:endParaRPr>
          </a:p>
          <a:p>
            <a:endParaRPr lang="en-CA" dirty="0">
              <a:solidFill>
                <a:schemeClr val="tx1"/>
              </a:solidFill>
            </a:endParaRPr>
          </a:p>
        </p:txBody>
      </p:sp>
      <p:sp>
        <p:nvSpPr>
          <p:cNvPr id="4" name="Slide Number Placeholder 3"/>
          <p:cNvSpPr>
            <a:spLocks noGrp="1"/>
          </p:cNvSpPr>
          <p:nvPr>
            <p:ph type="sldNum" sz="quarter" idx="5"/>
          </p:nvPr>
        </p:nvSpPr>
        <p:spPr/>
        <p:txBody>
          <a:bodyPr/>
          <a:lstStyle/>
          <a:p>
            <a:fld id="{7FC5FDC6-0B8E-4F1F-8A9F-55ED113A981E}" type="slidenum">
              <a:rPr lang="en-US" smtClean="0"/>
              <a:t>5</a:t>
            </a:fld>
            <a:endParaRPr lang="en-US"/>
          </a:p>
        </p:txBody>
      </p:sp>
    </p:spTree>
    <p:extLst>
      <p:ext uri="{BB962C8B-B14F-4D97-AF65-F5344CB8AC3E}">
        <p14:creationId xmlns:p14="http://schemas.microsoft.com/office/powerpoint/2010/main" val="8865288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ANALICE los diferentes tipos de campañas de organización interna y explique los conceptos fundamentales relacionados con cada tipo de campaña.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EXPLIQUE cómo seleccionar la campaña adecuada y los pasos necesarios para desarrollar cada una.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CÉNTRESE en la participación de los afiliados en cada paso de la campaña, así en cómo impulsar una campaña entre estos.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REVISE los pasos necesarios para desarrollar una campaña de organización interna. Para ello, comparta alguna experiencia del mundo real. En esta fase, es importante que el análisis verse en cómo se podrían aplicar estos principios en el consejo distrital.</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50</a:t>
            </a:fld>
            <a:endParaRPr lang="en-US"/>
          </a:p>
        </p:txBody>
      </p:sp>
    </p:spTree>
    <p:extLst>
      <p:ext uri="{BB962C8B-B14F-4D97-AF65-F5344CB8AC3E}">
        <p14:creationId xmlns:p14="http://schemas.microsoft.com/office/powerpoint/2010/main" val="2892472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US" sz="1200" kern="1200" dirty="0">
                <a:solidFill>
                  <a:schemeClr val="tx1"/>
                </a:solidFill>
                <a:effectLst/>
                <a:latin typeface="+mn-lt"/>
                <a:ea typeface="+mn-ea"/>
                <a:cs typeface="+mn-cs"/>
              </a:rPr>
              <a:t>ANALICE cómo identificamos las campañas internas adecuadas y cómo debería ser el lanzamiento de estas campañas.</a:t>
            </a:r>
          </a:p>
          <a:p>
            <a:endParaRPr lang="es-US"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51</a:t>
            </a:fld>
            <a:endParaRPr lang="en-US"/>
          </a:p>
        </p:txBody>
      </p:sp>
    </p:spTree>
    <p:extLst>
      <p:ext uri="{BB962C8B-B14F-4D97-AF65-F5344CB8AC3E}">
        <p14:creationId xmlns:p14="http://schemas.microsoft.com/office/powerpoint/2010/main" val="39318951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ANALICE los pasos necesarios para diseñar y construir una campaña interna.</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Identificar problemas relacionados con la afiliación</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Analizar la capacidad inicial (personal y afiliación)</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Determinar el tipo de campaña que quieren lanzar los afiliados</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Diseñar un plan detallado (que incluya, entre otros, objetivos, metas, métricas, cronogramas, gráficos, procesos de seguimiento, indicadores de éxito)</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Desarrollar la capacidad entre la base sindical</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Lanzar la campaña</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52</a:t>
            </a:fld>
            <a:endParaRPr lang="en-US"/>
          </a:p>
        </p:txBody>
      </p:sp>
    </p:spTree>
    <p:extLst>
      <p:ext uri="{BB962C8B-B14F-4D97-AF65-F5344CB8AC3E}">
        <p14:creationId xmlns:p14="http://schemas.microsoft.com/office/powerpoint/2010/main" val="4556493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ANALICE las cuatro preguntas que definen el éxito de toda campaña.</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sumamente extendido entre la base sindical? ¿Estaría la mayoría de los afiliados de acuerdo en que el problema es un problema?</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sumamente percibido entre la base sindical? ¿Consideraría la mayoría de los afiliados que el problema tiene una pertinencia tal como para tomar medidas colectivas? ¿Aceptaría la mayoría que su resolución contribuiría al desarrollo de una organización más FUERTE? A la hora de definir el tipo de campaña, buscamos no solo problemas o cuestiones frecuentes, sino también esperanzas compartidas.</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susceptible de poderse resolver? Si los afiliados se mantienen unidos, ¿hay una solución clara y bien definida?</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un asunto relacionado con el sindicato, con el desarrollo de una organización más FUERTE y con los líderes? Si el problema se resuelve, ¿implicaría que se afilien más personas al sindicato? ¿activaría e involucraría a los afiliados que registran poca actividad?, ¿preparará el escenario para más victorias en el futuro? y ¿daría a los líderes de la base sindical un sentido de pertenencia a la organización?</a:t>
            </a:r>
            <a:endParaRPr lang="en-CA" sz="1200" kern="1200">
              <a:solidFill>
                <a:schemeClr val="tx1"/>
              </a:solidFill>
              <a:effectLst/>
              <a:latin typeface="+mn-lt"/>
              <a:ea typeface="+mn-ea"/>
              <a:cs typeface="+mn-cs"/>
            </a:endParaRPr>
          </a:p>
          <a:p>
            <a:pPr marL="228600" indent="-228600">
              <a:buFont typeface="+mj-lt"/>
              <a:buAutoNum type="arabicPeriod"/>
            </a:pP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Recurra al juego de roles: una conversación con un afiliado. ¿Qué problemas se identificaron y qué se espera que suceda después de abordar esos problemas?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FORMULE las siguientes preguntas.</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¿Qué sucede si se identifica un problema que no se encuentra sumamente extendido o que no es susceptible de resolverse?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Una vez que se identifican los problemas, ¿cómo se someten a prueba?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53</a:t>
            </a:fld>
            <a:endParaRPr lang="en-US"/>
          </a:p>
        </p:txBody>
      </p:sp>
    </p:spTree>
    <p:extLst>
      <p:ext uri="{BB962C8B-B14F-4D97-AF65-F5344CB8AC3E}">
        <p14:creationId xmlns:p14="http://schemas.microsoft.com/office/powerpoint/2010/main" val="4858377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FORMULE las siguientes preguntas: </a:t>
            </a:r>
            <a:endParaRPr lang="en-CA" sz="1200" kern="1200">
              <a:solidFill>
                <a:schemeClr val="tx1"/>
              </a:solidFill>
              <a:effectLst/>
              <a:latin typeface="+mn-lt"/>
              <a:ea typeface="+mn-ea"/>
              <a:cs typeface="+mn-cs"/>
            </a:endParaRPr>
          </a:p>
          <a:p>
            <a:pPr marL="228600" indent="-228600">
              <a:buFont typeface="+mj-lt"/>
              <a:buAutoNum type="arabicPeriod"/>
            </a:pPr>
            <a:r>
              <a:rPr lang="es-US" sz="1200" kern="1200">
                <a:solidFill>
                  <a:schemeClr val="tx1"/>
                </a:solidFill>
                <a:effectLst/>
                <a:latin typeface="+mn-lt"/>
                <a:ea typeface="+mn-ea"/>
                <a:cs typeface="+mn-cs"/>
              </a:rPr>
              <a:t>¿Existen antecedentes de esta campaña?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¿Cómo se desarrolló y qué resultado tuvo? ¿Qué factores se podrían haber considerado mejor?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¿Se identificó a los líderes correctos de entre la base sindical?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En relación con el personal, ¿quién deberá participar en las campañas de organización interna? (Responda todas las preguntas). De este modo, promoverá la unidad entre el personal y la afiliación, ya que predicará con el ejemplo. </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Pregunte si alguno de los participantes realizó un análisis FODA. Si es así, pídale a alguno de los afiliados que le cuente de qué se trata y cómo funciona. A continuación, pídales a todos los asistentes que realicen una análisis 	FODA en grupo, en función de los temas en los que llegaron a un consenso. (Asigne 10 minutos para esta actividad).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54</a:t>
            </a:fld>
            <a:endParaRPr lang="en-US"/>
          </a:p>
        </p:txBody>
      </p:sp>
    </p:spTree>
    <p:extLst>
      <p:ext uri="{BB962C8B-B14F-4D97-AF65-F5344CB8AC3E}">
        <p14:creationId xmlns:p14="http://schemas.microsoft.com/office/powerpoint/2010/main" val="27914764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No participe en la conversación que mantengan los afiliados sobre cómo identificar los problemas correctos. Recapitule los problemas identificados; a continuación, explique a los participantes cómo se relacionan con las iniciativas que lleva adelante la organización como sindicato.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BRINDE un ejemplo. Puede mencionar el problema "alto costo de vida" (un problema sumamente extendido entre los afiliados).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a:solidFill>
                  <a:schemeClr val="tx1"/>
                </a:solidFill>
                <a:effectLst/>
                <a:latin typeface="+mn-lt"/>
                <a:ea typeface="+mn-ea"/>
                <a:cs typeface="+mn-cs"/>
              </a:rPr>
              <a:t>¿Cómo se vincula este problema con las iniciativas que lleva adelante la organización?</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a:solidFill>
                  <a:schemeClr val="tx1"/>
                </a:solidFill>
                <a:effectLst/>
                <a:latin typeface="+mn-lt"/>
                <a:ea typeface="+mn-ea"/>
                <a:cs typeface="+mn-cs"/>
              </a:rPr>
              <a:t>¿Qué factores influyen a la hora de garantizar los aumentos que solicita la base sindical?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s-US" sz="1200" kern="1200">
                <a:solidFill>
                  <a:schemeClr val="tx1"/>
                </a:solidFill>
                <a:effectLst/>
                <a:latin typeface="+mn-lt"/>
                <a:ea typeface="+mn-ea"/>
                <a:cs typeface="+mn-cs"/>
              </a:rPr>
              <a:t>¿Obtienen los trabajadores una parte justa de las ganancias por la contribución que realizan?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BRINDE un ejemplo concreto. Los afiliados del sindicato local 930 y 79 de Denver identificaron el costo de vida y la mejora de la oferta de capacitación entre los principales problemas que afrontan. El consejo se encontraba trabajando en campañas relacionadas con la pérdida del poder salarial. Los integrantes explicaron por qué la pérdida del poder salarial repercutió en la capacidad del sindicato de negociar buenos salarios para compensar el costo de vida. La base sindical asumió un compromiso con la causa, ayudó a buscar candidatos al concejo municipal, participó en algunas medidas laborales con los integrantes del concejo municipal, asistió a las sesiones del concejo municipal para dialogar sobre el tema con los no afiliados y logró que se aprobara una ordenanza contra la pérdida del poder salarial. Esta ordenanza responsabilizaba a los contratistas generales por la situación actual de los salarios de los trabajadores. Los afiliados también aportaron a la campaña, por ejemplo, realizaron visitas a domicilio y aportaron ideas sobre cómo el consejo puede ayudar a la organización. Más adelante, también se los convocó a una audiencia general.</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55</a:t>
            </a:fld>
            <a:endParaRPr lang="en-US"/>
          </a:p>
        </p:txBody>
      </p:sp>
    </p:spTree>
    <p:extLst>
      <p:ext uri="{BB962C8B-B14F-4D97-AF65-F5344CB8AC3E}">
        <p14:creationId xmlns:p14="http://schemas.microsoft.com/office/powerpoint/2010/main" val="41590739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BRINDE un ejemplo de plan detallado de organización interna. Luego, divida a los participantes en grupos y analice por qué es importante tener la misión por escrito y fijar metas a largo plazo. A continuación, explique cómo tomar medidas razonables para alcanzar metas a corto plazo. Si un plan no está por escrito, no es un plan.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FORMULE las siguientes preguntas: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¿Cómo puede alguno de ustedes asumir la responsabilidad por algo que no se encuentra escrito en ninguna parte?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¿Quién puede decirme una meta a largo plazo? </a:t>
            </a: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s-US" sz="1200" kern="1200">
                <a:solidFill>
                  <a:schemeClr val="tx1"/>
                </a:solidFill>
                <a:effectLst/>
                <a:latin typeface="+mn-lt"/>
                <a:ea typeface="+mn-ea"/>
                <a:cs typeface="+mn-cs"/>
              </a:rPr>
              <a:t>¿Quién puede decirme una meta a corto plazo?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EXPLIQUE que las metas a largo plazo son, en términos generales, aquellas que tardan un año o más en alcanzarse y que, como todas las metas, se deben poder cuantificar. Explique además que las metas a corto plazo, por el contrario, están sujetas a plazos de pocos meses y que también se pueden medir.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56</a:t>
            </a:fld>
            <a:endParaRPr lang="en-US"/>
          </a:p>
        </p:txBody>
      </p:sp>
    </p:spTree>
    <p:extLst>
      <p:ext uri="{BB962C8B-B14F-4D97-AF65-F5344CB8AC3E}">
        <p14:creationId xmlns:p14="http://schemas.microsoft.com/office/powerpoint/2010/main" val="41904588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REVISE un plan de ejemplo.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FORMULE las siguientes preguntas:</a:t>
            </a:r>
            <a:endParaRPr lang="en-CA" sz="1200" kern="1200">
              <a:solidFill>
                <a:schemeClr val="tx1"/>
              </a:solidFill>
              <a:effectLst/>
              <a:latin typeface="+mn-lt"/>
              <a:ea typeface="+mn-ea"/>
              <a:cs typeface="+mn-cs"/>
            </a:endParaRPr>
          </a:p>
          <a:p>
            <a:pPr lvl="1"/>
            <a:r>
              <a:rPr lang="es-US" sz="1200" kern="1200">
                <a:solidFill>
                  <a:schemeClr val="tx1"/>
                </a:solidFill>
                <a:effectLst/>
                <a:latin typeface="+mn-lt"/>
                <a:ea typeface="+mn-ea"/>
                <a:cs typeface="+mn-cs"/>
              </a:rPr>
              <a:t>¿Cuáles eran los objetivos? </a:t>
            </a:r>
            <a:endParaRPr lang="en-CA" sz="1200" kern="1200">
              <a:solidFill>
                <a:schemeClr val="tx1"/>
              </a:solidFill>
              <a:effectLst/>
              <a:latin typeface="+mn-lt"/>
              <a:ea typeface="+mn-ea"/>
              <a:cs typeface="+mn-cs"/>
            </a:endParaRPr>
          </a:p>
          <a:p>
            <a:pPr lvl="1"/>
            <a:r>
              <a:rPr lang="es-US" sz="1200" kern="1200">
                <a:solidFill>
                  <a:schemeClr val="tx1"/>
                </a:solidFill>
                <a:effectLst/>
                <a:latin typeface="+mn-lt"/>
                <a:ea typeface="+mn-ea"/>
                <a:cs typeface="+mn-cs"/>
              </a:rPr>
              <a:t>¿Cuáles eran las métricas? </a:t>
            </a:r>
            <a:endParaRPr lang="en-CA" sz="1200" kern="1200">
              <a:solidFill>
                <a:schemeClr val="tx1"/>
              </a:solidFill>
              <a:effectLst/>
              <a:latin typeface="+mn-lt"/>
              <a:ea typeface="+mn-ea"/>
              <a:cs typeface="+mn-cs"/>
            </a:endParaRPr>
          </a:p>
          <a:p>
            <a:pPr lvl="1"/>
            <a:r>
              <a:rPr lang="es-US" sz="1200" kern="1200">
                <a:solidFill>
                  <a:schemeClr val="tx1"/>
                </a:solidFill>
                <a:effectLst/>
                <a:latin typeface="+mn-lt"/>
                <a:ea typeface="+mn-ea"/>
                <a:cs typeface="+mn-cs"/>
              </a:rPr>
              <a:t>¿Cuáles eran los índices de referencia? </a:t>
            </a:r>
            <a:endParaRPr lang="en-CA" sz="1200" kern="1200">
              <a:solidFill>
                <a:schemeClr val="tx1"/>
              </a:solidFill>
              <a:effectLst/>
              <a:latin typeface="+mn-lt"/>
              <a:ea typeface="+mn-ea"/>
              <a:cs typeface="+mn-cs"/>
            </a:endParaRPr>
          </a:p>
          <a:p>
            <a:pPr lvl="1"/>
            <a:r>
              <a:rPr lang="es-US" sz="1200" kern="1200">
                <a:solidFill>
                  <a:schemeClr val="tx1"/>
                </a:solidFill>
                <a:effectLst/>
                <a:latin typeface="+mn-lt"/>
                <a:ea typeface="+mn-ea"/>
                <a:cs typeface="+mn-cs"/>
              </a:rPr>
              <a:t>¿Era el plan o las metas factibles? </a:t>
            </a:r>
            <a:endParaRPr lang="en-CA" sz="1200" kern="1200">
              <a:solidFill>
                <a:schemeClr val="tx1"/>
              </a:solidFill>
              <a:effectLst/>
              <a:latin typeface="+mn-lt"/>
              <a:ea typeface="+mn-ea"/>
              <a:cs typeface="+mn-cs"/>
            </a:endParaRPr>
          </a:p>
          <a:p>
            <a:pPr lvl="1"/>
            <a:r>
              <a:rPr lang="es-US" sz="1200" kern="1200">
                <a:solidFill>
                  <a:schemeClr val="tx1"/>
                </a:solidFill>
                <a:effectLst/>
                <a:latin typeface="+mn-lt"/>
                <a:ea typeface="+mn-ea"/>
                <a:cs typeface="+mn-cs"/>
              </a:rPr>
              <a:t>¿Se contemplaba una colaboración entre departamentos en el plan?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57</a:t>
            </a:fld>
            <a:endParaRPr lang="en-US"/>
          </a:p>
        </p:txBody>
      </p:sp>
    </p:spTree>
    <p:extLst>
      <p:ext uri="{BB962C8B-B14F-4D97-AF65-F5344CB8AC3E}">
        <p14:creationId xmlns:p14="http://schemas.microsoft.com/office/powerpoint/2010/main" val="9197630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MENCIONE que esta es una conversación sobre la creación de comités y el uso de las conversaciones personales para formar ese comité e impulsar la campaña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FORMULE las siguientes preguntas:</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Ahora, les propongo que reflexionemos en los juegos de roles que hicimos. ¿A quién identificarían como líder? ¿Qué estrategias aplicarían para acercarse a estos líderes e invitarlos a que formen parte del comité? ¿Se trata de las personas correctas para llevar adelante la campaña?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¿Quién escuchó hablar sobre las pruebas de estructura? A continuación, brinde algunos ejemplos de prueba de estructura; por ejemplo, cuando los afiliados usan remeras del sindicato para trabajar.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¿Quién puede compartir algunos ejemplos de pruebas de estructura que hayan ejecutado en el pasado?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Si no ejecutamos una prueba de estructura, ¿qué puede suceder? A veces creemos que estamos más avanzados de lo que realmente lo estamos. Esta situación nos lleva a invertir el orden lógico de la campaña. Por ello, las pruebas de estructura resultan clave.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58</a:t>
            </a:fld>
            <a:endParaRPr lang="en-US"/>
          </a:p>
        </p:txBody>
      </p:sp>
    </p:spTree>
    <p:extLst>
      <p:ext uri="{BB962C8B-B14F-4D97-AF65-F5344CB8AC3E}">
        <p14:creationId xmlns:p14="http://schemas.microsoft.com/office/powerpoint/2010/main" val="31091191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FORMULE las siguientes preguntas: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¿Están preparados los afiliados para sacar a la luz sus luchas?</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¿Por qué es necesario que el público en general conozca nuestra campaña? (Lucha contractual, huelgas, políticas, etc.).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¿Cómo aportaría el público en general a nuestras campañas? </a:t>
            </a:r>
            <a:endParaRPr lang="en-CA" sz="1200" kern="1200">
              <a:solidFill>
                <a:schemeClr val="tx1"/>
              </a:solidFill>
              <a:effectLst/>
              <a:latin typeface="+mn-lt"/>
              <a:ea typeface="+mn-ea"/>
              <a:cs typeface="+mn-cs"/>
            </a:endParaRPr>
          </a:p>
          <a:p>
            <a:pPr marL="685800" lvl="1" indent="-228600">
              <a:buFont typeface="+mj-lt"/>
              <a:buAutoNum type="arabicPeriod"/>
            </a:pPr>
            <a:r>
              <a:rPr lang="es-US" sz="1200" kern="1200">
                <a:solidFill>
                  <a:schemeClr val="tx1"/>
                </a:solidFill>
                <a:effectLst/>
                <a:latin typeface="+mn-lt"/>
                <a:ea typeface="+mn-ea"/>
                <a:cs typeface="+mn-cs"/>
              </a:rPr>
              <a:t>¿Qué factores identificamos en el análisis FODA que llevamos adelante? A partir de los resultados de este análisis, ¿qué aspectos nos ayudan a tomar la decisión de sacar a la luz los problemas y avanzar en la campaña pública? </a:t>
            </a: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59</a:t>
            </a:fld>
            <a:endParaRPr lang="en-US"/>
          </a:p>
        </p:txBody>
      </p:sp>
    </p:spTree>
    <p:extLst>
      <p:ext uri="{BB962C8B-B14F-4D97-AF65-F5344CB8AC3E}">
        <p14:creationId xmlns:p14="http://schemas.microsoft.com/office/powerpoint/2010/main" val="3911326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EXPLIQUE las nociones básicas de la organización interna. Para construir una cultura sindical, recuerde sus "por qué" y qué es o no es un sindicato.</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6</a:t>
            </a:fld>
            <a:endParaRPr lang="en-US"/>
          </a:p>
        </p:txBody>
      </p:sp>
    </p:spTree>
    <p:extLst>
      <p:ext uri="{BB962C8B-B14F-4D97-AF65-F5344CB8AC3E}">
        <p14:creationId xmlns:p14="http://schemas.microsoft.com/office/powerpoint/2010/main" val="39461001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ES" sz="1200" kern="1200" dirty="0">
                <a:solidFill>
                  <a:schemeClr val="tx1"/>
                </a:solidFill>
                <a:effectLst/>
                <a:latin typeface="+mn-lt"/>
                <a:ea typeface="+mn-ea"/>
                <a:cs typeface="+mn-cs"/>
              </a:rPr>
              <a:t>ENUNCIE los siguientes puntos: Al inicio de la capacitación, hablamos sobre cómo los miembros perciben y experimentan el Sindicato.</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Acordamos que si los miembros ven al Sindicato como parte de un movimiento y lo experimentan de manera inspiradora, es más probable que se involucren en el fortalecimiento de la Organización.</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Enfatice que conectar a los miembros involucrados en la organización interna con las campañas externas, y conectar a los trabajadores involucrados en campañas externas con las luchas de nuestros miembros, es el primer paso y el más sencillo para integrar a los miembros y trabajadores al movimiento obrero en su fortalecimiento.</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ANALICE cómo conectamos las campañas internas y externas, cómo colaboramos entre departamentos y cómo los miembros pueden inspirar a los trabajadores no sindicalizados a organizarse, y viceversa.</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Explique el movimiento obrero en general y vincúlelo con la discusión sobre la cultura sindical del inicio de la capacitación.</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FC5FDC6-0B8E-4F1F-8A9F-55ED113A981E}" type="slidenum">
              <a:rPr lang="en-US" smtClean="0"/>
              <a:t>60</a:t>
            </a:fld>
            <a:endParaRPr lang="en-US"/>
          </a:p>
        </p:txBody>
      </p:sp>
    </p:spTree>
    <p:extLst>
      <p:ext uri="{BB962C8B-B14F-4D97-AF65-F5344CB8AC3E}">
        <p14:creationId xmlns:p14="http://schemas.microsoft.com/office/powerpoint/2010/main" val="20745276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FINALICE este curso de capacitación con una salida de campo: visite a los afiliados en sus hogares. </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APLIQUE las habilidades aprendidas en el curso de capacitación, a fin de identificar cuáles son los problemas relacionados con la afiliación; a continuación, realice una recapitulación que indague en cómo algunos de esos problemas podrían conducir a una buena campaña de organización interna más adelante.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NOTA: El director de servicios del consejo distrital concluye cada iniciativa con un llamamiento a la acción.</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ASEGÚRESE de que el consejo tenga una lista de entre tres y cinco afiliados por cada dos participantes, a fin de realizar el trabajo de campo. Las visitas a domicilio se deben priorizar entre aquellos afiliados que no tengan un registro de actividad en el sindicato. </a:t>
            </a: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61</a:t>
            </a:fld>
            <a:endParaRPr lang="en-US"/>
          </a:p>
        </p:txBody>
      </p:sp>
    </p:spTree>
    <p:extLst>
      <p:ext uri="{BB962C8B-B14F-4D97-AF65-F5344CB8AC3E}">
        <p14:creationId xmlns:p14="http://schemas.microsoft.com/office/powerpoint/2010/main" val="1973383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ANALICE qué factores se deben tener en cuenta a la hora de hacer visitas a domicilio.</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RECAPITULE sobre cómo algunos de esos problemas podrían conducir a una buena campaña de organización interna más adelante.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62</a:t>
            </a:fld>
            <a:endParaRPr lang="en-US"/>
          </a:p>
        </p:txBody>
      </p:sp>
    </p:spTree>
    <p:extLst>
      <p:ext uri="{BB962C8B-B14F-4D97-AF65-F5344CB8AC3E}">
        <p14:creationId xmlns:p14="http://schemas.microsoft.com/office/powerpoint/2010/main" val="42315502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FINALICE este curso de capacitación con una salida de campo: visite a los afiliados en sus hogares.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HAGA HINCAPIÉ en la aplicación de las habilidades aprendidas en el curso de capacitación, así como en identificar cuáles son los problemas relacionados con la afiliación; a continuación, realice una recapitulación que indague en cómo algunos de esos problemas podrían conducir a una buena campaña de organización interna más adelante.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NOTA: El director de servicios del consejo distrital concluye cada iniciativa con un llamamiento a la acción.</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En función de la recapitalización de la visita a domicilio del afiliado, el instructor deberá solicitarle a cada representante que diseñe y desarrolle un plan de trabajo para la próxima semana. El objetivo de esta actividad es llevar un seguimiento de esas visitas a domicilio, así como de los problemas identificados. </a:t>
            </a: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63</a:t>
            </a:fld>
            <a:endParaRPr lang="en-US"/>
          </a:p>
        </p:txBody>
      </p:sp>
    </p:spTree>
    <p:extLst>
      <p:ext uri="{BB962C8B-B14F-4D97-AF65-F5344CB8AC3E}">
        <p14:creationId xmlns:p14="http://schemas.microsoft.com/office/powerpoint/2010/main" val="3998775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EXPLIQUE la gestión del tiempo y la organización interna del trabajo mediante un plan diario de un representante.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DISTRIBUYA el folleto titulado "Ejemplo de campaña de organización interna en el sindicato local 77".</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PRESENTE un ejemplo de un plan de trabajo individual para fines de organización interna. Este plan de ejemplo se debe presentar, revisar y analizar con el grupo.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Cada grupo concluye el curso de capacitación con un ejercicio de un plan de trabajo individual; luego, lo presenta al resto de los grupos.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Asegúrate de hablar con franqueza y sinceridad sobre cómo fueron las visitas a domicilio destinadas a recabar comentarios de sus compañeros y del director. Aproveche cada uno de estos comentarios para mejorar sus reuniones personales</a:t>
            </a:r>
            <a:endParaRPr lang="en-CA"/>
          </a:p>
        </p:txBody>
      </p:sp>
      <p:sp>
        <p:nvSpPr>
          <p:cNvPr id="4" name="Slide Number Placeholder 3"/>
          <p:cNvSpPr>
            <a:spLocks noGrp="1"/>
          </p:cNvSpPr>
          <p:nvPr>
            <p:ph type="sldNum" sz="quarter" idx="5"/>
          </p:nvPr>
        </p:nvSpPr>
        <p:spPr/>
        <p:txBody>
          <a:bodyPr/>
          <a:lstStyle/>
          <a:p>
            <a:fld id="{7FC5FDC6-0B8E-4F1F-8A9F-55ED113A981E}" type="slidenum">
              <a:rPr lang="en-US" smtClean="0"/>
              <a:t>64</a:t>
            </a:fld>
            <a:endParaRPr lang="en-US"/>
          </a:p>
        </p:txBody>
      </p:sp>
    </p:spTree>
    <p:extLst>
      <p:ext uri="{BB962C8B-B14F-4D97-AF65-F5344CB8AC3E}">
        <p14:creationId xmlns:p14="http://schemas.microsoft.com/office/powerpoint/2010/main" val="15116111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PÍDALES a los participantes que compartan las conclusiones principales del curso.</a:t>
            </a:r>
            <a:endParaRPr lang="en-CA"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FC5FDC6-0B8E-4F1F-8A9F-55ED113A981E}" type="slidenum">
              <a:rPr lang="en-US" smtClean="0"/>
              <a:pPr/>
              <a:t>65</a:t>
            </a:fld>
            <a:endParaRPr lang="en-US"/>
          </a:p>
        </p:txBody>
      </p:sp>
    </p:spTree>
    <p:extLst>
      <p:ext uri="{BB962C8B-B14F-4D97-AF65-F5344CB8AC3E}">
        <p14:creationId xmlns:p14="http://schemas.microsoft.com/office/powerpoint/2010/main" val="22802144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NOTAS DEL FACILITADOR:</a:t>
            </a:r>
          </a:p>
          <a:p>
            <a:r>
              <a:rPr lang="es-US" sz="1200" kern="1200">
                <a:solidFill>
                  <a:schemeClr val="tx1"/>
                </a:solidFill>
                <a:effectLst/>
                <a:latin typeface="+mn-lt"/>
                <a:ea typeface="+mn-ea"/>
                <a:cs typeface="+mn-cs"/>
              </a:rPr>
              <a:t>FORMULE preguntas a los participantes o COMPARTA algunos comentarios.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MENCIONE la información de contacto.</a:t>
            </a:r>
            <a:endParaRPr lang="en-CA"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FC5FDC6-0B8E-4F1F-8A9F-55ED113A981E}" type="slidenum">
              <a:rPr lang="en-US" smtClean="0"/>
              <a:pPr/>
              <a:t>66</a:t>
            </a:fld>
            <a:endParaRPr lang="en-US"/>
          </a:p>
        </p:txBody>
      </p:sp>
    </p:spTree>
    <p:extLst>
      <p:ext uri="{BB962C8B-B14F-4D97-AF65-F5344CB8AC3E}">
        <p14:creationId xmlns:p14="http://schemas.microsoft.com/office/powerpoint/2010/main" val="42655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NOTAS DEL FACILITADOR:</a:t>
            </a:r>
          </a:p>
          <a:p>
            <a:r>
              <a:rPr lang="es-US" sz="1200" kern="1200">
                <a:solidFill>
                  <a:schemeClr val="tx1"/>
                </a:solidFill>
                <a:effectLst/>
                <a:latin typeface="+mn-lt"/>
                <a:ea typeface="+mn-ea"/>
                <a:cs typeface="+mn-cs"/>
              </a:rPr>
              <a:t>RECUÉRDELE a la gente sobre el sindicato y la cultura que estamos tratando de desarrollar. (Puede encontrarse en los temas de conversación de la Fase 1: Cultura).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PREGÚNTELE a tres o cuatro participantes qué es la cultura sindical para ellos.</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Realice la ronda de compromiso (de cinco a 10 minutos, según la cantidad de personas en el grupo):</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Recorra la sala y pídale a cada persona que responda.</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Siempre que sea posible, use los nombres para personalizar la interacción.</a:t>
            </a:r>
            <a:endParaRPr lang="en-CA" sz="1200" kern="1200">
              <a:solidFill>
                <a:schemeClr val="tx1"/>
              </a:solidFill>
              <a:effectLst/>
              <a:latin typeface="+mn-lt"/>
              <a:ea typeface="+mn-ea"/>
              <a:cs typeface="+mn-cs"/>
            </a:endParaRPr>
          </a:p>
          <a:p>
            <a:pPr marL="228600" lvl="0" indent="-228600">
              <a:buFont typeface="+mj-lt"/>
              <a:buAutoNum type="arabicPeriod"/>
            </a:pPr>
            <a:r>
              <a:rPr lang="es-US" sz="1200" kern="1200">
                <a:solidFill>
                  <a:schemeClr val="tx1"/>
                </a:solidFill>
                <a:effectLst/>
                <a:latin typeface="+mn-lt"/>
                <a:ea typeface="+mn-ea"/>
                <a:cs typeface="+mn-cs"/>
              </a:rPr>
              <a:t>PREGUNTE: "¿Está comprometido con el desarrollo de la cultura sindical en el consejo distrital y local?". Hable primero para establecer el tono. Ejemplo: "Soy [nombre del moderador] y estoy absolutamente comprometido con el desarrollo de una cultura sindical fuerte e inclusiva en mi consejo distrital y local".</a:t>
            </a:r>
            <a:endParaRPr lang="en-CA" sz="1200" kern="1200">
              <a:solidFill>
                <a:schemeClr val="tx1"/>
              </a:solidFill>
              <a:effectLst/>
              <a:latin typeface="+mn-lt"/>
              <a:ea typeface="+mn-ea"/>
              <a:cs typeface="+mn-cs"/>
            </a:endParaRPr>
          </a:p>
          <a:p>
            <a:r>
              <a:rPr lang="es-ES"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r>
              <a:rPr lang="es-US" sz="1200" kern="1200">
                <a:solidFill>
                  <a:schemeClr val="tx1"/>
                </a:solidFill>
                <a:effectLst/>
                <a:latin typeface="+mn-lt"/>
                <a:ea typeface="+mn-ea"/>
                <a:cs typeface="+mn-cs"/>
              </a:rPr>
              <a:t>Conclusión: reconozca la valentía de los participantes y la unidad demostrada en el espacio de instrucción. Refuerce la importancia del compromiso colectivo: "Hoy sus voces reflejan una promesa compartida de liderar y mejorar nuestra cultura sindical. Así es como crecen los movimientos: juntos".</a:t>
            </a:r>
            <a:endParaRPr lang="en-CA"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FC5FDC6-0B8E-4F1F-8A9F-55ED113A981E}" type="slidenum">
              <a:rPr lang="en-US" smtClean="0"/>
              <a:pPr/>
              <a:t>7</a:t>
            </a:fld>
            <a:endParaRPr lang="en-US"/>
          </a:p>
        </p:txBody>
      </p:sp>
    </p:spTree>
    <p:extLst>
      <p:ext uri="{BB962C8B-B14F-4D97-AF65-F5344CB8AC3E}">
        <p14:creationId xmlns:p14="http://schemas.microsoft.com/office/powerpoint/2010/main" val="583173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US" sz="1200" kern="1200" dirty="0">
                <a:solidFill>
                  <a:schemeClr val="tx1"/>
                </a:solidFill>
                <a:effectLst/>
                <a:latin typeface="+mn-lt"/>
                <a:ea typeface="+mn-ea"/>
                <a:cs typeface="+mn-cs"/>
              </a:rPr>
              <a:t>REVISE los "por qué" de la introducción de los participantes. Identifique a algunas personas y diga: "Usted me dijo por qué esto es así".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s-US" sz="1200" kern="1200" dirty="0">
                <a:solidFill>
                  <a:schemeClr val="tx1"/>
                </a:solidFill>
                <a:effectLst/>
                <a:latin typeface="+mn-lt"/>
                <a:ea typeface="+mn-ea"/>
                <a:cs typeface="+mn-cs"/>
              </a:rPr>
              <a:t>ENFATICE que es importante recordar sus "por qué" cuando las conversaciones se tornan difíciles.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FC5FDC6-0B8E-4F1F-8A9F-55ED113A981E}" type="slidenum">
              <a:rPr lang="en-US" smtClean="0"/>
              <a:t>8</a:t>
            </a:fld>
            <a:endParaRPr lang="en-US"/>
          </a:p>
        </p:txBody>
      </p:sp>
    </p:spTree>
    <p:extLst>
      <p:ext uri="{BB962C8B-B14F-4D97-AF65-F5344CB8AC3E}">
        <p14:creationId xmlns:p14="http://schemas.microsoft.com/office/powerpoint/2010/main" val="3767331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NOTAS DEL FACILITADOR:</a:t>
            </a:r>
          </a:p>
          <a:p>
            <a:r>
              <a:rPr lang="es-US" sz="1200" kern="1200" dirty="0">
                <a:solidFill>
                  <a:schemeClr val="tx1"/>
                </a:solidFill>
                <a:effectLst/>
                <a:latin typeface="+mn-lt"/>
                <a:ea typeface="+mn-ea"/>
                <a:cs typeface="+mn-cs"/>
              </a:rPr>
              <a:t>PREGUNTE: ¿Qué es un sindicato? Un sindicato es una organización de trabajadores formada para negociar de manera colectiva con los empleadores sobre salarios, beneficios y condiciones de trabajo. Esto les brinda a los empleados voz y poder de negociación más fuertes en el lugar de trabajo.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FC5FDC6-0B8E-4F1F-8A9F-55ED113A981E}" type="slidenum">
              <a:rPr lang="en-US" smtClean="0"/>
              <a:t>9</a:t>
            </a:fld>
            <a:endParaRPr lang="en-US"/>
          </a:p>
        </p:txBody>
      </p:sp>
    </p:spTree>
    <p:extLst>
      <p:ext uri="{BB962C8B-B14F-4D97-AF65-F5344CB8AC3E}">
        <p14:creationId xmlns:p14="http://schemas.microsoft.com/office/powerpoint/2010/main" val="18404758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C3FE-02E5-78E3-501C-1C4426503D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394709-540F-726D-A06F-3E550C89BE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Google Shape;63;p1">
            <a:extLst>
              <a:ext uri="{FF2B5EF4-FFF2-40B4-BE49-F238E27FC236}">
                <a16:creationId xmlns:a16="http://schemas.microsoft.com/office/drawing/2014/main" id="{8374F918-8613-4DA3-BDA6-203A2E5249C6}"/>
              </a:ext>
            </a:extLst>
          </p:cNvPr>
          <p:cNvPicPr preferRelativeResize="0"/>
          <p:nvPr userDrawn="1"/>
        </p:nvPicPr>
        <p:blipFill>
          <a:blip r:embed="rId2">
            <a:alphaModFix/>
          </a:blip>
          <a:stretch>
            <a:fillRect/>
          </a:stretch>
        </p:blipFill>
        <p:spPr>
          <a:xfrm>
            <a:off x="4233733" y="6336792"/>
            <a:ext cx="319979" cy="521208"/>
          </a:xfrm>
          <a:prstGeom prst="rect">
            <a:avLst/>
          </a:prstGeom>
          <a:noFill/>
          <a:ln>
            <a:noFill/>
          </a:ln>
        </p:spPr>
      </p:pic>
    </p:spTree>
    <p:extLst>
      <p:ext uri="{BB962C8B-B14F-4D97-AF65-F5344CB8AC3E}">
        <p14:creationId xmlns:p14="http://schemas.microsoft.com/office/powerpoint/2010/main" val="1350466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3" name="Google Shape;63;p1">
            <a:extLst>
              <a:ext uri="{FF2B5EF4-FFF2-40B4-BE49-F238E27FC236}">
                <a16:creationId xmlns:a16="http://schemas.microsoft.com/office/drawing/2014/main" id="{B66F7488-CF5E-4990-B572-B846455D97AF}"/>
              </a:ext>
            </a:extLst>
          </p:cNvPr>
          <p:cNvPicPr preferRelativeResize="0"/>
          <p:nvPr userDrawn="1"/>
        </p:nvPicPr>
        <p:blipFill>
          <a:blip r:embed="rId2">
            <a:alphaModFix/>
          </a:blip>
          <a:stretch>
            <a:fillRect/>
          </a:stretch>
        </p:blipFill>
        <p:spPr>
          <a:xfrm>
            <a:off x="4233733" y="6336792"/>
            <a:ext cx="319979" cy="521208"/>
          </a:xfrm>
          <a:prstGeom prst="rect">
            <a:avLst/>
          </a:prstGeom>
          <a:noFill/>
          <a:ln>
            <a:noFill/>
          </a:ln>
        </p:spPr>
      </p:pic>
    </p:spTree>
    <p:extLst>
      <p:ext uri="{BB962C8B-B14F-4D97-AF65-F5344CB8AC3E}">
        <p14:creationId xmlns:p14="http://schemas.microsoft.com/office/powerpoint/2010/main" val="3313689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BABFA23D-EF08-498D-B396-87960FB4784F}"/>
              </a:ext>
            </a:extLst>
          </p:cNvPr>
          <p:cNvSpPr/>
          <p:nvPr userDrawn="1"/>
        </p:nvSpPr>
        <p:spPr>
          <a:xfrm>
            <a:off x="-241300" y="203200"/>
            <a:ext cx="4361355"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a:extLst>
              <a:ext uri="{FF2B5EF4-FFF2-40B4-BE49-F238E27FC236}">
                <a16:creationId xmlns:a16="http://schemas.microsoft.com/office/drawing/2014/main" id="{9D887AEA-21B2-49AB-8ECD-4932A6828B18}"/>
              </a:ext>
            </a:extLst>
          </p:cNvPr>
          <p:cNvSpPr>
            <a:spLocks noGrp="1"/>
          </p:cNvSpPr>
          <p:nvPr>
            <p:ph type="title"/>
          </p:nvPr>
        </p:nvSpPr>
        <p:spPr>
          <a:xfrm>
            <a:off x="381000" y="-142082"/>
            <a:ext cx="10515600" cy="1325563"/>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CA"/>
          </a:p>
        </p:txBody>
      </p:sp>
      <p:pic>
        <p:nvPicPr>
          <p:cNvPr id="5" name="Google Shape;63;p1">
            <a:extLst>
              <a:ext uri="{FF2B5EF4-FFF2-40B4-BE49-F238E27FC236}">
                <a16:creationId xmlns:a16="http://schemas.microsoft.com/office/drawing/2014/main" id="{8D21BEBC-A54A-4B3A-9D74-797CD6CAB73C}"/>
              </a:ext>
            </a:extLst>
          </p:cNvPr>
          <p:cNvPicPr preferRelativeResize="0"/>
          <p:nvPr userDrawn="1"/>
        </p:nvPicPr>
        <p:blipFill>
          <a:blip r:embed="rId2">
            <a:alphaModFix/>
          </a:blip>
          <a:stretch>
            <a:fillRect/>
          </a:stretch>
        </p:blipFill>
        <p:spPr>
          <a:xfrm>
            <a:off x="4233733" y="6336792"/>
            <a:ext cx="319979" cy="521208"/>
          </a:xfrm>
          <a:prstGeom prst="rect">
            <a:avLst/>
          </a:prstGeom>
          <a:noFill/>
          <a:ln>
            <a:noFill/>
          </a:ln>
        </p:spPr>
      </p:pic>
    </p:spTree>
    <p:extLst>
      <p:ext uri="{BB962C8B-B14F-4D97-AF65-F5344CB8AC3E}">
        <p14:creationId xmlns:p14="http://schemas.microsoft.com/office/powerpoint/2010/main" val="1504357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DCAE9823-823F-4720-B650-AF179F11CF5D}"/>
              </a:ext>
            </a:extLst>
          </p:cNvPr>
          <p:cNvSpPr/>
          <p:nvPr userDrawn="1"/>
        </p:nvSpPr>
        <p:spPr>
          <a:xfrm>
            <a:off x="-241300" y="203200"/>
            <a:ext cx="11137900"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a:extLst>
              <a:ext uri="{FF2B5EF4-FFF2-40B4-BE49-F238E27FC236}">
                <a16:creationId xmlns:a16="http://schemas.microsoft.com/office/drawing/2014/main" id="{7EA81A4B-6FC5-4B9B-98CE-5A055879B847}"/>
              </a:ext>
            </a:extLst>
          </p:cNvPr>
          <p:cNvSpPr>
            <a:spLocks noGrp="1"/>
          </p:cNvSpPr>
          <p:nvPr>
            <p:ph type="title"/>
          </p:nvPr>
        </p:nvSpPr>
        <p:spPr>
          <a:xfrm>
            <a:off x="381000" y="-142082"/>
            <a:ext cx="10515600" cy="1325563"/>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CA"/>
          </a:p>
        </p:txBody>
      </p:sp>
      <p:pic>
        <p:nvPicPr>
          <p:cNvPr id="7" name="Google Shape;63;p1">
            <a:extLst>
              <a:ext uri="{FF2B5EF4-FFF2-40B4-BE49-F238E27FC236}">
                <a16:creationId xmlns:a16="http://schemas.microsoft.com/office/drawing/2014/main" id="{29FE0F05-8404-4D00-B8F5-387231B0B50E}"/>
              </a:ext>
            </a:extLst>
          </p:cNvPr>
          <p:cNvPicPr preferRelativeResize="0"/>
          <p:nvPr userDrawn="1"/>
        </p:nvPicPr>
        <p:blipFill>
          <a:blip r:embed="rId2">
            <a:alphaModFix/>
          </a:blip>
          <a:stretch>
            <a:fillRect/>
          </a:stretch>
        </p:blipFill>
        <p:spPr>
          <a:xfrm>
            <a:off x="4233733" y="6336792"/>
            <a:ext cx="319979" cy="521208"/>
          </a:xfrm>
          <a:prstGeom prst="rect">
            <a:avLst/>
          </a:prstGeom>
          <a:noFill/>
          <a:ln>
            <a:noFill/>
          </a:ln>
        </p:spPr>
      </p:pic>
    </p:spTree>
    <p:extLst>
      <p:ext uri="{BB962C8B-B14F-4D97-AF65-F5344CB8AC3E}">
        <p14:creationId xmlns:p14="http://schemas.microsoft.com/office/powerpoint/2010/main" val="2297516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4_Content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1C564D5-9040-454F-BEE6-9CB2410E08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07959" y="172194"/>
            <a:ext cx="909290" cy="910897"/>
          </a:xfrm>
          <a:prstGeom prst="rect">
            <a:avLst/>
          </a:prstGeom>
        </p:spPr>
      </p:pic>
      <p:pic>
        <p:nvPicPr>
          <p:cNvPr id="12" name="Picture 11">
            <a:extLst>
              <a:ext uri="{FF2B5EF4-FFF2-40B4-BE49-F238E27FC236}">
                <a16:creationId xmlns:a16="http://schemas.microsoft.com/office/drawing/2014/main" id="{9FF66FFA-A946-4C95-9559-11B9E8E93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9044" y="5068081"/>
            <a:ext cx="1574617" cy="1059587"/>
          </a:xfrm>
          <a:prstGeom prst="rect">
            <a:avLst/>
          </a:prstGeom>
        </p:spPr>
      </p:pic>
      <p:sp>
        <p:nvSpPr>
          <p:cNvPr id="13" name="TextBox 12">
            <a:extLst>
              <a:ext uri="{FF2B5EF4-FFF2-40B4-BE49-F238E27FC236}">
                <a16:creationId xmlns:a16="http://schemas.microsoft.com/office/drawing/2014/main" id="{4C21D53C-9087-42BC-AFE8-13327F86ACC0}"/>
              </a:ext>
            </a:extLst>
          </p:cNvPr>
          <p:cNvSpPr txBox="1"/>
          <p:nvPr/>
        </p:nvSpPr>
        <p:spPr>
          <a:xfrm>
            <a:off x="11107959" y="1009756"/>
            <a:ext cx="1373017" cy="307777"/>
          </a:xfrm>
          <a:prstGeom prst="rect">
            <a:avLst/>
          </a:prstGeom>
          <a:noFill/>
        </p:spPr>
        <p:txBody>
          <a:bodyPr wrap="square" rtlCol="0">
            <a:spAutoFit/>
          </a:bodyPr>
          <a:lstStyle/>
          <a:p>
            <a:r>
              <a:rPr lang="en-CA" sz="1400" b="1">
                <a:solidFill>
                  <a:srgbClr val="E7B909"/>
                </a:solidFill>
              </a:rPr>
              <a:t>i</a:t>
            </a:r>
            <a:r>
              <a:rPr lang="en-CA" sz="1400" b="1"/>
              <a:t>FTI.edu</a:t>
            </a:r>
          </a:p>
        </p:txBody>
      </p:sp>
      <p:sp>
        <p:nvSpPr>
          <p:cNvPr id="15" name="Text Placeholder 2">
            <a:extLst>
              <a:ext uri="{FF2B5EF4-FFF2-40B4-BE49-F238E27FC236}">
                <a16:creationId xmlns:a16="http://schemas.microsoft.com/office/drawing/2014/main" id="{14483724-E2D5-4C3E-B42E-C4AC7591BC09}"/>
              </a:ext>
            </a:extLst>
          </p:cNvPr>
          <p:cNvSpPr>
            <a:spLocks noGrp="1"/>
          </p:cNvSpPr>
          <p:nvPr>
            <p:ph idx="1" hasCustomPrompt="1"/>
          </p:nvPr>
        </p:nvSpPr>
        <p:spPr>
          <a:xfrm>
            <a:off x="838200" y="1825625"/>
            <a:ext cx="10515600" cy="4351338"/>
          </a:xfrm>
          <a:prstGeom prst="rect">
            <a:avLst/>
          </a:prstGeom>
        </p:spPr>
        <p:txBody>
          <a:bodyPr vert="horz" lIns="91440" tIns="45720" rIns="91440" bIns="45720" rtlCol="0">
            <a:normAutofit/>
          </a:bodyPr>
          <a:lstStyle>
            <a:lvl1pPr marL="0" indent="0">
              <a:buNone/>
              <a:defRPr sz="2200">
                <a:latin typeface="Open Sans" panose="020B0606030504020204" pitchFamily="34" charset="0"/>
                <a:ea typeface="Open Sans" panose="020B0606030504020204" pitchFamily="34" charset="0"/>
                <a:cs typeface="Open Sans" panose="020B0606030504020204" pitchFamily="34" charset="0"/>
              </a:defRPr>
            </a:lvl1pPr>
            <a:lvl2pPr marL="914400" indent="-457200">
              <a:spcAft>
                <a:spcPts val="500"/>
              </a:spcAft>
              <a:buClr>
                <a:srgbClr val="E8B909"/>
              </a:buClr>
              <a:buFont typeface="+mj-lt"/>
              <a:buAutoNum type="alphaUcPeriod"/>
              <a:defRPr sz="1800">
                <a:latin typeface="Open Sans" panose="020B0606030504020204" pitchFamily="34" charset="0"/>
                <a:ea typeface="Open Sans" panose="020B0606030504020204" pitchFamily="34" charset="0"/>
                <a:cs typeface="Open Sans" panose="020B0606030504020204" pitchFamily="34" charset="0"/>
              </a:defRPr>
            </a:lvl2pPr>
            <a:lvl3pPr marL="1371600" indent="-457200">
              <a:buFont typeface="+mj-lt"/>
              <a:buAutoNum type="alphaUcPeriod"/>
              <a:defRPr/>
            </a:lvl3pPr>
            <a:lvl4pPr marL="1714500" indent="-342900">
              <a:buFont typeface="+mj-lt"/>
              <a:buAutoNum type="alphaUcPeriod"/>
              <a:defRPr/>
            </a:lvl4pPr>
            <a:lvl5pPr marL="2171700" indent="-342900">
              <a:buFont typeface="+mj-lt"/>
              <a:buAutoNum type="alphaUcPeriod"/>
              <a:defRPr/>
            </a:lvl5pPr>
          </a:lstStyle>
          <a:p>
            <a:pPr lvl="0"/>
            <a:r>
              <a:rPr lang="en-US"/>
              <a:t>Question #1 - Click to edit Master text styles</a:t>
            </a:r>
          </a:p>
          <a:p>
            <a:pPr lvl="0"/>
            <a:endParaRPr lang="en-US"/>
          </a:p>
          <a:p>
            <a:pPr lvl="1"/>
            <a:r>
              <a:rPr lang="en-US"/>
              <a:t>Answer #1</a:t>
            </a:r>
          </a:p>
          <a:p>
            <a:pPr lvl="1"/>
            <a:r>
              <a:rPr lang="en-US"/>
              <a:t>Answer #2</a:t>
            </a:r>
          </a:p>
          <a:p>
            <a:pPr lvl="1"/>
            <a:r>
              <a:rPr lang="en-US"/>
              <a:t>Answer #3</a:t>
            </a:r>
          </a:p>
          <a:p>
            <a:pPr lvl="1"/>
            <a:r>
              <a:rPr lang="en-US"/>
              <a:t>Answer #4</a:t>
            </a:r>
          </a:p>
          <a:p>
            <a:pPr lvl="1"/>
            <a:endParaRPr lang="en-US"/>
          </a:p>
        </p:txBody>
      </p:sp>
      <p:pic>
        <p:nvPicPr>
          <p:cNvPr id="19" name="Picture 18">
            <a:extLst>
              <a:ext uri="{FF2B5EF4-FFF2-40B4-BE49-F238E27FC236}">
                <a16:creationId xmlns:a16="http://schemas.microsoft.com/office/drawing/2014/main" id="{E1C564D5-9040-454F-BEE6-9CB2410E08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07959" y="172194"/>
            <a:ext cx="909290" cy="910897"/>
          </a:xfrm>
          <a:prstGeom prst="rect">
            <a:avLst/>
          </a:prstGeom>
        </p:spPr>
      </p:pic>
      <p:pic>
        <p:nvPicPr>
          <p:cNvPr id="20" name="Picture 19">
            <a:extLst>
              <a:ext uri="{FF2B5EF4-FFF2-40B4-BE49-F238E27FC236}">
                <a16:creationId xmlns:a16="http://schemas.microsoft.com/office/drawing/2014/main" id="{9FF66FFA-A946-4C95-9559-11B9E8E93A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044" y="5068081"/>
            <a:ext cx="1574617" cy="1059587"/>
          </a:xfrm>
          <a:prstGeom prst="rect">
            <a:avLst/>
          </a:prstGeom>
        </p:spPr>
      </p:pic>
      <p:sp>
        <p:nvSpPr>
          <p:cNvPr id="21" name="TextBox 20">
            <a:extLst>
              <a:ext uri="{FF2B5EF4-FFF2-40B4-BE49-F238E27FC236}">
                <a16:creationId xmlns:a16="http://schemas.microsoft.com/office/drawing/2014/main" id="{4C21D53C-9087-42BC-AFE8-13327F86ACC0}"/>
              </a:ext>
            </a:extLst>
          </p:cNvPr>
          <p:cNvSpPr txBox="1"/>
          <p:nvPr userDrawn="1"/>
        </p:nvSpPr>
        <p:spPr>
          <a:xfrm>
            <a:off x="11107959" y="1009756"/>
            <a:ext cx="1373017" cy="307777"/>
          </a:xfrm>
          <a:prstGeom prst="rect">
            <a:avLst/>
          </a:prstGeom>
          <a:noFill/>
        </p:spPr>
        <p:txBody>
          <a:bodyPr wrap="square" rtlCol="0">
            <a:spAutoFit/>
          </a:bodyPr>
          <a:lstStyle/>
          <a:p>
            <a:r>
              <a:rPr lang="en-CA" sz="1400" b="1">
                <a:solidFill>
                  <a:srgbClr val="E7B909"/>
                </a:solidFill>
              </a:rPr>
              <a:t>i</a:t>
            </a:r>
            <a:r>
              <a:rPr lang="en-CA" sz="1400" b="1"/>
              <a:t>FTI.edu</a:t>
            </a:r>
          </a:p>
        </p:txBody>
      </p:sp>
      <p:sp>
        <p:nvSpPr>
          <p:cNvPr id="23" name="Parallelogram 22">
            <a:extLst>
              <a:ext uri="{FF2B5EF4-FFF2-40B4-BE49-F238E27FC236}">
                <a16:creationId xmlns:a16="http://schemas.microsoft.com/office/drawing/2014/main" id="{C0296A46-AAD9-4491-ABD7-AAE097D3CB24}"/>
              </a:ext>
            </a:extLst>
          </p:cNvPr>
          <p:cNvSpPr/>
          <p:nvPr userDrawn="1"/>
        </p:nvSpPr>
        <p:spPr>
          <a:xfrm>
            <a:off x="-241300" y="203200"/>
            <a:ext cx="1065804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DB171630-6BA0-4C01-B84B-B763CF9548DA}"/>
              </a:ext>
            </a:extLst>
          </p:cNvPr>
          <p:cNvSpPr>
            <a:spLocks noGrp="1"/>
          </p:cNvSpPr>
          <p:nvPr>
            <p:ph type="title"/>
          </p:nvPr>
        </p:nvSpPr>
        <p:spPr>
          <a:xfrm>
            <a:off x="381000" y="-142082"/>
            <a:ext cx="10515600" cy="1325563"/>
          </a:xfrm>
        </p:spPr>
        <p:txBody>
          <a:bodyPr>
            <a:normAutofit/>
          </a:bodyPr>
          <a:lstStyle>
            <a:lvl1pPr>
              <a:defRPr sz="22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CA"/>
          </a:p>
        </p:txBody>
      </p:sp>
      <p:pic>
        <p:nvPicPr>
          <p:cNvPr id="22" name="Google Shape;63;p1">
            <a:extLst>
              <a:ext uri="{FF2B5EF4-FFF2-40B4-BE49-F238E27FC236}">
                <a16:creationId xmlns:a16="http://schemas.microsoft.com/office/drawing/2014/main" id="{C8F6C893-9A33-4C72-AB78-691A91FB8970}"/>
              </a:ext>
            </a:extLst>
          </p:cNvPr>
          <p:cNvPicPr preferRelativeResize="0"/>
          <p:nvPr userDrawn="1"/>
        </p:nvPicPr>
        <p:blipFill>
          <a:blip r:embed="rId4">
            <a:alphaModFix/>
          </a:blip>
          <a:stretch>
            <a:fillRect/>
          </a:stretch>
        </p:blipFill>
        <p:spPr>
          <a:xfrm>
            <a:off x="4233733" y="6336792"/>
            <a:ext cx="319979" cy="521208"/>
          </a:xfrm>
          <a:prstGeom prst="rect">
            <a:avLst/>
          </a:prstGeom>
          <a:noFill/>
          <a:ln>
            <a:noFill/>
          </a:ln>
        </p:spPr>
      </p:pic>
    </p:spTree>
    <p:extLst>
      <p:ext uri="{BB962C8B-B14F-4D97-AF65-F5344CB8AC3E}">
        <p14:creationId xmlns:p14="http://schemas.microsoft.com/office/powerpoint/2010/main" val="1194254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1296585A-E6D9-4686-BC55-9875DEECD312}"/>
              </a:ext>
            </a:extLst>
          </p:cNvPr>
          <p:cNvSpPr/>
          <p:nvPr userDrawn="1"/>
        </p:nvSpPr>
        <p:spPr>
          <a:xfrm>
            <a:off x="-241300" y="203200"/>
            <a:ext cx="1065804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a:extLst>
              <a:ext uri="{FF2B5EF4-FFF2-40B4-BE49-F238E27FC236}">
                <a16:creationId xmlns:a16="http://schemas.microsoft.com/office/drawing/2014/main" id="{5E6BA961-6C28-40CF-8833-75C162F32EBF}"/>
              </a:ext>
            </a:extLst>
          </p:cNvPr>
          <p:cNvSpPr>
            <a:spLocks noGrp="1"/>
          </p:cNvSpPr>
          <p:nvPr>
            <p:ph type="title"/>
          </p:nvPr>
        </p:nvSpPr>
        <p:spPr>
          <a:xfrm>
            <a:off x="381000" y="-142082"/>
            <a:ext cx="10515600" cy="1325563"/>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CA"/>
          </a:p>
        </p:txBody>
      </p:sp>
      <p:pic>
        <p:nvPicPr>
          <p:cNvPr id="7" name="Google Shape;63;p1">
            <a:extLst>
              <a:ext uri="{FF2B5EF4-FFF2-40B4-BE49-F238E27FC236}">
                <a16:creationId xmlns:a16="http://schemas.microsoft.com/office/drawing/2014/main" id="{D98ED95A-C2B4-4E1D-BFAE-613EE2E393E7}"/>
              </a:ext>
            </a:extLst>
          </p:cNvPr>
          <p:cNvPicPr preferRelativeResize="0"/>
          <p:nvPr userDrawn="1"/>
        </p:nvPicPr>
        <p:blipFill>
          <a:blip r:embed="rId2">
            <a:alphaModFix/>
          </a:blip>
          <a:stretch>
            <a:fillRect/>
          </a:stretch>
        </p:blipFill>
        <p:spPr>
          <a:xfrm>
            <a:off x="4233733" y="6336792"/>
            <a:ext cx="319979" cy="521208"/>
          </a:xfrm>
          <a:prstGeom prst="rect">
            <a:avLst/>
          </a:prstGeom>
          <a:noFill/>
          <a:ln>
            <a:noFill/>
          </a:ln>
        </p:spPr>
      </p:pic>
    </p:spTree>
    <p:extLst>
      <p:ext uri="{BB962C8B-B14F-4D97-AF65-F5344CB8AC3E}">
        <p14:creationId xmlns:p14="http://schemas.microsoft.com/office/powerpoint/2010/main" val="366287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1C564D5-9040-454F-BEE6-9CB2410E08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07959" y="172194"/>
            <a:ext cx="909290" cy="910897"/>
          </a:xfrm>
          <a:prstGeom prst="rect">
            <a:avLst/>
          </a:prstGeom>
        </p:spPr>
      </p:pic>
      <p:pic>
        <p:nvPicPr>
          <p:cNvPr id="12" name="Picture 11">
            <a:extLst>
              <a:ext uri="{FF2B5EF4-FFF2-40B4-BE49-F238E27FC236}">
                <a16:creationId xmlns:a16="http://schemas.microsoft.com/office/drawing/2014/main" id="{9FF66FFA-A946-4C95-9559-11B9E8E93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9044" y="5068081"/>
            <a:ext cx="1574617" cy="1059587"/>
          </a:xfrm>
          <a:prstGeom prst="rect">
            <a:avLst/>
          </a:prstGeom>
        </p:spPr>
      </p:pic>
      <p:sp>
        <p:nvSpPr>
          <p:cNvPr id="13" name="TextBox 12">
            <a:extLst>
              <a:ext uri="{FF2B5EF4-FFF2-40B4-BE49-F238E27FC236}">
                <a16:creationId xmlns:a16="http://schemas.microsoft.com/office/drawing/2014/main" id="{4C21D53C-9087-42BC-AFE8-13327F86ACC0}"/>
              </a:ext>
            </a:extLst>
          </p:cNvPr>
          <p:cNvSpPr txBox="1"/>
          <p:nvPr/>
        </p:nvSpPr>
        <p:spPr>
          <a:xfrm>
            <a:off x="11107959" y="1009756"/>
            <a:ext cx="1373017" cy="307777"/>
          </a:xfrm>
          <a:prstGeom prst="rect">
            <a:avLst/>
          </a:prstGeom>
          <a:noFill/>
        </p:spPr>
        <p:txBody>
          <a:bodyPr wrap="square" rtlCol="0">
            <a:spAutoFit/>
          </a:bodyPr>
          <a:lstStyle/>
          <a:p>
            <a:r>
              <a:rPr lang="en-CA" sz="1400" b="1">
                <a:solidFill>
                  <a:srgbClr val="E7B909"/>
                </a:solidFill>
              </a:rPr>
              <a:t>i</a:t>
            </a:r>
            <a:r>
              <a:rPr lang="en-CA" sz="1400" b="1"/>
              <a:t>FTI.edu</a:t>
            </a:r>
          </a:p>
        </p:txBody>
      </p:sp>
      <p:sp>
        <p:nvSpPr>
          <p:cNvPr id="14" name="Parallelogram 13">
            <a:extLst>
              <a:ext uri="{FF2B5EF4-FFF2-40B4-BE49-F238E27FC236}">
                <a16:creationId xmlns:a16="http://schemas.microsoft.com/office/drawing/2014/main" id="{CE1395EB-F2BE-4ECA-81BD-2854CBEA4244}"/>
              </a:ext>
            </a:extLst>
          </p:cNvPr>
          <p:cNvSpPr/>
          <p:nvPr userDrawn="1"/>
        </p:nvSpPr>
        <p:spPr>
          <a:xfrm>
            <a:off x="-241300" y="203200"/>
            <a:ext cx="4361355"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DB171630-6BA0-4C01-B84B-B763CF9548DA}"/>
              </a:ext>
            </a:extLst>
          </p:cNvPr>
          <p:cNvSpPr>
            <a:spLocks noGrp="1"/>
          </p:cNvSpPr>
          <p:nvPr>
            <p:ph type="title" hasCustomPrompt="1"/>
          </p:nvPr>
        </p:nvSpPr>
        <p:spPr>
          <a:xfrm>
            <a:off x="381000" y="-142082"/>
            <a:ext cx="10515600" cy="1325563"/>
          </a:xfrm>
        </p:spPr>
        <p:txBody>
          <a:bodyPr>
            <a:normAutofit/>
          </a:bodyPr>
          <a:lstStyle>
            <a:lvl1pPr>
              <a:defRPr sz="22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Knowledge Check</a:t>
            </a:r>
            <a:endParaRPr lang="en-CA"/>
          </a:p>
        </p:txBody>
      </p:sp>
      <p:sp>
        <p:nvSpPr>
          <p:cNvPr id="15" name="Text Placeholder 2">
            <a:extLst>
              <a:ext uri="{FF2B5EF4-FFF2-40B4-BE49-F238E27FC236}">
                <a16:creationId xmlns:a16="http://schemas.microsoft.com/office/drawing/2014/main" id="{14483724-E2D5-4C3E-B42E-C4AC7591BC09}"/>
              </a:ext>
            </a:extLst>
          </p:cNvPr>
          <p:cNvSpPr>
            <a:spLocks noGrp="1"/>
          </p:cNvSpPr>
          <p:nvPr>
            <p:ph idx="1" hasCustomPrompt="1"/>
          </p:nvPr>
        </p:nvSpPr>
        <p:spPr>
          <a:xfrm>
            <a:off x="838200" y="1825625"/>
            <a:ext cx="10515600" cy="4351338"/>
          </a:xfrm>
          <a:prstGeom prst="rect">
            <a:avLst/>
          </a:prstGeom>
        </p:spPr>
        <p:txBody>
          <a:bodyPr vert="horz" lIns="91440" tIns="45720" rIns="91440" bIns="45720" rtlCol="0">
            <a:normAutofit/>
          </a:bodyPr>
          <a:lstStyle>
            <a:lvl1pPr marL="0" indent="0">
              <a:buNone/>
              <a:defRPr sz="2200">
                <a:latin typeface="Open Sans" panose="020B0606030504020204" pitchFamily="34" charset="0"/>
                <a:ea typeface="Open Sans" panose="020B0606030504020204" pitchFamily="34" charset="0"/>
                <a:cs typeface="Open Sans" panose="020B0606030504020204" pitchFamily="34" charset="0"/>
              </a:defRPr>
            </a:lvl1pPr>
            <a:lvl2pPr marL="914400" indent="-457200">
              <a:spcAft>
                <a:spcPts val="500"/>
              </a:spcAft>
              <a:buClr>
                <a:srgbClr val="E8B909"/>
              </a:buClr>
              <a:buFont typeface="+mj-lt"/>
              <a:buAutoNum type="alphaUcPeriod"/>
              <a:defRPr sz="1800">
                <a:latin typeface="Open Sans" panose="020B0606030504020204" pitchFamily="34" charset="0"/>
                <a:ea typeface="Open Sans" panose="020B0606030504020204" pitchFamily="34" charset="0"/>
                <a:cs typeface="Open Sans" panose="020B0606030504020204" pitchFamily="34" charset="0"/>
              </a:defRPr>
            </a:lvl2pPr>
            <a:lvl3pPr marL="1371600" indent="-457200">
              <a:buFont typeface="+mj-lt"/>
              <a:buAutoNum type="alphaUcPeriod"/>
              <a:defRPr/>
            </a:lvl3pPr>
            <a:lvl4pPr marL="1714500" indent="-342900">
              <a:buFont typeface="+mj-lt"/>
              <a:buAutoNum type="alphaUcPeriod"/>
              <a:defRPr/>
            </a:lvl4pPr>
            <a:lvl5pPr marL="2171700" indent="-342900">
              <a:buFont typeface="+mj-lt"/>
              <a:buAutoNum type="alphaUcPeriod"/>
              <a:defRPr/>
            </a:lvl5pPr>
          </a:lstStyle>
          <a:p>
            <a:pPr lvl="0"/>
            <a:r>
              <a:rPr lang="en-US"/>
              <a:t>Question #1 - Click to edit Master text styles</a:t>
            </a:r>
          </a:p>
          <a:p>
            <a:pPr lvl="0"/>
            <a:endParaRPr lang="en-US"/>
          </a:p>
          <a:p>
            <a:pPr lvl="1"/>
            <a:r>
              <a:rPr lang="en-US"/>
              <a:t>Answer #1</a:t>
            </a:r>
          </a:p>
          <a:p>
            <a:pPr lvl="1"/>
            <a:r>
              <a:rPr lang="en-US"/>
              <a:t>Answer #2</a:t>
            </a:r>
          </a:p>
          <a:p>
            <a:pPr lvl="1"/>
            <a:r>
              <a:rPr lang="en-US"/>
              <a:t>Answer #3</a:t>
            </a:r>
          </a:p>
          <a:p>
            <a:pPr lvl="1"/>
            <a:r>
              <a:rPr lang="en-US"/>
              <a:t>Answer #4</a:t>
            </a:r>
          </a:p>
          <a:p>
            <a:pPr lvl="1"/>
            <a:endParaRPr lang="en-US"/>
          </a:p>
        </p:txBody>
      </p:sp>
      <p:pic>
        <p:nvPicPr>
          <p:cNvPr id="19" name="Picture 18">
            <a:extLst>
              <a:ext uri="{FF2B5EF4-FFF2-40B4-BE49-F238E27FC236}">
                <a16:creationId xmlns:a16="http://schemas.microsoft.com/office/drawing/2014/main" id="{E1C564D5-9040-454F-BEE6-9CB2410E08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07959" y="172194"/>
            <a:ext cx="909290" cy="910897"/>
          </a:xfrm>
          <a:prstGeom prst="rect">
            <a:avLst/>
          </a:prstGeom>
        </p:spPr>
      </p:pic>
      <p:pic>
        <p:nvPicPr>
          <p:cNvPr id="20" name="Picture 19">
            <a:extLst>
              <a:ext uri="{FF2B5EF4-FFF2-40B4-BE49-F238E27FC236}">
                <a16:creationId xmlns:a16="http://schemas.microsoft.com/office/drawing/2014/main" id="{9FF66FFA-A946-4C95-9559-11B9E8E93A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044" y="5068081"/>
            <a:ext cx="1574617" cy="1059587"/>
          </a:xfrm>
          <a:prstGeom prst="rect">
            <a:avLst/>
          </a:prstGeom>
        </p:spPr>
      </p:pic>
      <p:sp>
        <p:nvSpPr>
          <p:cNvPr id="21" name="TextBox 20">
            <a:extLst>
              <a:ext uri="{FF2B5EF4-FFF2-40B4-BE49-F238E27FC236}">
                <a16:creationId xmlns:a16="http://schemas.microsoft.com/office/drawing/2014/main" id="{4C21D53C-9087-42BC-AFE8-13327F86ACC0}"/>
              </a:ext>
            </a:extLst>
          </p:cNvPr>
          <p:cNvSpPr txBox="1"/>
          <p:nvPr userDrawn="1"/>
        </p:nvSpPr>
        <p:spPr>
          <a:xfrm>
            <a:off x="11107959" y="1009756"/>
            <a:ext cx="1373017" cy="307777"/>
          </a:xfrm>
          <a:prstGeom prst="rect">
            <a:avLst/>
          </a:prstGeom>
          <a:noFill/>
        </p:spPr>
        <p:txBody>
          <a:bodyPr wrap="square" rtlCol="0">
            <a:spAutoFit/>
          </a:bodyPr>
          <a:lstStyle/>
          <a:p>
            <a:r>
              <a:rPr lang="en-CA" sz="1400" b="1">
                <a:solidFill>
                  <a:srgbClr val="E7B909"/>
                </a:solidFill>
              </a:rPr>
              <a:t>i</a:t>
            </a:r>
            <a:r>
              <a:rPr lang="en-CA" sz="1400" b="1"/>
              <a:t>FTI.edu</a:t>
            </a:r>
          </a:p>
        </p:txBody>
      </p:sp>
      <p:pic>
        <p:nvPicPr>
          <p:cNvPr id="22" name="Google Shape;63;p1">
            <a:extLst>
              <a:ext uri="{FF2B5EF4-FFF2-40B4-BE49-F238E27FC236}">
                <a16:creationId xmlns:a16="http://schemas.microsoft.com/office/drawing/2014/main" id="{398BB1D5-712E-4F3A-86B5-7FDC7B2ABEAA}"/>
              </a:ext>
            </a:extLst>
          </p:cNvPr>
          <p:cNvPicPr preferRelativeResize="0"/>
          <p:nvPr userDrawn="1"/>
        </p:nvPicPr>
        <p:blipFill>
          <a:blip r:embed="rId4">
            <a:alphaModFix/>
          </a:blip>
          <a:stretch>
            <a:fillRect/>
          </a:stretch>
        </p:blipFill>
        <p:spPr>
          <a:xfrm>
            <a:off x="4233733" y="6336792"/>
            <a:ext cx="319979" cy="521208"/>
          </a:xfrm>
          <a:prstGeom prst="rect">
            <a:avLst/>
          </a:prstGeom>
          <a:noFill/>
          <a:ln>
            <a:noFill/>
          </a:ln>
        </p:spPr>
      </p:pic>
    </p:spTree>
    <p:extLst>
      <p:ext uri="{BB962C8B-B14F-4D97-AF65-F5344CB8AC3E}">
        <p14:creationId xmlns:p14="http://schemas.microsoft.com/office/powerpoint/2010/main" val="4173075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5DE68-4177-45F7-A21A-7F2B2A85A518}"/>
              </a:ext>
            </a:extLst>
          </p:cNvPr>
          <p:cNvSpPr>
            <a:spLocks noGrp="1"/>
          </p:cNvSpPr>
          <p:nvPr>
            <p:ph type="title"/>
          </p:nvPr>
        </p:nvSpPr>
        <p:spPr/>
        <p:txBody>
          <a:bodyPr/>
          <a:lstStyle/>
          <a:p>
            <a:r>
              <a:rPr lang="en-US"/>
              <a:t>Click to edit Master title style</a:t>
            </a:r>
          </a:p>
        </p:txBody>
      </p:sp>
      <p:pic>
        <p:nvPicPr>
          <p:cNvPr id="7" name="Google Shape;63;p1">
            <a:extLst>
              <a:ext uri="{FF2B5EF4-FFF2-40B4-BE49-F238E27FC236}">
                <a16:creationId xmlns:a16="http://schemas.microsoft.com/office/drawing/2014/main" id="{B4327833-097D-4D92-842D-969803A8979E}"/>
              </a:ext>
            </a:extLst>
          </p:cNvPr>
          <p:cNvPicPr preferRelativeResize="0"/>
          <p:nvPr userDrawn="1"/>
        </p:nvPicPr>
        <p:blipFill>
          <a:blip r:embed="rId2">
            <a:alphaModFix/>
          </a:blip>
          <a:stretch>
            <a:fillRect/>
          </a:stretch>
        </p:blipFill>
        <p:spPr>
          <a:xfrm>
            <a:off x="4233733" y="6336792"/>
            <a:ext cx="319979" cy="521208"/>
          </a:xfrm>
          <a:prstGeom prst="rect">
            <a:avLst/>
          </a:prstGeom>
          <a:noFill/>
          <a:ln>
            <a:noFill/>
          </a:ln>
        </p:spPr>
      </p:pic>
    </p:spTree>
    <p:extLst>
      <p:ext uri="{BB962C8B-B14F-4D97-AF65-F5344CB8AC3E}">
        <p14:creationId xmlns:p14="http://schemas.microsoft.com/office/powerpoint/2010/main" val="523955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EF0E43-1D19-1319-D7EC-07D2826878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2D4667-390A-468A-CDF9-0A9CBDC693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003DC-2BEF-000C-0D27-6EDCF2B02F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337692C-57FC-B152-239A-A1C4D4A734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Code and Course Name</a:t>
            </a:r>
          </a:p>
        </p:txBody>
      </p:sp>
      <p:sp>
        <p:nvSpPr>
          <p:cNvPr id="6" name="Slide Number Placeholder 5">
            <a:extLst>
              <a:ext uri="{FF2B5EF4-FFF2-40B4-BE49-F238E27FC236}">
                <a16:creationId xmlns:a16="http://schemas.microsoft.com/office/drawing/2014/main" id="{A3696203-FA8F-6E46-FE55-5CF3423B1D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BB878-1B24-4F37-B406-070A62E7DF3D}" type="slidenum">
              <a:rPr lang="en-US" smtClean="0"/>
              <a:t>‹#›</a:t>
            </a:fld>
            <a:endParaRPr lang="en-US"/>
          </a:p>
        </p:txBody>
      </p:sp>
      <p:grpSp>
        <p:nvGrpSpPr>
          <p:cNvPr id="7" name="Group 6">
            <a:extLst>
              <a:ext uri="{FF2B5EF4-FFF2-40B4-BE49-F238E27FC236}">
                <a16:creationId xmlns:a16="http://schemas.microsoft.com/office/drawing/2014/main" id="{ED33F1E2-F6B3-4A69-8FE3-93352D3BB30A}"/>
              </a:ext>
            </a:extLst>
          </p:cNvPr>
          <p:cNvGrpSpPr/>
          <p:nvPr userDrawn="1"/>
        </p:nvGrpSpPr>
        <p:grpSpPr>
          <a:xfrm>
            <a:off x="0" y="6356350"/>
            <a:ext cx="12192000" cy="558800"/>
            <a:chOff x="0" y="6299200"/>
            <a:chExt cx="12192000" cy="558800"/>
          </a:xfrm>
        </p:grpSpPr>
        <p:sp>
          <p:nvSpPr>
            <p:cNvPr id="8" name="Rectangle 7">
              <a:extLst>
                <a:ext uri="{FF2B5EF4-FFF2-40B4-BE49-F238E27FC236}">
                  <a16:creationId xmlns:a16="http://schemas.microsoft.com/office/drawing/2014/main" id="{13ED1C3A-5616-43CF-931F-DEB3262B69FC}"/>
                </a:ext>
              </a:extLst>
            </p:cNvPr>
            <p:cNvSpPr/>
            <p:nvPr userDrawn="1"/>
          </p:nvSpPr>
          <p:spPr>
            <a:xfrm>
              <a:off x="0" y="6375400"/>
              <a:ext cx="12192000" cy="482600"/>
            </a:xfrm>
            <a:prstGeom prst="rect">
              <a:avLst/>
            </a:prstGeom>
            <a:solidFill>
              <a:schemeClr val="tx1">
                <a:alpha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a:endParaRPr lang="en-US" sz="1400">
                <a:solidFill>
                  <a:schemeClr val="bg1"/>
                </a:solidFill>
              </a:endParaRPr>
            </a:p>
          </p:txBody>
        </p:sp>
        <p:sp>
          <p:nvSpPr>
            <p:cNvPr id="9" name="Rectangle 8">
              <a:extLst>
                <a:ext uri="{FF2B5EF4-FFF2-40B4-BE49-F238E27FC236}">
                  <a16:creationId xmlns:a16="http://schemas.microsoft.com/office/drawing/2014/main" id="{4C0D632D-F461-4C23-B364-95478A810C75}"/>
                </a:ext>
              </a:extLst>
            </p:cNvPr>
            <p:cNvSpPr/>
            <p:nvPr/>
          </p:nvSpPr>
          <p:spPr>
            <a:xfrm>
              <a:off x="0" y="6299200"/>
              <a:ext cx="12192000" cy="9144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ndParaRPr>
            </a:p>
          </p:txBody>
        </p:sp>
      </p:grpSp>
      <p:sp>
        <p:nvSpPr>
          <p:cNvPr id="10" name="Footer Placeholder 5">
            <a:extLst>
              <a:ext uri="{FF2B5EF4-FFF2-40B4-BE49-F238E27FC236}">
                <a16:creationId xmlns:a16="http://schemas.microsoft.com/office/drawing/2014/main" id="{4D3256ED-B8A1-4574-9824-927A9B352AFA}"/>
              </a:ext>
            </a:extLst>
          </p:cNvPr>
          <p:cNvSpPr txBox="1">
            <a:spLocks/>
          </p:cNvSpPr>
          <p:nvPr userDrawn="1"/>
        </p:nvSpPr>
        <p:spPr>
          <a:xfrm>
            <a:off x="3352800" y="6507289"/>
            <a:ext cx="5257799" cy="363601"/>
          </a:xfrm>
          <a:prstGeom prst="rect">
            <a:avLst/>
          </a:prstGeom>
        </p:spPr>
        <p:txBody>
          <a:bodyPr/>
          <a:lstStyle>
            <a:defPPr>
              <a:defRPr lang="en-US"/>
            </a:defPPr>
            <a:lvl1pPr marL="0" algn="ctr" defTabSz="914400" rtl="0" eaLnBrk="1" latinLnBrk="0" hangingPunct="1">
              <a:defRPr sz="16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Un </a:t>
            </a:r>
            <a:r>
              <a:rPr lang="en-US" sz="1400" dirty="0" err="1"/>
              <a:t>Sindicato</a:t>
            </a:r>
            <a:r>
              <a:rPr lang="en-US" sz="1400" dirty="0"/>
              <a:t>. </a:t>
            </a:r>
            <a:r>
              <a:rPr lang="en-US" sz="1400" dirty="0">
                <a:solidFill>
                  <a:srgbClr val="E7B909"/>
                </a:solidFill>
              </a:rPr>
              <a:t>Una Familia</a:t>
            </a:r>
            <a:r>
              <a:rPr lang="en-US" sz="1400" dirty="0"/>
              <a:t>. Une </a:t>
            </a:r>
            <a:r>
              <a:rPr lang="en-US" sz="1400" dirty="0" err="1"/>
              <a:t>Lucha</a:t>
            </a:r>
            <a:r>
              <a:rPr lang="en-US" sz="1400" dirty="0"/>
              <a:t>!</a:t>
            </a:r>
          </a:p>
        </p:txBody>
      </p:sp>
      <p:sp>
        <p:nvSpPr>
          <p:cNvPr id="11" name="Slide Number Placeholder 6">
            <a:extLst>
              <a:ext uri="{FF2B5EF4-FFF2-40B4-BE49-F238E27FC236}">
                <a16:creationId xmlns:a16="http://schemas.microsoft.com/office/drawing/2014/main" id="{FA5D2CFE-2FD0-4653-8ED5-411E2828B182}"/>
              </a:ext>
            </a:extLst>
          </p:cNvPr>
          <p:cNvSpPr txBox="1">
            <a:spLocks/>
          </p:cNvSpPr>
          <p:nvPr userDrawn="1"/>
        </p:nvSpPr>
        <p:spPr>
          <a:xfrm>
            <a:off x="8610600" y="6478333"/>
            <a:ext cx="2743200" cy="365125"/>
          </a:xfrm>
          <a:prstGeom prst="rect">
            <a:avLst/>
          </a:prstGeom>
        </p:spPr>
        <p:txBody>
          <a:bodyP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3FBB878-1B24-4F37-B406-070A62E7DF3D}" type="slidenum">
              <a:rPr lang="en-US" smtClean="0"/>
              <a:pPr algn="r"/>
              <a:t>‹#›</a:t>
            </a:fld>
            <a:endParaRPr lang="en-US"/>
          </a:p>
        </p:txBody>
      </p:sp>
      <p:pic>
        <p:nvPicPr>
          <p:cNvPr id="12" name="Picture 11" descr="A yellow circle with black text&#10;&#10;AI-generated content may be incorrect.">
            <a:extLst>
              <a:ext uri="{FF2B5EF4-FFF2-40B4-BE49-F238E27FC236}">
                <a16:creationId xmlns:a16="http://schemas.microsoft.com/office/drawing/2014/main" id="{0929C8C3-DF32-4D25-8707-CECC771FFAE0}"/>
              </a:ext>
            </a:extLst>
          </p:cNvPr>
          <p:cNvPicPr>
            <a:picLocks noChangeAspect="1"/>
          </p:cNvPicPr>
          <p:nvPr userDrawn="1"/>
        </p:nvPicPr>
        <p:blipFill rotWithShape="1">
          <a:blip r:embed="rId10">
            <a:clrChange>
              <a:clrFrom>
                <a:srgbClr val="231F20"/>
              </a:clrFrom>
              <a:clrTo>
                <a:srgbClr val="231F20">
                  <a:alpha val="0"/>
                </a:srgbClr>
              </a:clrTo>
            </a:clrChange>
          </a:blip>
          <a:srcRect t="10016" b="10016"/>
          <a:stretch/>
        </p:blipFill>
        <p:spPr>
          <a:xfrm>
            <a:off x="9209207" y="6493903"/>
            <a:ext cx="649785" cy="401115"/>
          </a:xfrm>
          <a:prstGeom prst="rect">
            <a:avLst/>
          </a:prstGeom>
        </p:spPr>
      </p:pic>
    </p:spTree>
    <p:extLst>
      <p:ext uri="{BB962C8B-B14F-4D97-AF65-F5344CB8AC3E}">
        <p14:creationId xmlns:p14="http://schemas.microsoft.com/office/powerpoint/2010/main" val="281196886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59" r:id="rId5"/>
    <p:sldLayoutId id="2147483660" r:id="rId6"/>
    <p:sldLayoutId id="2147483662" r:id="rId7"/>
    <p:sldLayoutId id="2147483661"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jpeg"/><Relationship Id="rId3" Type="http://schemas.openxmlformats.org/officeDocument/2006/relationships/notesSlide" Target="../notesSlides/notesSlide1.xml"/><Relationship Id="rId7" Type="http://schemas.openxmlformats.org/officeDocument/2006/relationships/image" Target="../media/image8.jpeg"/><Relationship Id="rId12" Type="http://schemas.openxmlformats.org/officeDocument/2006/relationships/image" Target="../media/image12.jpeg"/><Relationship Id="rId2" Type="http://schemas.openxmlformats.org/officeDocument/2006/relationships/slideLayout" Target="../slideLayouts/slideLayout1.xml"/><Relationship Id="rId16" Type="http://schemas.openxmlformats.org/officeDocument/2006/relationships/image" Target="../media/image15.png"/><Relationship Id="rId1" Type="http://schemas.openxmlformats.org/officeDocument/2006/relationships/tags" Target="../tags/tag2.xml"/><Relationship Id="rId6" Type="http://schemas.openxmlformats.org/officeDocument/2006/relationships/image" Target="../media/image7.jpeg"/><Relationship Id="rId11" Type="http://schemas.openxmlformats.org/officeDocument/2006/relationships/image" Target="../media/image11.jpeg"/><Relationship Id="rId5" Type="http://schemas.openxmlformats.org/officeDocument/2006/relationships/image" Target="../media/image6.jpeg"/><Relationship Id="rId15" Type="http://schemas.openxmlformats.org/officeDocument/2006/relationships/image" Target="../media/image1.png"/><Relationship Id="rId10" Type="http://schemas.microsoft.com/office/2007/relationships/hdphoto" Target="../media/hdphoto1.wdp"/><Relationship Id="rId4" Type="http://schemas.openxmlformats.org/officeDocument/2006/relationships/image" Target="../media/image5.jpeg"/><Relationship Id="rId9" Type="http://schemas.openxmlformats.org/officeDocument/2006/relationships/image" Target="../media/image10.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9.png"/><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41.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52.sv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14.xml"/><Relationship Id="rId5" Type="http://schemas.openxmlformats.org/officeDocument/2006/relationships/image" Target="../media/image53.png"/><Relationship Id="rId4" Type="http://schemas.openxmlformats.org/officeDocument/2006/relationships/hyperlink" Target="https://www.linkedin.com/posts/simonsinek_listening-isnt-waiting-for-your-turn-to-activity-7290821845153435649-6I3I"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58.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image" Target="../media/image13.jpeg"/><Relationship Id="rId4" Type="http://schemas.openxmlformats.org/officeDocument/2006/relationships/image" Target="../media/image20.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21.xml"/><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21.png"/></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21.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4.jpeg"/></Relationships>
</file>

<file path=ppt/slides/_rels/slide6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notesSlide" Target="../notesSlides/notesSlide66.xml"/><Relationship Id="rId7" Type="http://schemas.openxmlformats.org/officeDocument/2006/relationships/hyperlink" Target="http://www.iupat.org/" TargetMode="External"/><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png"/><Relationship Id="rId7" Type="http://schemas.openxmlformats.org/officeDocument/2006/relationships/image" Target="../media/image26.jpeg"/><Relationship Id="rId12"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5.jpeg"/><Relationship Id="rId11" Type="http://schemas.openxmlformats.org/officeDocument/2006/relationships/image" Target="../media/image30.png"/><Relationship Id="rId5" Type="http://schemas.openxmlformats.org/officeDocument/2006/relationships/image" Target="../media/image24.jpeg"/><Relationship Id="rId10" Type="http://schemas.openxmlformats.org/officeDocument/2006/relationships/image" Target="../media/image29.jpeg"/><Relationship Id="rId4" Type="http://schemas.microsoft.com/office/2007/relationships/hdphoto" Target="../media/hdphoto2.wdp"/><Relationship Id="rId9"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7">
            <a:extLst>
              <a:ext uri="{FF2B5EF4-FFF2-40B4-BE49-F238E27FC236}">
                <a16:creationId xmlns:a16="http://schemas.microsoft.com/office/drawing/2014/main" id="{9AE80CAE-B71D-ADB1-2EFF-4B4A2EB88C21}"/>
              </a:ext>
            </a:extLst>
          </p:cNvPr>
          <p:cNvSpPr txBox="1"/>
          <p:nvPr/>
        </p:nvSpPr>
        <p:spPr>
          <a:xfrm>
            <a:off x="4467615" y="6544850"/>
            <a:ext cx="3361151" cy="292388"/>
          </a:xfrm>
          <a:prstGeom prst="rect">
            <a:avLst/>
          </a:prstGeom>
          <a:solidFill>
            <a:srgbClr val="191919"/>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a:solidFill>
                  <a:srgbClr val="FFFFFF"/>
                </a:solidFill>
                <a:latin typeface="Open Sans"/>
                <a:ea typeface="Open Sans"/>
                <a:cs typeface="Open Sans"/>
              </a:rPr>
              <a:t>Un Sindicato. </a:t>
            </a:r>
            <a:r>
              <a:rPr lang="en-US" sz="1300" b="1">
                <a:solidFill>
                  <a:srgbClr val="E8B730"/>
                </a:solidFill>
                <a:latin typeface="Open Sans"/>
                <a:ea typeface="Open Sans"/>
                <a:cs typeface="Open Sans"/>
              </a:rPr>
              <a:t>Una Familia</a:t>
            </a:r>
            <a:r>
              <a:rPr lang="en-US" sz="1300" b="1">
                <a:solidFill>
                  <a:srgbClr val="FFFFFF"/>
                </a:solidFill>
                <a:latin typeface="Open Sans"/>
                <a:ea typeface="Open Sans"/>
                <a:cs typeface="Open Sans"/>
              </a:rPr>
              <a:t>. Una Lucha!</a:t>
            </a:r>
            <a:endParaRPr lang="es-ES" sz="1300" b="1">
              <a:solidFill>
                <a:srgbClr val="FFFFFF"/>
              </a:solidFill>
              <a:latin typeface="Open Sans"/>
              <a:ea typeface="Open Sans"/>
              <a:cs typeface="Open Sans"/>
            </a:endParaRPr>
          </a:p>
        </p:txBody>
      </p:sp>
      <p:sp>
        <p:nvSpPr>
          <p:cNvPr id="7" name="Rectangle 6">
            <a:extLst>
              <a:ext uri="{FF2B5EF4-FFF2-40B4-BE49-F238E27FC236}">
                <a16:creationId xmlns:a16="http://schemas.microsoft.com/office/drawing/2014/main" id="{F1AF6EEC-E1DB-DB09-A20F-024818E3BE22}"/>
              </a:ext>
            </a:extLst>
          </p:cNvPr>
          <p:cNvSpPr/>
          <p:nvPr/>
        </p:nvSpPr>
        <p:spPr>
          <a:xfrm>
            <a:off x="-18737" y="5255227"/>
            <a:ext cx="12305182" cy="1693193"/>
          </a:xfrm>
          <a:prstGeom prst="rect">
            <a:avLst/>
          </a:prstGeom>
          <a:solidFill>
            <a:schemeClr val="tx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5112310"/>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1473783" y="5544044"/>
            <a:ext cx="11007201" cy="1015663"/>
          </a:xfrm>
          <a:prstGeom prst="rect">
            <a:avLst/>
          </a:prstGeom>
          <a:noFill/>
        </p:spPr>
        <p:txBody>
          <a:bodyPr wrap="square" rtlCol="0">
            <a:spAutoFit/>
          </a:bodyPr>
          <a:lstStyle/>
          <a:p>
            <a:r>
              <a:rPr lang="en-US" sz="28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COR 1246 </a:t>
            </a:r>
            <a:r>
              <a:rPr lang="es-US" sz="28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Organización Interna - Personal</a:t>
            </a:r>
          </a:p>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Un</a:t>
            </a:r>
            <a:r>
              <a:rPr lang="en-US" sz="32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 </a:t>
            </a:r>
            <a:r>
              <a:rPr lang="en-US" sz="24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Sindicato</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sz="24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Una Familia</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Une </a:t>
            </a:r>
            <a:r>
              <a:rPr lang="en-US" sz="24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Lucha</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 name="Oval 1">
            <a:extLst>
              <a:ext uri="{FF2B5EF4-FFF2-40B4-BE49-F238E27FC236}">
                <a16:creationId xmlns:a16="http://schemas.microsoft.com/office/drawing/2014/main" id="{4E74FAA1-22A3-4CCC-8F65-B72D23B68937}"/>
              </a:ext>
            </a:extLst>
          </p:cNvPr>
          <p:cNvSpPr/>
          <p:nvPr/>
        </p:nvSpPr>
        <p:spPr>
          <a:xfrm flipH="1">
            <a:off x="3643946" y="6241720"/>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a:extLst>
              <a:ext uri="{FF2B5EF4-FFF2-40B4-BE49-F238E27FC236}">
                <a16:creationId xmlns:a16="http://schemas.microsoft.com/office/drawing/2014/main" id="{9979FCD3-623C-496D-8C1B-3F10919CBAF7}"/>
              </a:ext>
            </a:extLst>
          </p:cNvPr>
          <p:cNvSpPr/>
          <p:nvPr/>
        </p:nvSpPr>
        <p:spPr>
          <a:xfrm flipH="1">
            <a:off x="5737909" y="6233248"/>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2" name="Picture 11">
            <a:extLst>
              <a:ext uri="{FF2B5EF4-FFF2-40B4-BE49-F238E27FC236}">
                <a16:creationId xmlns:a16="http://schemas.microsoft.com/office/drawing/2014/main" id="{FE697ABC-C26F-4351-BF8C-7690DFE486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6276"/>
          <a:stretch/>
        </p:blipFill>
        <p:spPr>
          <a:xfrm rot="5400000">
            <a:off x="3240603" y="2253996"/>
            <a:ext cx="2631848" cy="3084783"/>
          </a:xfrm>
          <a:prstGeom prst="rect">
            <a:avLst/>
          </a:prstGeom>
        </p:spPr>
      </p:pic>
      <p:pic>
        <p:nvPicPr>
          <p:cNvPr id="14" name="Picture 13">
            <a:extLst>
              <a:ext uri="{FF2B5EF4-FFF2-40B4-BE49-F238E27FC236}">
                <a16:creationId xmlns:a16="http://schemas.microsoft.com/office/drawing/2014/main" id="{B6189404-23EC-4146-814F-DC431A4C55DA}"/>
              </a:ext>
            </a:extLst>
          </p:cNvPr>
          <p:cNvPicPr>
            <a:picLocks noChangeAspect="1"/>
          </p:cNvPicPr>
          <p:nvPr/>
        </p:nvPicPr>
        <p:blipFill rotWithShape="1">
          <a:blip r:embed="rId5">
            <a:extLst>
              <a:ext uri="{28A0092B-C50C-407E-A947-70E740481C1C}">
                <a14:useLocalDpi xmlns:a14="http://schemas.microsoft.com/office/drawing/2010/main" val="0"/>
              </a:ext>
            </a:extLst>
          </a:blip>
          <a:srcRect l="3394" t="20280" r="3394" b="-20280"/>
          <a:stretch/>
        </p:blipFill>
        <p:spPr>
          <a:xfrm>
            <a:off x="5780100" y="11188"/>
            <a:ext cx="6411900" cy="3116713"/>
          </a:xfrm>
          <a:prstGeom prst="rect">
            <a:avLst/>
          </a:prstGeom>
        </p:spPr>
      </p:pic>
      <p:pic>
        <p:nvPicPr>
          <p:cNvPr id="15" name="Picture 14">
            <a:extLst>
              <a:ext uri="{FF2B5EF4-FFF2-40B4-BE49-F238E27FC236}">
                <a16:creationId xmlns:a16="http://schemas.microsoft.com/office/drawing/2014/main" id="{11578824-75FF-401C-8BF8-66BCAFDE1F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096468" y="3202927"/>
            <a:ext cx="2198329" cy="1648747"/>
          </a:xfrm>
          <a:prstGeom prst="rect">
            <a:avLst/>
          </a:prstGeom>
        </p:spPr>
      </p:pic>
      <p:pic>
        <p:nvPicPr>
          <p:cNvPr id="16" name="Picture 15">
            <a:extLst>
              <a:ext uri="{FF2B5EF4-FFF2-40B4-BE49-F238E27FC236}">
                <a16:creationId xmlns:a16="http://schemas.microsoft.com/office/drawing/2014/main" id="{45D8C69E-7A0A-4A7B-8570-61D73FDC8D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5482225" y="3370416"/>
            <a:ext cx="1990325" cy="1492744"/>
          </a:xfrm>
          <a:prstGeom prst="rect">
            <a:avLst/>
          </a:prstGeom>
        </p:spPr>
      </p:pic>
      <p:pic>
        <p:nvPicPr>
          <p:cNvPr id="17" name="Picture 16">
            <a:extLst>
              <a:ext uri="{FF2B5EF4-FFF2-40B4-BE49-F238E27FC236}">
                <a16:creationId xmlns:a16="http://schemas.microsoft.com/office/drawing/2014/main" id="{A51D0A59-5491-4405-837A-2929BC02AE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5448262" y="3360717"/>
            <a:ext cx="2002775" cy="1502081"/>
          </a:xfrm>
          <a:prstGeom prst="rect">
            <a:avLst/>
          </a:prstGeom>
        </p:spPr>
      </p:pic>
      <p:pic>
        <p:nvPicPr>
          <p:cNvPr id="6" name="Picture 5">
            <a:extLst>
              <a:ext uri="{FF2B5EF4-FFF2-40B4-BE49-F238E27FC236}">
                <a16:creationId xmlns:a16="http://schemas.microsoft.com/office/drawing/2014/main" id="{1B6C3323-225E-4A9E-B4A2-7EC50AF2D06B}"/>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rcRect t="20509" b="14537"/>
          <a:stretch/>
        </p:blipFill>
        <p:spPr>
          <a:xfrm>
            <a:off x="0" y="-1997"/>
            <a:ext cx="7213517" cy="3123623"/>
          </a:xfrm>
          <a:prstGeom prst="rect">
            <a:avLst/>
          </a:prstGeom>
        </p:spPr>
      </p:pic>
      <p:pic>
        <p:nvPicPr>
          <p:cNvPr id="13" name="Picture 12">
            <a:extLst>
              <a:ext uri="{FF2B5EF4-FFF2-40B4-BE49-F238E27FC236}">
                <a16:creationId xmlns:a16="http://schemas.microsoft.com/office/drawing/2014/main" id="{BA963611-5812-47A7-930A-2495371389EA}"/>
              </a:ext>
            </a:extLst>
          </p:cNvPr>
          <p:cNvPicPr>
            <a:picLocks noChangeAspect="1"/>
          </p:cNvPicPr>
          <p:nvPr/>
        </p:nvPicPr>
        <p:blipFill rotWithShape="1">
          <a:blip r:embed="rId11">
            <a:extLst>
              <a:ext uri="{28A0092B-C50C-407E-A947-70E740481C1C}">
                <a14:useLocalDpi xmlns:a14="http://schemas.microsoft.com/office/drawing/2010/main" val="0"/>
              </a:ext>
            </a:extLst>
          </a:blip>
          <a:srcRect t="9433" r="14004"/>
          <a:stretch/>
        </p:blipFill>
        <p:spPr>
          <a:xfrm>
            <a:off x="-18737" y="3121625"/>
            <a:ext cx="1417853" cy="2007839"/>
          </a:xfrm>
          <a:prstGeom prst="rect">
            <a:avLst/>
          </a:prstGeom>
        </p:spPr>
      </p:pic>
      <p:pic>
        <p:nvPicPr>
          <p:cNvPr id="20" name="Picture 19">
            <a:extLst>
              <a:ext uri="{FF2B5EF4-FFF2-40B4-BE49-F238E27FC236}">
                <a16:creationId xmlns:a16="http://schemas.microsoft.com/office/drawing/2014/main" id="{96E63522-E20B-4827-A5A2-9C497F3D74B8}"/>
              </a:ext>
            </a:extLst>
          </p:cNvPr>
          <p:cNvPicPr>
            <a:picLocks noChangeAspect="1"/>
          </p:cNvPicPr>
          <p:nvPr/>
        </p:nvPicPr>
        <p:blipFill rotWithShape="1">
          <a:blip r:embed="rId12">
            <a:extLst>
              <a:ext uri="{28A0092B-C50C-407E-A947-70E740481C1C}">
                <a14:useLocalDpi xmlns:a14="http://schemas.microsoft.com/office/drawing/2010/main" val="0"/>
              </a:ext>
            </a:extLst>
          </a:blip>
          <a:srcRect t="50000" r="3208" b="11532"/>
          <a:stretch/>
        </p:blipFill>
        <p:spPr>
          <a:xfrm>
            <a:off x="7213517" y="2480463"/>
            <a:ext cx="4978483" cy="2638122"/>
          </a:xfrm>
          <a:prstGeom prst="rect">
            <a:avLst/>
          </a:prstGeom>
        </p:spPr>
      </p:pic>
      <p:pic>
        <p:nvPicPr>
          <p:cNvPr id="5" name="Picture 4">
            <a:extLst>
              <a:ext uri="{FF2B5EF4-FFF2-40B4-BE49-F238E27FC236}">
                <a16:creationId xmlns:a16="http://schemas.microsoft.com/office/drawing/2014/main" id="{9F00A41F-CD2E-4986-AB61-DAB24B41A0FB}"/>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56061" y="3903983"/>
            <a:ext cx="1046464" cy="1693193"/>
          </a:xfrm>
          <a:prstGeom prst="rect">
            <a:avLst/>
          </a:prstGeom>
        </p:spPr>
      </p:pic>
      <p:pic>
        <p:nvPicPr>
          <p:cNvPr id="19" name="Picture 18">
            <a:extLst>
              <a:ext uri="{FF2B5EF4-FFF2-40B4-BE49-F238E27FC236}">
                <a16:creationId xmlns:a16="http://schemas.microsoft.com/office/drawing/2014/main" id="{4D0A50A5-4B1F-4146-AA63-7AC4B061480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479556" y="4027300"/>
            <a:ext cx="1601323" cy="1601323"/>
          </a:xfrm>
          <a:prstGeom prst="rect">
            <a:avLst/>
          </a:prstGeom>
        </p:spPr>
      </p:pic>
      <p:pic>
        <p:nvPicPr>
          <p:cNvPr id="18" name="Picture 17" descr="A yellow circle with black text&#10;&#10;AI-generated content may be incorrect.">
            <a:extLst>
              <a:ext uri="{FF2B5EF4-FFF2-40B4-BE49-F238E27FC236}">
                <a16:creationId xmlns:a16="http://schemas.microsoft.com/office/drawing/2014/main" id="{2748115B-B8A9-4FB3-ADCD-1E5DCCF006B0}"/>
              </a:ext>
            </a:extLst>
          </p:cNvPr>
          <p:cNvPicPr>
            <a:picLocks noChangeAspect="1"/>
          </p:cNvPicPr>
          <p:nvPr/>
        </p:nvPicPr>
        <p:blipFill rotWithShape="1">
          <a:blip r:embed="rId15">
            <a:clrChange>
              <a:clrFrom>
                <a:srgbClr val="231F20"/>
              </a:clrFrom>
              <a:clrTo>
                <a:srgbClr val="231F20">
                  <a:alpha val="0"/>
                </a:srgbClr>
              </a:clrTo>
            </a:clrChange>
          </a:blip>
          <a:srcRect t="10016" b="10016"/>
          <a:stretch/>
        </p:blipFill>
        <p:spPr>
          <a:xfrm>
            <a:off x="10428198" y="5696282"/>
            <a:ext cx="1648055" cy="1017351"/>
          </a:xfrm>
          <a:prstGeom prst="rect">
            <a:avLst/>
          </a:prstGeom>
        </p:spPr>
      </p:pic>
      <p:pic>
        <p:nvPicPr>
          <p:cNvPr id="22" name="Picture 21">
            <a:extLst>
              <a:ext uri="{FF2B5EF4-FFF2-40B4-BE49-F238E27FC236}">
                <a16:creationId xmlns:a16="http://schemas.microsoft.com/office/drawing/2014/main" id="{57AD65F7-F29D-4687-A9EE-8A2C74C4A43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4516" y="5359428"/>
            <a:ext cx="1391855" cy="1391855"/>
          </a:xfrm>
          <a:prstGeom prst="rect">
            <a:avLst/>
          </a:prstGeom>
        </p:spPr>
      </p:pic>
    </p:spTree>
    <p:custDataLst>
      <p:tags r:id="rId1"/>
    </p:custDataLst>
    <p:extLst>
      <p:ext uri="{BB962C8B-B14F-4D97-AF65-F5344CB8AC3E}">
        <p14:creationId xmlns:p14="http://schemas.microsoft.com/office/powerpoint/2010/main" val="3058802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Recuerde </a:t>
            </a:r>
            <a:r>
              <a:rPr lang="es-US" dirty="0"/>
              <a:t>Qué No Es Un Sindicato</a:t>
            </a:r>
            <a:endParaRPr lang="en-CA" dirty="0"/>
          </a:p>
        </p:txBody>
      </p:sp>
      <p:sp>
        <p:nvSpPr>
          <p:cNvPr id="11" name="Rectangle 10">
            <a:extLst>
              <a:ext uri="{FF2B5EF4-FFF2-40B4-BE49-F238E27FC236}">
                <a16:creationId xmlns:a16="http://schemas.microsoft.com/office/drawing/2014/main" id="{45247269-A891-4E3D-9C72-5F072A516BB0}"/>
              </a:ext>
            </a:extLst>
          </p:cNvPr>
          <p:cNvSpPr/>
          <p:nvPr/>
        </p:nvSpPr>
        <p:spPr>
          <a:xfrm>
            <a:off x="5253112" y="3540268"/>
            <a:ext cx="1164313" cy="974824"/>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15">
            <a:extLst>
              <a:ext uri="{FF2B5EF4-FFF2-40B4-BE49-F238E27FC236}">
                <a16:creationId xmlns:a16="http://schemas.microsoft.com/office/drawing/2014/main" id="{A158F46B-1CCF-4012-B67E-6B85899E3D66}"/>
              </a:ext>
            </a:extLst>
          </p:cNvPr>
          <p:cNvSpPr/>
          <p:nvPr/>
        </p:nvSpPr>
        <p:spPr>
          <a:xfrm>
            <a:off x="3111500" y="2025241"/>
            <a:ext cx="6201436" cy="974824"/>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7" name="Picture 2" descr="OPEIU Local 8 - Reminder from Helen, an ...">
            <a:extLst>
              <a:ext uri="{FF2B5EF4-FFF2-40B4-BE49-F238E27FC236}">
                <a16:creationId xmlns:a16="http://schemas.microsoft.com/office/drawing/2014/main" id="{8D9FB7A4-8898-4E11-80F5-36282F3310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500" r="24641"/>
          <a:stretch/>
        </p:blipFill>
        <p:spPr bwMode="auto">
          <a:xfrm>
            <a:off x="4828757" y="1183481"/>
            <a:ext cx="2159836" cy="2742416"/>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735D18E0-2E2E-459A-AC62-2E61A8F1E0CC}"/>
              </a:ext>
            </a:extLst>
          </p:cNvPr>
          <p:cNvSpPr/>
          <p:nvPr/>
        </p:nvSpPr>
        <p:spPr>
          <a:xfrm>
            <a:off x="7239352" y="1183481"/>
            <a:ext cx="2527300" cy="249018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a:extLst>
              <a:ext uri="{FF2B5EF4-FFF2-40B4-BE49-F238E27FC236}">
                <a16:creationId xmlns:a16="http://schemas.microsoft.com/office/drawing/2014/main" id="{7F64E20D-5A9B-48D8-88EA-1B2268271940}"/>
              </a:ext>
            </a:extLst>
          </p:cNvPr>
          <p:cNvSpPr/>
          <p:nvPr/>
        </p:nvSpPr>
        <p:spPr>
          <a:xfrm>
            <a:off x="2229538" y="1183481"/>
            <a:ext cx="2329180" cy="249018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ectangle 19">
            <a:extLst>
              <a:ext uri="{FF2B5EF4-FFF2-40B4-BE49-F238E27FC236}">
                <a16:creationId xmlns:a16="http://schemas.microsoft.com/office/drawing/2014/main" id="{FBED50C8-9DA7-474E-960C-ADBD9261FA6F}"/>
              </a:ext>
            </a:extLst>
          </p:cNvPr>
          <p:cNvSpPr/>
          <p:nvPr/>
        </p:nvSpPr>
        <p:spPr>
          <a:xfrm>
            <a:off x="4737100" y="4160955"/>
            <a:ext cx="2343150" cy="205082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08BE2928-6436-4DDC-B2B7-5403E5589072}"/>
              </a:ext>
            </a:extLst>
          </p:cNvPr>
          <p:cNvSpPr txBox="1"/>
          <p:nvPr/>
        </p:nvSpPr>
        <p:spPr>
          <a:xfrm>
            <a:off x="2130478" y="1999865"/>
            <a:ext cx="2527300" cy="1015663"/>
          </a:xfrm>
          <a:prstGeom prst="rect">
            <a:avLst/>
          </a:prstGeom>
          <a:noFill/>
        </p:spPr>
        <p:txBody>
          <a:bodyPr wrap="square" rtlCol="0">
            <a:spAutoFit/>
          </a:bodyPr>
          <a:lstStyle/>
          <a:p>
            <a:pPr algn="ctr"/>
            <a:r>
              <a:rPr lang="es-US" sz="2000" dirty="0">
                <a:latin typeface="Open Sans" panose="020B0606030504020204" pitchFamily="34" charset="0"/>
                <a:ea typeface="Open Sans" panose="020B0606030504020204" pitchFamily="34" charset="0"/>
                <a:cs typeface="Open Sans" panose="020B0606030504020204" pitchFamily="34" charset="0"/>
              </a:rPr>
              <a:t>Un sindicato </a:t>
            </a:r>
            <a:r>
              <a:rPr lang="es-US" sz="2000" b="1" i="1" dirty="0">
                <a:latin typeface="Open Sans" panose="020B0606030504020204" pitchFamily="34" charset="0"/>
                <a:ea typeface="Open Sans" panose="020B0606030504020204" pitchFamily="34" charset="0"/>
                <a:cs typeface="Open Sans" panose="020B0606030504020204" pitchFamily="34" charset="0"/>
              </a:rPr>
              <a:t>no </a:t>
            </a:r>
            <a:r>
              <a:rPr lang="es-US" sz="2000" b="1" dirty="0">
                <a:latin typeface="Open Sans" panose="020B0606030504020204" pitchFamily="34" charset="0"/>
                <a:ea typeface="Open Sans" panose="020B0606030504020204" pitchFamily="34" charset="0"/>
                <a:cs typeface="Open Sans" panose="020B0606030504020204" pitchFamily="34" charset="0"/>
              </a:rPr>
              <a:t>es una entidad externa.</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CB85024D-6150-44BE-A28D-D87DDEAC73D2}"/>
              </a:ext>
            </a:extLst>
          </p:cNvPr>
          <p:cNvSpPr txBox="1"/>
          <p:nvPr/>
        </p:nvSpPr>
        <p:spPr>
          <a:xfrm>
            <a:off x="7254592" y="1830587"/>
            <a:ext cx="2527300" cy="1015663"/>
          </a:xfrm>
          <a:prstGeom prst="rect">
            <a:avLst/>
          </a:prstGeom>
          <a:noFill/>
        </p:spPr>
        <p:txBody>
          <a:bodyPr wrap="square" rtlCol="0">
            <a:spAutoFit/>
          </a:bodyPr>
          <a:lstStyle/>
          <a:p>
            <a:pPr algn="ctr"/>
            <a:r>
              <a:rPr lang="es-US" sz="2000" dirty="0">
                <a:latin typeface="Open Sans" panose="020B0606030504020204" pitchFamily="34" charset="0"/>
                <a:ea typeface="Open Sans" panose="020B0606030504020204" pitchFamily="34" charset="0"/>
                <a:cs typeface="Open Sans" panose="020B0606030504020204" pitchFamily="34" charset="0"/>
              </a:rPr>
              <a:t>Un sindicato </a:t>
            </a:r>
            <a:r>
              <a:rPr lang="es-US" sz="2000" b="1" i="1" dirty="0">
                <a:latin typeface="Open Sans" panose="020B0606030504020204" pitchFamily="34" charset="0"/>
                <a:ea typeface="Open Sans" panose="020B0606030504020204" pitchFamily="34" charset="0"/>
                <a:cs typeface="Open Sans" panose="020B0606030504020204" pitchFamily="34" charset="0"/>
              </a:rPr>
              <a:t>no </a:t>
            </a:r>
            <a:r>
              <a:rPr lang="es-US" sz="2000" b="1" dirty="0">
                <a:latin typeface="Open Sans" panose="020B0606030504020204" pitchFamily="34" charset="0"/>
                <a:ea typeface="Open Sans" panose="020B0606030504020204" pitchFamily="34" charset="0"/>
                <a:cs typeface="Open Sans" panose="020B0606030504020204" pitchFamily="34" charset="0"/>
              </a:rPr>
              <a:t>es una agencia de empleo.</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4A1286A7-9190-4EE3-93A7-4C95DE301944}"/>
              </a:ext>
            </a:extLst>
          </p:cNvPr>
          <p:cNvSpPr txBox="1"/>
          <p:nvPr/>
        </p:nvSpPr>
        <p:spPr>
          <a:xfrm>
            <a:off x="4645025" y="4549526"/>
            <a:ext cx="2527300" cy="707886"/>
          </a:xfrm>
          <a:prstGeom prst="rect">
            <a:avLst/>
          </a:prstGeom>
          <a:noFill/>
        </p:spPr>
        <p:txBody>
          <a:bodyPr wrap="square" rtlCol="0">
            <a:spAutoFit/>
          </a:bodyPr>
          <a:lstStyle/>
          <a:p>
            <a:pPr algn="ctr"/>
            <a:r>
              <a:rPr lang="es-US" sz="2000" dirty="0">
                <a:latin typeface="Open Sans" panose="020B0606030504020204" pitchFamily="34" charset="0"/>
                <a:ea typeface="Open Sans" panose="020B0606030504020204" pitchFamily="34" charset="0"/>
                <a:cs typeface="Open Sans" panose="020B0606030504020204" pitchFamily="34" charset="0"/>
              </a:rPr>
              <a:t>Un sindicato </a:t>
            </a:r>
            <a:r>
              <a:rPr lang="es-US" sz="2000" b="1" i="1" dirty="0">
                <a:latin typeface="Open Sans" panose="020B0606030504020204" pitchFamily="34" charset="0"/>
                <a:ea typeface="Open Sans" panose="020B0606030504020204" pitchFamily="34" charset="0"/>
                <a:cs typeface="Open Sans" panose="020B0606030504020204" pitchFamily="34" charset="0"/>
              </a:rPr>
              <a:t>no</a:t>
            </a:r>
            <a:r>
              <a:rPr lang="es-US" sz="2000" b="1" dirty="0">
                <a:latin typeface="Open Sans" panose="020B0606030504020204" pitchFamily="34" charset="0"/>
                <a:ea typeface="Open Sans" panose="020B0606030504020204" pitchFamily="34" charset="0"/>
                <a:cs typeface="Open Sans" panose="020B0606030504020204" pitchFamily="34" charset="0"/>
              </a:rPr>
              <a:t> es un servicio social.</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03233933-2582-0D1F-7554-E043567F476A}"/>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2991760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191911" y="-142082"/>
            <a:ext cx="10704689" cy="1325563"/>
          </a:xfrm>
        </p:spPr>
        <p:txBody>
          <a:bodyPr/>
          <a:lstStyle/>
          <a:p>
            <a:r>
              <a:rPr lang="es-ES" dirty="0">
                <a:solidFill>
                  <a:schemeClr val="bg1"/>
                </a:solidFill>
              </a:rPr>
              <a:t>Tipos de </a:t>
            </a:r>
            <a:r>
              <a:rPr lang="es-ES" dirty="0"/>
              <a:t>Campañas Internas</a:t>
            </a:r>
            <a:endParaRPr lang="en-US" b="1" dirty="0"/>
          </a:p>
        </p:txBody>
      </p:sp>
      <p:sp>
        <p:nvSpPr>
          <p:cNvPr id="4" name="Footer Placeholder 1">
            <a:extLst>
              <a:ext uri="{FF2B5EF4-FFF2-40B4-BE49-F238E27FC236}">
                <a16:creationId xmlns:a16="http://schemas.microsoft.com/office/drawing/2014/main" id="{5F497D4C-28A3-262A-6CE1-B27517B71F6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
        <p:nvSpPr>
          <p:cNvPr id="6" name="Rectangle 5">
            <a:extLst>
              <a:ext uri="{FF2B5EF4-FFF2-40B4-BE49-F238E27FC236}">
                <a16:creationId xmlns:a16="http://schemas.microsoft.com/office/drawing/2014/main" id="{E14145C2-5ED3-498F-B39E-BAF226FAFE70}"/>
              </a:ext>
            </a:extLst>
          </p:cNvPr>
          <p:cNvSpPr/>
          <p:nvPr/>
        </p:nvSpPr>
        <p:spPr>
          <a:xfrm>
            <a:off x="315861" y="1183481"/>
            <a:ext cx="11684228" cy="488203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a:extLst>
              <a:ext uri="{FF2B5EF4-FFF2-40B4-BE49-F238E27FC236}">
                <a16:creationId xmlns:a16="http://schemas.microsoft.com/office/drawing/2014/main" id="{41EED6E1-DC72-4CFB-953B-6BF4B26BCA08}"/>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6577"/>
          <a:stretch/>
        </p:blipFill>
        <p:spPr>
          <a:xfrm>
            <a:off x="6762140" y="2255028"/>
            <a:ext cx="4778557" cy="2776880"/>
          </a:xfrm>
          <a:prstGeom prst="rect">
            <a:avLst/>
          </a:prstGeom>
        </p:spPr>
      </p:pic>
      <p:sp>
        <p:nvSpPr>
          <p:cNvPr id="8" name="TextBox 7">
            <a:extLst>
              <a:ext uri="{FF2B5EF4-FFF2-40B4-BE49-F238E27FC236}">
                <a16:creationId xmlns:a16="http://schemas.microsoft.com/office/drawing/2014/main" id="{BC688340-A7DE-4B9F-99A5-1C3DB9043CFC}"/>
              </a:ext>
            </a:extLst>
          </p:cNvPr>
          <p:cNvSpPr txBox="1"/>
          <p:nvPr/>
        </p:nvSpPr>
        <p:spPr>
          <a:xfrm>
            <a:off x="438803" y="1071250"/>
            <a:ext cx="10324858" cy="769441"/>
          </a:xfrm>
          <a:prstGeom prst="rect">
            <a:avLst/>
          </a:prstGeom>
          <a:noFill/>
        </p:spPr>
        <p:txBody>
          <a:bodyPr wrap="square">
            <a:spAutoFit/>
          </a:bodyPr>
          <a:lstStyle/>
          <a:p>
            <a:endParaRPr lang="es-ES" sz="2200" dirty="0">
              <a:latin typeface="Open Sans" panose="020B0606030504020204" pitchFamily="34" charset="0"/>
              <a:ea typeface="Open Sans" panose="020B0606030504020204" pitchFamily="34" charset="0"/>
              <a:cs typeface="Open Sans" panose="020B0606030504020204" pitchFamily="34" charset="0"/>
            </a:endParaRPr>
          </a:p>
          <a:p>
            <a:r>
              <a:rPr lang="es-ES" sz="2200" dirty="0">
                <a:latin typeface="Open Sans" panose="020B0606030504020204" pitchFamily="34" charset="0"/>
                <a:ea typeface="Open Sans" panose="020B0606030504020204" pitchFamily="34" charset="0"/>
                <a:cs typeface="Open Sans" panose="020B0606030504020204" pitchFamily="34" charset="0"/>
              </a:rPr>
              <a:t>Membresía e iniciativas impulsadas por los miembros y políticas</a:t>
            </a: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97FA9670-D150-457A-909C-3E28BC543CD3}"/>
              </a:ext>
            </a:extLst>
          </p:cNvPr>
          <p:cNvSpPr txBox="1"/>
          <p:nvPr/>
        </p:nvSpPr>
        <p:spPr>
          <a:xfrm>
            <a:off x="501995" y="1952922"/>
            <a:ext cx="6136195" cy="4154984"/>
          </a:xfrm>
          <a:prstGeom prst="rect">
            <a:avLst/>
          </a:prstGeom>
          <a:noFill/>
        </p:spPr>
        <p:txBody>
          <a:bodyPr wrap="square">
            <a:spAutoFit/>
          </a:bodyPr>
          <a:lstStyle/>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Campañas de captación de miembros</a:t>
            </a:r>
          </a:p>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Campañas de contratos</a:t>
            </a:r>
          </a:p>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Campañas de recertificación</a:t>
            </a:r>
          </a:p>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Campañas de conversión a la categoría 9a</a:t>
            </a:r>
          </a:p>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Campañas para la firma del primer contrato</a:t>
            </a:r>
          </a:p>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Iniciativas de solidaridad</a:t>
            </a:r>
          </a:p>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Campañas para el fortalecimiento del poder</a:t>
            </a:r>
          </a:p>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Pruebas estructurales</a:t>
            </a:r>
          </a:p>
          <a:p>
            <a:pPr marL="342900" indent="-342900">
              <a:buFont typeface="Arial" panose="020B0604020202020204" pitchFamily="34" charset="0"/>
              <a:buChar char="•"/>
            </a:pPr>
            <a:r>
              <a:rPr lang="es-ES" sz="2200" dirty="0">
                <a:latin typeface="Open Sans" panose="020B0606030504020204" pitchFamily="34" charset="0"/>
                <a:ea typeface="Open Sans" panose="020B0606030504020204" pitchFamily="34" charset="0"/>
                <a:cs typeface="Open Sans" panose="020B0606030504020204" pitchFamily="34" charset="0"/>
              </a:rPr>
              <a:t>Iniciativas y políticas impulsadas por los miembros</a:t>
            </a:r>
          </a:p>
        </p:txBody>
      </p:sp>
    </p:spTree>
    <p:extLst>
      <p:ext uri="{BB962C8B-B14F-4D97-AF65-F5344CB8AC3E}">
        <p14:creationId xmlns:p14="http://schemas.microsoft.com/office/powerpoint/2010/main" val="24341441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191911" y="-142082"/>
            <a:ext cx="10704689" cy="1325563"/>
          </a:xfrm>
        </p:spPr>
        <p:txBody>
          <a:bodyPr/>
          <a:lstStyle/>
          <a:p>
            <a:r>
              <a:rPr lang="es-ES" dirty="0">
                <a:solidFill>
                  <a:schemeClr val="bg1"/>
                </a:solidFill>
              </a:rPr>
              <a:t>Llega a </a:t>
            </a:r>
            <a:r>
              <a:rPr lang="es-ES" dirty="0"/>
              <a:t>Nuestra Línea Base</a:t>
            </a:r>
            <a:endParaRPr lang="en-US" b="1" dirty="0"/>
          </a:p>
        </p:txBody>
      </p:sp>
      <p:sp>
        <p:nvSpPr>
          <p:cNvPr id="4" name="Footer Placeholder 1">
            <a:extLst>
              <a:ext uri="{FF2B5EF4-FFF2-40B4-BE49-F238E27FC236}">
                <a16:creationId xmlns:a16="http://schemas.microsoft.com/office/drawing/2014/main" id="{5F497D4C-28A3-262A-6CE1-B27517B71F6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5" name="Picture 4">
            <a:extLst>
              <a:ext uri="{FF2B5EF4-FFF2-40B4-BE49-F238E27FC236}">
                <a16:creationId xmlns:a16="http://schemas.microsoft.com/office/drawing/2014/main" id="{EFBF6867-C4A5-48B8-9093-BD6D279621AE}"/>
              </a:ext>
            </a:extLst>
          </p:cNvPr>
          <p:cNvPicPr>
            <a:picLocks noChangeAspect="1"/>
          </p:cNvPicPr>
          <p:nvPr/>
        </p:nvPicPr>
        <p:blipFill>
          <a:blip r:embed="rId3"/>
          <a:stretch>
            <a:fillRect/>
          </a:stretch>
        </p:blipFill>
        <p:spPr>
          <a:xfrm>
            <a:off x="522513" y="1677525"/>
            <a:ext cx="11395873" cy="3178991"/>
          </a:xfrm>
          <a:prstGeom prst="rect">
            <a:avLst/>
          </a:prstGeom>
        </p:spPr>
      </p:pic>
    </p:spTree>
    <p:extLst>
      <p:ext uri="{BB962C8B-B14F-4D97-AF65-F5344CB8AC3E}">
        <p14:creationId xmlns:p14="http://schemas.microsoft.com/office/powerpoint/2010/main" val="148499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191911" y="-142082"/>
            <a:ext cx="10704689" cy="1325563"/>
          </a:xfrm>
        </p:spPr>
        <p:txBody>
          <a:bodyPr/>
          <a:lstStyle/>
          <a:p>
            <a:r>
              <a:rPr lang="es-US" dirty="0">
                <a:solidFill>
                  <a:schemeClr val="bg1"/>
                </a:solidFill>
              </a:rPr>
              <a:t>Organización Interna: </a:t>
            </a:r>
            <a:r>
              <a:rPr lang="es-US" dirty="0"/>
              <a:t>Nociones básicas</a:t>
            </a:r>
            <a:endParaRPr lang="en-US" b="1" dirty="0"/>
          </a:p>
        </p:txBody>
      </p:sp>
      <p:pic>
        <p:nvPicPr>
          <p:cNvPr id="7" name="Picture 6">
            <a:extLst>
              <a:ext uri="{FF2B5EF4-FFF2-40B4-BE49-F238E27FC236}">
                <a16:creationId xmlns:a16="http://schemas.microsoft.com/office/drawing/2014/main" id="{573770D4-018D-4618-8E6A-DE0F5C720A9E}"/>
              </a:ext>
            </a:extLst>
          </p:cNvPr>
          <p:cNvPicPr>
            <a:picLocks noChangeAspect="1"/>
          </p:cNvPicPr>
          <p:nvPr/>
        </p:nvPicPr>
        <p:blipFill>
          <a:blip r:embed="rId3"/>
          <a:stretch>
            <a:fillRect/>
          </a:stretch>
        </p:blipFill>
        <p:spPr>
          <a:xfrm>
            <a:off x="2578792" y="2092404"/>
            <a:ext cx="7034416" cy="2375601"/>
          </a:xfrm>
          <a:prstGeom prst="rect">
            <a:avLst/>
          </a:prstGeom>
        </p:spPr>
      </p:pic>
      <p:sp>
        <p:nvSpPr>
          <p:cNvPr id="4" name="Footer Placeholder 1">
            <a:extLst>
              <a:ext uri="{FF2B5EF4-FFF2-40B4-BE49-F238E27FC236}">
                <a16:creationId xmlns:a16="http://schemas.microsoft.com/office/drawing/2014/main" id="{5F497D4C-28A3-262A-6CE1-B27517B71F6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41173212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446798" y="3516381"/>
            <a:ext cx="9119155" cy="1200329"/>
          </a:xfrm>
          <a:prstGeom prst="rect">
            <a:avLst/>
          </a:prstGeom>
          <a:noFill/>
        </p:spPr>
        <p:txBody>
          <a:bodyPr wrap="square" rtlCol="0">
            <a:spAutoFit/>
          </a:bodyPr>
          <a:lstStyle/>
          <a:p>
            <a:r>
              <a:rPr lang="es-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Organización Interna: </a:t>
            </a: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r>
              <a:rPr lang="es-US" sz="36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Ejercicio de Evaluación Inicial</a:t>
            </a:r>
            <a:endParaRPr lang="en-US" sz="3600" b="1"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a:solidFill>
                  <a:schemeClr val="bg1"/>
                </a:solidFill>
                <a:latin typeface="Source Sans Pro"/>
                <a:ea typeface="Source Sans Pro"/>
                <a:cs typeface="Source Sans Pro"/>
                <a:sym typeface="Source Sans Pro"/>
              </a:rPr>
              <a:t>02</a:t>
            </a:r>
            <a:endParaRPr sz="1000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a:solidFill>
                  <a:srgbClr val="E7B909"/>
                </a:solidFill>
              </a:rPr>
              <a:t>i</a:t>
            </a:r>
            <a:r>
              <a:rPr lang="en-CA" sz="2400" b="1"/>
              <a:t>FTI.edu</a:t>
            </a:r>
          </a:p>
        </p:txBody>
      </p:sp>
    </p:spTree>
    <p:custDataLst>
      <p:tags r:id="rId1"/>
    </p:custDataLst>
    <p:extLst>
      <p:ext uri="{BB962C8B-B14F-4D97-AF65-F5344CB8AC3E}">
        <p14:creationId xmlns:p14="http://schemas.microsoft.com/office/powerpoint/2010/main" val="3568801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¿Cómo ven Los Afiliados </a:t>
            </a:r>
            <a:r>
              <a:rPr lang="es-US" dirty="0"/>
              <a:t>a Nuestro Sindicato?</a:t>
            </a:r>
            <a:endParaRPr lang="en-CA" dirty="0"/>
          </a:p>
        </p:txBody>
      </p:sp>
      <p:pic>
        <p:nvPicPr>
          <p:cNvPr id="14" name="Picture 13">
            <a:extLst>
              <a:ext uri="{FF2B5EF4-FFF2-40B4-BE49-F238E27FC236}">
                <a16:creationId xmlns:a16="http://schemas.microsoft.com/office/drawing/2014/main" id="{57F59A1F-268F-4E5A-BADE-013479137D2B}"/>
              </a:ext>
            </a:extLst>
          </p:cNvPr>
          <p:cNvPicPr>
            <a:picLocks noChangeAspect="1"/>
          </p:cNvPicPr>
          <p:nvPr/>
        </p:nvPicPr>
        <p:blipFill>
          <a:blip r:embed="rId3"/>
          <a:stretch>
            <a:fillRect/>
          </a:stretch>
        </p:blipFill>
        <p:spPr>
          <a:xfrm>
            <a:off x="3619500" y="1004679"/>
            <a:ext cx="4858428" cy="3467584"/>
          </a:xfrm>
          <a:prstGeom prst="rect">
            <a:avLst/>
          </a:prstGeom>
        </p:spPr>
      </p:pic>
      <p:sp>
        <p:nvSpPr>
          <p:cNvPr id="15" name="Oval 14">
            <a:extLst>
              <a:ext uri="{FF2B5EF4-FFF2-40B4-BE49-F238E27FC236}">
                <a16:creationId xmlns:a16="http://schemas.microsoft.com/office/drawing/2014/main" id="{D239A9FE-C846-4883-BC76-52E4ABAA908E}"/>
              </a:ext>
            </a:extLst>
          </p:cNvPr>
          <p:cNvSpPr/>
          <p:nvPr/>
        </p:nvSpPr>
        <p:spPr>
          <a:xfrm>
            <a:off x="7840647" y="2075689"/>
            <a:ext cx="3403600" cy="13255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Oval 23">
            <a:extLst>
              <a:ext uri="{FF2B5EF4-FFF2-40B4-BE49-F238E27FC236}">
                <a16:creationId xmlns:a16="http://schemas.microsoft.com/office/drawing/2014/main" id="{40D13C77-A1BB-4388-93A4-1DC6B6F6B97D}"/>
              </a:ext>
            </a:extLst>
          </p:cNvPr>
          <p:cNvSpPr/>
          <p:nvPr/>
        </p:nvSpPr>
        <p:spPr>
          <a:xfrm>
            <a:off x="4469130" y="3872112"/>
            <a:ext cx="3403600" cy="132556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Oval 24">
            <a:extLst>
              <a:ext uri="{FF2B5EF4-FFF2-40B4-BE49-F238E27FC236}">
                <a16:creationId xmlns:a16="http://schemas.microsoft.com/office/drawing/2014/main" id="{48546104-7A1E-4C6F-8034-F1723980870D}"/>
              </a:ext>
            </a:extLst>
          </p:cNvPr>
          <p:cNvSpPr/>
          <p:nvPr/>
        </p:nvSpPr>
        <p:spPr>
          <a:xfrm>
            <a:off x="735340" y="2170441"/>
            <a:ext cx="3403600" cy="13255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highlight>
                <a:srgbClr val="FFD03B"/>
              </a:highlight>
            </a:endParaRPr>
          </a:p>
        </p:txBody>
      </p:sp>
      <p:sp>
        <p:nvSpPr>
          <p:cNvPr id="26" name="TextBox 25">
            <a:extLst>
              <a:ext uri="{FF2B5EF4-FFF2-40B4-BE49-F238E27FC236}">
                <a16:creationId xmlns:a16="http://schemas.microsoft.com/office/drawing/2014/main" id="{46C5B0BB-8C85-4742-96F3-E1AC6AE96163}"/>
              </a:ext>
            </a:extLst>
          </p:cNvPr>
          <p:cNvSpPr txBox="1"/>
          <p:nvPr/>
        </p:nvSpPr>
        <p:spPr>
          <a:xfrm>
            <a:off x="4586907" y="4999006"/>
            <a:ext cx="3253740" cy="954107"/>
          </a:xfrm>
          <a:prstGeom prst="rect">
            <a:avLst/>
          </a:prstGeom>
          <a:noFill/>
        </p:spPr>
        <p:txBody>
          <a:bodyPr wrap="square" rtlCol="0">
            <a:spAutoFit/>
          </a:bodyPr>
          <a:lstStyle/>
          <a:p>
            <a:pPr marL="571500" indent="-571500">
              <a:buFont typeface="Arial" panose="020B0604020202020204" pitchFamily="34" charset="0"/>
              <a:buChar char="•"/>
            </a:pPr>
            <a:endParaRPr lang="en-US" sz="2000">
              <a:latin typeface="Open Sans" panose="020B0606030504020204" pitchFamily="34" charset="0"/>
              <a:ea typeface="Open Sans" panose="020B0606030504020204" pitchFamily="34" charset="0"/>
              <a:cs typeface="Open Sans" panose="020B0606030504020204" pitchFamily="34" charset="0"/>
            </a:endParaRPr>
          </a:p>
          <a:p>
            <a:pPr algn="ctr"/>
            <a:r>
              <a:rPr lang="es-US" sz="36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¿POR QUÉ</a:t>
            </a:r>
            <a:r>
              <a:rPr lang="en-US" sz="36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7" name="TextBox 26">
            <a:extLst>
              <a:ext uri="{FF2B5EF4-FFF2-40B4-BE49-F238E27FC236}">
                <a16:creationId xmlns:a16="http://schemas.microsoft.com/office/drawing/2014/main" id="{E066A93E-04AE-4A06-BA04-F9B9F2DF3C70}"/>
              </a:ext>
            </a:extLst>
          </p:cNvPr>
          <p:cNvSpPr txBox="1"/>
          <p:nvPr/>
        </p:nvSpPr>
        <p:spPr>
          <a:xfrm>
            <a:off x="749310" y="2483189"/>
            <a:ext cx="3253740" cy="707886"/>
          </a:xfrm>
          <a:prstGeom prst="rect">
            <a:avLst/>
          </a:prstGeom>
          <a:noFill/>
        </p:spPr>
        <p:txBody>
          <a:bodyPr wrap="square" rtlCol="0">
            <a:spAutoFit/>
          </a:bodyPr>
          <a:lstStyle/>
          <a:p>
            <a:pPr algn="ctr"/>
            <a:r>
              <a:rPr lang="es-ES" sz="2000" dirty="0">
                <a:latin typeface="Open Sans" panose="020B0606030504020204" pitchFamily="34" charset="0"/>
                <a:ea typeface="Open Sans" panose="020B0606030504020204" pitchFamily="34" charset="0"/>
                <a:cs typeface="Open Sans" panose="020B0606030504020204" pitchFamily="34" charset="0"/>
              </a:rPr>
              <a:t>¿Como </a:t>
            </a:r>
            <a:r>
              <a:rPr lang="es-ES" sz="2000" b="1" dirty="0">
                <a:latin typeface="Open Sans" panose="020B0606030504020204" pitchFamily="34" charset="0"/>
                <a:ea typeface="Open Sans" panose="020B0606030504020204" pitchFamily="34" charset="0"/>
                <a:cs typeface="Open Sans" panose="020B0606030504020204" pitchFamily="34" charset="0"/>
              </a:rPr>
              <a:t>Representante</a:t>
            </a:r>
            <a:r>
              <a:rPr lang="es-ES" sz="2000" dirty="0">
                <a:latin typeface="Open Sans" panose="020B0606030504020204" pitchFamily="34" charset="0"/>
                <a:ea typeface="Open Sans" panose="020B0606030504020204" pitchFamily="34" charset="0"/>
                <a:cs typeface="Open Sans" panose="020B0606030504020204" pitchFamily="34" charset="0"/>
              </a:rPr>
              <a:t> de los miembros?</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A4E05E8F-5C0B-4E1A-8078-DD1E0B19C171}"/>
              </a:ext>
            </a:extLst>
          </p:cNvPr>
          <p:cNvSpPr txBox="1"/>
          <p:nvPr/>
        </p:nvSpPr>
        <p:spPr>
          <a:xfrm>
            <a:off x="7990507" y="2354427"/>
            <a:ext cx="3253740" cy="707886"/>
          </a:xfrm>
          <a:prstGeom prst="rect">
            <a:avLst/>
          </a:prstGeom>
          <a:noFill/>
        </p:spPr>
        <p:txBody>
          <a:bodyPr wrap="square" rtlCol="0">
            <a:spAutoFit/>
          </a:bodyPr>
          <a:lstStyle/>
          <a:p>
            <a:pPr algn="ctr"/>
            <a:r>
              <a:rPr lang="es-US" sz="2000" dirty="0">
                <a:latin typeface="Open Sans" panose="020B0606030504020204" pitchFamily="34" charset="0"/>
                <a:ea typeface="Open Sans" panose="020B0606030504020204" pitchFamily="34" charset="0"/>
                <a:cs typeface="Open Sans" panose="020B0606030504020204" pitchFamily="34" charset="0"/>
              </a:rPr>
              <a:t>¿Lo ven como un </a:t>
            </a:r>
            <a:r>
              <a:rPr lang="es-US" sz="2000" b="1" dirty="0">
                <a:latin typeface="Open Sans" panose="020B0606030504020204" pitchFamily="34" charset="0"/>
                <a:ea typeface="Open Sans" panose="020B0606030504020204" pitchFamily="34" charset="0"/>
                <a:cs typeface="Open Sans" panose="020B0606030504020204" pitchFamily="34" charset="0"/>
              </a:rPr>
              <a:t>recaudador de cuotas?</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64825F5C-924A-47F0-8088-2A1320833CF1}"/>
              </a:ext>
            </a:extLst>
          </p:cNvPr>
          <p:cNvSpPr txBox="1"/>
          <p:nvPr/>
        </p:nvSpPr>
        <p:spPr>
          <a:xfrm>
            <a:off x="4618990" y="4232025"/>
            <a:ext cx="3253740" cy="707886"/>
          </a:xfrm>
          <a:prstGeom prst="rect">
            <a:avLst/>
          </a:prstGeom>
          <a:noFill/>
        </p:spPr>
        <p:txBody>
          <a:bodyPr wrap="square" rtlCol="0">
            <a:spAutoFit/>
          </a:bodyPr>
          <a:lstStyle/>
          <a:p>
            <a:pPr algn="ctr"/>
            <a:r>
              <a:rPr lang="es-US" sz="2000" dirty="0">
                <a:latin typeface="Open Sans" panose="020B0606030504020204" pitchFamily="34" charset="0"/>
                <a:ea typeface="Open Sans" panose="020B0606030504020204" pitchFamily="34" charset="0"/>
                <a:cs typeface="Open Sans" panose="020B0606030504020204" pitchFamily="34" charset="0"/>
              </a:rPr>
              <a:t>¿Lo ven como parte de un </a:t>
            </a:r>
            <a:r>
              <a:rPr lang="es-US" sz="20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movimiento</a:t>
            </a:r>
            <a:r>
              <a:rPr lang="es-US" sz="2000" dirty="0">
                <a:latin typeface="Open Sans" panose="020B0606030504020204" pitchFamily="34" charset="0"/>
                <a:ea typeface="Open Sans" panose="020B0606030504020204" pitchFamily="34" charset="0"/>
                <a:cs typeface="Open Sans" panose="020B0606030504020204" pitchFamily="34" charset="0"/>
              </a:rPr>
              <a:t>?</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0" name="Picture 29">
            <a:extLst>
              <a:ext uri="{FF2B5EF4-FFF2-40B4-BE49-F238E27FC236}">
                <a16:creationId xmlns:a16="http://schemas.microsoft.com/office/drawing/2014/main" id="{1004E99E-8ECA-46AA-A7B3-22D1029FC77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8679" y="2308394"/>
            <a:ext cx="135600" cy="219402"/>
          </a:xfrm>
          <a:prstGeom prst="rect">
            <a:avLst/>
          </a:prstGeom>
        </p:spPr>
      </p:pic>
      <p:pic>
        <p:nvPicPr>
          <p:cNvPr id="31" name="Picture 30">
            <a:extLst>
              <a:ext uri="{FF2B5EF4-FFF2-40B4-BE49-F238E27FC236}">
                <a16:creationId xmlns:a16="http://schemas.microsoft.com/office/drawing/2014/main" id="{AA634BDD-EAB6-4F73-9813-DDE3F42CE879}"/>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11200" y="2428715"/>
            <a:ext cx="135600" cy="219402"/>
          </a:xfrm>
          <a:prstGeom prst="rect">
            <a:avLst/>
          </a:prstGeom>
        </p:spPr>
      </p:pic>
      <p:pic>
        <p:nvPicPr>
          <p:cNvPr id="32" name="Picture 31">
            <a:extLst>
              <a:ext uri="{FF2B5EF4-FFF2-40B4-BE49-F238E27FC236}">
                <a16:creationId xmlns:a16="http://schemas.microsoft.com/office/drawing/2014/main" id="{07883034-6353-4A40-A6F1-5A99F2F089A6}"/>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4" y="2598052"/>
            <a:ext cx="135600" cy="219402"/>
          </a:xfrm>
          <a:prstGeom prst="rect">
            <a:avLst/>
          </a:prstGeom>
        </p:spPr>
      </p:pic>
      <p:pic>
        <p:nvPicPr>
          <p:cNvPr id="33" name="Picture 32">
            <a:extLst>
              <a:ext uri="{FF2B5EF4-FFF2-40B4-BE49-F238E27FC236}">
                <a16:creationId xmlns:a16="http://schemas.microsoft.com/office/drawing/2014/main" id="{1EFE8452-D869-48D4-BC3A-B349D0B8458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94488" y="2418095"/>
            <a:ext cx="135600" cy="219402"/>
          </a:xfrm>
          <a:prstGeom prst="rect">
            <a:avLst/>
          </a:prstGeom>
        </p:spPr>
      </p:pic>
      <p:pic>
        <p:nvPicPr>
          <p:cNvPr id="34" name="Picture 33">
            <a:extLst>
              <a:ext uri="{FF2B5EF4-FFF2-40B4-BE49-F238E27FC236}">
                <a16:creationId xmlns:a16="http://schemas.microsoft.com/office/drawing/2014/main" id="{ABE6A013-E84F-4D95-ACBE-9910F23F1AFA}"/>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85901" y="2613821"/>
            <a:ext cx="135600" cy="219402"/>
          </a:xfrm>
          <a:prstGeom prst="rect">
            <a:avLst/>
          </a:prstGeom>
        </p:spPr>
      </p:pic>
      <p:sp>
        <p:nvSpPr>
          <p:cNvPr id="4" name="Footer Placeholder 1">
            <a:extLst>
              <a:ext uri="{FF2B5EF4-FFF2-40B4-BE49-F238E27FC236}">
                <a16:creationId xmlns:a16="http://schemas.microsoft.com/office/drawing/2014/main" id="{CFB3BD04-213B-7D2B-8F47-DDDCED1BDAF0}"/>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24983204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¿Cómo Los Afiliados </a:t>
            </a:r>
            <a:r>
              <a:rPr lang="es-US" dirty="0"/>
              <a:t>Experimentan la Actividad del Sindicato?</a:t>
            </a:r>
            <a:endParaRPr lang="en-CA" dirty="0"/>
          </a:p>
        </p:txBody>
      </p:sp>
      <p:pic>
        <p:nvPicPr>
          <p:cNvPr id="12" name="Picture 11">
            <a:extLst>
              <a:ext uri="{FF2B5EF4-FFF2-40B4-BE49-F238E27FC236}">
                <a16:creationId xmlns:a16="http://schemas.microsoft.com/office/drawing/2014/main" id="{22ABCB0C-CAA4-4C13-ADA2-FCE5C7E65DB6}"/>
              </a:ext>
            </a:extLst>
          </p:cNvPr>
          <p:cNvPicPr>
            <a:picLocks noChangeAspect="1"/>
          </p:cNvPicPr>
          <p:nvPr/>
        </p:nvPicPr>
        <p:blipFill>
          <a:blip r:embed="rId3">
            <a:biLevel thresh="75000"/>
          </a:blip>
          <a:stretch>
            <a:fillRect/>
          </a:stretch>
        </p:blipFill>
        <p:spPr>
          <a:xfrm>
            <a:off x="3619500" y="1004679"/>
            <a:ext cx="4858428" cy="3467584"/>
          </a:xfrm>
          <a:prstGeom prst="rect">
            <a:avLst/>
          </a:prstGeom>
        </p:spPr>
      </p:pic>
      <p:sp>
        <p:nvSpPr>
          <p:cNvPr id="21" name="Oval 20">
            <a:extLst>
              <a:ext uri="{FF2B5EF4-FFF2-40B4-BE49-F238E27FC236}">
                <a16:creationId xmlns:a16="http://schemas.microsoft.com/office/drawing/2014/main" id="{AE9082D6-7488-4AA6-BF4B-8F8A02C7CFFD}"/>
              </a:ext>
            </a:extLst>
          </p:cNvPr>
          <p:cNvSpPr/>
          <p:nvPr/>
        </p:nvSpPr>
        <p:spPr>
          <a:xfrm>
            <a:off x="722630" y="2103436"/>
            <a:ext cx="3403600" cy="132556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7CBDC240-7F72-4131-A66A-129893B85BCF}"/>
              </a:ext>
            </a:extLst>
          </p:cNvPr>
          <p:cNvSpPr txBox="1"/>
          <p:nvPr/>
        </p:nvSpPr>
        <p:spPr>
          <a:xfrm>
            <a:off x="469900" y="2506324"/>
            <a:ext cx="3909060" cy="707886"/>
          </a:xfrm>
          <a:prstGeom prst="rect">
            <a:avLst/>
          </a:prstGeom>
          <a:noFill/>
        </p:spPr>
        <p:txBody>
          <a:bodyPr wrap="square" rtlCol="0">
            <a:spAutoFit/>
          </a:bodyPr>
          <a:lstStyle/>
          <a:p>
            <a:pPr algn="ctr"/>
            <a:r>
              <a:rPr lang="es-US" sz="2000">
                <a:latin typeface="Open Sans" panose="020B0606030504020204" pitchFamily="34" charset="0"/>
                <a:ea typeface="Open Sans" panose="020B0606030504020204" pitchFamily="34" charset="0"/>
                <a:cs typeface="Open Sans" panose="020B0606030504020204" pitchFamily="34" charset="0"/>
              </a:rPr>
              <a:t>¿Tiene algún aspecto </a:t>
            </a:r>
            <a:r>
              <a:rPr lang="es-US" sz="2000" b="1">
                <a:latin typeface="Open Sans" panose="020B0606030504020204" pitchFamily="34" charset="0"/>
                <a:ea typeface="Open Sans" panose="020B0606030504020204" pitchFamily="34" charset="0"/>
                <a:cs typeface="Open Sans" panose="020B0606030504020204" pitchFamily="34" charset="0"/>
              </a:rPr>
              <a:t>negativo</a:t>
            </a:r>
            <a:r>
              <a:rPr lang="es-US" sz="2000">
                <a:latin typeface="Open Sans" panose="020B0606030504020204" pitchFamily="34" charset="0"/>
                <a:ea typeface="Open Sans" panose="020B0606030504020204" pitchFamily="34" charset="0"/>
                <a:cs typeface="Open Sans" panose="020B0606030504020204" pitchFamily="34" charset="0"/>
              </a:rPr>
              <a:t>?</a:t>
            </a:r>
            <a:endParaRPr 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23" name="Oval 22">
            <a:extLst>
              <a:ext uri="{FF2B5EF4-FFF2-40B4-BE49-F238E27FC236}">
                <a16:creationId xmlns:a16="http://schemas.microsoft.com/office/drawing/2014/main" id="{359758DA-97A9-452A-998E-8A280A3DE6C7}"/>
              </a:ext>
            </a:extLst>
          </p:cNvPr>
          <p:cNvSpPr/>
          <p:nvPr/>
        </p:nvSpPr>
        <p:spPr>
          <a:xfrm>
            <a:off x="7884160" y="2103436"/>
            <a:ext cx="3403600" cy="132556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Oval 23">
            <a:extLst>
              <a:ext uri="{FF2B5EF4-FFF2-40B4-BE49-F238E27FC236}">
                <a16:creationId xmlns:a16="http://schemas.microsoft.com/office/drawing/2014/main" id="{6EF3F339-52E1-4658-95AD-BC9874776311}"/>
              </a:ext>
            </a:extLst>
          </p:cNvPr>
          <p:cNvSpPr/>
          <p:nvPr/>
        </p:nvSpPr>
        <p:spPr>
          <a:xfrm>
            <a:off x="4346914" y="3809481"/>
            <a:ext cx="3403600" cy="13255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1BBB00CA-5C1D-4345-A341-A9B8736672EB}"/>
              </a:ext>
            </a:extLst>
          </p:cNvPr>
          <p:cNvSpPr txBox="1"/>
          <p:nvPr/>
        </p:nvSpPr>
        <p:spPr>
          <a:xfrm>
            <a:off x="4211949" y="4112917"/>
            <a:ext cx="3909060" cy="1015663"/>
          </a:xfrm>
          <a:prstGeom prst="rect">
            <a:avLst/>
          </a:prstGeom>
          <a:noFill/>
        </p:spPr>
        <p:txBody>
          <a:bodyPr wrap="square" rtlCol="0">
            <a:spAutoFit/>
          </a:bodyPr>
          <a:lstStyle/>
          <a:p>
            <a:pPr algn="ctr"/>
            <a:r>
              <a:rPr lang="es-US" sz="2000">
                <a:latin typeface="Open Sans" panose="020B0606030504020204" pitchFamily="34" charset="0"/>
                <a:ea typeface="Open Sans" panose="020B0606030504020204" pitchFamily="34" charset="0"/>
                <a:cs typeface="Open Sans" panose="020B0606030504020204" pitchFamily="34" charset="0"/>
              </a:rPr>
              <a:t>¿Tiene algún aspecto </a:t>
            </a:r>
            <a:r>
              <a:rPr lang="es-US" sz="2000" b="1">
                <a:solidFill>
                  <a:schemeClr val="accent1"/>
                </a:solidFill>
                <a:latin typeface="Open Sans" panose="020B0606030504020204" pitchFamily="34" charset="0"/>
                <a:ea typeface="Open Sans" panose="020B0606030504020204" pitchFamily="34" charset="0"/>
                <a:cs typeface="Open Sans" panose="020B0606030504020204" pitchFamily="34" charset="0"/>
              </a:rPr>
              <a:t>inspirador</a:t>
            </a:r>
            <a:r>
              <a:rPr lang="es-US" sz="2000">
                <a:latin typeface="Open Sans" panose="020B0606030504020204" pitchFamily="34" charset="0"/>
                <a:ea typeface="Open Sans" panose="020B0606030504020204" pitchFamily="34" charset="0"/>
                <a:cs typeface="Open Sans" panose="020B0606030504020204" pitchFamily="34" charset="0"/>
              </a:rPr>
              <a:t>? </a:t>
            </a:r>
            <a:endParaRPr lang="en-CA" sz="2000">
              <a:latin typeface="Open Sans" panose="020B0606030504020204" pitchFamily="34" charset="0"/>
              <a:ea typeface="Open Sans" panose="020B0606030504020204" pitchFamily="34" charset="0"/>
              <a:cs typeface="Open Sans" panose="020B0606030504020204" pitchFamily="34" charset="0"/>
            </a:endParaRPr>
          </a:p>
          <a:p>
            <a:pPr algn="ctr"/>
            <a:r>
              <a:rPr lang="en-US" sz="2000">
                <a:latin typeface="Open Sans" panose="020B0606030504020204" pitchFamily="34" charset="0"/>
                <a:ea typeface="Open Sans" panose="020B0606030504020204" pitchFamily="34" charset="0"/>
                <a:cs typeface="Open Sans" panose="020B0606030504020204" pitchFamily="34" charset="0"/>
              </a:rPr>
              <a:t> </a:t>
            </a:r>
          </a:p>
        </p:txBody>
      </p:sp>
      <p:pic>
        <p:nvPicPr>
          <p:cNvPr id="27" name="Picture 26">
            <a:extLst>
              <a:ext uri="{FF2B5EF4-FFF2-40B4-BE49-F238E27FC236}">
                <a16:creationId xmlns:a16="http://schemas.microsoft.com/office/drawing/2014/main" id="{9492B773-5895-4CF6-970B-4D8FC8DFA90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8679" y="2308394"/>
            <a:ext cx="135600" cy="219402"/>
          </a:xfrm>
          <a:prstGeom prst="rect">
            <a:avLst/>
          </a:prstGeom>
        </p:spPr>
      </p:pic>
      <p:pic>
        <p:nvPicPr>
          <p:cNvPr id="28" name="Picture 27">
            <a:extLst>
              <a:ext uri="{FF2B5EF4-FFF2-40B4-BE49-F238E27FC236}">
                <a16:creationId xmlns:a16="http://schemas.microsoft.com/office/drawing/2014/main" id="{0A2073FD-9E6B-4CDA-8BE0-DCB338AE55C9}"/>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11200" y="2428715"/>
            <a:ext cx="135600" cy="219402"/>
          </a:xfrm>
          <a:prstGeom prst="rect">
            <a:avLst/>
          </a:prstGeom>
        </p:spPr>
      </p:pic>
      <p:pic>
        <p:nvPicPr>
          <p:cNvPr id="29" name="Picture 28">
            <a:extLst>
              <a:ext uri="{FF2B5EF4-FFF2-40B4-BE49-F238E27FC236}">
                <a16:creationId xmlns:a16="http://schemas.microsoft.com/office/drawing/2014/main" id="{BD2554FF-2E5A-427B-86B0-CE52A48583F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4" y="2598052"/>
            <a:ext cx="135600" cy="219402"/>
          </a:xfrm>
          <a:prstGeom prst="rect">
            <a:avLst/>
          </a:prstGeom>
        </p:spPr>
      </p:pic>
      <p:pic>
        <p:nvPicPr>
          <p:cNvPr id="30" name="Picture 29">
            <a:extLst>
              <a:ext uri="{FF2B5EF4-FFF2-40B4-BE49-F238E27FC236}">
                <a16:creationId xmlns:a16="http://schemas.microsoft.com/office/drawing/2014/main" id="{1169DE04-5564-467F-BD4E-143DA2D2A0E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94488" y="2418095"/>
            <a:ext cx="135600" cy="219402"/>
          </a:xfrm>
          <a:prstGeom prst="rect">
            <a:avLst/>
          </a:prstGeom>
        </p:spPr>
      </p:pic>
      <p:pic>
        <p:nvPicPr>
          <p:cNvPr id="31" name="Picture 30">
            <a:extLst>
              <a:ext uri="{FF2B5EF4-FFF2-40B4-BE49-F238E27FC236}">
                <a16:creationId xmlns:a16="http://schemas.microsoft.com/office/drawing/2014/main" id="{69BA4FF3-621A-4DF6-A372-E2765A22C1AA}"/>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85901" y="2613821"/>
            <a:ext cx="135600" cy="219402"/>
          </a:xfrm>
          <a:prstGeom prst="rect">
            <a:avLst/>
          </a:prstGeom>
        </p:spPr>
      </p:pic>
      <p:sp>
        <p:nvSpPr>
          <p:cNvPr id="32" name="TextBox 31">
            <a:extLst>
              <a:ext uri="{FF2B5EF4-FFF2-40B4-BE49-F238E27FC236}">
                <a16:creationId xmlns:a16="http://schemas.microsoft.com/office/drawing/2014/main" id="{97F0C1CC-8701-4F9E-A893-90C41D486EAE}"/>
              </a:ext>
            </a:extLst>
          </p:cNvPr>
          <p:cNvSpPr txBox="1"/>
          <p:nvPr/>
        </p:nvSpPr>
        <p:spPr>
          <a:xfrm>
            <a:off x="7722870" y="2451741"/>
            <a:ext cx="3909060" cy="707886"/>
          </a:xfrm>
          <a:prstGeom prst="rect">
            <a:avLst/>
          </a:prstGeom>
          <a:noFill/>
        </p:spPr>
        <p:txBody>
          <a:bodyPr wrap="square" rtlCol="0">
            <a:spAutoFit/>
          </a:bodyPr>
          <a:lstStyle/>
          <a:p>
            <a:pPr algn="ctr"/>
            <a:r>
              <a:rPr lang="es-US" sz="2000">
                <a:latin typeface="Open Sans" panose="020B0606030504020204" pitchFamily="34" charset="0"/>
                <a:ea typeface="Open Sans" panose="020B0606030504020204" pitchFamily="34" charset="0"/>
                <a:cs typeface="Open Sans" panose="020B0606030504020204" pitchFamily="34" charset="0"/>
              </a:rPr>
              <a:t>¿Tiene algún aspecto </a:t>
            </a:r>
            <a:r>
              <a:rPr lang="es-US" sz="2000" b="1">
                <a:latin typeface="Open Sans" panose="020B0606030504020204" pitchFamily="34" charset="0"/>
                <a:ea typeface="Open Sans" panose="020B0606030504020204" pitchFamily="34" charset="0"/>
                <a:cs typeface="Open Sans" panose="020B0606030504020204" pitchFamily="34" charset="0"/>
              </a:rPr>
              <a:t>transaccional</a:t>
            </a:r>
            <a:r>
              <a:rPr lang="es-US" sz="2000">
                <a:latin typeface="Open Sans" panose="020B0606030504020204" pitchFamily="34" charset="0"/>
                <a:ea typeface="Open Sans" panose="020B0606030504020204" pitchFamily="34" charset="0"/>
                <a:cs typeface="Open Sans" panose="020B0606030504020204" pitchFamily="34" charset="0"/>
              </a:rPr>
              <a:t>?</a:t>
            </a:r>
            <a:endParaRPr lang="en-CA" sz="200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18A82611-4FE6-EEA3-DC2F-E5D9F161E033}"/>
              </a:ext>
            </a:extLst>
          </p:cNvPr>
          <p:cNvSpPr txBox="1"/>
          <p:nvPr/>
        </p:nvSpPr>
        <p:spPr>
          <a:xfrm>
            <a:off x="4469130" y="4999006"/>
            <a:ext cx="3253740" cy="954107"/>
          </a:xfrm>
          <a:prstGeom prst="rect">
            <a:avLst/>
          </a:prstGeom>
          <a:noFill/>
        </p:spPr>
        <p:txBody>
          <a:bodyPr wrap="square" rtlCol="0">
            <a:spAutoFit/>
          </a:bodyPr>
          <a:lstStyle/>
          <a:p>
            <a:pPr marL="571500" indent="-571500">
              <a:buFont typeface="Arial" panose="020B0604020202020204" pitchFamily="34" charset="0"/>
              <a:buChar char="•"/>
            </a:pPr>
            <a:endParaRPr lang="en-US" sz="2000">
              <a:latin typeface="Open Sans" panose="020B0606030504020204" pitchFamily="34" charset="0"/>
              <a:ea typeface="Open Sans" panose="020B0606030504020204" pitchFamily="34" charset="0"/>
              <a:cs typeface="Open Sans" panose="020B0606030504020204" pitchFamily="34" charset="0"/>
            </a:endParaRPr>
          </a:p>
          <a:p>
            <a:pPr algn="ctr"/>
            <a:r>
              <a:rPr lang="es-US" sz="3600" b="1">
                <a:solidFill>
                  <a:schemeClr val="accent4"/>
                </a:solidFill>
                <a:latin typeface="Open Sans" panose="020B0606030504020204" pitchFamily="34" charset="0"/>
                <a:ea typeface="Open Sans" panose="020B0606030504020204" pitchFamily="34" charset="0"/>
                <a:cs typeface="Open Sans" panose="020B0606030504020204" pitchFamily="34" charset="0"/>
              </a:rPr>
              <a:t>¿POR QUÉ</a:t>
            </a:r>
            <a:r>
              <a:rPr lang="en-US" sz="3600" b="1">
                <a:solidFill>
                  <a:schemeClr val="accent4"/>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7" name="Footer Placeholder 1">
            <a:extLst>
              <a:ext uri="{FF2B5EF4-FFF2-40B4-BE49-F238E27FC236}">
                <a16:creationId xmlns:a16="http://schemas.microsoft.com/office/drawing/2014/main" id="{5663AF1C-B398-117D-2367-11D1D3124E7C}"/>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IUPAT </a:t>
            </a:r>
            <a:r>
              <a:rPr lang="es-US"/>
              <a:t>capacitación sobre organización interna</a:t>
            </a:r>
            <a:r>
              <a:rPr lang="en-US"/>
              <a:t>							</a:t>
            </a:r>
          </a:p>
        </p:txBody>
      </p:sp>
    </p:spTree>
    <p:extLst>
      <p:ext uri="{BB962C8B-B14F-4D97-AF65-F5344CB8AC3E}">
        <p14:creationId xmlns:p14="http://schemas.microsoft.com/office/powerpoint/2010/main" val="38233522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06FCCE-7147-453D-83E3-05209E41E45A}"/>
              </a:ext>
            </a:extLst>
          </p:cNvPr>
          <p:cNvSpPr/>
          <p:nvPr/>
        </p:nvSpPr>
        <p:spPr>
          <a:xfrm>
            <a:off x="1913391" y="1327355"/>
            <a:ext cx="7740609" cy="110240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Cuestionario de la Autoevaluación Breve </a:t>
            </a:r>
            <a:r>
              <a:rPr lang="es-US" dirty="0"/>
              <a:t>del Consejo Distrital</a:t>
            </a:r>
            <a:endParaRPr lang="en-CA" dirty="0"/>
          </a:p>
        </p:txBody>
      </p:sp>
      <p:sp>
        <p:nvSpPr>
          <p:cNvPr id="5" name="TextBox 4">
            <a:extLst>
              <a:ext uri="{FF2B5EF4-FFF2-40B4-BE49-F238E27FC236}">
                <a16:creationId xmlns:a16="http://schemas.microsoft.com/office/drawing/2014/main" id="{6E248A2C-EF1B-4182-93E1-9D98961B6FE5}"/>
              </a:ext>
            </a:extLst>
          </p:cNvPr>
          <p:cNvSpPr txBox="1"/>
          <p:nvPr/>
        </p:nvSpPr>
        <p:spPr>
          <a:xfrm>
            <a:off x="1913391" y="1502133"/>
            <a:ext cx="8516070" cy="2862322"/>
          </a:xfrm>
          <a:prstGeom prst="rect">
            <a:avLst/>
          </a:prstGeom>
          <a:noFill/>
        </p:spPr>
        <p:txBody>
          <a:bodyPr wrap="square" rtlCol="0">
            <a:spAutoFit/>
          </a:bodyPr>
          <a:lstStyle/>
          <a:p>
            <a:r>
              <a:rPr lang="es-US" sz="2000" dirty="0">
                <a:latin typeface="Open Sans" panose="020B0606030504020204" pitchFamily="34" charset="0"/>
                <a:ea typeface="Open Sans" panose="020B0606030504020204" pitchFamily="34" charset="0"/>
                <a:cs typeface="Open Sans" panose="020B0606030504020204" pitchFamily="34" charset="0"/>
              </a:rPr>
              <a:t>Propósito del ejercicio: no deben juzgar dónde estamos ahora, sino que deben llegar a </a:t>
            </a:r>
            <a:r>
              <a:rPr lang="es-US" sz="2000" b="1" u="sng" dirty="0">
                <a:latin typeface="Open Sans" panose="020B0606030504020204" pitchFamily="34" charset="0"/>
                <a:ea typeface="Open Sans" panose="020B0606030504020204" pitchFamily="34" charset="0"/>
                <a:cs typeface="Open Sans" panose="020B0606030504020204" pitchFamily="34" charset="0"/>
              </a:rPr>
              <a:t>un punto de partida</a:t>
            </a:r>
            <a:r>
              <a:rPr lang="es-US" sz="2000" b="1" dirty="0">
                <a:latin typeface="Open Sans" panose="020B0606030504020204" pitchFamily="34" charset="0"/>
                <a:ea typeface="Open Sans" panose="020B0606030504020204" pitchFamily="34" charset="0"/>
                <a:cs typeface="Open Sans" panose="020B0606030504020204" pitchFamily="34" charset="0"/>
              </a:rPr>
              <a:t> </a:t>
            </a:r>
            <a:r>
              <a:rPr lang="es-US" sz="2000" dirty="0">
                <a:latin typeface="Open Sans" panose="020B0606030504020204" pitchFamily="34" charset="0"/>
                <a:ea typeface="Open Sans" panose="020B0606030504020204" pitchFamily="34" charset="0"/>
                <a:cs typeface="Open Sans" panose="020B0606030504020204" pitchFamily="34" charset="0"/>
              </a:rPr>
              <a:t>para la organización interna.</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b="1" dirty="0">
                <a:latin typeface="Open Sans" panose="020B0606030504020204" pitchFamily="34" charset="0"/>
                <a:ea typeface="Open Sans" panose="020B0606030504020204" pitchFamily="34" charset="0"/>
                <a:cs typeface="Open Sans" panose="020B0606030504020204" pitchFamily="34" charset="0"/>
              </a:rPr>
              <a:t>RECORDATORIOS: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Responda cada pregunta con. </a:t>
            </a:r>
          </a:p>
          <a:p>
            <a:pPr marL="45720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Seleccione solo una respuesta por pregunta (A, B, C o D).</a:t>
            </a:r>
          </a:p>
          <a:p>
            <a:pPr marL="45720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Su grupo debe llegar a un consenso en cada pregunta.</a:t>
            </a:r>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DFFFF5C7-7658-421C-5A7C-6BEF64377E2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35757414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146956" y="0"/>
            <a:ext cx="10896600" cy="1325563"/>
          </a:xfrm>
        </p:spPr>
        <p:txBody>
          <a:bodyPr/>
          <a:lstStyle/>
          <a:p>
            <a:r>
              <a:rPr lang="es-US" dirty="0">
                <a:solidFill>
                  <a:schemeClr val="bg1"/>
                </a:solidFill>
              </a:rPr>
              <a:t>¿Qué Puntuación Obtuvo </a:t>
            </a:r>
            <a:r>
              <a:rPr lang="es-US" dirty="0"/>
              <a:t>su Consejo Distrital?</a:t>
            </a:r>
            <a:br>
              <a:rPr lang="en-CA" dirty="0"/>
            </a:br>
            <a:endParaRPr lang="en-US" b="1" dirty="0"/>
          </a:p>
        </p:txBody>
      </p:sp>
      <p:sp>
        <p:nvSpPr>
          <p:cNvPr id="6" name="Rectangle 5">
            <a:extLst>
              <a:ext uri="{FF2B5EF4-FFF2-40B4-BE49-F238E27FC236}">
                <a16:creationId xmlns:a16="http://schemas.microsoft.com/office/drawing/2014/main" id="{A5324E91-286D-46CF-B80C-5BE8AF75B4A0}"/>
              </a:ext>
            </a:extLst>
          </p:cNvPr>
          <p:cNvSpPr/>
          <p:nvPr/>
        </p:nvSpPr>
        <p:spPr>
          <a:xfrm>
            <a:off x="835152" y="1285327"/>
            <a:ext cx="1943100" cy="11831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2000">
                <a:latin typeface="Open Sans" panose="020B0606030504020204" pitchFamily="34" charset="0"/>
                <a:ea typeface="Open Sans" panose="020B0606030504020204" pitchFamily="34" charset="0"/>
                <a:cs typeface="Open Sans" panose="020B0606030504020204" pitchFamily="34" charset="0"/>
              </a:rPr>
              <a:t>De 0 a 11: </a:t>
            </a:r>
            <a:br>
              <a:rPr lang="es-US" sz="2000">
                <a:latin typeface="Open Sans" panose="020B0606030504020204" pitchFamily="34" charset="0"/>
                <a:ea typeface="Open Sans" panose="020B0606030504020204" pitchFamily="34" charset="0"/>
                <a:cs typeface="Open Sans" panose="020B0606030504020204" pitchFamily="34" charset="0"/>
              </a:rPr>
            </a:br>
            <a:r>
              <a:rPr lang="es-US" sz="2000">
                <a:latin typeface="Open Sans" panose="020B0606030504020204" pitchFamily="34" charset="0"/>
                <a:ea typeface="Open Sans" panose="020B0606030504020204" pitchFamily="34" charset="0"/>
                <a:cs typeface="Open Sans" panose="020B0606030504020204" pitchFamily="34" charset="0"/>
              </a:rPr>
              <a:t>Zona roja</a:t>
            </a:r>
            <a:endParaRPr lang="en-CA" sz="2000">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660653D0-91A1-4AE0-89A9-05B0069091D9}"/>
              </a:ext>
            </a:extLst>
          </p:cNvPr>
          <p:cNvSpPr/>
          <p:nvPr/>
        </p:nvSpPr>
        <p:spPr>
          <a:xfrm>
            <a:off x="835152" y="2796015"/>
            <a:ext cx="1943100" cy="118311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2000">
                <a:solidFill>
                  <a:schemeClr val="tx1"/>
                </a:solidFill>
                <a:latin typeface="Open Sans" panose="020B0606030504020204" pitchFamily="34" charset="0"/>
                <a:ea typeface="Open Sans" panose="020B0606030504020204" pitchFamily="34" charset="0"/>
                <a:cs typeface="Open Sans" panose="020B0606030504020204" pitchFamily="34" charset="0"/>
              </a:rPr>
              <a:t>De 12 a 24: Zona amarilla</a:t>
            </a:r>
            <a:endParaRPr lang="en-CA" sz="20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24E27DD2-B87B-487D-B1B7-8A3191EA3792}"/>
              </a:ext>
            </a:extLst>
          </p:cNvPr>
          <p:cNvSpPr/>
          <p:nvPr/>
        </p:nvSpPr>
        <p:spPr>
          <a:xfrm>
            <a:off x="835152" y="4394200"/>
            <a:ext cx="1943100" cy="118952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S" sz="2000">
                <a:latin typeface="Open Sans" panose="020B0606030504020204" pitchFamily="34" charset="0"/>
                <a:ea typeface="Open Sans" panose="020B0606030504020204" pitchFamily="34" charset="0"/>
                <a:cs typeface="Open Sans" panose="020B0606030504020204" pitchFamily="34" charset="0"/>
              </a:rPr>
              <a:t>Más de 25: Zona verde</a:t>
            </a:r>
            <a:endParaRPr lang="en-CA" sz="200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155FA4DC-A021-450D-9158-0A59B251A73A}"/>
              </a:ext>
            </a:extLst>
          </p:cNvPr>
          <p:cNvSpPr txBox="1"/>
          <p:nvPr/>
        </p:nvSpPr>
        <p:spPr>
          <a:xfrm>
            <a:off x="3273552" y="1178661"/>
            <a:ext cx="8178800" cy="1477328"/>
          </a:xfrm>
          <a:prstGeom prst="rect">
            <a:avLst/>
          </a:prstGeom>
          <a:noFill/>
        </p:spPr>
        <p:txBody>
          <a:bodyPr wrap="square">
            <a:spAutoFit/>
          </a:bodyPr>
          <a:lstStyle/>
          <a:p>
            <a:r>
              <a:rPr lang="es-US">
                <a:latin typeface="Open Sans" panose="020B0606030504020204" pitchFamily="34" charset="0"/>
                <a:ea typeface="Open Sans" panose="020B0606030504020204" pitchFamily="34" charset="0"/>
                <a:cs typeface="Open Sans" panose="020B0606030504020204" pitchFamily="34" charset="0"/>
              </a:rPr>
              <a:t>Su consejo es extremadamente </a:t>
            </a:r>
            <a:r>
              <a:rPr lang="es-US" b="1">
                <a:latin typeface="Open Sans" panose="020B0606030504020204" pitchFamily="34" charset="0"/>
                <a:ea typeface="Open Sans" panose="020B0606030504020204" pitchFamily="34" charset="0"/>
                <a:cs typeface="Open Sans" panose="020B0606030504020204" pitchFamily="34" charset="0"/>
              </a:rPr>
              <a:t>vulnerable a los ataques de los empleadores </a:t>
            </a:r>
            <a:r>
              <a:rPr lang="es-US">
                <a:latin typeface="Open Sans" panose="020B0606030504020204" pitchFamily="34" charset="0"/>
                <a:ea typeface="Open Sans" panose="020B0606030504020204" pitchFamily="34" charset="0"/>
                <a:cs typeface="Open Sans" panose="020B0606030504020204" pitchFamily="34" charset="0"/>
              </a:rPr>
              <a:t>que podrían generar la descertificación, malas propuestas de contrato, etc. También corre un alto riesgo de </a:t>
            </a:r>
            <a:r>
              <a:rPr lang="es-US" b="1">
                <a:latin typeface="Open Sans" panose="020B0606030504020204" pitchFamily="34" charset="0"/>
                <a:ea typeface="Open Sans" panose="020B0606030504020204" pitchFamily="34" charset="0"/>
                <a:cs typeface="Open Sans" panose="020B0606030504020204" pitchFamily="34" charset="0"/>
              </a:rPr>
              <a:t>ataques y deserción de afiliados</a:t>
            </a:r>
            <a:r>
              <a:rPr lang="es-US">
                <a:latin typeface="Open Sans" panose="020B0606030504020204" pitchFamily="34" charset="0"/>
                <a:ea typeface="Open Sans" panose="020B0606030504020204" pitchFamily="34" charset="0"/>
                <a:cs typeface="Open Sans" panose="020B0606030504020204" pitchFamily="34" charset="0"/>
              </a:rPr>
              <a:t>. Si está en números rojos, la organización interna no solo es necesaria, es un </a:t>
            </a:r>
            <a:r>
              <a:rPr lang="es-US" b="1">
                <a:solidFill>
                  <a:srgbClr val="FF0000"/>
                </a:solidFill>
                <a:latin typeface="Open Sans" panose="020B0606030504020204" pitchFamily="34" charset="0"/>
                <a:ea typeface="Open Sans" panose="020B0606030504020204" pitchFamily="34" charset="0"/>
                <a:cs typeface="Open Sans" panose="020B0606030504020204" pitchFamily="34" charset="0"/>
              </a:rPr>
              <a:t>asunto urgente </a:t>
            </a:r>
            <a:r>
              <a:rPr lang="es-US">
                <a:latin typeface="Open Sans" panose="020B0606030504020204" pitchFamily="34" charset="0"/>
                <a:ea typeface="Open Sans" panose="020B0606030504020204" pitchFamily="34" charset="0"/>
                <a:cs typeface="Open Sans" panose="020B0606030504020204" pitchFamily="34" charset="0"/>
              </a:rPr>
              <a:t>para la supervivencia de su sindicato.</a:t>
            </a:r>
            <a:endParaRPr lang="en-CA">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5BD1DE62-A26A-4F7A-B7CE-6479E1527897}"/>
              </a:ext>
            </a:extLst>
          </p:cNvPr>
          <p:cNvSpPr txBox="1"/>
          <p:nvPr/>
        </p:nvSpPr>
        <p:spPr>
          <a:xfrm>
            <a:off x="3273552" y="2716503"/>
            <a:ext cx="8178800" cy="1477328"/>
          </a:xfrm>
          <a:prstGeom prst="rect">
            <a:avLst/>
          </a:prstGeom>
          <a:noFill/>
        </p:spPr>
        <p:txBody>
          <a:bodyPr wrap="square">
            <a:spAutoFit/>
          </a:bodyPr>
          <a:lstStyle/>
          <a:p>
            <a:r>
              <a:rPr lang="es-US">
                <a:latin typeface="Open Sans" panose="020B0606030504020204" pitchFamily="34" charset="0"/>
                <a:ea typeface="Open Sans" panose="020B0606030504020204" pitchFamily="34" charset="0"/>
                <a:cs typeface="Open Sans" panose="020B0606030504020204" pitchFamily="34" charset="0"/>
              </a:rPr>
              <a:t>Su consejo </a:t>
            </a:r>
            <a:r>
              <a:rPr lang="es-US" b="1">
                <a:latin typeface="Open Sans" panose="020B0606030504020204" pitchFamily="34" charset="0"/>
                <a:ea typeface="Open Sans" panose="020B0606030504020204" pitchFamily="34" charset="0"/>
                <a:cs typeface="Open Sans" panose="020B0606030504020204" pitchFamily="34" charset="0"/>
              </a:rPr>
              <a:t>sigue siendo vulnerable a los ataques</a:t>
            </a:r>
            <a:r>
              <a:rPr lang="es-US">
                <a:latin typeface="Open Sans" panose="020B0606030504020204" pitchFamily="34" charset="0"/>
                <a:ea typeface="Open Sans" panose="020B0606030504020204" pitchFamily="34" charset="0"/>
                <a:cs typeface="Open Sans" panose="020B0606030504020204" pitchFamily="34" charset="0"/>
              </a:rPr>
              <a:t>, aunque es probable que </a:t>
            </a:r>
            <a:r>
              <a:rPr lang="es-US" b="1">
                <a:latin typeface="Open Sans" panose="020B0606030504020204" pitchFamily="34" charset="0"/>
                <a:ea typeface="Open Sans" panose="020B0606030504020204" pitchFamily="34" charset="0"/>
                <a:cs typeface="Open Sans" panose="020B0606030504020204" pitchFamily="34" charset="0"/>
              </a:rPr>
              <a:t>tenga una base pequeña, pero creciente</a:t>
            </a:r>
            <a:r>
              <a:rPr lang="es-US">
                <a:latin typeface="Open Sans" panose="020B0606030504020204" pitchFamily="34" charset="0"/>
                <a:ea typeface="Open Sans" panose="020B0606030504020204" pitchFamily="34" charset="0"/>
                <a:cs typeface="Open Sans" panose="020B0606030504020204" pitchFamily="34" charset="0"/>
              </a:rPr>
              <a:t> de afiliados activos a partir de la cual puede crear campañas internas para mejorar el poder y la FUERZA de negociación del sindicato. Todavía queda </a:t>
            </a:r>
            <a:r>
              <a:rPr lang="es-US" b="1">
                <a:highlight>
                  <a:srgbClr val="FFFF00"/>
                </a:highlight>
                <a:latin typeface="Open Sans" panose="020B0606030504020204" pitchFamily="34" charset="0"/>
                <a:ea typeface="Open Sans" panose="020B0606030504020204" pitchFamily="34" charset="0"/>
                <a:cs typeface="Open Sans" panose="020B0606030504020204" pitchFamily="34" charset="0"/>
              </a:rPr>
              <a:t>mucho trabajo por hacer </a:t>
            </a:r>
            <a:r>
              <a:rPr lang="es-US">
                <a:latin typeface="Open Sans" panose="020B0606030504020204" pitchFamily="34" charset="0"/>
                <a:ea typeface="Open Sans" panose="020B0606030504020204" pitchFamily="34" charset="0"/>
                <a:cs typeface="Open Sans" panose="020B0606030504020204" pitchFamily="34" charset="0"/>
              </a:rPr>
              <a:t>para que los afiliados se involucren y el sindicato crezca.</a:t>
            </a:r>
            <a:endParaRPr lang="en-CA">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5F05A44E-FEAD-47EC-842A-C86D94E932E0}"/>
              </a:ext>
            </a:extLst>
          </p:cNvPr>
          <p:cNvSpPr txBox="1"/>
          <p:nvPr/>
        </p:nvSpPr>
        <p:spPr>
          <a:xfrm>
            <a:off x="3273552" y="4314688"/>
            <a:ext cx="8178800" cy="1754326"/>
          </a:xfrm>
          <a:prstGeom prst="rect">
            <a:avLst/>
          </a:prstGeom>
          <a:noFill/>
        </p:spPr>
        <p:txBody>
          <a:bodyPr wrap="square">
            <a:spAutoFit/>
          </a:bodyPr>
          <a:lstStyle/>
          <a:p>
            <a:r>
              <a:rPr lang="es-US">
                <a:latin typeface="Open Sans" panose="020B0606030504020204" pitchFamily="34" charset="0"/>
                <a:ea typeface="Open Sans" panose="020B0606030504020204" pitchFamily="34" charset="0"/>
                <a:cs typeface="Open Sans" panose="020B0606030504020204" pitchFamily="34" charset="0"/>
              </a:rPr>
              <a:t>Es probable que su consejo cuente con </a:t>
            </a:r>
            <a:r>
              <a:rPr lang="es-US" b="1">
                <a:latin typeface="Open Sans" panose="020B0606030504020204" pitchFamily="34" charset="0"/>
                <a:ea typeface="Open Sans" panose="020B0606030504020204" pitchFamily="34" charset="0"/>
                <a:cs typeface="Open Sans" panose="020B0606030504020204" pitchFamily="34" charset="0"/>
              </a:rPr>
              <a:t>comités de afiliación sólidos</a:t>
            </a:r>
            <a:r>
              <a:rPr lang="es-US">
                <a:latin typeface="Open Sans" panose="020B0606030504020204" pitchFamily="34" charset="0"/>
                <a:ea typeface="Open Sans" panose="020B0606030504020204" pitchFamily="34" charset="0"/>
                <a:cs typeface="Open Sans" panose="020B0606030504020204" pitchFamily="34" charset="0"/>
              </a:rPr>
              <a:t>, con una participación impresionante en las reuniones y afiliados que siempre están listos para la huelga. El afiliado promedio </a:t>
            </a:r>
            <a:r>
              <a:rPr lang="es-US" b="1">
                <a:solidFill>
                  <a:srgbClr val="00B050"/>
                </a:solidFill>
                <a:latin typeface="Open Sans" panose="020B0606030504020204" pitchFamily="34" charset="0"/>
                <a:ea typeface="Open Sans" panose="020B0606030504020204" pitchFamily="34" charset="0"/>
                <a:cs typeface="Open Sans" panose="020B0606030504020204" pitchFamily="34" charset="0"/>
              </a:rPr>
              <a:t>habla muy bien del sindicato y cree firmemente en la acción colectiva</a:t>
            </a:r>
            <a:r>
              <a:rPr lang="es-US">
                <a:latin typeface="Open Sans" panose="020B0606030504020204" pitchFamily="34" charset="0"/>
                <a:ea typeface="Open Sans" panose="020B0606030504020204" pitchFamily="34" charset="0"/>
                <a:cs typeface="Open Sans" panose="020B0606030504020204" pitchFamily="34" charset="0"/>
              </a:rPr>
              <a:t>. Sin embargo, nunca subestime la importancia de la organización interna: los empleadores pueden ser astutos.</a:t>
            </a:r>
            <a:endParaRPr lang="en-CA">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B04E33F3-3468-AA62-C7D3-E988188EA364}"/>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5630725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s-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Primeros Pasos</a:t>
            </a: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p>
            <a:r>
              <a:rPr lang="es-US" sz="3600" b="1" dirty="0">
                <a:solidFill>
                  <a:srgbClr val="E7B909"/>
                </a:solidFill>
              </a:rPr>
              <a:t>Campaña de Organización Interna</a:t>
            </a:r>
            <a:endParaRPr lang="en-CA" sz="3600" dirty="0">
              <a:solidFill>
                <a:srgbClr val="E7B909"/>
              </a:solidFill>
            </a:endParaRP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a:solidFill>
                  <a:schemeClr val="bg1"/>
                </a:solidFill>
                <a:latin typeface="Source Sans Pro"/>
                <a:ea typeface="Source Sans Pro"/>
                <a:cs typeface="Source Sans Pro"/>
                <a:sym typeface="Source Sans Pro"/>
              </a:rPr>
              <a:t>03</a:t>
            </a:r>
            <a:endParaRPr sz="1000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Source Sans Pro"/>
                  <a:ea typeface="Source Sans Pro"/>
                  <a:cs typeface="Source Sans Pro"/>
                  <a:sym typeface="Source Sans Pro"/>
                </a:rPr>
                <a:t>®</a:t>
              </a:r>
              <a:endParaRPr/>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a:solidFill>
                  <a:srgbClr val="E7B909"/>
                </a:solidFill>
              </a:rPr>
              <a:t>i</a:t>
            </a:r>
            <a:r>
              <a:rPr lang="en-CA" sz="2400" b="1"/>
              <a:t>FTI.edu</a:t>
            </a:r>
          </a:p>
        </p:txBody>
      </p:sp>
    </p:spTree>
    <p:custDataLst>
      <p:tags r:id="rId1"/>
    </p:custDataLst>
    <p:extLst>
      <p:ext uri="{BB962C8B-B14F-4D97-AF65-F5344CB8AC3E}">
        <p14:creationId xmlns:p14="http://schemas.microsoft.com/office/powerpoint/2010/main" val="212850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C4615-487E-48FE-8139-D2EF85860419}"/>
              </a:ext>
            </a:extLst>
          </p:cNvPr>
          <p:cNvSpPr>
            <a:spLocks noGrp="1"/>
          </p:cNvSpPr>
          <p:nvPr>
            <p:ph type="title"/>
          </p:nvPr>
        </p:nvSpPr>
        <p:spPr/>
        <p:txBody>
          <a:bodyPr/>
          <a:lstStyle/>
          <a:p>
            <a:r>
              <a:rPr lang="en-CA" err="1">
                <a:solidFill>
                  <a:schemeClr val="bg1"/>
                </a:solidFill>
              </a:rPr>
              <a:t>Introducc</a:t>
            </a:r>
            <a:r>
              <a:rPr lang="en-CA" err="1">
                <a:solidFill>
                  <a:schemeClr val="bg1"/>
                </a:solidFill>
                <a:latin typeface="Aptos Narrow" panose="020B0004020202020204" pitchFamily="34" charset="0"/>
              </a:rPr>
              <a:t>í</a:t>
            </a:r>
            <a:r>
              <a:rPr lang="en-CA" err="1">
                <a:solidFill>
                  <a:schemeClr val="bg1"/>
                </a:solidFill>
              </a:rPr>
              <a:t>on</a:t>
            </a:r>
            <a:endParaRPr lang="en-CA">
              <a:solidFill>
                <a:schemeClr val="bg1"/>
              </a:solidFill>
            </a:endParaRPr>
          </a:p>
        </p:txBody>
      </p:sp>
      <p:pic>
        <p:nvPicPr>
          <p:cNvPr id="4" name="Picture 2" descr="A group of speech bubbles with words&#10;&#10;AI-generated content may be incorrect.">
            <a:extLst>
              <a:ext uri="{FF2B5EF4-FFF2-40B4-BE49-F238E27FC236}">
                <a16:creationId xmlns:a16="http://schemas.microsoft.com/office/drawing/2014/main" id="{4D9FA155-1972-46B4-A080-6F69788ABEF3}"/>
              </a:ext>
            </a:extLst>
          </p:cNvPr>
          <p:cNvPicPr>
            <a:picLocks noChangeAspect="1" noChangeArrowheads="1"/>
          </p:cNvPicPr>
          <p:nvPr/>
        </p:nvPicPr>
        <p:blipFill>
          <a:blip r:embed="rId4"/>
          <a:srcRect/>
          <a:stretch>
            <a:fillRect/>
          </a:stretch>
        </p:blipFill>
        <p:spPr bwMode="auto">
          <a:xfrm>
            <a:off x="7420048" y="197388"/>
            <a:ext cx="4771951" cy="2493158"/>
          </a:xfrm>
          <a:prstGeom prst="rect">
            <a:avLst/>
          </a:prstGeom>
          <a:noFill/>
          <a:extLst>
            <a:ext uri="{909E8E84-426E-40DD-AFC4-6F175D3DCCD1}">
              <a14:hiddenFill xmlns:a14="http://schemas.microsoft.com/office/drawing/2010/main">
                <a:solidFill>
                  <a:srgbClr val="FFFFFF"/>
                </a:solidFill>
              </a14:hiddenFill>
            </a:ext>
          </a:extLst>
        </p:spPr>
      </p:pic>
      <p:sp>
        <p:nvSpPr>
          <p:cNvPr id="18" name="Footer Placeholder 1">
            <a:extLst>
              <a:ext uri="{FF2B5EF4-FFF2-40B4-BE49-F238E27FC236}">
                <a16:creationId xmlns:a16="http://schemas.microsoft.com/office/drawing/2014/main" id="{52EF0CF5-DB3F-43CE-908C-374CF74AE518}"/>
              </a:ext>
            </a:extLst>
          </p:cNvPr>
          <p:cNvSpPr txBox="1">
            <a:spLocks/>
          </p:cNvSpPr>
          <p:nvPr/>
        </p:nvSpPr>
        <p:spPr>
          <a:xfrm>
            <a:off x="315861" y="6479857"/>
            <a:ext cx="3972804"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a:t>
            </a:r>
            <a:endParaRPr lang="en-US" dirty="0"/>
          </a:p>
        </p:txBody>
      </p:sp>
      <p:pic>
        <p:nvPicPr>
          <p:cNvPr id="20" name="Picture 19" descr="A yellow sign with black letters&#10;&#10;AI-generated content may be incorrect.">
            <a:extLst>
              <a:ext uri="{FF2B5EF4-FFF2-40B4-BE49-F238E27FC236}">
                <a16:creationId xmlns:a16="http://schemas.microsoft.com/office/drawing/2014/main" id="{ED92E8EF-FBCE-4EFA-9FF9-44E01F3A0105}"/>
              </a:ext>
            </a:extLst>
          </p:cNvPr>
          <p:cNvPicPr>
            <a:picLocks noChangeAspect="1"/>
          </p:cNvPicPr>
          <p:nvPr/>
        </p:nvPicPr>
        <p:blipFill>
          <a:blip r:embed="rId5"/>
          <a:stretch>
            <a:fillRect/>
          </a:stretch>
        </p:blipFill>
        <p:spPr>
          <a:xfrm>
            <a:off x="1331098" y="1811351"/>
            <a:ext cx="3783343" cy="632624"/>
          </a:xfrm>
          <a:prstGeom prst="rect">
            <a:avLst/>
          </a:prstGeom>
        </p:spPr>
      </p:pic>
      <p:pic>
        <p:nvPicPr>
          <p:cNvPr id="9" name="Picture 8" descr="A yellow sign with black text&#10;&#10;AI-generated content may be incorrect.">
            <a:extLst>
              <a:ext uri="{FF2B5EF4-FFF2-40B4-BE49-F238E27FC236}">
                <a16:creationId xmlns:a16="http://schemas.microsoft.com/office/drawing/2014/main" id="{BDA4927E-DA75-4E99-9D23-7C6C911F1BD8}"/>
              </a:ext>
            </a:extLst>
          </p:cNvPr>
          <p:cNvPicPr>
            <a:picLocks noChangeAspect="1"/>
          </p:cNvPicPr>
          <p:nvPr/>
        </p:nvPicPr>
        <p:blipFill>
          <a:blip r:embed="rId6"/>
          <a:stretch>
            <a:fillRect/>
          </a:stretch>
        </p:blipFill>
        <p:spPr>
          <a:xfrm>
            <a:off x="1331099" y="3870799"/>
            <a:ext cx="9694709" cy="1870092"/>
          </a:xfrm>
          <a:prstGeom prst="rect">
            <a:avLst/>
          </a:prstGeom>
        </p:spPr>
      </p:pic>
      <p:pic>
        <p:nvPicPr>
          <p:cNvPr id="5" name="Picture 4">
            <a:extLst>
              <a:ext uri="{FF2B5EF4-FFF2-40B4-BE49-F238E27FC236}">
                <a16:creationId xmlns:a16="http://schemas.microsoft.com/office/drawing/2014/main" id="{B2256DBB-E7D4-71B5-E768-21BF1226C009}"/>
              </a:ext>
            </a:extLst>
          </p:cNvPr>
          <p:cNvPicPr>
            <a:picLocks noChangeAspect="1"/>
          </p:cNvPicPr>
          <p:nvPr/>
        </p:nvPicPr>
        <p:blipFill>
          <a:blip r:embed="rId7"/>
          <a:stretch>
            <a:fillRect/>
          </a:stretch>
        </p:blipFill>
        <p:spPr>
          <a:xfrm>
            <a:off x="1331098" y="2443975"/>
            <a:ext cx="7944959" cy="1590897"/>
          </a:xfrm>
          <a:prstGeom prst="rect">
            <a:avLst/>
          </a:prstGeom>
        </p:spPr>
      </p:pic>
    </p:spTree>
    <p:custDataLst>
      <p:tags r:id="rId1"/>
    </p:custDataLst>
    <p:extLst>
      <p:ext uri="{BB962C8B-B14F-4D97-AF65-F5344CB8AC3E}">
        <p14:creationId xmlns:p14="http://schemas.microsoft.com/office/powerpoint/2010/main" val="4249011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ChangeArrowheads="1"/>
          </p:cNvSpPr>
          <p:nvPr/>
        </p:nvSpPr>
        <p:spPr bwMode="auto">
          <a:xfrm>
            <a:off x="1524001" y="329684"/>
            <a:ext cx="184731" cy="369332"/>
          </a:xfrm>
          <a:prstGeom prst="rect">
            <a:avLst/>
          </a:prstGeom>
          <a:noFill/>
          <a:ln w="9525">
            <a:noFill/>
            <a:miter lim="800000"/>
            <a:headEnd/>
            <a:tailEnd/>
          </a:ln>
          <a:effectLst/>
        </p:spPr>
        <p:txBody>
          <a:bodyPr wrap="none" anchor="ctr">
            <a:spAutoFit/>
          </a:bodyPr>
          <a:lstStyle/>
          <a:p>
            <a:endParaRPr lang="en-US"/>
          </a:p>
        </p:txBody>
      </p:sp>
      <p:sp>
        <p:nvSpPr>
          <p:cNvPr id="363523" name="Rectangle 3"/>
          <p:cNvSpPr>
            <a:spLocks noChangeArrowheads="1"/>
          </p:cNvSpPr>
          <p:nvPr/>
        </p:nvSpPr>
        <p:spPr bwMode="auto">
          <a:xfrm>
            <a:off x="1524001" y="329684"/>
            <a:ext cx="184731" cy="369332"/>
          </a:xfrm>
          <a:prstGeom prst="rect">
            <a:avLst/>
          </a:prstGeom>
          <a:noFill/>
          <a:ln w="9525">
            <a:noFill/>
            <a:miter lim="800000"/>
            <a:headEnd/>
            <a:tailEnd/>
          </a:ln>
          <a:effectLst/>
        </p:spPr>
        <p:txBody>
          <a:bodyPr wrap="none" anchor="ctr">
            <a:spAutoFit/>
          </a:bodyPr>
          <a:lstStyle/>
          <a:p>
            <a:endParaRPr lang="en-US"/>
          </a:p>
        </p:txBody>
      </p:sp>
      <p:sp>
        <p:nvSpPr>
          <p:cNvPr id="363524" name="Rectangle 4"/>
          <p:cNvSpPr>
            <a:spLocks noChangeArrowheads="1"/>
          </p:cNvSpPr>
          <p:nvPr/>
        </p:nvSpPr>
        <p:spPr bwMode="auto">
          <a:xfrm>
            <a:off x="1524001" y="329684"/>
            <a:ext cx="184731" cy="369332"/>
          </a:xfrm>
          <a:prstGeom prst="rect">
            <a:avLst/>
          </a:prstGeom>
          <a:noFill/>
          <a:ln w="9525">
            <a:noFill/>
            <a:miter lim="800000"/>
            <a:headEnd/>
            <a:tailEnd/>
          </a:ln>
          <a:effectLst/>
        </p:spPr>
        <p:txBody>
          <a:bodyPr wrap="none" anchor="ctr">
            <a:spAutoFit/>
          </a:bodyPr>
          <a:lstStyle/>
          <a:p>
            <a:endParaRPr lang="en-US"/>
          </a:p>
        </p:txBody>
      </p:sp>
      <p:sp>
        <p:nvSpPr>
          <p:cNvPr id="4" name="TextBox 3"/>
          <p:cNvSpPr txBox="1"/>
          <p:nvPr/>
        </p:nvSpPr>
        <p:spPr>
          <a:xfrm>
            <a:off x="746145" y="3964900"/>
            <a:ext cx="10572750" cy="615553"/>
          </a:xfrm>
          <a:prstGeom prst="rect">
            <a:avLst/>
          </a:prstGeom>
          <a:noFill/>
        </p:spPr>
        <p:txBody>
          <a:bodyPr wrap="square" rtlCol="0">
            <a:spAutoFit/>
          </a:bodyPr>
          <a:lstStyle/>
          <a:p>
            <a:endParaRPr lang="en-US" sz="1600"/>
          </a:p>
          <a:p>
            <a:endParaRPr lang="en-US"/>
          </a:p>
        </p:txBody>
      </p:sp>
      <p:sp>
        <p:nvSpPr>
          <p:cNvPr id="6" name="Title 5">
            <a:extLst>
              <a:ext uri="{FF2B5EF4-FFF2-40B4-BE49-F238E27FC236}">
                <a16:creationId xmlns:a16="http://schemas.microsoft.com/office/drawing/2014/main" id="{D6E9133A-6710-43BC-BC87-27C22D1F2757}"/>
              </a:ext>
            </a:extLst>
          </p:cNvPr>
          <p:cNvSpPr>
            <a:spLocks noGrp="1"/>
          </p:cNvSpPr>
          <p:nvPr>
            <p:ph type="title"/>
          </p:nvPr>
        </p:nvSpPr>
        <p:spPr/>
        <p:txBody>
          <a:bodyPr/>
          <a:lstStyle/>
          <a:p>
            <a:r>
              <a:rPr lang="en-CA" dirty="0" err="1">
                <a:solidFill>
                  <a:schemeClr val="bg1"/>
                </a:solidFill>
              </a:rPr>
              <a:t>Cómo</a:t>
            </a:r>
            <a:r>
              <a:rPr lang="en-CA" dirty="0">
                <a:solidFill>
                  <a:schemeClr val="bg1"/>
                </a:solidFill>
              </a:rPr>
              <a:t> </a:t>
            </a:r>
            <a:r>
              <a:rPr lang="en-CA" dirty="0" err="1"/>
              <a:t>Empezar</a:t>
            </a:r>
            <a:endParaRPr lang="en-CA" dirty="0"/>
          </a:p>
        </p:txBody>
      </p:sp>
      <p:sp>
        <p:nvSpPr>
          <p:cNvPr id="12" name="TextBox 11">
            <a:extLst>
              <a:ext uri="{FF2B5EF4-FFF2-40B4-BE49-F238E27FC236}">
                <a16:creationId xmlns:a16="http://schemas.microsoft.com/office/drawing/2014/main" id="{31FC4882-C3BF-4FC7-8B0A-74249484E965}"/>
              </a:ext>
            </a:extLst>
          </p:cNvPr>
          <p:cNvSpPr txBox="1"/>
          <p:nvPr/>
        </p:nvSpPr>
        <p:spPr>
          <a:xfrm>
            <a:off x="977900" y="1656576"/>
            <a:ext cx="9525000" cy="2677656"/>
          </a:xfrm>
          <a:prstGeom prst="rect">
            <a:avLst/>
          </a:prstGeom>
          <a:noFill/>
        </p:spPr>
        <p:txBody>
          <a:bodyPr wrap="square">
            <a:spAutoFit/>
          </a:bodyPr>
          <a:lstStyle/>
          <a:p>
            <a:pPr marL="457200" lvl="0" indent="-457200">
              <a:buFont typeface="+mj-lt"/>
              <a:buAutoNum type="arabicPeriod"/>
            </a:pPr>
            <a:r>
              <a:rPr lang="es-US" sz="2400">
                <a:latin typeface="Open Sans" panose="020B0606030504020204" pitchFamily="34" charset="0"/>
                <a:ea typeface="Open Sans" panose="020B0606030504020204" pitchFamily="34" charset="0"/>
                <a:cs typeface="Open Sans" panose="020B0606030504020204" pitchFamily="34" charset="0"/>
              </a:rPr>
              <a:t>¿Su consejo distrital necesita una </a:t>
            </a:r>
            <a:r>
              <a:rPr lang="es-US" sz="2400" b="1">
                <a:solidFill>
                  <a:srgbClr val="E7B909"/>
                </a:solidFill>
                <a:latin typeface="Open Sans" panose="020B0606030504020204" pitchFamily="34" charset="0"/>
                <a:ea typeface="Open Sans" panose="020B0606030504020204" pitchFamily="34" charset="0"/>
                <a:cs typeface="Open Sans" panose="020B0606030504020204" pitchFamily="34" charset="0"/>
              </a:rPr>
              <a:t>organización interna</a:t>
            </a:r>
            <a:r>
              <a:rPr lang="es-US" sz="2400">
                <a:latin typeface="Open Sans" panose="020B0606030504020204" pitchFamily="34" charset="0"/>
                <a:ea typeface="Open Sans" panose="020B0606030504020204" pitchFamily="34" charset="0"/>
                <a:cs typeface="Open Sans" panose="020B0606030504020204" pitchFamily="34" charset="0"/>
              </a:rPr>
              <a:t>?</a:t>
            </a:r>
            <a:endParaRPr lang="en-CA" sz="240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endParaRPr lang="en-US" sz="2400">
              <a:latin typeface="Open Sans" panose="020B0606030504020204" pitchFamily="34" charset="0"/>
              <a:ea typeface="Open Sans" panose="020B0606030504020204" pitchFamily="34" charset="0"/>
              <a:cs typeface="Open Sans" panose="020B0606030504020204" pitchFamily="34" charset="0"/>
            </a:endParaRPr>
          </a:p>
          <a:p>
            <a:pPr marL="457200" lvl="0" indent="-457200">
              <a:buFont typeface="+mj-lt"/>
              <a:buAutoNum type="arabicPeriod"/>
            </a:pPr>
            <a:r>
              <a:rPr lang="es-US" sz="2400">
                <a:latin typeface="Open Sans" panose="020B0606030504020204" pitchFamily="34" charset="0"/>
                <a:ea typeface="Open Sans" panose="020B0606030504020204" pitchFamily="34" charset="0"/>
                <a:cs typeface="Open Sans" panose="020B0606030504020204" pitchFamily="34" charset="0"/>
              </a:rPr>
              <a:t>¿Dónde puede la organización interna </a:t>
            </a:r>
            <a:r>
              <a:rPr lang="es-US" sz="2400" b="1">
                <a:solidFill>
                  <a:srgbClr val="E7B909"/>
                </a:solidFill>
                <a:latin typeface="Open Sans" panose="020B0606030504020204" pitchFamily="34" charset="0"/>
                <a:ea typeface="Open Sans" panose="020B0606030504020204" pitchFamily="34" charset="0"/>
                <a:cs typeface="Open Sans" panose="020B0606030504020204" pitchFamily="34" charset="0"/>
              </a:rPr>
              <a:t>aumentar la afiliación al sindicato </a:t>
            </a:r>
            <a:r>
              <a:rPr lang="es-US" sz="2400">
                <a:latin typeface="Open Sans" panose="020B0606030504020204" pitchFamily="34" charset="0"/>
                <a:ea typeface="Open Sans" panose="020B0606030504020204" pitchFamily="34" charset="0"/>
                <a:cs typeface="Open Sans" panose="020B0606030504020204" pitchFamily="34" charset="0"/>
              </a:rPr>
              <a:t>en su consejo distrital?</a:t>
            </a:r>
            <a:endParaRPr lang="en-CA" sz="240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endParaRPr lang="en-US" sz="2400">
              <a:latin typeface="Open Sans" panose="020B0606030504020204" pitchFamily="34" charset="0"/>
              <a:ea typeface="Open Sans" panose="020B0606030504020204" pitchFamily="34" charset="0"/>
              <a:cs typeface="Open Sans" panose="020B0606030504020204" pitchFamily="34" charset="0"/>
            </a:endParaRPr>
          </a:p>
          <a:p>
            <a:pPr marL="457200" lvl="0" indent="-457200">
              <a:buFont typeface="+mj-lt"/>
              <a:buAutoNum type="arabicPeriod"/>
            </a:pPr>
            <a:r>
              <a:rPr lang="es-US" sz="2400">
                <a:latin typeface="Open Sans" panose="020B0606030504020204" pitchFamily="34" charset="0"/>
                <a:ea typeface="Open Sans" panose="020B0606030504020204" pitchFamily="34" charset="0"/>
                <a:cs typeface="Open Sans" panose="020B0606030504020204" pitchFamily="34" charset="0"/>
              </a:rPr>
              <a:t>¿Dónde puede la organización interna </a:t>
            </a:r>
            <a:r>
              <a:rPr lang="es-US" sz="2400" b="1">
                <a:solidFill>
                  <a:srgbClr val="E7B909"/>
                </a:solidFill>
                <a:latin typeface="Open Sans" panose="020B0606030504020204" pitchFamily="34" charset="0"/>
                <a:ea typeface="Open Sans" panose="020B0606030504020204" pitchFamily="34" charset="0"/>
                <a:cs typeface="Open Sans" panose="020B0606030504020204" pitchFamily="34" charset="0"/>
              </a:rPr>
              <a:t>apoyar nuevas campañas de organización </a:t>
            </a:r>
            <a:r>
              <a:rPr lang="es-US" sz="2400">
                <a:latin typeface="Open Sans" panose="020B0606030504020204" pitchFamily="34" charset="0"/>
                <a:ea typeface="Open Sans" panose="020B0606030504020204" pitchFamily="34" charset="0"/>
                <a:cs typeface="Open Sans" panose="020B0606030504020204" pitchFamily="34" charset="0"/>
              </a:rPr>
              <a:t>y fortalecerse?</a:t>
            </a:r>
            <a:endParaRPr lang="en-CA" sz="2400">
              <a:latin typeface="Open Sans" panose="020B0606030504020204" pitchFamily="34" charset="0"/>
              <a:ea typeface="Open Sans" panose="020B0606030504020204" pitchFamily="34" charset="0"/>
              <a:cs typeface="Open Sans" panose="020B0606030504020204" pitchFamily="34" charset="0"/>
            </a:endParaRPr>
          </a:p>
        </p:txBody>
      </p:sp>
      <p:sp>
        <p:nvSpPr>
          <p:cNvPr id="3" name="Footer Placeholder 1">
            <a:extLst>
              <a:ext uri="{FF2B5EF4-FFF2-40B4-BE49-F238E27FC236}">
                <a16:creationId xmlns:a16="http://schemas.microsoft.com/office/drawing/2014/main" id="{D5C76D71-5488-5641-F047-A9AE5CF50AB2}"/>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2524755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¿Por qué Deberíamos Llevar a Cabo </a:t>
            </a:r>
            <a:r>
              <a:rPr lang="es-US" dirty="0"/>
              <a:t>una Campaña de Organización Interna?</a:t>
            </a:r>
            <a:endParaRPr lang="en-CA" dirty="0"/>
          </a:p>
        </p:txBody>
      </p:sp>
      <p:graphicFrame>
        <p:nvGraphicFramePr>
          <p:cNvPr id="3" name="Diagram 2">
            <a:extLst>
              <a:ext uri="{FF2B5EF4-FFF2-40B4-BE49-F238E27FC236}">
                <a16:creationId xmlns:a16="http://schemas.microsoft.com/office/drawing/2014/main" id="{05E5094F-B8F3-46B9-9ED0-2BEE9392AFC6}"/>
              </a:ext>
            </a:extLst>
          </p:cNvPr>
          <p:cNvGraphicFramePr/>
          <p:nvPr>
            <p:extLst>
              <p:ext uri="{D42A27DB-BD31-4B8C-83A1-F6EECF244321}">
                <p14:modId xmlns:p14="http://schemas.microsoft.com/office/powerpoint/2010/main" val="1509652960"/>
              </p:ext>
            </p:extLst>
          </p:nvPr>
        </p:nvGraphicFramePr>
        <p:xfrm>
          <a:off x="1034771" y="1237268"/>
          <a:ext cx="10061448" cy="49548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1">
            <a:extLst>
              <a:ext uri="{FF2B5EF4-FFF2-40B4-BE49-F238E27FC236}">
                <a16:creationId xmlns:a16="http://schemas.microsoft.com/office/drawing/2014/main" id="{01B1CD0B-BB6D-C31F-2A07-165733B7B5F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4228350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Conozca a Los Trabajadores </a:t>
            </a:r>
            <a:r>
              <a:rPr lang="es-US" dirty="0"/>
              <a:t>Donde se Encuentren</a:t>
            </a:r>
            <a:endParaRPr lang="en-CA" dirty="0"/>
          </a:p>
        </p:txBody>
      </p:sp>
      <p:sp>
        <p:nvSpPr>
          <p:cNvPr id="9" name="Rectangle 8">
            <a:extLst>
              <a:ext uri="{FF2B5EF4-FFF2-40B4-BE49-F238E27FC236}">
                <a16:creationId xmlns:a16="http://schemas.microsoft.com/office/drawing/2014/main" id="{9256A347-33F4-4462-8FA8-318D294739BA}"/>
              </a:ext>
            </a:extLst>
          </p:cNvPr>
          <p:cNvSpPr/>
          <p:nvPr/>
        </p:nvSpPr>
        <p:spPr>
          <a:xfrm>
            <a:off x="8007246" y="4521341"/>
            <a:ext cx="3705920" cy="156323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a:extLst>
              <a:ext uri="{FF2B5EF4-FFF2-40B4-BE49-F238E27FC236}">
                <a16:creationId xmlns:a16="http://schemas.microsoft.com/office/drawing/2014/main" id="{5C4732E1-FBAD-498F-B940-08E9DEEECBAA}"/>
              </a:ext>
            </a:extLst>
          </p:cNvPr>
          <p:cNvSpPr/>
          <p:nvPr/>
        </p:nvSpPr>
        <p:spPr>
          <a:xfrm>
            <a:off x="478834" y="3155124"/>
            <a:ext cx="3335913" cy="15696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FDD7B098-1297-4662-96EC-EE85C77C842D}"/>
              </a:ext>
            </a:extLst>
          </p:cNvPr>
          <p:cNvSpPr/>
          <p:nvPr/>
        </p:nvSpPr>
        <p:spPr>
          <a:xfrm>
            <a:off x="3957403" y="1064302"/>
            <a:ext cx="3867463" cy="46199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7" name="Picture 16">
            <a:extLst>
              <a:ext uri="{FF2B5EF4-FFF2-40B4-BE49-F238E27FC236}">
                <a16:creationId xmlns:a16="http://schemas.microsoft.com/office/drawing/2014/main" id="{39D743B8-F006-49ED-96FB-6EEC05B8535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967521" y="3250185"/>
            <a:ext cx="3929777" cy="2834390"/>
          </a:xfrm>
          <a:prstGeom prst="rect">
            <a:avLst/>
          </a:prstGeom>
        </p:spPr>
      </p:pic>
      <p:pic>
        <p:nvPicPr>
          <p:cNvPr id="18" name="Picture 17">
            <a:extLst>
              <a:ext uri="{FF2B5EF4-FFF2-40B4-BE49-F238E27FC236}">
                <a16:creationId xmlns:a16="http://schemas.microsoft.com/office/drawing/2014/main" id="{9FB92E8D-476A-410B-B8D9-31CE278D35D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62530" y="1480816"/>
            <a:ext cx="3191320" cy="3067478"/>
          </a:xfrm>
          <a:prstGeom prst="rect">
            <a:avLst/>
          </a:prstGeom>
        </p:spPr>
      </p:pic>
      <p:sp>
        <p:nvSpPr>
          <p:cNvPr id="19" name="TextBox 18">
            <a:extLst>
              <a:ext uri="{FF2B5EF4-FFF2-40B4-BE49-F238E27FC236}">
                <a16:creationId xmlns:a16="http://schemas.microsoft.com/office/drawing/2014/main" id="{D05C276D-FA9C-4130-948A-C749C8F94B25}"/>
              </a:ext>
            </a:extLst>
          </p:cNvPr>
          <p:cNvSpPr txBox="1"/>
          <p:nvPr/>
        </p:nvSpPr>
        <p:spPr>
          <a:xfrm>
            <a:off x="3775022" y="1079374"/>
            <a:ext cx="4232224" cy="1938992"/>
          </a:xfrm>
          <a:prstGeom prst="rect">
            <a:avLst/>
          </a:prstGeom>
          <a:noFill/>
        </p:spPr>
        <p:txBody>
          <a:bodyPr wrap="square" rtlCol="0">
            <a:spAutoFit/>
          </a:bodyPr>
          <a:lstStyle/>
          <a:p>
            <a:pPr algn="ctr"/>
            <a:r>
              <a:rPr lang="es-US" sz="24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Conversaciones Individuales</a:t>
            </a:r>
            <a:endParaRPr lang="en-CA" sz="2400" b="1"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2400"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2400"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2400"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E0FEA695-D566-48A7-BB28-4C758F814981}"/>
              </a:ext>
            </a:extLst>
          </p:cNvPr>
          <p:cNvSpPr txBox="1"/>
          <p:nvPr/>
        </p:nvSpPr>
        <p:spPr>
          <a:xfrm>
            <a:off x="459661" y="1214501"/>
            <a:ext cx="2938875" cy="400110"/>
          </a:xfrm>
          <a:prstGeom prst="rect">
            <a:avLst/>
          </a:prstGeom>
          <a:noFill/>
        </p:spPr>
        <p:txBody>
          <a:bodyPr wrap="square">
            <a:spAutoFit/>
          </a:bodyPr>
          <a:lstStyle/>
          <a:p>
            <a:r>
              <a:rPr lang="es-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Lugares de Trabajo</a:t>
            </a:r>
            <a:endParaRPr lang="en-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5C6D0F45-0E23-4FB5-A7B3-0D3AA70A3E25}"/>
              </a:ext>
            </a:extLst>
          </p:cNvPr>
          <p:cNvSpPr txBox="1"/>
          <p:nvPr/>
        </p:nvSpPr>
        <p:spPr>
          <a:xfrm>
            <a:off x="8357432" y="3049561"/>
            <a:ext cx="2747889" cy="400110"/>
          </a:xfrm>
          <a:prstGeom prst="rect">
            <a:avLst/>
          </a:prstGeom>
          <a:noFill/>
        </p:spPr>
        <p:txBody>
          <a:bodyPr wrap="square">
            <a:spAutoFit/>
          </a:bodyPr>
          <a:lstStyle/>
          <a:p>
            <a:r>
              <a:rPr lang="es-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Visitas a Domicilio</a:t>
            </a:r>
            <a:endParaRPr lang="en-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2" name="Picture 21">
            <a:extLst>
              <a:ext uri="{FF2B5EF4-FFF2-40B4-BE49-F238E27FC236}">
                <a16:creationId xmlns:a16="http://schemas.microsoft.com/office/drawing/2014/main" id="{140BE0E5-6416-4788-A388-6AB3F50EDC8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094195" y="1614611"/>
            <a:ext cx="3724808" cy="4110133"/>
          </a:xfrm>
          <a:prstGeom prst="rect">
            <a:avLst/>
          </a:prstGeom>
        </p:spPr>
      </p:pic>
      <p:sp>
        <p:nvSpPr>
          <p:cNvPr id="15" name="Arrow: Right 14">
            <a:extLst>
              <a:ext uri="{FF2B5EF4-FFF2-40B4-BE49-F238E27FC236}">
                <a16:creationId xmlns:a16="http://schemas.microsoft.com/office/drawing/2014/main" id="{10FBD541-027C-4882-82C2-01D56E6ABF70}"/>
              </a:ext>
            </a:extLst>
          </p:cNvPr>
          <p:cNvSpPr/>
          <p:nvPr/>
        </p:nvSpPr>
        <p:spPr>
          <a:xfrm rot="12345049">
            <a:off x="3507319" y="2507153"/>
            <a:ext cx="393932" cy="378143"/>
          </a:xfrm>
          <a:prstGeom prst="rightArrow">
            <a:avLst>
              <a:gd name="adj1" fmla="val 31533"/>
              <a:gd name="adj2" fmla="val 50000"/>
            </a:avLst>
          </a:prstGeom>
          <a:solidFill>
            <a:srgbClr val="FAD3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Arrow: Right 15">
            <a:extLst>
              <a:ext uri="{FF2B5EF4-FFF2-40B4-BE49-F238E27FC236}">
                <a16:creationId xmlns:a16="http://schemas.microsoft.com/office/drawing/2014/main" id="{4505F856-07B5-4681-A94E-81B4B3489E3E}"/>
              </a:ext>
            </a:extLst>
          </p:cNvPr>
          <p:cNvSpPr/>
          <p:nvPr/>
        </p:nvSpPr>
        <p:spPr>
          <a:xfrm rot="1286362">
            <a:off x="7910921" y="2913814"/>
            <a:ext cx="393932" cy="378143"/>
          </a:xfrm>
          <a:prstGeom prst="rightArrow">
            <a:avLst>
              <a:gd name="adj1" fmla="val 31533"/>
              <a:gd name="adj2" fmla="val 50000"/>
            </a:avLst>
          </a:prstGeom>
          <a:solidFill>
            <a:srgbClr val="FAD3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Footer Placeholder 1">
            <a:extLst>
              <a:ext uri="{FF2B5EF4-FFF2-40B4-BE49-F238E27FC236}">
                <a16:creationId xmlns:a16="http://schemas.microsoft.com/office/drawing/2014/main" id="{1F2FBBDC-026F-DFD7-B4F6-D2C231F2E69A}"/>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179302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Hablemos</a:t>
            </a:r>
            <a:r>
              <a:rPr lang="es-US" dirty="0"/>
              <a:t> de Las Visitas en el Lugar de Trabajo</a:t>
            </a:r>
            <a:endParaRPr lang="en-CA" dirty="0"/>
          </a:p>
        </p:txBody>
      </p:sp>
      <p:sp>
        <p:nvSpPr>
          <p:cNvPr id="11" name="Rectangle 10">
            <a:extLst>
              <a:ext uri="{FF2B5EF4-FFF2-40B4-BE49-F238E27FC236}">
                <a16:creationId xmlns:a16="http://schemas.microsoft.com/office/drawing/2014/main" id="{D8CFE091-4262-4761-91F6-5E4689AFC05C}"/>
              </a:ext>
            </a:extLst>
          </p:cNvPr>
          <p:cNvSpPr/>
          <p:nvPr/>
        </p:nvSpPr>
        <p:spPr>
          <a:xfrm>
            <a:off x="515389" y="1459974"/>
            <a:ext cx="10922922" cy="3644039"/>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2" name="Picture 11">
            <a:extLst>
              <a:ext uri="{FF2B5EF4-FFF2-40B4-BE49-F238E27FC236}">
                <a16:creationId xmlns:a16="http://schemas.microsoft.com/office/drawing/2014/main" id="{67893F4A-53D3-4F17-ADF2-87B86C12EE9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5400000">
            <a:off x="402103" y="2070075"/>
            <a:ext cx="3246348" cy="2434761"/>
          </a:xfrm>
          <a:prstGeom prst="rect">
            <a:avLst/>
          </a:prstGeom>
        </p:spPr>
      </p:pic>
      <p:pic>
        <p:nvPicPr>
          <p:cNvPr id="13" name="Picture 12">
            <a:extLst>
              <a:ext uri="{FF2B5EF4-FFF2-40B4-BE49-F238E27FC236}">
                <a16:creationId xmlns:a16="http://schemas.microsoft.com/office/drawing/2014/main" id="{C0F8A637-1E36-4D95-BF3F-B81FBB43993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5400000">
            <a:off x="3053485" y="2070072"/>
            <a:ext cx="3246348" cy="2434762"/>
          </a:xfrm>
          <a:prstGeom prst="rect">
            <a:avLst/>
          </a:prstGeom>
        </p:spPr>
      </p:pic>
      <p:pic>
        <p:nvPicPr>
          <p:cNvPr id="14" name="Picture 13">
            <a:extLst>
              <a:ext uri="{FF2B5EF4-FFF2-40B4-BE49-F238E27FC236}">
                <a16:creationId xmlns:a16="http://schemas.microsoft.com/office/drawing/2014/main" id="{72B479D0-EE1D-4085-BF04-3F8FBDF59F5D}"/>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5400000">
            <a:off x="8376984" y="2070073"/>
            <a:ext cx="3246349" cy="2434761"/>
          </a:xfrm>
          <a:prstGeom prst="rect">
            <a:avLst/>
          </a:prstGeom>
        </p:spPr>
      </p:pic>
      <p:pic>
        <p:nvPicPr>
          <p:cNvPr id="15" name="Picture 14">
            <a:extLst>
              <a:ext uri="{FF2B5EF4-FFF2-40B4-BE49-F238E27FC236}">
                <a16:creationId xmlns:a16="http://schemas.microsoft.com/office/drawing/2014/main" id="{21320B3D-8FC9-4657-B77A-8DD410D30236}"/>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5400000">
            <a:off x="5725602" y="2070073"/>
            <a:ext cx="3246349" cy="2434762"/>
          </a:xfrm>
          <a:prstGeom prst="rect">
            <a:avLst/>
          </a:prstGeom>
        </p:spPr>
      </p:pic>
      <p:sp>
        <p:nvSpPr>
          <p:cNvPr id="4" name="Footer Placeholder 1">
            <a:extLst>
              <a:ext uri="{FF2B5EF4-FFF2-40B4-BE49-F238E27FC236}">
                <a16:creationId xmlns:a16="http://schemas.microsoft.com/office/drawing/2014/main" id="{2CDEEB76-59A0-16B7-93EE-6390FDEE5FFE}"/>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25916672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Hablemos </a:t>
            </a:r>
            <a:r>
              <a:rPr lang="es-US" dirty="0"/>
              <a:t>de Las Visitas a Domicilio</a:t>
            </a:r>
            <a:endParaRPr lang="en-CA" dirty="0"/>
          </a:p>
        </p:txBody>
      </p:sp>
      <p:sp>
        <p:nvSpPr>
          <p:cNvPr id="7" name="Rectangle 6">
            <a:extLst>
              <a:ext uri="{FF2B5EF4-FFF2-40B4-BE49-F238E27FC236}">
                <a16:creationId xmlns:a16="http://schemas.microsoft.com/office/drawing/2014/main" id="{484C5D16-80AE-4EC7-9BA6-38DF62244D74}"/>
              </a:ext>
            </a:extLst>
          </p:cNvPr>
          <p:cNvSpPr/>
          <p:nvPr/>
        </p:nvSpPr>
        <p:spPr>
          <a:xfrm>
            <a:off x="6429893" y="3145580"/>
            <a:ext cx="4228114" cy="15696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97CB8225-B7BF-4BE9-99B6-8C93285AB3E5}"/>
              </a:ext>
            </a:extLst>
          </p:cNvPr>
          <p:cNvSpPr/>
          <p:nvPr/>
        </p:nvSpPr>
        <p:spPr>
          <a:xfrm>
            <a:off x="554912" y="5075074"/>
            <a:ext cx="10103095" cy="80518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1" name="Picture 10">
            <a:extLst>
              <a:ext uri="{FF2B5EF4-FFF2-40B4-BE49-F238E27FC236}">
                <a16:creationId xmlns:a16="http://schemas.microsoft.com/office/drawing/2014/main" id="{2CAF9D3F-60D2-4C6E-8D04-8BE563743646}"/>
              </a:ext>
            </a:extLst>
          </p:cNvPr>
          <p:cNvPicPr>
            <a:picLocks noChangeAspect="1"/>
          </p:cNvPicPr>
          <p:nvPr/>
        </p:nvPicPr>
        <p:blipFill rotWithShape="1">
          <a:blip r:embed="rId3">
            <a:clrChange>
              <a:clrFrom>
                <a:srgbClr val="FFFFFF"/>
              </a:clrFrom>
              <a:clrTo>
                <a:srgbClr val="FFFFFF">
                  <a:alpha val="0"/>
                </a:srgbClr>
              </a:clrTo>
            </a:clrChange>
          </a:blip>
          <a:srcRect l="3996" r="5129"/>
          <a:stretch/>
        </p:blipFill>
        <p:spPr>
          <a:xfrm>
            <a:off x="6429892" y="1531095"/>
            <a:ext cx="4228115" cy="3355786"/>
          </a:xfrm>
          <a:prstGeom prst="rect">
            <a:avLst/>
          </a:prstGeom>
        </p:spPr>
      </p:pic>
      <p:sp>
        <p:nvSpPr>
          <p:cNvPr id="12" name="Content Placeholder 3">
            <a:extLst>
              <a:ext uri="{FF2B5EF4-FFF2-40B4-BE49-F238E27FC236}">
                <a16:creationId xmlns:a16="http://schemas.microsoft.com/office/drawing/2014/main" id="{F4A75791-0B05-4C45-98D3-6DEAB551E995}"/>
              </a:ext>
            </a:extLst>
          </p:cNvPr>
          <p:cNvSpPr txBox="1">
            <a:spLocks/>
          </p:cNvSpPr>
          <p:nvPr/>
        </p:nvSpPr>
        <p:spPr>
          <a:xfrm>
            <a:off x="1029580" y="2062390"/>
            <a:ext cx="538784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s-US" sz="2000" dirty="0">
                <a:latin typeface="Open Sans" panose="020B0606030504020204" pitchFamily="34" charset="0"/>
                <a:ea typeface="Open Sans" panose="020B0606030504020204" pitchFamily="34" charset="0"/>
                <a:cs typeface="Open Sans" panose="020B0606030504020204" pitchFamily="34" charset="0"/>
              </a:rPr>
              <a:t>¿Por qué queremos reunirnos con los afiliados en sus casas?</a:t>
            </a:r>
            <a:br>
              <a:rPr lang="es-US" sz="2000" dirty="0">
                <a:latin typeface="Open Sans" panose="020B0606030504020204" pitchFamily="34" charset="0"/>
                <a:ea typeface="Open Sans" panose="020B0606030504020204" pitchFamily="34" charset="0"/>
                <a:cs typeface="Open Sans" panose="020B0606030504020204" pitchFamily="34" charset="0"/>
              </a:rPr>
            </a:b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 ¿Cuáles son algunas objeciones o mitos comunes sobre las visitas a los domicilio de los afiliados y trabajadores?</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Content Placeholder 3">
            <a:extLst>
              <a:ext uri="{FF2B5EF4-FFF2-40B4-BE49-F238E27FC236}">
                <a16:creationId xmlns:a16="http://schemas.microsoft.com/office/drawing/2014/main" id="{BA60522E-9AA3-414D-823F-1801EE7DA23D}"/>
              </a:ext>
            </a:extLst>
          </p:cNvPr>
          <p:cNvSpPr txBox="1">
            <a:spLocks/>
          </p:cNvSpPr>
          <p:nvPr/>
        </p:nvSpPr>
        <p:spPr>
          <a:xfrm>
            <a:off x="570614" y="4795610"/>
            <a:ext cx="10087394" cy="106259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buNone/>
            </a:pPr>
            <a:r>
              <a:rPr lang="es-US">
                <a:latin typeface="Open Sans" panose="020B0606030504020204" pitchFamily="34" charset="0"/>
                <a:ea typeface="Open Sans" panose="020B0606030504020204" pitchFamily="34" charset="0"/>
                <a:cs typeface="Open Sans" panose="020B0606030504020204" pitchFamily="34" charset="0"/>
              </a:rPr>
              <a:t>Recuerde </a:t>
            </a:r>
            <a:r>
              <a:rPr lang="es-US" b="1">
                <a:latin typeface="Open Sans" panose="020B0606030504020204" pitchFamily="34" charset="0"/>
                <a:ea typeface="Open Sans" panose="020B0606030504020204" pitchFamily="34" charset="0"/>
                <a:cs typeface="Open Sans" panose="020B0606030504020204" pitchFamily="34" charset="0"/>
              </a:rPr>
              <a:t>nuestro compromiso de construir una cultura sindical fuerte</a:t>
            </a:r>
            <a:r>
              <a:rPr lang="es-US">
                <a:latin typeface="Open Sans" panose="020B0606030504020204" pitchFamily="34" charset="0"/>
                <a:ea typeface="Open Sans" panose="020B0606030504020204" pitchFamily="34" charset="0"/>
                <a:cs typeface="Open Sans" panose="020B0606030504020204" pitchFamily="34" charset="0"/>
              </a:rPr>
              <a:t> en todo el consejo</a:t>
            </a:r>
            <a:r>
              <a:rPr lang="es-US" b="1">
                <a:latin typeface="Open Sans" panose="020B0606030504020204" pitchFamily="34" charset="0"/>
                <a:ea typeface="Open Sans" panose="020B0606030504020204" pitchFamily="34" charset="0"/>
                <a:cs typeface="Open Sans" panose="020B0606030504020204" pitchFamily="34" charset="0"/>
              </a:rPr>
              <a:t>.</a:t>
            </a:r>
            <a:endParaRPr lang="en-CA">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817757C7-DC3E-1093-6816-DE03A1A4A33C}"/>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
        <p:nvSpPr>
          <p:cNvPr id="5" name="TextBox 4">
            <a:extLst>
              <a:ext uri="{FF2B5EF4-FFF2-40B4-BE49-F238E27FC236}">
                <a16:creationId xmlns:a16="http://schemas.microsoft.com/office/drawing/2014/main" id="{966B460B-1382-0C85-D66D-9FD6C5EC6836}"/>
              </a:ext>
            </a:extLst>
          </p:cNvPr>
          <p:cNvSpPr txBox="1"/>
          <p:nvPr/>
        </p:nvSpPr>
        <p:spPr>
          <a:xfrm>
            <a:off x="6454821" y="1489356"/>
            <a:ext cx="2747889" cy="400110"/>
          </a:xfrm>
          <a:prstGeom prst="rect">
            <a:avLst/>
          </a:prstGeom>
          <a:noFill/>
        </p:spPr>
        <p:txBody>
          <a:bodyPr wrap="square">
            <a:spAutoFit/>
          </a:bodyPr>
          <a:lstStyle/>
          <a:p>
            <a:r>
              <a:rPr lang="es-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Visitas a Domicilio</a:t>
            </a:r>
            <a:endParaRPr lang="en-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378876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s-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Organización Interna</a:t>
            </a: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r>
              <a:rPr lang="es-US" sz="3600" b="1" dirty="0">
                <a:solidFill>
                  <a:srgbClr val="E7B909"/>
                </a:solidFill>
              </a:rPr>
              <a:t>Conversaciones Estructuradas</a:t>
            </a:r>
            <a:endParaRPr lang="en-CA" sz="3600" dirty="0">
              <a:solidFill>
                <a:srgbClr val="E7B909"/>
              </a:solidFill>
            </a:endParaRP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a:solidFill>
                  <a:schemeClr val="bg1"/>
                </a:solidFill>
                <a:latin typeface="Source Sans Pro"/>
                <a:ea typeface="Source Sans Pro"/>
                <a:cs typeface="Source Sans Pro"/>
                <a:sym typeface="Source Sans Pro"/>
              </a:rPr>
              <a:t>04</a:t>
            </a:r>
            <a:endParaRPr sz="1000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Source Sans Pro"/>
                  <a:ea typeface="Source Sans Pro"/>
                  <a:cs typeface="Source Sans Pro"/>
                  <a:sym typeface="Source Sans Pro"/>
                </a:rPr>
                <a:t>®</a:t>
              </a:r>
              <a:endParaRPr/>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a:solidFill>
                  <a:srgbClr val="E7B909"/>
                </a:solidFill>
              </a:rPr>
              <a:t>i</a:t>
            </a:r>
            <a:r>
              <a:rPr lang="en-CA" sz="2400" b="1"/>
              <a:t>FTI.edu</a:t>
            </a:r>
          </a:p>
        </p:txBody>
      </p:sp>
    </p:spTree>
    <p:custDataLst>
      <p:tags r:id="rId1"/>
    </p:custDataLst>
    <p:extLst>
      <p:ext uri="{BB962C8B-B14F-4D97-AF65-F5344CB8AC3E}">
        <p14:creationId xmlns:p14="http://schemas.microsoft.com/office/powerpoint/2010/main" val="2948077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488A25-7976-4535-9AB9-090285311F44}"/>
              </a:ext>
            </a:extLst>
          </p:cNvPr>
          <p:cNvSpPr/>
          <p:nvPr/>
        </p:nvSpPr>
        <p:spPr>
          <a:xfrm>
            <a:off x="2967521" y="1930538"/>
            <a:ext cx="6856946" cy="366842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Conversaciones </a:t>
            </a:r>
            <a:r>
              <a:rPr lang="es-US" dirty="0"/>
              <a:t>Estructuradas</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130846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US" sz="2000" b="1" dirty="0">
                <a:latin typeface="Open Sans" panose="020B0606030504020204" pitchFamily="34" charset="0"/>
                <a:ea typeface="Open Sans" panose="020B0606030504020204" pitchFamily="34" charset="0"/>
                <a:cs typeface="Open Sans" panose="020B0606030504020204" pitchFamily="34" charset="0"/>
              </a:rPr>
              <a:t>¿Cómo abordamos las conversaciones con los afiliados?</a:t>
            </a:r>
            <a:endParaRPr lang="en-CA" sz="2000"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999BA43A-D8C0-4773-BC06-EFE611B308AC}"/>
              </a:ext>
            </a:extLst>
          </p:cNvPr>
          <p:cNvPicPr>
            <a:picLocks noChangeAspect="1"/>
          </p:cNvPicPr>
          <p:nvPr/>
        </p:nvPicPr>
        <p:blipFill>
          <a:blip r:embed="rId3"/>
          <a:stretch>
            <a:fillRect/>
          </a:stretch>
        </p:blipFill>
        <p:spPr>
          <a:xfrm>
            <a:off x="2998151" y="1797018"/>
            <a:ext cx="6677955" cy="3505689"/>
          </a:xfrm>
          <a:prstGeom prst="rect">
            <a:avLst/>
          </a:prstGeom>
        </p:spPr>
      </p:pic>
      <p:sp>
        <p:nvSpPr>
          <p:cNvPr id="10" name="Content Placeholder 3">
            <a:extLst>
              <a:ext uri="{FF2B5EF4-FFF2-40B4-BE49-F238E27FC236}">
                <a16:creationId xmlns:a16="http://schemas.microsoft.com/office/drawing/2014/main" id="{265B4BB6-E5E5-430E-805D-646C5CF6CD5F}"/>
              </a:ext>
            </a:extLst>
          </p:cNvPr>
          <p:cNvSpPr txBox="1">
            <a:spLocks/>
          </p:cNvSpPr>
          <p:nvPr/>
        </p:nvSpPr>
        <p:spPr>
          <a:xfrm>
            <a:off x="3535477" y="2183693"/>
            <a:ext cx="5497286" cy="47877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US" sz="1800" b="1" dirty="0">
                <a:solidFill>
                  <a:srgbClr val="62B9FC"/>
                </a:solidFill>
                <a:latin typeface="Open Sans"/>
                <a:ea typeface="Open Sans"/>
                <a:cs typeface="Open Sans"/>
              </a:rPr>
              <a:t>¿De manera </a:t>
            </a:r>
          </a:p>
          <a:p>
            <a:pPr marL="0" indent="0">
              <a:lnSpc>
                <a:spcPct val="100000"/>
              </a:lnSpc>
              <a:spcBef>
                <a:spcPts val="0"/>
              </a:spcBef>
              <a:buNone/>
            </a:pPr>
            <a:r>
              <a:rPr lang="es-US" sz="1800" b="1" dirty="0">
                <a:solidFill>
                  <a:srgbClr val="62B9FC"/>
                </a:solidFill>
                <a:latin typeface="Open Sans"/>
                <a:ea typeface="Open Sans"/>
                <a:cs typeface="Open Sans"/>
              </a:rPr>
              <a:t>transaccional? </a:t>
            </a:r>
            <a:endParaRPr lang="en-CA" sz="1800" b="1">
              <a:solidFill>
                <a:srgbClr val="62B9FC"/>
              </a:solidFill>
              <a:latin typeface="Open Sans"/>
              <a:ea typeface="Open Sans"/>
              <a:cs typeface="Open Sans"/>
            </a:endParaRPr>
          </a:p>
        </p:txBody>
      </p:sp>
      <p:sp>
        <p:nvSpPr>
          <p:cNvPr id="11" name="Content Placeholder 3">
            <a:extLst>
              <a:ext uri="{FF2B5EF4-FFF2-40B4-BE49-F238E27FC236}">
                <a16:creationId xmlns:a16="http://schemas.microsoft.com/office/drawing/2014/main" id="{17E7B2A5-E348-485E-8116-3CD743408866}"/>
              </a:ext>
            </a:extLst>
          </p:cNvPr>
          <p:cNvSpPr txBox="1">
            <a:spLocks/>
          </p:cNvSpPr>
          <p:nvPr/>
        </p:nvSpPr>
        <p:spPr>
          <a:xfrm>
            <a:off x="5927646" y="5073703"/>
            <a:ext cx="5497286" cy="4787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0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¿De manera transformadora?</a:t>
            </a:r>
            <a:endParaRPr lang="en-CA" sz="2000" b="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b="1">
              <a:latin typeface="Open Sans" panose="020B0606030504020204" pitchFamily="34" charset="0"/>
              <a:ea typeface="Open Sans" panose="020B0606030504020204" pitchFamily="34" charset="0"/>
              <a:cs typeface="Open Sans" panose="020B0606030504020204" pitchFamily="34" charset="0"/>
            </a:endParaRPr>
          </a:p>
        </p:txBody>
      </p:sp>
      <p:sp>
        <p:nvSpPr>
          <p:cNvPr id="5" name="Footer Placeholder 1">
            <a:extLst>
              <a:ext uri="{FF2B5EF4-FFF2-40B4-BE49-F238E27FC236}">
                <a16:creationId xmlns:a16="http://schemas.microsoft.com/office/drawing/2014/main" id="{D303E5CB-CA82-7E24-7286-FE98CE8FA038}"/>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32488972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¿Cuáles son las Características de </a:t>
            </a:r>
            <a:r>
              <a:rPr lang="es-US" dirty="0"/>
              <a:t>Una Interacción Transaccional?</a:t>
            </a:r>
            <a:endParaRPr lang="en-CA" dirty="0"/>
          </a:p>
        </p:txBody>
      </p:sp>
      <p:pic>
        <p:nvPicPr>
          <p:cNvPr id="22" name="Picture 21">
            <a:extLst>
              <a:ext uri="{FF2B5EF4-FFF2-40B4-BE49-F238E27FC236}">
                <a16:creationId xmlns:a16="http://schemas.microsoft.com/office/drawing/2014/main" id="{8700F534-3EC4-4DA2-B511-629458C1B9C8}"/>
              </a:ext>
            </a:extLst>
          </p:cNvPr>
          <p:cNvPicPr>
            <a:picLocks noChangeAspect="1"/>
          </p:cNvPicPr>
          <p:nvPr/>
        </p:nvPicPr>
        <p:blipFill rotWithShape="1">
          <a:blip r:embed="rId3"/>
          <a:srcRect r="44132"/>
          <a:stretch/>
        </p:blipFill>
        <p:spPr>
          <a:xfrm>
            <a:off x="8155090" y="1920379"/>
            <a:ext cx="1857479" cy="3750172"/>
          </a:xfrm>
          <a:prstGeom prst="rect">
            <a:avLst/>
          </a:prstGeom>
        </p:spPr>
      </p:pic>
      <p:pic>
        <p:nvPicPr>
          <p:cNvPr id="35" name="Picture 34">
            <a:extLst>
              <a:ext uri="{FF2B5EF4-FFF2-40B4-BE49-F238E27FC236}">
                <a16:creationId xmlns:a16="http://schemas.microsoft.com/office/drawing/2014/main" id="{64B15E8F-0520-41B1-BD26-DDA4E2DB808E}"/>
              </a:ext>
            </a:extLst>
          </p:cNvPr>
          <p:cNvPicPr>
            <a:picLocks noChangeAspect="1"/>
          </p:cNvPicPr>
          <p:nvPr/>
        </p:nvPicPr>
        <p:blipFill rotWithShape="1">
          <a:blip r:embed="rId4">
            <a:clrChange>
              <a:clrFrom>
                <a:srgbClr val="FFFFFF"/>
              </a:clrFrom>
              <a:clrTo>
                <a:srgbClr val="FFFFFF">
                  <a:alpha val="0"/>
                </a:srgbClr>
              </a:clrTo>
            </a:clrChange>
          </a:blip>
          <a:srcRect l="59339"/>
          <a:stretch/>
        </p:blipFill>
        <p:spPr>
          <a:xfrm>
            <a:off x="9945373" y="1765305"/>
            <a:ext cx="1487053" cy="4033328"/>
          </a:xfrm>
          <a:prstGeom prst="rect">
            <a:avLst/>
          </a:prstGeom>
        </p:spPr>
      </p:pic>
      <p:pic>
        <p:nvPicPr>
          <p:cNvPr id="18" name="Picture 17">
            <a:extLst>
              <a:ext uri="{FF2B5EF4-FFF2-40B4-BE49-F238E27FC236}">
                <a16:creationId xmlns:a16="http://schemas.microsoft.com/office/drawing/2014/main" id="{429BB830-EB00-43F3-BD32-39C1F11B4E65}"/>
              </a:ext>
            </a:extLst>
          </p:cNvPr>
          <p:cNvPicPr>
            <a:picLocks noChangeAspect="1"/>
          </p:cNvPicPr>
          <p:nvPr/>
        </p:nvPicPr>
        <p:blipFill rotWithShape="1">
          <a:blip r:embed="rId5"/>
          <a:srcRect t="3006" b="3006"/>
          <a:stretch/>
        </p:blipFill>
        <p:spPr>
          <a:xfrm>
            <a:off x="371645" y="1183481"/>
            <a:ext cx="7654846" cy="4383601"/>
          </a:xfrm>
          <a:prstGeom prst="rect">
            <a:avLst/>
          </a:prstGeom>
        </p:spPr>
      </p:pic>
      <p:sp>
        <p:nvSpPr>
          <p:cNvPr id="4" name="Footer Placeholder 1">
            <a:extLst>
              <a:ext uri="{FF2B5EF4-FFF2-40B4-BE49-F238E27FC236}">
                <a16:creationId xmlns:a16="http://schemas.microsoft.com/office/drawing/2014/main" id="{E79993BF-C986-44E7-9C2F-931C6BD7DCAD}"/>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39975224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¿Por Qué Necesitamos Abordar L</a:t>
            </a:r>
            <a:r>
              <a:rPr lang="es-US" dirty="0"/>
              <a:t>as Conversaciones con Los Afiliados y </a:t>
            </a:r>
            <a:br>
              <a:rPr lang="es-US" dirty="0"/>
            </a:br>
            <a:r>
              <a:rPr lang="es-US" dirty="0"/>
              <a:t>Los Posibles Afiliados de Manera Diferente?</a:t>
            </a:r>
            <a:endParaRPr lang="en-CA" dirty="0"/>
          </a:p>
        </p:txBody>
      </p:sp>
      <p:pic>
        <p:nvPicPr>
          <p:cNvPr id="7" name="Picture 6">
            <a:extLst>
              <a:ext uri="{FF2B5EF4-FFF2-40B4-BE49-F238E27FC236}">
                <a16:creationId xmlns:a16="http://schemas.microsoft.com/office/drawing/2014/main" id="{77BF2139-6079-4933-AB3F-77D12D7FDC0E}"/>
              </a:ext>
            </a:extLst>
          </p:cNvPr>
          <p:cNvPicPr>
            <a:picLocks noChangeAspect="1"/>
          </p:cNvPicPr>
          <p:nvPr/>
        </p:nvPicPr>
        <p:blipFill>
          <a:blip r:embed="rId3"/>
          <a:stretch>
            <a:fillRect/>
          </a:stretch>
        </p:blipFill>
        <p:spPr>
          <a:xfrm>
            <a:off x="2746070" y="844535"/>
            <a:ext cx="6250013" cy="5168930"/>
          </a:xfrm>
          <a:prstGeom prst="rect">
            <a:avLst/>
          </a:prstGeom>
        </p:spPr>
      </p:pic>
      <p:sp>
        <p:nvSpPr>
          <p:cNvPr id="4" name="Footer Placeholder 1">
            <a:extLst>
              <a:ext uri="{FF2B5EF4-FFF2-40B4-BE49-F238E27FC236}">
                <a16:creationId xmlns:a16="http://schemas.microsoft.com/office/drawing/2014/main" id="{AE40874D-CAD2-9EC4-05B0-0373F31F9DCE}"/>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26707884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¿Qué Son </a:t>
            </a:r>
            <a:r>
              <a:rPr lang="es-US" dirty="0"/>
              <a:t>Las Conversaciones Estructuradas?</a:t>
            </a:r>
            <a:endParaRPr lang="en-CA" dirty="0"/>
          </a:p>
        </p:txBody>
      </p:sp>
      <p:sp>
        <p:nvSpPr>
          <p:cNvPr id="5" name="Footer Placeholder 1">
            <a:extLst>
              <a:ext uri="{FF2B5EF4-FFF2-40B4-BE49-F238E27FC236}">
                <a16:creationId xmlns:a16="http://schemas.microsoft.com/office/drawing/2014/main" id="{5FEB97B6-42D2-91BF-16D0-683108CA1410}"/>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8" name="Picture 7">
            <a:extLst>
              <a:ext uri="{FF2B5EF4-FFF2-40B4-BE49-F238E27FC236}">
                <a16:creationId xmlns:a16="http://schemas.microsoft.com/office/drawing/2014/main" id="{31312C01-709B-4677-90CB-86E0073CE517}"/>
              </a:ext>
            </a:extLst>
          </p:cNvPr>
          <p:cNvPicPr>
            <a:picLocks noChangeAspect="1"/>
          </p:cNvPicPr>
          <p:nvPr/>
        </p:nvPicPr>
        <p:blipFill>
          <a:blip r:embed="rId3"/>
          <a:stretch>
            <a:fillRect/>
          </a:stretch>
        </p:blipFill>
        <p:spPr>
          <a:xfrm>
            <a:off x="864560" y="1036462"/>
            <a:ext cx="10578963" cy="4887820"/>
          </a:xfrm>
          <a:prstGeom prst="rect">
            <a:avLst/>
          </a:prstGeom>
        </p:spPr>
      </p:pic>
    </p:spTree>
    <p:extLst>
      <p:ext uri="{BB962C8B-B14F-4D97-AF65-F5344CB8AC3E}">
        <p14:creationId xmlns:p14="http://schemas.microsoft.com/office/powerpoint/2010/main" val="12789094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78E057-A16C-4E0E-812C-F291097B5AAF}"/>
              </a:ext>
            </a:extLst>
          </p:cNvPr>
          <p:cNvSpPr/>
          <p:nvPr/>
        </p:nvSpPr>
        <p:spPr>
          <a:xfrm>
            <a:off x="3999591" y="4190654"/>
            <a:ext cx="7740609" cy="1246274"/>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75B84B68-0885-11A0-F0E9-6D18AEABB8F6}"/>
              </a:ext>
            </a:extLst>
          </p:cNvPr>
          <p:cNvSpPr txBox="1"/>
          <p:nvPr/>
        </p:nvSpPr>
        <p:spPr>
          <a:xfrm>
            <a:off x="3926090" y="1810626"/>
            <a:ext cx="7887609" cy="4204549"/>
          </a:xfrm>
          <a:prstGeom prst="rect">
            <a:avLst/>
          </a:prstGeom>
          <a:noFill/>
        </p:spPr>
        <p:txBody>
          <a:bodyPr wrap="square" rtlCol="0">
            <a:spAutoFit/>
          </a:bodyPr>
          <a:lstStyle/>
          <a:p>
            <a:pPr>
              <a:lnSpc>
                <a:spcPts val="2600"/>
              </a:lnSpc>
              <a:spcAft>
                <a:spcPts val="1800"/>
              </a:spcAft>
            </a:pPr>
            <a:r>
              <a:rPr lang="es-US" sz="2000" dirty="0">
                <a:latin typeface="Open Sans" panose="020B0606030504020204" pitchFamily="34" charset="0"/>
                <a:ea typeface="Open Sans" panose="020B0606030504020204" pitchFamily="34" charset="0"/>
                <a:cs typeface="Open Sans" panose="020B0606030504020204" pitchFamily="34" charset="0"/>
              </a:rPr>
              <a:t>El curso de capacitación sobre organización sindical interna fortalece la membresía sindical y </a:t>
            </a:r>
            <a:r>
              <a:rPr lang="es-US" sz="2000" b="1" dirty="0">
                <a:latin typeface="Open Sans" panose="020B0606030504020204" pitchFamily="34" charset="0"/>
                <a:ea typeface="Open Sans" panose="020B0606030504020204" pitchFamily="34" charset="0"/>
                <a:cs typeface="Open Sans" panose="020B0606030504020204" pitchFamily="34" charset="0"/>
              </a:rPr>
              <a:t>genera FUERZA</a:t>
            </a:r>
            <a:r>
              <a:rPr lang="es-US" sz="2000" dirty="0">
                <a:latin typeface="Open Sans" panose="020B0606030504020204" pitchFamily="34" charset="0"/>
                <a:ea typeface="Open Sans" panose="020B0606030504020204" pitchFamily="34" charset="0"/>
                <a:cs typeface="Open Sans" panose="020B0606030504020204" pitchFamily="34" charset="0"/>
              </a:rPr>
              <a:t> en el lugar de trabajo, el sindicato local o el consejo distrital. Abarca conceptos clave como el desarrollo de una </a:t>
            </a:r>
            <a:r>
              <a:rPr lang="es-US" sz="2000" b="1" dirty="0">
                <a:latin typeface="Open Sans" panose="020B0606030504020204" pitchFamily="34" charset="0"/>
                <a:ea typeface="Open Sans" panose="020B0606030504020204" pitchFamily="34" charset="0"/>
                <a:cs typeface="Open Sans" panose="020B0606030504020204" pitchFamily="34" charset="0"/>
              </a:rPr>
              <a:t>cultura sindical fuerte</a:t>
            </a:r>
            <a:r>
              <a:rPr lang="es-US" sz="2000" dirty="0">
                <a:latin typeface="Open Sans" panose="020B0606030504020204" pitchFamily="34" charset="0"/>
                <a:ea typeface="Open Sans" panose="020B0606030504020204" pitchFamily="34" charset="0"/>
                <a:cs typeface="Open Sans" panose="020B0606030504020204" pitchFamily="34" charset="0"/>
              </a:rPr>
              <a:t>, la realización de conversaciones organizativas estructuradas, la evaluación de la fuerza sindical y el lanzamiento de campañas de organización interna.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a:lnSpc>
                <a:spcPts val="2600"/>
              </a:lnSpc>
              <a:spcAft>
                <a:spcPts val="1800"/>
              </a:spcAft>
            </a:pPr>
            <a:r>
              <a:rPr lang="es-US" sz="2000" dirty="0">
                <a:latin typeface="Open Sans" panose="020B0606030504020204" pitchFamily="34" charset="0"/>
                <a:ea typeface="Open Sans" panose="020B0606030504020204" pitchFamily="34" charset="0"/>
                <a:cs typeface="Open Sans" panose="020B0606030504020204" pitchFamily="34" charset="0"/>
              </a:rPr>
              <a:t>El curso de capacitación enfatiza la importancia del </a:t>
            </a:r>
            <a:r>
              <a:rPr lang="es-US" sz="20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compromiso individual</a:t>
            </a:r>
            <a:r>
              <a:rPr lang="es-US" sz="2000" dirty="0">
                <a:latin typeface="Open Sans" panose="020B0606030504020204" pitchFamily="34" charset="0"/>
                <a:ea typeface="Open Sans" panose="020B0606030504020204" pitchFamily="34" charset="0"/>
                <a:cs typeface="Open Sans" panose="020B0606030504020204" pitchFamily="34" charset="0"/>
              </a:rPr>
              <a:t>, la superación de objeciones y el fomento de la </a:t>
            </a:r>
            <a:r>
              <a:rPr lang="es-US" sz="20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solidaridad</a:t>
            </a:r>
            <a:r>
              <a:rPr lang="es-US" sz="2000" dirty="0">
                <a:latin typeface="Open Sans" panose="020B0606030504020204" pitchFamily="34" charset="0"/>
                <a:ea typeface="Open Sans" panose="020B0606030504020204" pitchFamily="34" charset="0"/>
                <a:cs typeface="Open Sans" panose="020B0606030504020204" pitchFamily="34" charset="0"/>
              </a:rPr>
              <a:t> entre los afiliados.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a:lnSpc>
                <a:spcPts val="2600"/>
              </a:lnSpc>
              <a:spcAft>
                <a:spcPts val="1800"/>
              </a:spcAft>
              <a:buClr>
                <a:srgbClr val="E8B909"/>
              </a:buClr>
              <a:buSzPct val="120000"/>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p:txBody>
          <a:bodyPr/>
          <a:lstStyle/>
          <a:p>
            <a:r>
              <a:rPr lang="es-ES" dirty="0">
                <a:solidFill>
                  <a:schemeClr val="bg1"/>
                </a:solidFill>
              </a:rPr>
              <a:t>Descripción</a:t>
            </a:r>
            <a:r>
              <a:rPr lang="es-ES" dirty="0"/>
              <a:t> del Curso</a:t>
            </a:r>
            <a:endParaRPr lang="en-CA" dirty="0"/>
          </a:p>
        </p:txBody>
      </p:sp>
      <p:sp>
        <p:nvSpPr>
          <p:cNvPr id="9" name="TextBox 8">
            <a:extLst>
              <a:ext uri="{FF2B5EF4-FFF2-40B4-BE49-F238E27FC236}">
                <a16:creationId xmlns:a16="http://schemas.microsoft.com/office/drawing/2014/main" id="{501A49E9-AE4A-44BA-8A4F-43781B8ACC3F}"/>
              </a:ext>
            </a:extLst>
          </p:cNvPr>
          <p:cNvSpPr txBox="1"/>
          <p:nvPr/>
        </p:nvSpPr>
        <p:spPr>
          <a:xfrm>
            <a:off x="3911144" y="1281610"/>
            <a:ext cx="8064502" cy="430887"/>
          </a:xfrm>
          <a:prstGeom prst="rect">
            <a:avLst/>
          </a:prstGeom>
          <a:noFill/>
        </p:spPr>
        <p:txBody>
          <a:bodyPr wrap="square" rtlCol="0">
            <a:spAutoFit/>
          </a:bodyPr>
          <a:lstStyle/>
          <a:p>
            <a:r>
              <a:rPr lang="en-US" sz="22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IUPAT </a:t>
            </a:r>
            <a:r>
              <a:rPr lang="es-US" sz="22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Capacitación Sobre Organización Interna</a:t>
            </a:r>
            <a:endParaRPr lang="en-US" sz="2200" b="1" dirty="0">
              <a:solidFill>
                <a:srgbClr val="FFC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a:extLst>
              <a:ext uri="{FF2B5EF4-FFF2-40B4-BE49-F238E27FC236}">
                <a16:creationId xmlns:a16="http://schemas.microsoft.com/office/drawing/2014/main" id="{51F4DE03-B313-475E-824B-EB0039AACB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15" y="1810626"/>
            <a:ext cx="2853576" cy="2853576"/>
          </a:xfrm>
          <a:prstGeom prst="rect">
            <a:avLst/>
          </a:prstGeom>
        </p:spPr>
      </p:pic>
      <p:sp>
        <p:nvSpPr>
          <p:cNvPr id="3" name="Footer Placeholder 1">
            <a:extLst>
              <a:ext uri="{FF2B5EF4-FFF2-40B4-BE49-F238E27FC236}">
                <a16:creationId xmlns:a16="http://schemas.microsoft.com/office/drawing/2014/main" id="{D00E05E5-7BFA-D0B6-C024-BE48D57D75C3}"/>
              </a:ext>
            </a:extLst>
          </p:cNvPr>
          <p:cNvSpPr txBox="1">
            <a:spLocks/>
          </p:cNvSpPr>
          <p:nvPr/>
        </p:nvSpPr>
        <p:spPr>
          <a:xfrm>
            <a:off x="315861" y="6479857"/>
            <a:ext cx="6484184"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a:t>
            </a:r>
            <a:endParaRPr lang="en-US" dirty="0"/>
          </a:p>
        </p:txBody>
      </p:sp>
    </p:spTree>
    <p:custDataLst>
      <p:tags r:id="rId1"/>
    </p:custDataLst>
    <p:extLst>
      <p:ext uri="{BB962C8B-B14F-4D97-AF65-F5344CB8AC3E}">
        <p14:creationId xmlns:p14="http://schemas.microsoft.com/office/powerpoint/2010/main" val="2723587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¿Cuáles Son </a:t>
            </a:r>
            <a:r>
              <a:rPr lang="es-US" dirty="0"/>
              <a:t>Los Siete Pasos para Lograr Una Conversación Estructurada?</a:t>
            </a:r>
            <a:endParaRPr lang="en-US" b="1" dirty="0"/>
          </a:p>
        </p:txBody>
      </p:sp>
      <p:pic>
        <p:nvPicPr>
          <p:cNvPr id="7" name="Picture 6">
            <a:extLst>
              <a:ext uri="{FF2B5EF4-FFF2-40B4-BE49-F238E27FC236}">
                <a16:creationId xmlns:a16="http://schemas.microsoft.com/office/drawing/2014/main" id="{63CED087-8202-4C96-B368-7EDA0336C7DD}"/>
              </a:ext>
            </a:extLst>
          </p:cNvPr>
          <p:cNvPicPr>
            <a:picLocks noChangeAspect="1"/>
          </p:cNvPicPr>
          <p:nvPr/>
        </p:nvPicPr>
        <p:blipFill rotWithShape="1">
          <a:blip r:embed="rId3"/>
          <a:srcRect t="1410" b="1410"/>
          <a:stretch/>
        </p:blipFill>
        <p:spPr>
          <a:xfrm>
            <a:off x="2963439" y="838200"/>
            <a:ext cx="5815408" cy="5248292"/>
          </a:xfrm>
          <a:prstGeom prst="rect">
            <a:avLst/>
          </a:prstGeom>
        </p:spPr>
      </p:pic>
      <p:sp>
        <p:nvSpPr>
          <p:cNvPr id="5" name="Footer Placeholder 1">
            <a:extLst>
              <a:ext uri="{FF2B5EF4-FFF2-40B4-BE49-F238E27FC236}">
                <a16:creationId xmlns:a16="http://schemas.microsoft.com/office/drawing/2014/main" id="{4A32B4FE-7A18-ACAF-DAD0-52D416E595F2}"/>
              </a:ext>
            </a:extLst>
          </p:cNvPr>
          <p:cNvSpPr txBox="1">
            <a:spLocks/>
          </p:cNvSpPr>
          <p:nvPr/>
        </p:nvSpPr>
        <p:spPr>
          <a:xfrm>
            <a:off x="315861" y="6479857"/>
            <a:ext cx="912858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6818243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F2A4977-51EE-4153-95B3-7E02ABE92A84}"/>
              </a:ext>
            </a:extLst>
          </p:cNvPr>
          <p:cNvPicPr>
            <a:picLocks noChangeAspect="1"/>
          </p:cNvPicPr>
          <p:nvPr/>
        </p:nvPicPr>
        <p:blipFill rotWithShape="1">
          <a:blip r:embed="rId3"/>
          <a:srcRect t="1410" b="1410"/>
          <a:stretch/>
        </p:blipFill>
        <p:spPr>
          <a:xfrm>
            <a:off x="228595" y="1724025"/>
            <a:ext cx="3050177" cy="2752725"/>
          </a:xfrm>
          <a:prstGeom prst="rect">
            <a:avLst/>
          </a:prstGeom>
        </p:spPr>
      </p:pic>
      <p:sp>
        <p:nvSpPr>
          <p:cNvPr id="7" name="Rectangle 6">
            <a:extLst>
              <a:ext uri="{FF2B5EF4-FFF2-40B4-BE49-F238E27FC236}">
                <a16:creationId xmlns:a16="http://schemas.microsoft.com/office/drawing/2014/main" id="{639C635F-0EDE-4D4F-8A5E-E36BCB87F029}"/>
              </a:ext>
            </a:extLst>
          </p:cNvPr>
          <p:cNvSpPr/>
          <p:nvPr/>
        </p:nvSpPr>
        <p:spPr>
          <a:xfrm>
            <a:off x="3178496" y="3674000"/>
            <a:ext cx="7919575" cy="134329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n-US" b="1">
                <a:solidFill>
                  <a:schemeClr val="bg1"/>
                </a:solidFill>
              </a:rPr>
              <a:t>Paso 1: </a:t>
            </a:r>
            <a:r>
              <a:rPr lang="es-US"/>
              <a:t>Introducción</a:t>
            </a:r>
            <a:endParaRPr lang="en-US" b="1"/>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278772" y="1183481"/>
            <a:ext cx="7919574"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s-US" sz="2000" b="1" dirty="0">
                <a:latin typeface="Open Sans" panose="020B0606030504020204" pitchFamily="34" charset="0"/>
                <a:ea typeface="Open Sans" panose="020B0606030504020204" pitchFamily="34" charset="0"/>
                <a:cs typeface="Open Sans" panose="020B0606030504020204" pitchFamily="34" charset="0"/>
              </a:rPr>
              <a:t>¿Cómo se logra una buena introducción?</a:t>
            </a:r>
            <a:br>
              <a:rPr lang="es-US" sz="2000" b="1" dirty="0">
                <a:latin typeface="Open Sans" panose="020B0606030504020204" pitchFamily="34" charset="0"/>
                <a:ea typeface="Open Sans" panose="020B0606030504020204" pitchFamily="34" charset="0"/>
                <a:cs typeface="Open Sans" panose="020B0606030504020204" pitchFamily="34" charset="0"/>
              </a:rPr>
            </a:br>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Quién es y por qué está allí. ¡ESO ES TODO!</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Haga que la pregunta "¿por qué está allí?" sea sobre los afiliados para que tomen medidas colectivas.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Ejemplo: "Soy Danny </a:t>
            </a:r>
            <a:r>
              <a:rPr lang="es-US" sz="2000" dirty="0" err="1">
                <a:latin typeface="Open Sans" panose="020B0606030504020204" pitchFamily="34" charset="0"/>
                <a:ea typeface="Open Sans" panose="020B0606030504020204" pitchFamily="34" charset="0"/>
                <a:cs typeface="Open Sans" panose="020B0606030504020204" pitchFamily="34" charset="0"/>
              </a:rPr>
              <a:t>Vuyk</a:t>
            </a:r>
            <a:r>
              <a:rPr lang="es-US" sz="2000" dirty="0">
                <a:latin typeface="Open Sans" panose="020B0606030504020204" pitchFamily="34" charset="0"/>
                <a:ea typeface="Open Sans" panose="020B0606030504020204" pitchFamily="34" charset="0"/>
                <a:cs typeface="Open Sans" panose="020B0606030504020204" pitchFamily="34" charset="0"/>
              </a:rPr>
              <a:t> del sindicato de vidrieros. Estoy aquí porque sus compañeros de trabajo en </a:t>
            </a:r>
            <a:r>
              <a:rPr lang="es-US" sz="2000" dirty="0" err="1">
                <a:latin typeface="Open Sans" panose="020B0606030504020204" pitchFamily="34" charset="0"/>
                <a:ea typeface="Open Sans" panose="020B0606030504020204" pitchFamily="34" charset="0"/>
                <a:cs typeface="Open Sans" panose="020B0606030504020204" pitchFamily="34" charset="0"/>
              </a:rPr>
              <a:t>Gemtron</a:t>
            </a:r>
            <a:r>
              <a:rPr lang="es-US" sz="2000" dirty="0">
                <a:latin typeface="Open Sans" panose="020B0606030504020204" pitchFamily="34" charset="0"/>
                <a:ea typeface="Open Sans" panose="020B0606030504020204" pitchFamily="34" charset="0"/>
                <a:cs typeface="Open Sans" panose="020B0606030504020204" pitchFamily="34" charset="0"/>
              </a:rPr>
              <a:t> están luchando contra la eliminación de la pensión que propuso la empresa".</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Graphic 8" descr="Man with solid fill">
            <a:extLst>
              <a:ext uri="{FF2B5EF4-FFF2-40B4-BE49-F238E27FC236}">
                <a16:creationId xmlns:a16="http://schemas.microsoft.com/office/drawing/2014/main" id="{7E60F907-1EF3-4875-891D-79907927C4D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70492" y="3525044"/>
            <a:ext cx="2009775" cy="2009775"/>
          </a:xfrm>
          <a:prstGeom prst="rect">
            <a:avLst/>
          </a:prstGeom>
        </p:spPr>
      </p:pic>
      <p:sp>
        <p:nvSpPr>
          <p:cNvPr id="4" name="Footer Placeholder 1">
            <a:extLst>
              <a:ext uri="{FF2B5EF4-FFF2-40B4-BE49-F238E27FC236}">
                <a16:creationId xmlns:a16="http://schemas.microsoft.com/office/drawing/2014/main" id="{72C6A650-CF09-648F-3336-AFFD2B38DD4C}"/>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3175175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2: </a:t>
            </a:r>
            <a:r>
              <a:rPr lang="es-US" dirty="0"/>
              <a:t>Encontrar los Problemas y Conocer la Historia</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431176" y="1361040"/>
            <a:ext cx="7919575" cy="4624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000" b="1" dirty="0"/>
              <a:t>¿</a:t>
            </a:r>
            <a:r>
              <a:rPr lang="es-US" sz="2000" b="1" dirty="0">
                <a:latin typeface="Open Sans" panose="020B0606030504020204" pitchFamily="34" charset="0"/>
                <a:ea typeface="Open Sans" panose="020B0606030504020204" pitchFamily="34" charset="0"/>
                <a:cs typeface="Open Sans" panose="020B0606030504020204" pitchFamily="34" charset="0"/>
              </a:rPr>
              <a:t>Cómo identificamos los problemas y conocemos la historia?</a:t>
            </a:r>
            <a:endParaRPr lang="en-CA" sz="2000"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ES" sz="2000" b="1"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Comience con una actividad para romper el hielo.</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Haga preguntas abiertas.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Amplíe el tema y, a continuación, profundice la conversación.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Escuche, no esté a la defensiva.</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Haga que la conversación se torne personal, allí se encuentra el "por qué".</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buFont typeface="+mj-lt"/>
              <a:buAutoNum type="arabicPeriod"/>
            </a:pPr>
            <a:r>
              <a:rPr lang="es-US" sz="2000" dirty="0">
                <a:latin typeface="Open Sans" panose="020B0606030504020204" pitchFamily="34" charset="0"/>
                <a:ea typeface="Open Sans" panose="020B0606030504020204" pitchFamily="34" charset="0"/>
                <a:cs typeface="Open Sans" panose="020B0606030504020204" pitchFamily="34" charset="0"/>
              </a:rPr>
              <a:t>Haga un seguimiento, no se apresure y aprenda todo lo que pueda sobre el afiliado, su vida y sus inquietudes.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91EC049B-FEF3-D6B9-EAF3-EA6C0A719561}"/>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7" name="Picture 6">
            <a:extLst>
              <a:ext uri="{FF2B5EF4-FFF2-40B4-BE49-F238E27FC236}">
                <a16:creationId xmlns:a16="http://schemas.microsoft.com/office/drawing/2014/main" id="{0660147F-162E-4166-9BA2-B7F336AAE8F0}"/>
              </a:ext>
            </a:extLst>
          </p:cNvPr>
          <p:cNvPicPr>
            <a:picLocks noChangeAspect="1"/>
          </p:cNvPicPr>
          <p:nvPr/>
        </p:nvPicPr>
        <p:blipFill rotWithShape="1">
          <a:blip r:embed="rId3"/>
          <a:srcRect t="1410" b="1410"/>
          <a:stretch/>
        </p:blipFill>
        <p:spPr>
          <a:xfrm>
            <a:off x="228595" y="1724025"/>
            <a:ext cx="3050177" cy="2752725"/>
          </a:xfrm>
          <a:prstGeom prst="rect">
            <a:avLst/>
          </a:prstGeom>
        </p:spPr>
      </p:pic>
    </p:spTree>
    <p:extLst>
      <p:ext uri="{BB962C8B-B14F-4D97-AF65-F5344CB8AC3E}">
        <p14:creationId xmlns:p14="http://schemas.microsoft.com/office/powerpoint/2010/main" val="30214036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a:solidFill>
                  <a:schemeClr val="bg1"/>
                </a:solidFill>
              </a:rPr>
              <a:t>Paso 3: </a:t>
            </a:r>
            <a:r>
              <a:rPr lang="es-US"/>
              <a:t>Agitación</a:t>
            </a:r>
            <a:endParaRPr lang="en-CA"/>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619500" y="1470705"/>
            <a:ext cx="7731252"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000" b="1" dirty="0">
                <a:latin typeface="Open Sans" panose="020B0606030504020204" pitchFamily="34" charset="0"/>
                <a:ea typeface="Open Sans" panose="020B0606030504020204" pitchFamily="34" charset="0"/>
                <a:cs typeface="Open Sans" panose="020B0606030504020204" pitchFamily="34" charset="0"/>
              </a:rPr>
              <a:t>¿Cómo llevamos a cabo la agitación?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Preguntar quién, qué, cuándo, dónde, por qué y cómo</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¿Quién tomó esa decisión?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¿Qué sucedió?</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¿Cuándo se hicieron esos cambios?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¿Dónde sucedió eso?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¿Por qué tratan a las personas de esa manera? 	¿Por qué eso es así?</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¿Cómo le hace sentir eso?</a:t>
            </a: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¿Cómo siguen logrando lo que quieren?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65AB35B4-A818-3ADD-C3EF-5B11D11A812B}"/>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7" name="Picture 6">
            <a:extLst>
              <a:ext uri="{FF2B5EF4-FFF2-40B4-BE49-F238E27FC236}">
                <a16:creationId xmlns:a16="http://schemas.microsoft.com/office/drawing/2014/main" id="{8D353408-CE90-AA16-5299-0B7D233E7D6F}"/>
              </a:ext>
            </a:extLst>
          </p:cNvPr>
          <p:cNvPicPr>
            <a:picLocks noChangeAspect="1"/>
          </p:cNvPicPr>
          <p:nvPr/>
        </p:nvPicPr>
        <p:blipFill rotWithShape="1">
          <a:blip r:embed="rId3"/>
          <a:srcRect t="1410" b="1410"/>
          <a:stretch/>
        </p:blipFill>
        <p:spPr>
          <a:xfrm>
            <a:off x="228595" y="1724025"/>
            <a:ext cx="3050177" cy="2752725"/>
          </a:xfrm>
          <a:prstGeom prst="rect">
            <a:avLst/>
          </a:prstGeom>
        </p:spPr>
      </p:pic>
    </p:spTree>
    <p:extLst>
      <p:ext uri="{BB962C8B-B14F-4D97-AF65-F5344CB8AC3E}">
        <p14:creationId xmlns:p14="http://schemas.microsoft.com/office/powerpoint/2010/main" val="31463549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DAD6AD-B2F3-45A9-87ED-C5901EAE2799}"/>
              </a:ext>
            </a:extLst>
          </p:cNvPr>
          <p:cNvSpPr/>
          <p:nvPr/>
        </p:nvSpPr>
        <p:spPr>
          <a:xfrm>
            <a:off x="3452398" y="2058669"/>
            <a:ext cx="7932526" cy="137033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a:solidFill>
                  <a:schemeClr val="bg1"/>
                </a:solidFill>
              </a:rPr>
              <a:t>Paso 4: </a:t>
            </a:r>
            <a:r>
              <a:rPr lang="es-US"/>
              <a:t>Visión</a:t>
            </a:r>
            <a:endParaRPr lang="en-CA"/>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452398" y="1446514"/>
            <a:ext cx="7932526"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000" b="1" dirty="0">
                <a:latin typeface="Open Sans" panose="020B0606030504020204" pitchFamily="34" charset="0"/>
                <a:ea typeface="Open Sans" panose="020B0606030504020204" pitchFamily="34" charset="0"/>
                <a:cs typeface="Open Sans" panose="020B0606030504020204" pitchFamily="34" charset="0"/>
              </a:rPr>
              <a:t>¿Cómo presentamos la visión para los afiliados?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¿Qué es la visión?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La solución se encuentra en las medidas de acción colectiva y en la FUERZA de los trabajadores.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Presentación: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Haga más preguntas abiertas.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¿Qué se necesitaría para cambiar las cosas?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¿Qué pasaría si todos nos mantuviéramos unidos?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LA FUERZA INDIVIDUAL VS. LA FUERZA COLECTIVA</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A9D185F7-BC0B-08D1-036D-9C7B818662D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8" name="Picture 7">
            <a:extLst>
              <a:ext uri="{FF2B5EF4-FFF2-40B4-BE49-F238E27FC236}">
                <a16:creationId xmlns:a16="http://schemas.microsoft.com/office/drawing/2014/main" id="{3E6794D3-48C6-8D1C-B6F6-3CFFDE63A76E}"/>
              </a:ext>
            </a:extLst>
          </p:cNvPr>
          <p:cNvPicPr>
            <a:picLocks noChangeAspect="1"/>
          </p:cNvPicPr>
          <p:nvPr/>
        </p:nvPicPr>
        <p:blipFill rotWithShape="1">
          <a:blip r:embed="rId3"/>
          <a:srcRect t="1410" b="1410"/>
          <a:stretch/>
        </p:blipFill>
        <p:spPr>
          <a:xfrm>
            <a:off x="228595" y="1724025"/>
            <a:ext cx="3050177" cy="2752725"/>
          </a:xfrm>
          <a:prstGeom prst="rect">
            <a:avLst/>
          </a:prstGeom>
        </p:spPr>
      </p:pic>
    </p:spTree>
    <p:extLst>
      <p:ext uri="{BB962C8B-B14F-4D97-AF65-F5344CB8AC3E}">
        <p14:creationId xmlns:p14="http://schemas.microsoft.com/office/powerpoint/2010/main" val="2210937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5: </a:t>
            </a:r>
            <a:r>
              <a:rPr lang="es-US" dirty="0"/>
              <a:t>Formular la Pregunta o Realizar la “Convocatoria"</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528161" y="1470705"/>
            <a:ext cx="79195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000" b="1" dirty="0">
                <a:latin typeface="Open Sans" panose="020B0606030504020204" pitchFamily="34" charset="0"/>
                <a:ea typeface="Open Sans" panose="020B0606030504020204" pitchFamily="34" charset="0"/>
                <a:cs typeface="Open Sans" panose="020B0606030504020204" pitchFamily="34" charset="0"/>
              </a:rPr>
              <a:t>¿Cómo formulamos la pregunta?</a:t>
            </a: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La "pregunta" es una elección entre la FUERZA y la impotencia en el trabajo y un compromiso para luchar por la visión: ¿de qué lado está?</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Defina la elección.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Pase de la agitación a la acción, abandone las zonas de confort.</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Cuente la historia del sindicato.</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Realice la "convocatoria".</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C85750B3-0288-9A45-BB77-3B17AC0B084C}"/>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7" name="Picture 6">
            <a:extLst>
              <a:ext uri="{FF2B5EF4-FFF2-40B4-BE49-F238E27FC236}">
                <a16:creationId xmlns:a16="http://schemas.microsoft.com/office/drawing/2014/main" id="{9412391D-AA32-6D2E-490D-6D5FFCF91573}"/>
              </a:ext>
            </a:extLst>
          </p:cNvPr>
          <p:cNvPicPr>
            <a:picLocks noChangeAspect="1"/>
          </p:cNvPicPr>
          <p:nvPr/>
        </p:nvPicPr>
        <p:blipFill rotWithShape="1">
          <a:blip r:embed="rId3"/>
          <a:srcRect t="1410" b="1410"/>
          <a:stretch/>
        </p:blipFill>
        <p:spPr>
          <a:xfrm>
            <a:off x="228595" y="1724025"/>
            <a:ext cx="3050177" cy="2752725"/>
          </a:xfrm>
          <a:prstGeom prst="rect">
            <a:avLst/>
          </a:prstGeom>
        </p:spPr>
      </p:pic>
    </p:spTree>
    <p:extLst>
      <p:ext uri="{BB962C8B-B14F-4D97-AF65-F5344CB8AC3E}">
        <p14:creationId xmlns:p14="http://schemas.microsoft.com/office/powerpoint/2010/main" val="9905514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4234BD2-90C4-4F9C-AE09-186F5D9F65F2}"/>
              </a:ext>
            </a:extLst>
          </p:cNvPr>
          <p:cNvSpPr/>
          <p:nvPr/>
        </p:nvSpPr>
        <p:spPr>
          <a:xfrm>
            <a:off x="3456933" y="1903743"/>
            <a:ext cx="7919575" cy="119664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a:solidFill>
                  <a:schemeClr val="bg1"/>
                </a:solidFill>
              </a:rPr>
              <a:t>Paso 6: </a:t>
            </a:r>
            <a:r>
              <a:rPr lang="es-US"/>
              <a:t>Inoculación</a:t>
            </a:r>
            <a:endParaRPr lang="en-CA"/>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622475" y="1354077"/>
            <a:ext cx="834093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000" b="1" dirty="0">
                <a:latin typeface="Open Sans" panose="020B0606030504020204" pitchFamily="34" charset="0"/>
                <a:ea typeface="Open Sans" panose="020B0606030504020204" pitchFamily="34" charset="0"/>
                <a:cs typeface="Open Sans" panose="020B0606030504020204" pitchFamily="34" charset="0"/>
              </a:rPr>
              <a:t>¿Cómo y por qué inoculamos a nuestros afiliados?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La inoculación se trata de preparar a los afiliados o trabajadores para la larga lucha y los obstáculos que se avecinan.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Necesitamos ser realistas con ellos sobre cómo los empleadores reaccionarán de manera inevitable a la acción colectiva.</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Tenemos que ser realistas sobre el hecho de que las victorias son difíciles de conseguir y siempre hay que luchar.</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Debemos analizar esta lucha con todos los afiliados.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B45710E2-5075-0620-CFFF-0CFDEFC2DB7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8" name="Picture 7">
            <a:extLst>
              <a:ext uri="{FF2B5EF4-FFF2-40B4-BE49-F238E27FC236}">
                <a16:creationId xmlns:a16="http://schemas.microsoft.com/office/drawing/2014/main" id="{BD7293A6-17D7-68A8-C41D-BB30958E40C2}"/>
              </a:ext>
            </a:extLst>
          </p:cNvPr>
          <p:cNvPicPr>
            <a:picLocks noChangeAspect="1"/>
          </p:cNvPicPr>
          <p:nvPr/>
        </p:nvPicPr>
        <p:blipFill rotWithShape="1">
          <a:blip r:embed="rId3"/>
          <a:srcRect t="1410" b="1410"/>
          <a:stretch/>
        </p:blipFill>
        <p:spPr>
          <a:xfrm>
            <a:off x="228595" y="1724025"/>
            <a:ext cx="3050177" cy="2752725"/>
          </a:xfrm>
          <a:prstGeom prst="rect">
            <a:avLst/>
          </a:prstGeom>
        </p:spPr>
      </p:pic>
    </p:spTree>
    <p:extLst>
      <p:ext uri="{BB962C8B-B14F-4D97-AF65-F5344CB8AC3E}">
        <p14:creationId xmlns:p14="http://schemas.microsoft.com/office/powerpoint/2010/main" val="3033127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7: </a:t>
            </a:r>
            <a:r>
              <a:rPr lang="es-US" dirty="0"/>
              <a:t>Diseñar un Plan Para Ganar o Generar Compromiso</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431176" y="1470705"/>
            <a:ext cx="800526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000" b="1" dirty="0">
                <a:latin typeface="Open Sans" panose="020B0606030504020204" pitchFamily="34" charset="0"/>
                <a:ea typeface="Open Sans" panose="020B0606030504020204" pitchFamily="34" charset="0"/>
                <a:cs typeface="Open Sans" panose="020B0606030504020204" pitchFamily="34" charset="0"/>
              </a:rPr>
              <a:t>Establecer un plan para ganar con un afiliado o trabajador</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Evaluar el nivel de compromiso de los afiliados con el sindicato en general y la campaña en cuestión.</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Bríndeles a los afiliados una esperanza realista para el futuro y logre que se comprometan a participar.</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Ayude a los afiliados a comprender que el primer paso para ganar algo es unir a los trabajadores.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US" sz="2000" dirty="0">
                <a:latin typeface="Open Sans" panose="020B0606030504020204" pitchFamily="34" charset="0"/>
                <a:ea typeface="Open Sans" panose="020B0606030504020204" pitchFamily="34" charset="0"/>
                <a:cs typeface="Open Sans" panose="020B0606030504020204" pitchFamily="34" charset="0"/>
              </a:rPr>
              <a:t>No haga cosas por los afiliados.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1E747C28-0B63-EF71-057A-3BD1EEAFECA2}"/>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7" name="Picture 6">
            <a:extLst>
              <a:ext uri="{FF2B5EF4-FFF2-40B4-BE49-F238E27FC236}">
                <a16:creationId xmlns:a16="http://schemas.microsoft.com/office/drawing/2014/main" id="{0C8BCC69-C733-07C9-C6B1-31DEC242AE0D}"/>
              </a:ext>
            </a:extLst>
          </p:cNvPr>
          <p:cNvPicPr>
            <a:picLocks noChangeAspect="1"/>
          </p:cNvPicPr>
          <p:nvPr/>
        </p:nvPicPr>
        <p:blipFill rotWithShape="1">
          <a:blip r:embed="rId3"/>
          <a:srcRect t="1410" b="1410"/>
          <a:stretch/>
        </p:blipFill>
        <p:spPr>
          <a:xfrm>
            <a:off x="228595" y="1724025"/>
            <a:ext cx="3050177" cy="2752725"/>
          </a:xfrm>
          <a:prstGeom prst="rect">
            <a:avLst/>
          </a:prstGeom>
        </p:spPr>
      </p:pic>
    </p:spTree>
    <p:extLst>
      <p:ext uri="{BB962C8B-B14F-4D97-AF65-F5344CB8AC3E}">
        <p14:creationId xmlns:p14="http://schemas.microsoft.com/office/powerpoint/2010/main" val="39167288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Objeciones</a:t>
            </a:r>
            <a:r>
              <a:rPr lang="es-US" dirty="0"/>
              <a:t> </a:t>
            </a:r>
            <a:r>
              <a:rPr lang="es-US" dirty="0">
                <a:solidFill>
                  <a:schemeClr val="bg1"/>
                </a:solidFill>
              </a:rPr>
              <a:t>de</a:t>
            </a:r>
            <a:r>
              <a:rPr lang="es-US" dirty="0"/>
              <a:t> los Afiliados y Trabajadores</a:t>
            </a:r>
            <a:endParaRPr lang="en-CA" dirty="0"/>
          </a:p>
        </p:txBody>
      </p:sp>
      <p:sp>
        <p:nvSpPr>
          <p:cNvPr id="4" name="Footer Placeholder 1">
            <a:extLst>
              <a:ext uri="{FF2B5EF4-FFF2-40B4-BE49-F238E27FC236}">
                <a16:creationId xmlns:a16="http://schemas.microsoft.com/office/drawing/2014/main" id="{381AD0CA-E851-98B5-9ED5-ED450C2F2D45}"/>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graphicFrame>
        <p:nvGraphicFramePr>
          <p:cNvPr id="5" name="Diagram 4">
            <a:extLst>
              <a:ext uri="{FF2B5EF4-FFF2-40B4-BE49-F238E27FC236}">
                <a16:creationId xmlns:a16="http://schemas.microsoft.com/office/drawing/2014/main" id="{B619839D-0A79-4C01-B712-029FBBB73173}"/>
              </a:ext>
            </a:extLst>
          </p:cNvPr>
          <p:cNvGraphicFramePr/>
          <p:nvPr>
            <p:extLst>
              <p:ext uri="{D42A27DB-BD31-4B8C-83A1-F6EECF244321}">
                <p14:modId xmlns:p14="http://schemas.microsoft.com/office/powerpoint/2010/main" val="946524808"/>
              </p:ext>
            </p:extLst>
          </p:nvPr>
        </p:nvGraphicFramePr>
        <p:xfrm>
          <a:off x="1467943" y="1693229"/>
          <a:ext cx="8835368" cy="40936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30549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Cómo Superar las Objeciones </a:t>
            </a:r>
            <a:r>
              <a:rPr lang="es-US" dirty="0"/>
              <a:t>y Salir Victorioso</a:t>
            </a:r>
            <a:endParaRPr lang="en-CA" dirty="0"/>
          </a:p>
        </p:txBody>
      </p:sp>
      <p:sp>
        <p:nvSpPr>
          <p:cNvPr id="4" name="Footer Placeholder 1">
            <a:extLst>
              <a:ext uri="{FF2B5EF4-FFF2-40B4-BE49-F238E27FC236}">
                <a16:creationId xmlns:a16="http://schemas.microsoft.com/office/drawing/2014/main" id="{FD961DF9-F28E-19E5-0E34-0AD7269E82A8}"/>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graphicFrame>
        <p:nvGraphicFramePr>
          <p:cNvPr id="5" name="Diagram 4">
            <a:extLst>
              <a:ext uri="{FF2B5EF4-FFF2-40B4-BE49-F238E27FC236}">
                <a16:creationId xmlns:a16="http://schemas.microsoft.com/office/drawing/2014/main" id="{0C36D6FE-1E88-4082-9F99-8F1DE029C2E4}"/>
              </a:ext>
            </a:extLst>
          </p:cNvPr>
          <p:cNvGraphicFramePr/>
          <p:nvPr>
            <p:extLst>
              <p:ext uri="{D42A27DB-BD31-4B8C-83A1-F6EECF244321}">
                <p14:modId xmlns:p14="http://schemas.microsoft.com/office/powerpoint/2010/main" val="2458292619"/>
              </p:ext>
            </p:extLst>
          </p:nvPr>
        </p:nvGraphicFramePr>
        <p:xfrm>
          <a:off x="2018747" y="946241"/>
          <a:ext cx="8358561" cy="4965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14878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D63A077-6164-46E7-94CE-9FB4FE55E437}"/>
              </a:ext>
            </a:extLst>
          </p:cNvPr>
          <p:cNvSpPr/>
          <p:nvPr/>
        </p:nvSpPr>
        <p:spPr>
          <a:xfrm>
            <a:off x="653142" y="968036"/>
            <a:ext cx="11005457" cy="5170646"/>
          </a:xfrm>
          <a:prstGeom prst="round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75B84B68-0885-11A0-F0E9-6D18AEABB8F6}"/>
              </a:ext>
            </a:extLst>
          </p:cNvPr>
          <p:cNvSpPr txBox="1"/>
          <p:nvPr/>
        </p:nvSpPr>
        <p:spPr>
          <a:xfrm>
            <a:off x="720270" y="1074509"/>
            <a:ext cx="10938329" cy="5170646"/>
          </a:xfrm>
          <a:prstGeom prst="rect">
            <a:avLst/>
          </a:prstGeom>
          <a:noFill/>
        </p:spPr>
        <p:txBody>
          <a:bodyPr wrap="square" rtlCol="0">
            <a:spAutoFit/>
          </a:bodyPr>
          <a:lstStyle/>
          <a:p>
            <a:pPr marL="342900" lvl="0" indent="-342900">
              <a:buFont typeface="Arial" panose="020B0604020202020204" pitchFamily="34" charset="0"/>
              <a:buChar char="•"/>
            </a:pPr>
            <a:r>
              <a:rPr lang="es-US" sz="2200" dirty="0"/>
              <a:t>Crear un entorno de trabajo donde </a:t>
            </a:r>
            <a:r>
              <a:rPr lang="es-US" sz="2200" b="1" dirty="0"/>
              <a:t>prospere la afiliación sindical </a:t>
            </a:r>
            <a:r>
              <a:rPr lang="es-US" sz="2200" dirty="0"/>
              <a:t>y </a:t>
            </a:r>
            <a:r>
              <a:rPr lang="es-US" sz="2200" b="1" dirty="0"/>
              <a:t>crezca la fuerza del sindicato</a:t>
            </a:r>
            <a:r>
              <a:rPr lang="es-US" sz="2200" dirty="0"/>
              <a:t>.</a:t>
            </a:r>
            <a:endParaRPr lang="en-CA" sz="2200" dirty="0"/>
          </a:p>
          <a:p>
            <a:pPr marL="342900" lvl="0" indent="-342900">
              <a:buFont typeface="Arial" panose="020B0604020202020204" pitchFamily="34" charset="0"/>
              <a:buChar char="•"/>
            </a:pPr>
            <a:r>
              <a:rPr lang="es-US" sz="2200" dirty="0"/>
              <a:t>Fortalecer las relaciones, </a:t>
            </a:r>
            <a:r>
              <a:rPr lang="es-US" sz="2200" b="1" dirty="0"/>
              <a:t>fomentar la participación activa</a:t>
            </a:r>
            <a:r>
              <a:rPr lang="es-US" sz="2200" dirty="0"/>
              <a:t> y generar solidaridad.</a:t>
            </a:r>
            <a:endParaRPr lang="en-CA" sz="2200" dirty="0"/>
          </a:p>
          <a:p>
            <a:pPr marL="342900" lvl="0" indent="-342900">
              <a:buFont typeface="Arial" panose="020B0604020202020204" pitchFamily="34" charset="0"/>
              <a:buChar char="•"/>
            </a:pPr>
            <a:r>
              <a:rPr lang="es-US" sz="2200" dirty="0"/>
              <a:t>Utilice las </a:t>
            </a:r>
            <a:r>
              <a:rPr lang="es-US" sz="2200" b="1" dirty="0"/>
              <a:t>conversaciones estructuradas</a:t>
            </a:r>
            <a:r>
              <a:rPr lang="es-US" sz="2200" dirty="0"/>
              <a:t> y desarrolle estrategias </a:t>
            </a:r>
            <a:r>
              <a:rPr lang="es-US" sz="2200" b="1" dirty="0"/>
              <a:t>para mejorar la participación</a:t>
            </a:r>
            <a:r>
              <a:rPr lang="es-US" sz="2200" dirty="0"/>
              <a:t>.</a:t>
            </a:r>
            <a:endParaRPr lang="en-CA" sz="2200" dirty="0"/>
          </a:p>
          <a:p>
            <a:pPr marL="342900" lvl="0" indent="-342900">
              <a:buFont typeface="Arial" panose="020B0604020202020204" pitchFamily="34" charset="0"/>
              <a:buChar char="•"/>
            </a:pPr>
            <a:r>
              <a:rPr lang="es-US" sz="2200" dirty="0"/>
              <a:t>Aplique </a:t>
            </a:r>
            <a:r>
              <a:rPr lang="es-US" sz="2200" b="1" dirty="0"/>
              <a:t>la escucha activa </a:t>
            </a:r>
            <a:r>
              <a:rPr lang="es-US" sz="2200" dirty="0"/>
              <a:t>para abordar las preocupaciones y generar un diálogo significativo. </a:t>
            </a:r>
            <a:endParaRPr lang="en-CA" sz="2200" dirty="0"/>
          </a:p>
          <a:p>
            <a:pPr marL="342900" lvl="0" indent="-342900">
              <a:buFont typeface="Arial" panose="020B0604020202020204" pitchFamily="34" charset="0"/>
              <a:buChar char="•"/>
            </a:pPr>
            <a:r>
              <a:rPr lang="es-US" sz="2200" dirty="0"/>
              <a:t>Desarrolle </a:t>
            </a:r>
            <a:r>
              <a:rPr lang="es-US" sz="2200" b="1" dirty="0"/>
              <a:t>campañas</a:t>
            </a:r>
            <a:r>
              <a:rPr lang="es-US" sz="2200" dirty="0"/>
              <a:t> </a:t>
            </a:r>
            <a:r>
              <a:rPr lang="es-US" sz="2200" b="1" dirty="0"/>
              <a:t>impactantes</a:t>
            </a:r>
            <a:r>
              <a:rPr lang="es-US" sz="2200" dirty="0"/>
              <a:t> para aumentar la cantidad de afiliados, mejorar la capacidad de negociación y extender la influencia del sindicato. </a:t>
            </a:r>
            <a:endParaRPr lang="en-CA" sz="2200" dirty="0"/>
          </a:p>
          <a:p>
            <a:pPr marL="342900" lvl="0" indent="-342900">
              <a:buFont typeface="Arial" panose="020B0604020202020204" pitchFamily="34" charset="0"/>
              <a:buChar char="•"/>
            </a:pPr>
            <a:r>
              <a:rPr lang="es-US" sz="2200" b="1" dirty="0"/>
              <a:t>Establezca conexiones con los afiliados </a:t>
            </a:r>
            <a:r>
              <a:rPr lang="es-US" sz="2200" dirty="0"/>
              <a:t>en distintos entornos, como en los sitios de trabajo y durante las visitas domiciliarias, para generar apoyo sindical.</a:t>
            </a:r>
            <a:endParaRPr lang="en-CA" sz="2200" dirty="0"/>
          </a:p>
          <a:p>
            <a:pPr marL="342900" lvl="0" indent="-342900">
              <a:buFont typeface="Arial" panose="020B0604020202020204" pitchFamily="34" charset="0"/>
              <a:buChar char="•"/>
            </a:pPr>
            <a:r>
              <a:rPr lang="es-US" sz="2200" b="1" dirty="0"/>
              <a:t>Aborde las objeciones </a:t>
            </a:r>
            <a:r>
              <a:rPr lang="es-US" sz="2200" dirty="0"/>
              <a:t>relacionadas con las cuotas sindicales, la resistencia del empleador y otros desafíos de organización.</a:t>
            </a:r>
            <a:endParaRPr lang="en-CA" sz="2200" dirty="0"/>
          </a:p>
          <a:p>
            <a:pPr marL="342900" lvl="0" indent="-342900">
              <a:buFont typeface="Arial" panose="020B0604020202020204" pitchFamily="34" charset="0"/>
              <a:buChar char="•"/>
            </a:pPr>
            <a:r>
              <a:rPr lang="es-US" sz="2200" dirty="0"/>
              <a:t>Equipare las iniciativas de organización interna con campañas laborales más amplias para mejorar el </a:t>
            </a:r>
            <a:r>
              <a:rPr lang="es-US" sz="2200" b="1" dirty="0"/>
              <a:t>impacto</a:t>
            </a:r>
            <a:r>
              <a:rPr lang="es-US" sz="2200" dirty="0"/>
              <a:t> sindical.</a:t>
            </a:r>
            <a:endParaRPr lang="en-CA" sz="2200" dirty="0"/>
          </a:p>
        </p:txBody>
      </p:sp>
      <p:sp>
        <p:nvSpPr>
          <p:cNvPr id="4" name="Title 3">
            <a:extLst>
              <a:ext uri="{FF2B5EF4-FFF2-40B4-BE49-F238E27FC236}">
                <a16:creationId xmlns:a16="http://schemas.microsoft.com/office/drawing/2014/main" id="{149A5AF1-4D64-46EB-AB52-6BCF8784ED4A}"/>
              </a:ext>
            </a:extLst>
          </p:cNvPr>
          <p:cNvSpPr>
            <a:spLocks noGrp="1"/>
          </p:cNvSpPr>
          <p:nvPr>
            <p:ph type="title"/>
          </p:nvPr>
        </p:nvSpPr>
        <p:spPr>
          <a:xfrm>
            <a:off x="187362" y="-144582"/>
            <a:ext cx="10515600" cy="1325563"/>
          </a:xfrm>
        </p:spPr>
        <p:txBody>
          <a:bodyPr/>
          <a:lstStyle/>
          <a:p>
            <a:r>
              <a:rPr lang="es-ES" dirty="0">
                <a:solidFill>
                  <a:schemeClr val="bg1"/>
                </a:solidFill>
              </a:rPr>
              <a:t>Objetivos</a:t>
            </a:r>
            <a:r>
              <a:rPr lang="es-ES" dirty="0"/>
              <a:t> de Aprendizaje</a:t>
            </a:r>
            <a:endParaRPr lang="en-CA" dirty="0"/>
          </a:p>
        </p:txBody>
      </p:sp>
      <p:sp>
        <p:nvSpPr>
          <p:cNvPr id="5" name="Footer Placeholder 1">
            <a:extLst>
              <a:ext uri="{FF2B5EF4-FFF2-40B4-BE49-F238E27FC236}">
                <a16:creationId xmlns:a16="http://schemas.microsoft.com/office/drawing/2014/main" id="{B3AAEAA2-3C9E-5D15-3DA7-4FA7071CD36E}"/>
              </a:ext>
            </a:extLst>
          </p:cNvPr>
          <p:cNvSpPr txBox="1">
            <a:spLocks/>
          </p:cNvSpPr>
          <p:nvPr/>
        </p:nvSpPr>
        <p:spPr>
          <a:xfrm>
            <a:off x="315861" y="6479857"/>
            <a:ext cx="6123576"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3646603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Cómo Abordar </a:t>
            </a:r>
            <a:r>
              <a:rPr lang="es-US" dirty="0"/>
              <a:t>el Tema de las Cuotas Sindicales</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8200" y="1557847"/>
            <a:ext cx="10515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Las cuotas sindicales representan un aporte para desarrollar una organización más </a:t>
            </a:r>
            <a:r>
              <a:rPr lang="es-US" sz="2000" b="1" dirty="0">
                <a:latin typeface="Open Sans" panose="020B0606030504020204" pitchFamily="34" charset="0"/>
                <a:ea typeface="Open Sans" panose="020B0606030504020204" pitchFamily="34" charset="0"/>
                <a:cs typeface="Open Sans" panose="020B0606030504020204" pitchFamily="34" charset="0"/>
              </a:rPr>
              <a:t>FUERTE</a:t>
            </a:r>
            <a:r>
              <a:rPr lang="es-US" sz="2000" dirty="0">
                <a:latin typeface="Open Sans" panose="020B0606030504020204" pitchFamily="34" charset="0"/>
                <a:ea typeface="Open Sans" panose="020B0606030504020204" pitchFamily="34" charset="0"/>
                <a:cs typeface="Open Sans" panose="020B0606030504020204" pitchFamily="34" charset="0"/>
              </a:rPr>
              <a:t>, no son una tarifa por un servicio.</a:t>
            </a:r>
          </a:p>
          <a:p>
            <a:pPr marL="0" indent="0">
              <a:lnSpc>
                <a:spcPct val="100000"/>
              </a:lnSpc>
              <a:spcBef>
                <a:spcPts val="0"/>
              </a:spcBef>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r>
              <a:rPr lang="es-US" sz="2000" b="1" dirty="0">
                <a:latin typeface="Open Sans" panose="020B0606030504020204" pitchFamily="34" charset="0"/>
                <a:ea typeface="Open Sans" panose="020B0606030504020204" pitchFamily="34" charset="0"/>
                <a:cs typeface="Open Sans" panose="020B0606030504020204" pitchFamily="34" charset="0"/>
              </a:rPr>
              <a:t>Invierta el enfoque </a:t>
            </a:r>
            <a:r>
              <a:rPr lang="es-US" sz="2000" dirty="0">
                <a:latin typeface="Open Sans" panose="020B0606030504020204" pitchFamily="34" charset="0"/>
                <a:ea typeface="Open Sans" panose="020B0606030504020204" pitchFamily="34" charset="0"/>
                <a:cs typeface="Open Sans" panose="020B0606030504020204" pitchFamily="34" charset="0"/>
              </a:rPr>
              <a:t>de la conversación de "¿qué obtengo por el pago de la cuota sindical?" a una pregunta que implique la necesidad de lucha contra la patronal (Si disponemos de más recursos económicos, ¿tenemos una organización más FUERTE? </a:t>
            </a:r>
          </a:p>
          <a:p>
            <a:pPr marL="0" indent="0">
              <a:lnSpc>
                <a:spcPct val="10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En la mesa de negociaciones, ¿cómo generamos más PODER para el sindicato?).</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endParaRPr lang="es-US"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Tome las medidas necesarias para que los trabajadores del sindicato desarrollen un </a:t>
            </a:r>
            <a:r>
              <a:rPr lang="es-US" sz="2000" b="1" dirty="0">
                <a:latin typeface="Open Sans" panose="020B0606030504020204" pitchFamily="34" charset="0"/>
                <a:ea typeface="Open Sans" panose="020B0606030504020204" pitchFamily="34" charset="0"/>
                <a:cs typeface="Open Sans" panose="020B0606030504020204" pitchFamily="34" charset="0"/>
              </a:rPr>
              <a:t>sentido de pertenencia</a:t>
            </a:r>
            <a:r>
              <a:rPr lang="es-US" sz="2000" dirty="0">
                <a:latin typeface="Open Sans" panose="020B0606030504020204" pitchFamily="34" charset="0"/>
                <a:ea typeface="Open Sans" panose="020B0606030504020204" pitchFamily="34" charset="0"/>
                <a:cs typeface="Open Sans" panose="020B0606030504020204" pitchFamily="34" charset="0"/>
              </a:rPr>
              <a:t>.</a:t>
            </a:r>
          </a:p>
          <a:p>
            <a:pPr marL="0" indent="0">
              <a:lnSpc>
                <a:spcPct val="100000"/>
              </a:lnSpc>
              <a:spcBef>
                <a:spcPts val="0"/>
              </a:spcBef>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r>
              <a:rPr lang="es-US" sz="2000" dirty="0">
                <a:latin typeface="Open Sans" panose="020B0606030504020204" pitchFamily="34" charset="0"/>
                <a:ea typeface="Open Sans" panose="020B0606030504020204" pitchFamily="34" charset="0"/>
                <a:cs typeface="Open Sans" panose="020B0606030504020204" pitchFamily="34" charset="0"/>
              </a:rPr>
              <a:t>Es más probable que los afiliados acepten la lucha si primero logran comprender que las cuotas sindicales son medios de </a:t>
            </a:r>
            <a:r>
              <a:rPr lang="es-US" sz="2000" b="1" dirty="0">
                <a:latin typeface="Open Sans" panose="020B0606030504020204" pitchFamily="34" charset="0"/>
                <a:ea typeface="Open Sans" panose="020B0606030504020204" pitchFamily="34" charset="0"/>
                <a:cs typeface="Open Sans" panose="020B0606030504020204" pitchFamily="34" charset="0"/>
              </a:rPr>
              <a:t>transformación</a:t>
            </a:r>
            <a:r>
              <a:rPr lang="es-US" sz="2000" dirty="0">
                <a:latin typeface="Open Sans" panose="020B0606030504020204" pitchFamily="34" charset="0"/>
                <a:ea typeface="Open Sans" panose="020B0606030504020204" pitchFamily="34" charset="0"/>
                <a:cs typeface="Open Sans" panose="020B0606030504020204" pitchFamily="34" charset="0"/>
              </a:rPr>
              <a:t> en lugar de meras transacciones.</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DBC741A2-F4C0-5142-F78F-BA585E0C360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12879773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s-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Organización Interna</a:t>
            </a: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r>
              <a:rPr lang="es-US" sz="36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Habilidades de Escucha Activa</a:t>
            </a:r>
            <a:endParaRPr lang="en-US" sz="3600" b="1"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a:solidFill>
                  <a:schemeClr val="bg1"/>
                </a:solidFill>
                <a:latin typeface="Source Sans Pro"/>
                <a:ea typeface="Source Sans Pro"/>
                <a:cs typeface="Source Sans Pro"/>
                <a:sym typeface="Source Sans Pro"/>
              </a:rPr>
              <a:t>05</a:t>
            </a:r>
            <a:endParaRPr sz="1000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Source Sans Pro"/>
                  <a:ea typeface="Source Sans Pro"/>
                  <a:cs typeface="Source Sans Pro"/>
                  <a:sym typeface="Source Sans Pro"/>
                </a:rPr>
                <a:t>®</a:t>
              </a:r>
              <a:endParaRPr/>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a:solidFill>
                  <a:srgbClr val="E7B909"/>
                </a:solidFill>
              </a:rPr>
              <a:t>i</a:t>
            </a:r>
            <a:r>
              <a:rPr lang="en-CA" sz="2400" b="1"/>
              <a:t>FTI.edu</a:t>
            </a:r>
          </a:p>
        </p:txBody>
      </p:sp>
    </p:spTree>
    <p:custDataLst>
      <p:tags r:id="rId1"/>
    </p:custDataLst>
    <p:extLst>
      <p:ext uri="{BB962C8B-B14F-4D97-AF65-F5344CB8AC3E}">
        <p14:creationId xmlns:p14="http://schemas.microsoft.com/office/powerpoint/2010/main" val="13281123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54C581B-4D4E-4017-A238-7DC9EA96C98C}"/>
              </a:ext>
            </a:extLst>
          </p:cNvPr>
          <p:cNvSpPr/>
          <p:nvPr/>
        </p:nvSpPr>
        <p:spPr>
          <a:xfrm>
            <a:off x="1540711" y="1664831"/>
            <a:ext cx="9869854" cy="152304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75B84B68-0885-11A0-F0E9-6D18AEABB8F6}"/>
              </a:ext>
            </a:extLst>
          </p:cNvPr>
          <p:cNvSpPr txBox="1"/>
          <p:nvPr/>
        </p:nvSpPr>
        <p:spPr>
          <a:xfrm>
            <a:off x="1540711" y="1679225"/>
            <a:ext cx="9869854" cy="1569660"/>
          </a:xfrm>
          <a:prstGeom prst="rect">
            <a:avLst/>
          </a:prstGeom>
          <a:noFill/>
        </p:spPr>
        <p:txBody>
          <a:bodyPr wrap="square" rtlCol="0">
            <a:spAutoFit/>
          </a:bodyPr>
          <a:lstStyle/>
          <a:p>
            <a:r>
              <a:rPr lang="es-US" sz="2400">
                <a:latin typeface="Open Sans" panose="020B0606030504020204" pitchFamily="34" charset="0"/>
                <a:ea typeface="Open Sans" panose="020B0606030504020204" pitchFamily="34" charset="0"/>
                <a:cs typeface="Open Sans" panose="020B0606030504020204" pitchFamily="34" charset="0"/>
              </a:rPr>
              <a:t>El término </a:t>
            </a:r>
            <a:r>
              <a:rPr lang="es-US" sz="2400" b="1">
                <a:solidFill>
                  <a:srgbClr val="E7B909"/>
                </a:solidFill>
                <a:latin typeface="Open Sans" panose="020B0606030504020204" pitchFamily="34" charset="0"/>
                <a:ea typeface="Open Sans" panose="020B0606030504020204" pitchFamily="34" charset="0"/>
                <a:cs typeface="Open Sans" panose="020B0606030504020204" pitchFamily="34" charset="0"/>
              </a:rPr>
              <a:t>escucha activa </a:t>
            </a:r>
            <a:r>
              <a:rPr lang="es-US" sz="2400">
                <a:latin typeface="Open Sans" panose="020B0606030504020204" pitchFamily="34" charset="0"/>
                <a:ea typeface="Open Sans" panose="020B0606030504020204" pitchFamily="34" charset="0"/>
                <a:cs typeface="Open Sans" panose="020B0606030504020204" pitchFamily="34" charset="0"/>
              </a:rPr>
              <a:t>se refiere a una habilidad básica para propiciar una comunicación efectiva, en particular en entornos sindicales en los que las conversaciones desafiantes o delicadas son algo frecuente. </a:t>
            </a:r>
            <a:endParaRPr lang="en-CA" sz="2400">
              <a:latin typeface="Open Sans" panose="020B0606030504020204" pitchFamily="34" charset="0"/>
              <a:ea typeface="Open Sans" panose="020B0606030504020204" pitchFamily="34" charset="0"/>
              <a:cs typeface="Open Sans" panose="020B0606030504020204" pitchFamily="34" charset="0"/>
            </a:endParaRPr>
          </a:p>
        </p:txBody>
      </p:sp>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p:txBody>
          <a:bodyPr/>
          <a:lstStyle/>
          <a:p>
            <a:r>
              <a:rPr lang="es-US" dirty="0">
                <a:solidFill>
                  <a:schemeClr val="bg1"/>
                </a:solidFill>
              </a:rPr>
              <a:t>¿A Qué se Refiere </a:t>
            </a:r>
            <a:r>
              <a:rPr lang="es-US" dirty="0"/>
              <a:t>la Escucha Activa?</a:t>
            </a:r>
            <a:endParaRPr lang="en-CA" dirty="0"/>
          </a:p>
        </p:txBody>
      </p:sp>
      <p:pic>
        <p:nvPicPr>
          <p:cNvPr id="3" name="Picture 2">
            <a:hlinkClick r:id="rId4"/>
            <a:extLst>
              <a:ext uri="{FF2B5EF4-FFF2-40B4-BE49-F238E27FC236}">
                <a16:creationId xmlns:a16="http://schemas.microsoft.com/office/drawing/2014/main" id="{9EC5F8AA-C54B-4C22-94AE-A1F0DB47C6A7}"/>
              </a:ext>
            </a:extLst>
          </p:cNvPr>
          <p:cNvPicPr>
            <a:picLocks noChangeAspect="1"/>
          </p:cNvPicPr>
          <p:nvPr/>
        </p:nvPicPr>
        <p:blipFill>
          <a:blip r:embed="rId5"/>
          <a:stretch>
            <a:fillRect/>
          </a:stretch>
        </p:blipFill>
        <p:spPr>
          <a:xfrm>
            <a:off x="4153650" y="3187876"/>
            <a:ext cx="4456950" cy="2897017"/>
          </a:xfrm>
          <a:prstGeom prst="rect">
            <a:avLst/>
          </a:prstGeom>
        </p:spPr>
      </p:pic>
      <p:sp>
        <p:nvSpPr>
          <p:cNvPr id="4" name="Footer Placeholder 1">
            <a:extLst>
              <a:ext uri="{FF2B5EF4-FFF2-40B4-BE49-F238E27FC236}">
                <a16:creationId xmlns:a16="http://schemas.microsoft.com/office/drawing/2014/main" id="{DA36140E-534D-2D48-07D5-3D66ECC9A0C0}"/>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1737205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p:txBody>
          <a:bodyPr/>
          <a:lstStyle/>
          <a:p>
            <a:r>
              <a:rPr lang="es-US" dirty="0">
                <a:solidFill>
                  <a:schemeClr val="bg1"/>
                </a:solidFill>
              </a:rPr>
              <a:t>Principales Elementos </a:t>
            </a:r>
            <a:r>
              <a:rPr lang="es-US" dirty="0"/>
              <a:t>de la Escucha Activa</a:t>
            </a:r>
            <a:endParaRPr lang="en-CA" dirty="0"/>
          </a:p>
        </p:txBody>
      </p:sp>
      <p:sp>
        <p:nvSpPr>
          <p:cNvPr id="9" name="Rectangle 8">
            <a:extLst>
              <a:ext uri="{FF2B5EF4-FFF2-40B4-BE49-F238E27FC236}">
                <a16:creationId xmlns:a16="http://schemas.microsoft.com/office/drawing/2014/main" id="{5CF462F1-757C-41D6-932D-C42E6F1FF2CC}"/>
              </a:ext>
            </a:extLst>
          </p:cNvPr>
          <p:cNvSpPr/>
          <p:nvPr/>
        </p:nvSpPr>
        <p:spPr>
          <a:xfrm>
            <a:off x="5088466" y="4115433"/>
            <a:ext cx="1193801" cy="532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E40E09-D567-409C-811B-E6A23916188B}"/>
              </a:ext>
            </a:extLst>
          </p:cNvPr>
          <p:cNvSpPr/>
          <p:nvPr/>
        </p:nvSpPr>
        <p:spPr>
          <a:xfrm>
            <a:off x="7196667" y="3751844"/>
            <a:ext cx="1080905" cy="9821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8C407BE-9475-4CC9-932E-0918B859BBBE}"/>
              </a:ext>
            </a:extLst>
          </p:cNvPr>
          <p:cNvPicPr>
            <a:picLocks noChangeAspect="1"/>
          </p:cNvPicPr>
          <p:nvPr/>
        </p:nvPicPr>
        <p:blipFill>
          <a:blip r:embed="rId4"/>
          <a:stretch>
            <a:fillRect/>
          </a:stretch>
        </p:blipFill>
        <p:spPr>
          <a:xfrm>
            <a:off x="352408" y="1392464"/>
            <a:ext cx="11427814" cy="4073071"/>
          </a:xfrm>
          <a:prstGeom prst="rect">
            <a:avLst/>
          </a:prstGeom>
        </p:spPr>
      </p:pic>
      <p:sp>
        <p:nvSpPr>
          <p:cNvPr id="3" name="Footer Placeholder 1">
            <a:extLst>
              <a:ext uri="{FF2B5EF4-FFF2-40B4-BE49-F238E27FC236}">
                <a16:creationId xmlns:a16="http://schemas.microsoft.com/office/drawing/2014/main" id="{A7EBE688-A6D3-83EF-B91F-488DEFED80A1}"/>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27164170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p:txBody>
          <a:bodyPr/>
          <a:lstStyle/>
          <a:p>
            <a:r>
              <a:rPr lang="es-US" dirty="0">
                <a:solidFill>
                  <a:schemeClr val="bg1"/>
                </a:solidFill>
              </a:rPr>
              <a:t>7 Sugerencias Clave para </a:t>
            </a:r>
            <a:r>
              <a:rPr lang="es-US" dirty="0"/>
              <a:t>Gestionar Situaciones Difíciles</a:t>
            </a:r>
            <a:endParaRPr lang="en-CA" dirty="0"/>
          </a:p>
        </p:txBody>
      </p:sp>
      <p:pic>
        <p:nvPicPr>
          <p:cNvPr id="3" name="Picture 2">
            <a:extLst>
              <a:ext uri="{FF2B5EF4-FFF2-40B4-BE49-F238E27FC236}">
                <a16:creationId xmlns:a16="http://schemas.microsoft.com/office/drawing/2014/main" id="{B68FF3E7-E081-4A44-A736-2FBC1B313632}"/>
              </a:ext>
            </a:extLst>
          </p:cNvPr>
          <p:cNvPicPr>
            <a:picLocks noChangeAspect="1"/>
          </p:cNvPicPr>
          <p:nvPr/>
        </p:nvPicPr>
        <p:blipFill rotWithShape="1">
          <a:blip r:embed="rId4"/>
          <a:srcRect t="1825" b="1825"/>
          <a:stretch/>
        </p:blipFill>
        <p:spPr>
          <a:xfrm>
            <a:off x="3438154" y="868948"/>
            <a:ext cx="5315692" cy="5130800"/>
          </a:xfrm>
          <a:prstGeom prst="rect">
            <a:avLst/>
          </a:prstGeom>
        </p:spPr>
      </p:pic>
      <p:sp>
        <p:nvSpPr>
          <p:cNvPr id="4" name="Footer Placeholder 1">
            <a:extLst>
              <a:ext uri="{FF2B5EF4-FFF2-40B4-BE49-F238E27FC236}">
                <a16:creationId xmlns:a16="http://schemas.microsoft.com/office/drawing/2014/main" id="{D368EA58-E099-5139-5670-1F83953C1EB0}"/>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858267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p:txBody>
          <a:bodyPr/>
          <a:lstStyle/>
          <a:p>
            <a:r>
              <a:rPr lang="es-US" dirty="0">
                <a:solidFill>
                  <a:schemeClr val="bg1"/>
                </a:solidFill>
              </a:rPr>
              <a:t>Práctica de la Habilidad Escucha Activa. </a:t>
            </a:r>
            <a:r>
              <a:rPr lang="es-US" dirty="0"/>
              <a:t>Situación de Ejemplo 1: No Tenemos Voz.</a:t>
            </a:r>
            <a:endParaRPr lang="en-CA" dirty="0"/>
          </a:p>
        </p:txBody>
      </p:sp>
      <p:pic>
        <p:nvPicPr>
          <p:cNvPr id="10" name="Picture 9" descr="A group of men with a speech bubble&#10;&#10;AI-generated content may be incorrect.">
            <a:extLst>
              <a:ext uri="{FF2B5EF4-FFF2-40B4-BE49-F238E27FC236}">
                <a16:creationId xmlns:a16="http://schemas.microsoft.com/office/drawing/2014/main" id="{46E9CE38-4364-4DB0-B09A-590AC11315E2}"/>
              </a:ext>
            </a:extLst>
          </p:cNvPr>
          <p:cNvPicPr>
            <a:picLocks noChangeAspect="1"/>
          </p:cNvPicPr>
          <p:nvPr/>
        </p:nvPicPr>
        <p:blipFill>
          <a:blip r:embed="rId4"/>
          <a:stretch>
            <a:fillRect/>
          </a:stretch>
        </p:blipFill>
        <p:spPr>
          <a:xfrm>
            <a:off x="3070764" y="947719"/>
            <a:ext cx="6926068" cy="4962562"/>
          </a:xfrm>
          <a:prstGeom prst="rect">
            <a:avLst/>
          </a:prstGeom>
        </p:spPr>
      </p:pic>
      <p:sp>
        <p:nvSpPr>
          <p:cNvPr id="3" name="Footer Placeholder 1">
            <a:extLst>
              <a:ext uri="{FF2B5EF4-FFF2-40B4-BE49-F238E27FC236}">
                <a16:creationId xmlns:a16="http://schemas.microsoft.com/office/drawing/2014/main" id="{6BA5867C-FCCA-4337-900F-BFFD3861DCED}"/>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486321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p:txBody>
          <a:bodyPr/>
          <a:lstStyle/>
          <a:p>
            <a:r>
              <a:rPr lang="es-US" dirty="0">
                <a:solidFill>
                  <a:schemeClr val="bg1"/>
                </a:solidFill>
              </a:rPr>
              <a:t>Práctica de la Habilidad Escucha Activa. </a:t>
            </a:r>
            <a:r>
              <a:rPr lang="es-US" dirty="0"/>
              <a:t>Situación de Ejemplo 2: Nuestro Sindicato no me Respalda.</a:t>
            </a:r>
            <a:endParaRPr lang="en-CA" dirty="0"/>
          </a:p>
        </p:txBody>
      </p:sp>
      <p:pic>
        <p:nvPicPr>
          <p:cNvPr id="16" name="Picture 15" descr="A person with his hands on his chest&#10;&#10;AI-generated content may be incorrect.">
            <a:extLst>
              <a:ext uri="{FF2B5EF4-FFF2-40B4-BE49-F238E27FC236}">
                <a16:creationId xmlns:a16="http://schemas.microsoft.com/office/drawing/2014/main" id="{8E8296AB-73E7-450F-80F3-FC8563BEC322}"/>
              </a:ext>
            </a:extLst>
          </p:cNvPr>
          <p:cNvPicPr>
            <a:picLocks noChangeAspect="1"/>
          </p:cNvPicPr>
          <p:nvPr/>
        </p:nvPicPr>
        <p:blipFill>
          <a:blip r:embed="rId4"/>
          <a:stretch>
            <a:fillRect/>
          </a:stretch>
        </p:blipFill>
        <p:spPr>
          <a:xfrm>
            <a:off x="2437545" y="818356"/>
            <a:ext cx="7775448" cy="5229840"/>
          </a:xfrm>
          <a:prstGeom prst="rect">
            <a:avLst/>
          </a:prstGeom>
        </p:spPr>
      </p:pic>
      <p:sp>
        <p:nvSpPr>
          <p:cNvPr id="3" name="Footer Placeholder 1">
            <a:extLst>
              <a:ext uri="{FF2B5EF4-FFF2-40B4-BE49-F238E27FC236}">
                <a16:creationId xmlns:a16="http://schemas.microsoft.com/office/drawing/2014/main" id="{7F9F280D-CCC1-6C0C-29E5-DFE39F39C007}"/>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1894469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43368" y="-142082"/>
            <a:ext cx="10515600" cy="1325563"/>
          </a:xfrm>
        </p:spPr>
        <p:txBody>
          <a:bodyPr/>
          <a:lstStyle/>
          <a:p>
            <a:r>
              <a:rPr lang="es-US" dirty="0">
                <a:solidFill>
                  <a:schemeClr val="bg1"/>
                </a:solidFill>
              </a:rPr>
              <a:t>Práctica de la Habilidad Escucha Activa. </a:t>
            </a:r>
            <a:r>
              <a:rPr lang="es-US" dirty="0"/>
              <a:t>Situación de Ejemplo 3: No Lograron Darles Prioridad a Nuestros Intereses.</a:t>
            </a:r>
            <a:endParaRPr lang="en-CA" dirty="0"/>
          </a:p>
        </p:txBody>
      </p:sp>
      <p:pic>
        <p:nvPicPr>
          <p:cNvPr id="7" name="Picture 6" descr="A cartoon of an old person&#10;&#10;AI-generated content may be incorrect.">
            <a:extLst>
              <a:ext uri="{FF2B5EF4-FFF2-40B4-BE49-F238E27FC236}">
                <a16:creationId xmlns:a16="http://schemas.microsoft.com/office/drawing/2014/main" id="{29486EF9-54FE-43C4-A5A8-35913DE86B6C}"/>
              </a:ext>
            </a:extLst>
          </p:cNvPr>
          <p:cNvPicPr>
            <a:picLocks noChangeAspect="1"/>
          </p:cNvPicPr>
          <p:nvPr/>
        </p:nvPicPr>
        <p:blipFill>
          <a:blip r:embed="rId4"/>
          <a:stretch>
            <a:fillRect/>
          </a:stretch>
        </p:blipFill>
        <p:spPr>
          <a:xfrm>
            <a:off x="2502190" y="980902"/>
            <a:ext cx="8110729" cy="5070763"/>
          </a:xfrm>
          <a:prstGeom prst="rect">
            <a:avLst/>
          </a:prstGeom>
        </p:spPr>
      </p:pic>
      <p:sp>
        <p:nvSpPr>
          <p:cNvPr id="3" name="Footer Placeholder 1">
            <a:extLst>
              <a:ext uri="{FF2B5EF4-FFF2-40B4-BE49-F238E27FC236}">
                <a16:creationId xmlns:a16="http://schemas.microsoft.com/office/drawing/2014/main" id="{0484E4FA-28FA-03A7-430F-C9305E79B9DC}"/>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3003141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0DDFD70-3640-47FF-BB05-7CA3B6936A84}"/>
              </a:ext>
            </a:extLst>
          </p:cNvPr>
          <p:cNvSpPr/>
          <p:nvPr/>
        </p:nvSpPr>
        <p:spPr>
          <a:xfrm>
            <a:off x="4486808" y="1384501"/>
            <a:ext cx="6246149" cy="16263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15861" y="-102547"/>
            <a:ext cx="10515600" cy="1325563"/>
          </a:xfrm>
        </p:spPr>
        <p:txBody>
          <a:bodyPr/>
          <a:lstStyle/>
          <a:p>
            <a:r>
              <a:rPr lang="es-US" dirty="0">
                <a:solidFill>
                  <a:schemeClr val="bg1"/>
                </a:solidFill>
              </a:rPr>
              <a:t>¿Qué Medidas Puede </a:t>
            </a:r>
            <a:r>
              <a:rPr lang="es-US" dirty="0"/>
              <a:t>Tomar USTED?</a:t>
            </a:r>
            <a:endParaRPr lang="en-CA" dirty="0"/>
          </a:p>
        </p:txBody>
      </p:sp>
      <p:sp>
        <p:nvSpPr>
          <p:cNvPr id="7" name="TextBox 6">
            <a:extLst>
              <a:ext uri="{FF2B5EF4-FFF2-40B4-BE49-F238E27FC236}">
                <a16:creationId xmlns:a16="http://schemas.microsoft.com/office/drawing/2014/main" id="{3F10BF4E-22C7-4A21-828B-A4A946878B8F}"/>
              </a:ext>
            </a:extLst>
          </p:cNvPr>
          <p:cNvSpPr txBox="1"/>
          <p:nvPr/>
        </p:nvSpPr>
        <p:spPr>
          <a:xfrm>
            <a:off x="4641708" y="1551352"/>
            <a:ext cx="5836417" cy="1292662"/>
          </a:xfrm>
          <a:prstGeom prst="rect">
            <a:avLst/>
          </a:prstGeom>
          <a:noFill/>
        </p:spPr>
        <p:txBody>
          <a:bodyPr wrap="square">
            <a:spAutoFit/>
          </a:bodyPr>
          <a:lstStyle/>
          <a:p>
            <a:pPr algn="ctr"/>
            <a:r>
              <a:rPr lang="es-US" sz="2600">
                <a:latin typeface="Open Sans" panose="020B0606030504020204" pitchFamily="34" charset="0"/>
                <a:ea typeface="Open Sans" panose="020B0606030504020204" pitchFamily="34" charset="0"/>
                <a:cs typeface="Open Sans" panose="020B0606030504020204" pitchFamily="34" charset="0"/>
              </a:rPr>
              <a:t>Desde su experiencia, ¿qué </a:t>
            </a:r>
            <a:r>
              <a:rPr lang="es-US" sz="2600" b="1">
                <a:latin typeface="Open Sans" panose="020B0606030504020204" pitchFamily="34" charset="0"/>
                <a:ea typeface="Open Sans" panose="020B0606030504020204" pitchFamily="34" charset="0"/>
                <a:cs typeface="Open Sans" panose="020B0606030504020204" pitchFamily="34" charset="0"/>
              </a:rPr>
              <a:t>situaciones le resultan conocidas</a:t>
            </a:r>
            <a:r>
              <a:rPr lang="es-US" sz="2600">
                <a:latin typeface="Open Sans" panose="020B0606030504020204" pitchFamily="34" charset="0"/>
                <a:ea typeface="Open Sans" panose="020B0606030504020204" pitchFamily="34" charset="0"/>
                <a:cs typeface="Open Sans" panose="020B0606030504020204" pitchFamily="34" charset="0"/>
              </a:rPr>
              <a:t> en su calidad de afiliado?</a:t>
            </a:r>
            <a:endParaRPr lang="en-US" sz="260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40CD581A-291D-4845-95D0-0E6015269FC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48174" y="2029969"/>
            <a:ext cx="4077269" cy="4267796"/>
          </a:xfrm>
          <a:prstGeom prst="rect">
            <a:avLst/>
          </a:prstGeom>
        </p:spPr>
      </p:pic>
      <p:sp>
        <p:nvSpPr>
          <p:cNvPr id="4" name="Footer Placeholder 1">
            <a:extLst>
              <a:ext uri="{FF2B5EF4-FFF2-40B4-BE49-F238E27FC236}">
                <a16:creationId xmlns:a16="http://schemas.microsoft.com/office/drawing/2014/main" id="{542B32F2-383B-614E-7C2C-C320EB5FD803}"/>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1852869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Juego de Roles: </a:t>
            </a:r>
            <a:r>
              <a:rPr lang="es-US" dirty="0"/>
              <a:t>Una Conversación con un Afiliado</a:t>
            </a:r>
            <a:endParaRPr lang="en-CA" dirty="0"/>
          </a:p>
        </p:txBody>
      </p:sp>
      <p:sp>
        <p:nvSpPr>
          <p:cNvPr id="8" name="Rectangle 7">
            <a:extLst>
              <a:ext uri="{FF2B5EF4-FFF2-40B4-BE49-F238E27FC236}">
                <a16:creationId xmlns:a16="http://schemas.microsoft.com/office/drawing/2014/main" id="{DF0C2141-46AD-432B-B496-CEC1B4349943}"/>
              </a:ext>
            </a:extLst>
          </p:cNvPr>
          <p:cNvSpPr/>
          <p:nvPr/>
        </p:nvSpPr>
        <p:spPr>
          <a:xfrm>
            <a:off x="6676656" y="1183482"/>
            <a:ext cx="4860023" cy="4375490"/>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1A4E2BD9-6FD6-4393-8720-21F2E70773C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835152" y="1183481"/>
            <a:ext cx="5841505" cy="4375490"/>
          </a:xfrm>
          <a:prstGeom prst="rect">
            <a:avLst/>
          </a:prstGeom>
        </p:spPr>
      </p:pic>
      <p:sp>
        <p:nvSpPr>
          <p:cNvPr id="12" name="Content Placeholder 3">
            <a:extLst>
              <a:ext uri="{FF2B5EF4-FFF2-40B4-BE49-F238E27FC236}">
                <a16:creationId xmlns:a16="http://schemas.microsoft.com/office/drawing/2014/main" id="{A823510F-7C1B-4B01-8A63-4D3092E059C9}"/>
              </a:ext>
            </a:extLst>
          </p:cNvPr>
          <p:cNvSpPr txBox="1">
            <a:spLocks/>
          </p:cNvSpPr>
          <p:nvPr/>
        </p:nvSpPr>
        <p:spPr>
          <a:xfrm>
            <a:off x="6733021" y="1299028"/>
            <a:ext cx="4860022"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s-US" sz="2000">
                <a:latin typeface="Open Sans" panose="020B0606030504020204" pitchFamily="34" charset="0"/>
                <a:ea typeface="Open Sans" panose="020B0606030504020204" pitchFamily="34" charset="0"/>
                <a:cs typeface="Open Sans" panose="020B0606030504020204" pitchFamily="34" charset="0"/>
              </a:rPr>
              <a:t>TRACE un </a:t>
            </a:r>
            <a:r>
              <a:rPr lang="es-US" sz="2000" b="1">
                <a:latin typeface="Open Sans" panose="020B0606030504020204" pitchFamily="34" charset="0"/>
                <a:ea typeface="Open Sans" panose="020B0606030504020204" pitchFamily="34" charset="0"/>
                <a:cs typeface="Open Sans" panose="020B0606030504020204" pitchFamily="34" charset="0"/>
              </a:rPr>
              <a:t>perfil de trabajador</a:t>
            </a:r>
            <a:r>
              <a:rPr lang="es-US" sz="2000">
                <a:latin typeface="Open Sans" panose="020B0606030504020204" pitchFamily="34" charset="0"/>
                <a:ea typeface="Open Sans" panose="020B0606030504020204" pitchFamily="34" charset="0"/>
                <a:cs typeface="Open Sans" panose="020B0606030504020204" pitchFamily="34" charset="0"/>
              </a:rPr>
              <a:t>. Para ello, pídale al afiliado que le indique su nombre, su edad, qué puesto tiene y los antecedentes laborales. Además, debe recabar entre cinco y seis problemas personales y otros cinco o seis problemas laborales; además, dos pasatiempos.</a:t>
            </a:r>
            <a:endParaRPr lang="en-CA" sz="2000">
              <a:latin typeface="Open Sans" panose="020B0606030504020204" pitchFamily="34" charset="0"/>
              <a:ea typeface="Open Sans" panose="020B0606030504020204" pitchFamily="34" charset="0"/>
              <a:cs typeface="Open Sans" panose="020B0606030504020204" pitchFamily="34" charset="0"/>
            </a:endParaRPr>
          </a:p>
          <a:p>
            <a:pPr lvl="0"/>
            <a:r>
              <a:rPr lang="es-US" sz="2000">
                <a:latin typeface="Open Sans" panose="020B0606030504020204" pitchFamily="34" charset="0"/>
                <a:ea typeface="Open Sans" panose="020B0606030504020204" pitchFamily="34" charset="0"/>
                <a:cs typeface="Open Sans" panose="020B0606030504020204" pitchFamily="34" charset="0"/>
              </a:rPr>
              <a:t>DEMUESTRE cómo se debería desarrollar una </a:t>
            </a:r>
            <a:r>
              <a:rPr lang="es-US" sz="2000" b="1">
                <a:latin typeface="Open Sans" panose="020B0606030504020204" pitchFamily="34" charset="0"/>
                <a:ea typeface="Open Sans" panose="020B0606030504020204" pitchFamily="34" charset="0"/>
                <a:cs typeface="Open Sans" panose="020B0606030504020204" pitchFamily="34" charset="0"/>
              </a:rPr>
              <a:t>conversación transformadora</a:t>
            </a:r>
            <a:r>
              <a:rPr lang="es-US" sz="2000">
                <a:latin typeface="Open Sans" panose="020B0606030504020204" pitchFamily="34" charset="0"/>
                <a:ea typeface="Open Sans" panose="020B0606030504020204" pitchFamily="34" charset="0"/>
                <a:cs typeface="Open Sans" panose="020B0606030504020204" pitchFamily="34" charset="0"/>
              </a:rPr>
              <a:t> sobre afiliación y cómo usar la conversación estructurada.</a:t>
            </a:r>
            <a:endParaRPr lang="en-CA" sz="2000">
              <a:latin typeface="Open Sans" panose="020B0606030504020204" pitchFamily="34" charset="0"/>
              <a:ea typeface="Open Sans" panose="020B0606030504020204" pitchFamily="34" charset="0"/>
              <a:cs typeface="Open Sans" panose="020B0606030504020204" pitchFamily="34" charset="0"/>
            </a:endParaRPr>
          </a:p>
          <a:p>
            <a:pPr lvl="0"/>
            <a:r>
              <a:rPr lang="es-US" sz="2000">
                <a:latin typeface="Open Sans" panose="020B0606030504020204" pitchFamily="34" charset="0"/>
                <a:ea typeface="Open Sans" panose="020B0606030504020204" pitchFamily="34" charset="0"/>
                <a:cs typeface="Open Sans" panose="020B0606030504020204" pitchFamily="34" charset="0"/>
              </a:rPr>
              <a:t>RECAPITULE.</a:t>
            </a:r>
            <a:endParaRPr lang="en-CA" sz="200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AAD74E8F-89DD-C773-3213-B90D693158C5}"/>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853160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D629F14-92C7-0156-5285-CF56DEFDD6FD}"/>
              </a:ext>
            </a:extLst>
          </p:cNvPr>
          <p:cNvSpPr txBox="1"/>
          <p:nvPr/>
        </p:nvSpPr>
        <p:spPr>
          <a:xfrm>
            <a:off x="650715" y="1183481"/>
            <a:ext cx="428322" cy="5152693"/>
          </a:xfrm>
          <a:prstGeom prst="rect">
            <a:avLst/>
          </a:prstGeom>
          <a:noFill/>
        </p:spPr>
        <p:txBody>
          <a:bodyPr wrap="none" rtlCol="0">
            <a:spAutoFit/>
          </a:bodyPr>
          <a:lstStyle/>
          <a:p>
            <a:pPr>
              <a:spcAft>
                <a:spcPts val="650"/>
              </a:spcAft>
            </a:pPr>
            <a:r>
              <a:rPr lang="en-US" sz="36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1</a:t>
            </a:r>
          </a:p>
          <a:p>
            <a:pPr>
              <a:spcAft>
                <a:spcPts val="650"/>
              </a:spcAft>
            </a:pPr>
            <a:r>
              <a:rPr lang="en-US" sz="36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2</a:t>
            </a:r>
          </a:p>
          <a:p>
            <a:pPr>
              <a:spcAft>
                <a:spcPts val="650"/>
              </a:spcAft>
            </a:pPr>
            <a:r>
              <a:rPr lang="en-US" sz="36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3</a:t>
            </a:r>
          </a:p>
          <a:p>
            <a:pPr>
              <a:spcAft>
                <a:spcPts val="650"/>
              </a:spcAft>
            </a:pPr>
            <a:r>
              <a:rPr lang="en-US" sz="36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4</a:t>
            </a:r>
          </a:p>
          <a:p>
            <a:pPr>
              <a:spcAft>
                <a:spcPts val="650"/>
              </a:spcAft>
            </a:pPr>
            <a:r>
              <a:rPr lang="en-US" sz="36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5</a:t>
            </a:r>
          </a:p>
          <a:p>
            <a:pPr>
              <a:spcAft>
                <a:spcPts val="650"/>
              </a:spcAft>
            </a:pPr>
            <a:r>
              <a:rPr lang="en-US" sz="36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6</a:t>
            </a:r>
          </a:p>
          <a:p>
            <a:pPr>
              <a:spcAft>
                <a:spcPts val="650"/>
              </a:spcAft>
            </a:pPr>
            <a:r>
              <a:rPr lang="en-US" sz="36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7</a:t>
            </a:r>
          </a:p>
          <a:p>
            <a:pPr>
              <a:spcAft>
                <a:spcPts val="650"/>
              </a:spcAft>
            </a:pPr>
            <a:r>
              <a:rPr lang="en-US" sz="36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8</a:t>
            </a:r>
          </a:p>
        </p:txBody>
      </p:sp>
      <p:sp>
        <p:nvSpPr>
          <p:cNvPr id="19" name="TextBox 18">
            <a:extLst>
              <a:ext uri="{FF2B5EF4-FFF2-40B4-BE49-F238E27FC236}">
                <a16:creationId xmlns:a16="http://schemas.microsoft.com/office/drawing/2014/main" id="{75B84B68-0885-11A0-F0E9-6D18AEABB8F6}"/>
              </a:ext>
            </a:extLst>
          </p:cNvPr>
          <p:cNvSpPr txBox="1"/>
          <p:nvPr/>
        </p:nvSpPr>
        <p:spPr>
          <a:xfrm>
            <a:off x="1058464" y="1166168"/>
            <a:ext cx="5730882" cy="5632311"/>
          </a:xfrm>
          <a:prstGeom prst="rect">
            <a:avLst/>
          </a:prstGeom>
          <a:noFill/>
        </p:spPr>
        <p:txBody>
          <a:bodyPr wrap="square" rtlCol="0">
            <a:spAutoFit/>
          </a:bodyPr>
          <a:lstStyle/>
          <a:p>
            <a:pPr lvl="0"/>
            <a:r>
              <a:rPr lang="es-US" sz="2000" dirty="0">
                <a:latin typeface="Open Sans" panose="020B0606030504020204" pitchFamily="34" charset="0"/>
                <a:ea typeface="Open Sans" panose="020B0606030504020204" pitchFamily="34" charset="0"/>
                <a:cs typeface="Open Sans" panose="020B0606030504020204" pitchFamily="34" charset="0"/>
              </a:rPr>
              <a:t>Organización Interna: Nociones Básicas</a:t>
            </a:r>
            <a:br>
              <a:rPr lang="es-US" sz="2000" dirty="0">
                <a:latin typeface="Open Sans" panose="020B0606030504020204" pitchFamily="34" charset="0"/>
                <a:ea typeface="Open Sans" panose="020B0606030504020204" pitchFamily="34" charset="0"/>
                <a:cs typeface="Open Sans" panose="020B0606030504020204" pitchFamily="34" charset="0"/>
              </a:rPr>
            </a:br>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Ejercicio de Evaluación Inicial</a:t>
            </a:r>
            <a:br>
              <a:rPr lang="es-US" sz="2000" dirty="0">
                <a:latin typeface="Open Sans" panose="020B0606030504020204" pitchFamily="34" charset="0"/>
                <a:ea typeface="Open Sans" panose="020B0606030504020204" pitchFamily="34" charset="0"/>
                <a:cs typeface="Open Sans" panose="020B0606030504020204" pitchFamily="34" charset="0"/>
              </a:rPr>
            </a:br>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Primeros Pasos: Campaña de Organización Interna</a:t>
            </a:r>
          </a:p>
          <a:p>
            <a:pPr lvl="0"/>
            <a:r>
              <a:rPr lang="es-US" sz="2000" dirty="0">
                <a:latin typeface="Open Sans" panose="020B0606030504020204" pitchFamily="34" charset="0"/>
                <a:ea typeface="Open Sans" panose="020B0606030504020204" pitchFamily="34" charset="0"/>
                <a:cs typeface="Open Sans" panose="020B0606030504020204" pitchFamily="34" charset="0"/>
              </a:rPr>
              <a:t> </a:t>
            </a:r>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Conversaciones Estructuradas</a:t>
            </a:r>
          </a:p>
          <a:p>
            <a:pPr lvl="0"/>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Habilidades de Escucha Activa</a:t>
            </a:r>
          </a:p>
          <a:p>
            <a:pPr lvl="0"/>
            <a:endParaRPr lang="en-CA" sz="2000" dirty="0">
              <a:latin typeface="Open Sans" panose="020B0606030504020204" pitchFamily="34" charset="0"/>
              <a:ea typeface="Open Sans" panose="020B0606030504020204" pitchFamily="34" charset="0"/>
              <a:cs typeface="Open Sans" panose="020B0606030504020204" pitchFamily="34" charset="0"/>
            </a:endParaRPr>
          </a:p>
          <a:p>
            <a:pPr lvl="0"/>
            <a:r>
              <a:rPr lang="es-US" sz="2000" dirty="0">
                <a:latin typeface="Open Sans" panose="020B0606030504020204" pitchFamily="34" charset="0"/>
                <a:ea typeface="Open Sans" panose="020B0606030504020204" pitchFamily="34" charset="0"/>
                <a:cs typeface="Open Sans" panose="020B0606030504020204" pitchFamily="34" charset="0"/>
              </a:rPr>
              <a:t>Creación de Campañas Internas</a:t>
            </a:r>
          </a:p>
          <a:p>
            <a:pPr lvl="0"/>
            <a:endParaRPr lang="en-CA" sz="2000" dirty="0">
              <a:latin typeface="Open Sans" panose="020B0606030504020204" pitchFamily="34" charset="0"/>
              <a:ea typeface="Open Sans" panose="020B0606030504020204" pitchFamily="34" charset="0"/>
              <a:cs typeface="Open Sans" panose="020B0606030504020204" pitchFamily="34" charset="0"/>
            </a:endParaRPr>
          </a:p>
          <a:p>
            <a:r>
              <a:rPr lang="es-ES" sz="2000" dirty="0">
                <a:latin typeface="Open Sans" panose="020B0606030504020204" pitchFamily="34" charset="0"/>
                <a:ea typeface="Open Sans" panose="020B0606030504020204" pitchFamily="34" charset="0"/>
                <a:cs typeface="Open Sans" panose="020B0606030504020204" pitchFamily="34" charset="0"/>
              </a:rPr>
              <a:t>Hacer Visitas a Domicilio</a:t>
            </a:r>
          </a:p>
          <a:p>
            <a:pPr lvl="0"/>
            <a:endParaRPr lang="es-ES" sz="2000" dirty="0">
              <a:latin typeface="Open Sans" panose="020B0606030504020204" pitchFamily="34" charset="0"/>
              <a:ea typeface="Open Sans" panose="020B0606030504020204" pitchFamily="34" charset="0"/>
              <a:cs typeface="Open Sans" panose="020B0606030504020204" pitchFamily="34" charset="0"/>
            </a:endParaRPr>
          </a:p>
          <a:p>
            <a:pPr lvl="0"/>
            <a:r>
              <a:rPr lang="es-ES" sz="2000" dirty="0">
                <a:latin typeface="Open Sans" panose="020B0606030504020204" pitchFamily="34" charset="0"/>
                <a:ea typeface="Open Sans" panose="020B0606030504020204" pitchFamily="34" charset="0"/>
                <a:cs typeface="Open Sans" panose="020B0606030504020204" pitchFamily="34" charset="0"/>
              </a:rPr>
              <a:t>Planes de Trabajo Individuales</a:t>
            </a:r>
          </a:p>
          <a:p>
            <a:pPr lvl="0"/>
            <a:endParaRPr lang="es-ES"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2">
            <a:extLst>
              <a:ext uri="{FF2B5EF4-FFF2-40B4-BE49-F238E27FC236}">
                <a16:creationId xmlns:a16="http://schemas.microsoft.com/office/drawing/2014/main" id="{B19B4968-AA76-45E5-ABFE-108A1D7F6B63}"/>
              </a:ext>
            </a:extLst>
          </p:cNvPr>
          <p:cNvSpPr>
            <a:spLocks noGrp="1"/>
          </p:cNvSpPr>
          <p:nvPr>
            <p:ph type="title"/>
          </p:nvPr>
        </p:nvSpPr>
        <p:spPr/>
        <p:txBody>
          <a:bodyPr/>
          <a:lstStyle/>
          <a:p>
            <a:r>
              <a:rPr lang="es-ES">
                <a:solidFill>
                  <a:schemeClr val="bg1"/>
                </a:solidFill>
              </a:rPr>
              <a:t>Temas</a:t>
            </a:r>
            <a:r>
              <a:rPr lang="es-ES"/>
              <a:t> del curso</a:t>
            </a:r>
            <a:endParaRPr lang="en-CA"/>
          </a:p>
        </p:txBody>
      </p:sp>
      <p:grpSp>
        <p:nvGrpSpPr>
          <p:cNvPr id="2" name="Group 1">
            <a:extLst>
              <a:ext uri="{FF2B5EF4-FFF2-40B4-BE49-F238E27FC236}">
                <a16:creationId xmlns:a16="http://schemas.microsoft.com/office/drawing/2014/main" id="{C02C0F20-43F9-4703-93B6-A56CEBAB4E6F}"/>
              </a:ext>
            </a:extLst>
          </p:cNvPr>
          <p:cNvGrpSpPr/>
          <p:nvPr/>
        </p:nvGrpSpPr>
        <p:grpSpPr>
          <a:xfrm>
            <a:off x="6377733" y="-10961"/>
            <a:ext cx="5814267" cy="2309673"/>
            <a:chOff x="6377733" y="445738"/>
            <a:chExt cx="5814267" cy="2309673"/>
          </a:xfrm>
        </p:grpSpPr>
        <p:pic>
          <p:nvPicPr>
            <p:cNvPr id="1026" name="Picture 2" descr="Leading international construction workers' union backs HEROES Act">
              <a:extLst>
                <a:ext uri="{FF2B5EF4-FFF2-40B4-BE49-F238E27FC236}">
                  <a16:creationId xmlns:a16="http://schemas.microsoft.com/office/drawing/2014/main" id="{B1F95B0B-7477-43C8-AFE6-7F322C8FE76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3662"/>
            <a:stretch/>
          </p:blipFill>
          <p:spPr bwMode="auto">
            <a:xfrm>
              <a:off x="6377733" y="445738"/>
              <a:ext cx="5814267" cy="221925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AF33D375-DD24-46BB-9A99-4BEE6FECF2DE}"/>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47413" y="499818"/>
              <a:ext cx="1394051" cy="2255593"/>
            </a:xfrm>
            <a:prstGeom prst="rect">
              <a:avLst/>
            </a:prstGeom>
          </p:spPr>
        </p:pic>
      </p:grpSp>
      <p:sp>
        <p:nvSpPr>
          <p:cNvPr id="4" name="Footer Placeholder 1">
            <a:extLst>
              <a:ext uri="{FF2B5EF4-FFF2-40B4-BE49-F238E27FC236}">
                <a16:creationId xmlns:a16="http://schemas.microsoft.com/office/drawing/2014/main" id="{8B91B613-3378-0744-40AE-595F0B113564}"/>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custDataLst>
      <p:tags r:id="rId1"/>
    </p:custDataLst>
    <p:extLst>
      <p:ext uri="{BB962C8B-B14F-4D97-AF65-F5344CB8AC3E}">
        <p14:creationId xmlns:p14="http://schemas.microsoft.com/office/powerpoint/2010/main" val="18991175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s-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Organización Interna: </a:t>
            </a:r>
            <a:endParaRPr lang="en-CA" sz="3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s-US" sz="36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Creación de Campañas Internas</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a:solidFill>
                  <a:schemeClr val="bg1"/>
                </a:solidFill>
                <a:latin typeface="Source Sans Pro"/>
                <a:ea typeface="Source Sans Pro"/>
                <a:cs typeface="Source Sans Pro"/>
                <a:sym typeface="Source Sans Pro"/>
              </a:rPr>
              <a:t>06</a:t>
            </a:r>
            <a:endParaRPr sz="1000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Source Sans Pro"/>
                  <a:ea typeface="Source Sans Pro"/>
                  <a:cs typeface="Source Sans Pro"/>
                  <a:sym typeface="Source Sans Pro"/>
                </a:rPr>
                <a:t>®</a:t>
              </a:r>
              <a:endParaRPr/>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a:solidFill>
                  <a:srgbClr val="E7B909"/>
                </a:solidFill>
              </a:rPr>
              <a:t>i</a:t>
            </a:r>
            <a:r>
              <a:rPr lang="en-CA" sz="2400" b="1"/>
              <a:t>FTI.edu</a:t>
            </a:r>
          </a:p>
        </p:txBody>
      </p:sp>
    </p:spTree>
    <p:custDataLst>
      <p:tags r:id="rId1"/>
    </p:custDataLst>
    <p:extLst>
      <p:ext uri="{BB962C8B-B14F-4D97-AF65-F5344CB8AC3E}">
        <p14:creationId xmlns:p14="http://schemas.microsoft.com/office/powerpoint/2010/main" val="14752604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36657FE-34CE-4C79-B5AB-3F6169B60514}"/>
              </a:ext>
            </a:extLst>
          </p:cNvPr>
          <p:cNvSpPr/>
          <p:nvPr/>
        </p:nvSpPr>
        <p:spPr>
          <a:xfrm>
            <a:off x="636606" y="2217821"/>
            <a:ext cx="10891777" cy="1150653"/>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Primeros</a:t>
            </a:r>
            <a:r>
              <a:rPr lang="es-US" dirty="0"/>
              <a:t> Pasos</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24695" y="1094179"/>
            <a:ext cx="10515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s-US" sz="2200" dirty="0">
                <a:latin typeface="Open Sans" panose="020B0606030504020204" pitchFamily="34" charset="0"/>
                <a:ea typeface="Open Sans" panose="020B0606030504020204" pitchFamily="34" charset="0"/>
                <a:cs typeface="Open Sans" panose="020B0606030504020204" pitchFamily="34" charset="0"/>
              </a:rPr>
              <a:t>¿Cómo identificamos el tipo de </a:t>
            </a:r>
            <a:r>
              <a:rPr lang="es-US" sz="2200" b="1" dirty="0">
                <a:latin typeface="Open Sans" panose="020B0606030504020204" pitchFamily="34" charset="0"/>
                <a:ea typeface="Open Sans" panose="020B0606030504020204" pitchFamily="34" charset="0"/>
                <a:cs typeface="Open Sans" panose="020B0606030504020204" pitchFamily="34" charset="0"/>
              </a:rPr>
              <a:t>campaña interna adecuado </a:t>
            </a:r>
            <a:r>
              <a:rPr lang="es-US" sz="2200" dirty="0">
                <a:latin typeface="Open Sans" panose="020B0606030504020204" pitchFamily="34" charset="0"/>
                <a:ea typeface="Open Sans" panose="020B0606030504020204" pitchFamily="34" charset="0"/>
                <a:cs typeface="Open Sans" panose="020B0606030504020204" pitchFamily="34" charset="0"/>
              </a:rPr>
              <a:t>para el consejo distrital o el consejo local? ¿Cómo lanzamos esa campaña?</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es-US" sz="2200" dirty="0">
                <a:latin typeface="Open Sans" panose="020B0606030504020204" pitchFamily="34" charset="0"/>
                <a:ea typeface="Open Sans" panose="020B0606030504020204" pitchFamily="34" charset="0"/>
                <a:cs typeface="Open Sans" panose="020B0606030504020204" pitchFamily="34" charset="0"/>
              </a:rPr>
              <a:t> </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es-ES" sz="2200" dirty="0">
                <a:latin typeface="Open Sans" panose="020B0606030504020204" pitchFamily="34" charset="0"/>
                <a:ea typeface="Open Sans" panose="020B0606030504020204" pitchFamily="34" charset="0"/>
                <a:cs typeface="Open Sans" panose="020B0606030504020204" pitchFamily="34" charset="0"/>
              </a:rPr>
              <a:t>La clave está en </a:t>
            </a:r>
            <a:r>
              <a:rPr lang="es-ES" sz="2200" b="1" dirty="0">
                <a:latin typeface="Open Sans" panose="020B0606030504020204" pitchFamily="34" charset="0"/>
                <a:ea typeface="Open Sans" panose="020B0606030504020204" pitchFamily="34" charset="0"/>
                <a:cs typeface="Open Sans" panose="020B0606030504020204" pitchFamily="34" charset="0"/>
              </a:rPr>
              <a:t>escuchar a nuestros miembros</a:t>
            </a:r>
            <a:r>
              <a:rPr lang="es-ES" sz="2200" dirty="0">
                <a:latin typeface="Open Sans" panose="020B0606030504020204" pitchFamily="34" charset="0"/>
                <a:ea typeface="Open Sans" panose="020B0606030504020204" pitchFamily="34" charset="0"/>
                <a:cs typeface="Open Sans" panose="020B0606030504020204" pitchFamily="34" charset="0"/>
              </a:rPr>
              <a:t>. Los temas que surgen en nuestras conversaciones individuales nos orientan hacia la campaña adecuada.</a:t>
            </a:r>
            <a:endParaRPr lang="es-US"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s-US" sz="2200" dirty="0">
              <a:latin typeface="Open Sans" panose="020B0606030504020204" pitchFamily="34" charset="0"/>
              <a:ea typeface="Open Sans" panose="020B0606030504020204" pitchFamily="34" charset="0"/>
              <a:cs typeface="Open Sans" panose="020B0606030504020204" pitchFamily="34" charset="0"/>
            </a:endParaRPr>
          </a:p>
          <a:p>
            <a:pPr lvl="1">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¿Qué </a:t>
            </a:r>
            <a:r>
              <a:rPr lang="es-US" sz="2200" b="1" dirty="0">
                <a:latin typeface="Open Sans" panose="020B0606030504020204" pitchFamily="34" charset="0"/>
                <a:ea typeface="Open Sans" panose="020B0606030504020204" pitchFamily="34" charset="0"/>
                <a:cs typeface="Open Sans" panose="020B0606030504020204" pitchFamily="34" charset="0"/>
              </a:rPr>
              <a:t>problemas se pueden resolver </a:t>
            </a:r>
            <a:r>
              <a:rPr lang="es-US" sz="2200" dirty="0">
                <a:latin typeface="Open Sans" panose="020B0606030504020204" pitchFamily="34" charset="0"/>
                <a:ea typeface="Open Sans" panose="020B0606030504020204" pitchFamily="34" charset="0"/>
                <a:cs typeface="Open Sans" panose="020B0606030504020204" pitchFamily="34" charset="0"/>
              </a:rPr>
              <a:t>mediante el desarrollo de una organización más FUERTE?</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1">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¿Cómo aplicamos los convenios colectivos o el proceso de negociación colectiva al equilibrio que implica el desarrollo de una organización más FUERTE en el lugar de trabajo?</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631C9F42-B87A-01C5-C9E3-A327A9240FD6}"/>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13838902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6 Pasos para </a:t>
            </a:r>
            <a:r>
              <a:rPr lang="es-US" dirty="0"/>
              <a:t>Diseñar y Construir Una Campaña Interna</a:t>
            </a:r>
            <a:endParaRPr lang="en-US" b="1" dirty="0"/>
          </a:p>
        </p:txBody>
      </p:sp>
      <p:pic>
        <p:nvPicPr>
          <p:cNvPr id="8" name="Picture 7" descr="A yellow hexagon with black text&#10;&#10;AI-generated content may be incorrect.">
            <a:extLst>
              <a:ext uri="{FF2B5EF4-FFF2-40B4-BE49-F238E27FC236}">
                <a16:creationId xmlns:a16="http://schemas.microsoft.com/office/drawing/2014/main" id="{02B23A3D-2F7B-45E1-9CE1-DB5EEEB80925}"/>
              </a:ext>
            </a:extLst>
          </p:cNvPr>
          <p:cNvPicPr>
            <a:picLocks noChangeAspect="1"/>
          </p:cNvPicPr>
          <p:nvPr/>
        </p:nvPicPr>
        <p:blipFill rotWithShape="1">
          <a:blip r:embed="rId3"/>
          <a:srcRect l="519" t="28581" r="-519" b="3694"/>
          <a:stretch>
            <a:fillRect/>
          </a:stretch>
        </p:blipFill>
        <p:spPr>
          <a:xfrm>
            <a:off x="117987" y="1715831"/>
            <a:ext cx="12192048" cy="2475167"/>
          </a:xfrm>
          <a:prstGeom prst="rect">
            <a:avLst/>
          </a:prstGeom>
        </p:spPr>
      </p:pic>
      <p:sp>
        <p:nvSpPr>
          <p:cNvPr id="4" name="Footer Placeholder 1">
            <a:extLst>
              <a:ext uri="{FF2B5EF4-FFF2-40B4-BE49-F238E27FC236}">
                <a16:creationId xmlns:a16="http://schemas.microsoft.com/office/drawing/2014/main" id="{4FA062F1-E6E9-A069-0415-76EEB8B87F8E}"/>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2696100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1: </a:t>
            </a:r>
            <a:r>
              <a:rPr lang="es-US" dirty="0"/>
              <a:t>Identificar Problemas Relacionados con la Afiliación</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8200" y="2344994"/>
            <a:ext cx="10515600" cy="34526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endParaRPr lang="en-US" sz="2200" b="1"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r>
              <a:rPr lang="es-US" sz="2200" b="1" dirty="0">
                <a:latin typeface="Open Sans" panose="020B0606030504020204" pitchFamily="34" charset="0"/>
                <a:ea typeface="Open Sans" panose="020B0606030504020204" pitchFamily="34" charset="0"/>
                <a:cs typeface="Open Sans" panose="020B0606030504020204" pitchFamily="34" charset="0"/>
              </a:rPr>
              <a:t>4 preguntas que definen el éxito de toda campaña. ¿Es el problema...</a:t>
            </a:r>
            <a:endParaRPr lang="en-CA" sz="2200" b="1"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r>
              <a:rPr lang="es-US" sz="2200" dirty="0">
                <a:latin typeface="Open Sans" panose="020B0606030504020204" pitchFamily="34" charset="0"/>
                <a:ea typeface="Open Sans" panose="020B0606030504020204" pitchFamily="34" charset="0"/>
                <a:cs typeface="Open Sans" panose="020B0606030504020204" pitchFamily="34" charset="0"/>
              </a:rPr>
              <a:t> </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00000"/>
              </a:lnSpc>
              <a:spcBef>
                <a:spcPts val="600"/>
              </a:spcBef>
              <a:buFont typeface="+mj-lt"/>
              <a:buAutoNum type="arabicPeriod"/>
            </a:pPr>
            <a:r>
              <a:rPr lang="es-US" sz="2200" dirty="0">
                <a:latin typeface="Open Sans" panose="020B0606030504020204" pitchFamily="34" charset="0"/>
                <a:ea typeface="Open Sans" panose="020B0606030504020204" pitchFamily="34" charset="0"/>
                <a:cs typeface="Open Sans" panose="020B0606030504020204" pitchFamily="34" charset="0"/>
              </a:rPr>
              <a:t>sumamente extendido entre la base sindical? </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00000"/>
              </a:lnSpc>
              <a:spcBef>
                <a:spcPts val="600"/>
              </a:spcBef>
              <a:buFont typeface="+mj-lt"/>
              <a:buAutoNum type="arabicPeriod"/>
            </a:pPr>
            <a:r>
              <a:rPr lang="es-US" sz="2200" dirty="0">
                <a:latin typeface="Open Sans" panose="020B0606030504020204" pitchFamily="34" charset="0"/>
                <a:ea typeface="Open Sans" panose="020B0606030504020204" pitchFamily="34" charset="0"/>
                <a:cs typeface="Open Sans" panose="020B0606030504020204" pitchFamily="34" charset="0"/>
              </a:rPr>
              <a:t>sumamente percibido entre la base sindical? </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00000"/>
              </a:lnSpc>
              <a:spcBef>
                <a:spcPts val="600"/>
              </a:spcBef>
              <a:buFont typeface="+mj-lt"/>
              <a:buAutoNum type="arabicPeriod"/>
            </a:pPr>
            <a:r>
              <a:rPr lang="es-US" sz="2200" dirty="0">
                <a:latin typeface="Open Sans" panose="020B0606030504020204" pitchFamily="34" charset="0"/>
                <a:ea typeface="Open Sans" panose="020B0606030504020204" pitchFamily="34" charset="0"/>
                <a:cs typeface="Open Sans" panose="020B0606030504020204" pitchFamily="34" charset="0"/>
              </a:rPr>
              <a:t>susceptible de poderse resolver? </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00000"/>
              </a:lnSpc>
              <a:spcBef>
                <a:spcPts val="600"/>
              </a:spcBef>
              <a:buFont typeface="+mj-lt"/>
              <a:buAutoNum type="arabicPeriod"/>
            </a:pPr>
            <a:r>
              <a:rPr lang="es-US" sz="2200" dirty="0">
                <a:latin typeface="Open Sans" panose="020B0606030504020204" pitchFamily="34" charset="0"/>
                <a:ea typeface="Open Sans" panose="020B0606030504020204" pitchFamily="34" charset="0"/>
                <a:cs typeface="Open Sans" panose="020B0606030504020204" pitchFamily="34" charset="0"/>
              </a:rPr>
              <a:t>un asunto relacionado con el sindicato, con el desarrollo de una organización más FUERTE y con los líderes? </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descr="A yellow hexagon with black text&#10;&#10;AI-generated content may be incorrect.">
            <a:extLst>
              <a:ext uri="{FF2B5EF4-FFF2-40B4-BE49-F238E27FC236}">
                <a16:creationId xmlns:a16="http://schemas.microsoft.com/office/drawing/2014/main" id="{BFE8010E-6B0B-4C79-B571-DEFDDEA527E9}"/>
              </a:ext>
            </a:extLst>
          </p:cNvPr>
          <p:cNvPicPr>
            <a:picLocks noChangeAspect="1"/>
          </p:cNvPicPr>
          <p:nvPr/>
        </p:nvPicPr>
        <p:blipFill rotWithShape="1">
          <a:blip r:embed="rId3"/>
          <a:srcRect l="76" t="31112" r="1270" b="6888"/>
          <a:stretch>
            <a:fillRect/>
          </a:stretch>
        </p:blipFill>
        <p:spPr>
          <a:xfrm>
            <a:off x="2873477" y="1016067"/>
            <a:ext cx="6358431" cy="1197831"/>
          </a:xfrm>
          <a:prstGeom prst="rect">
            <a:avLst/>
          </a:prstGeom>
        </p:spPr>
      </p:pic>
      <p:sp>
        <p:nvSpPr>
          <p:cNvPr id="4" name="Footer Placeholder 1">
            <a:extLst>
              <a:ext uri="{FF2B5EF4-FFF2-40B4-BE49-F238E27FC236}">
                <a16:creationId xmlns:a16="http://schemas.microsoft.com/office/drawing/2014/main" id="{15975730-1799-EF3A-05C2-20135B6B7B7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35021606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2: </a:t>
            </a:r>
            <a:r>
              <a:rPr lang="es-US" dirty="0"/>
              <a:t>Analizar la Capacidad Inicial</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533439"/>
            <a:ext cx="10515600" cy="3485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200" b="1" dirty="0">
                <a:latin typeface="Open Sans" panose="020B0606030504020204" pitchFamily="34" charset="0"/>
                <a:ea typeface="Open Sans" panose="020B0606030504020204" pitchFamily="34" charset="0"/>
                <a:cs typeface="Open Sans" panose="020B0606030504020204" pitchFamily="34" charset="0"/>
              </a:rPr>
              <a:t>¿Cómo se evalúa la capacidad?</a:t>
            </a: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a:p>
            <a:r>
              <a:rPr lang="es-US" sz="2200" dirty="0">
                <a:latin typeface="Open Sans" panose="020B0606030504020204" pitchFamily="34" charset="0"/>
                <a:ea typeface="Open Sans" panose="020B0606030504020204" pitchFamily="34" charset="0"/>
                <a:cs typeface="Open Sans" panose="020B0606030504020204" pitchFamily="34" charset="0"/>
              </a:rPr>
              <a:t> ¿Quién será el jefe de la campaña? (Considere alguno de los afiliados).</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¿Qué personal del consejo distrital participará en la campaña?</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En este momento, ¿en qué situación se encuentra nuestra base sindical?</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¿Cuáles son las fortalezas y las vulnerabilidades de nuestro sindicato en relación con la afiliación? (Considere la opción realizar un análisis FODA, PEST, etc.). </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173C9B17-8311-8799-66DD-FD92AC1C363F}"/>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6" name="Picture 5" descr="A yellow hexagon with black text&#10;&#10;AI-generated content may be incorrect.">
            <a:extLst>
              <a:ext uri="{FF2B5EF4-FFF2-40B4-BE49-F238E27FC236}">
                <a16:creationId xmlns:a16="http://schemas.microsoft.com/office/drawing/2014/main" id="{FE889FE6-4D0D-94F3-9868-101C3758F9E8}"/>
              </a:ext>
            </a:extLst>
          </p:cNvPr>
          <p:cNvPicPr>
            <a:picLocks noChangeAspect="1"/>
          </p:cNvPicPr>
          <p:nvPr/>
        </p:nvPicPr>
        <p:blipFill rotWithShape="1">
          <a:blip r:embed="rId3"/>
          <a:srcRect l="76" t="31112" r="1270" b="6888"/>
          <a:stretch>
            <a:fillRect/>
          </a:stretch>
        </p:blipFill>
        <p:spPr>
          <a:xfrm>
            <a:off x="2873477" y="1016067"/>
            <a:ext cx="6358431" cy="1197831"/>
          </a:xfrm>
          <a:prstGeom prst="rect">
            <a:avLst/>
          </a:prstGeom>
        </p:spPr>
      </p:pic>
    </p:spTree>
    <p:extLst>
      <p:ext uri="{BB962C8B-B14F-4D97-AF65-F5344CB8AC3E}">
        <p14:creationId xmlns:p14="http://schemas.microsoft.com/office/powerpoint/2010/main" val="39590631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3: </a:t>
            </a:r>
            <a:r>
              <a:rPr lang="es-US" dirty="0"/>
              <a:t>Determinar el Tipo de Campaña</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418903"/>
            <a:ext cx="10515600" cy="34996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200" b="1" dirty="0">
                <a:latin typeface="Open Sans" panose="020B0606030504020204" pitchFamily="34" charset="0"/>
                <a:ea typeface="Open Sans" panose="020B0606030504020204" pitchFamily="34" charset="0"/>
                <a:cs typeface="Open Sans" panose="020B0606030504020204" pitchFamily="34" charset="0"/>
              </a:rPr>
              <a:t>¿Por qué asuntos están dispuestos los afiliados a emprender la LUCHA?</a:t>
            </a:r>
            <a:endParaRPr lang="en-CA" sz="2200" dirty="0">
              <a:latin typeface="Open Sans" panose="020B0606030504020204" pitchFamily="34" charset="0"/>
              <a:ea typeface="Open Sans" panose="020B0606030504020204" pitchFamily="34" charset="0"/>
              <a:cs typeface="Open Sans" panose="020B0606030504020204" pitchFamily="34" charset="0"/>
            </a:endParaRPr>
          </a:p>
          <a:p>
            <a:r>
              <a:rPr lang="es-US" sz="2200" dirty="0">
                <a:latin typeface="Open Sans" panose="020B0606030504020204" pitchFamily="34" charset="0"/>
                <a:ea typeface="Open Sans" panose="020B0606030504020204" pitchFamily="34" charset="0"/>
                <a:cs typeface="Open Sans" panose="020B0606030504020204" pitchFamily="34" charset="0"/>
              </a:rPr>
              <a:t> Vincule los problemas de los afiliados con el concepto más amplio de acción colectiva y con el desarrollo de una organización más FUERTE.</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Para solucionar el problema, emprender una acción conjunta es la mejor respuesta.</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En relación con el problema en cuestión, ¿qué tipos de medidas se pueden implementar?</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Permita que los afiliados decidan qué tipo de campaña interna quieren lanzar.</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1FD50E90-ACA2-0DED-DF01-B226E5FF45CB}"/>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6" name="Picture 5" descr="A yellow hexagon with black text&#10;&#10;AI-generated content may be incorrect.">
            <a:extLst>
              <a:ext uri="{FF2B5EF4-FFF2-40B4-BE49-F238E27FC236}">
                <a16:creationId xmlns:a16="http://schemas.microsoft.com/office/drawing/2014/main" id="{2CBC728E-142A-3A1E-9EBC-9CFABDE11F14}"/>
              </a:ext>
            </a:extLst>
          </p:cNvPr>
          <p:cNvPicPr>
            <a:picLocks noChangeAspect="1"/>
          </p:cNvPicPr>
          <p:nvPr/>
        </p:nvPicPr>
        <p:blipFill rotWithShape="1">
          <a:blip r:embed="rId3"/>
          <a:srcRect l="76" t="31112" r="1270" b="6888"/>
          <a:stretch>
            <a:fillRect/>
          </a:stretch>
        </p:blipFill>
        <p:spPr>
          <a:xfrm>
            <a:off x="2873477" y="1016067"/>
            <a:ext cx="6358431" cy="1197831"/>
          </a:xfrm>
          <a:prstGeom prst="rect">
            <a:avLst/>
          </a:prstGeom>
        </p:spPr>
      </p:pic>
    </p:spTree>
    <p:extLst>
      <p:ext uri="{BB962C8B-B14F-4D97-AF65-F5344CB8AC3E}">
        <p14:creationId xmlns:p14="http://schemas.microsoft.com/office/powerpoint/2010/main" val="20006403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4: </a:t>
            </a:r>
            <a:r>
              <a:rPr lang="es-US" dirty="0"/>
              <a:t>Diseñar un Plan Detallado</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384749"/>
            <a:ext cx="10515600" cy="41382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s-US" sz="2200" b="1" dirty="0">
                <a:latin typeface="Open Sans" panose="020B0606030504020204" pitchFamily="34" charset="0"/>
                <a:ea typeface="Open Sans" panose="020B0606030504020204" pitchFamily="34" charset="0"/>
                <a:cs typeface="Open Sans" panose="020B0606030504020204" pitchFamily="34" charset="0"/>
              </a:rPr>
              <a:t>¿Por qué es importante diseñar un plan de campaña?</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Porque los afiliados disponen así de una hoja de ruta hacia el éxito.</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Porque los afiliados pueden dimensionar dónde se encuentran y qué papel desenvuelven en el crecimiento de la organización.</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Porque los afiliados pueden cuantificar y evaluar el progreso colectivo de la organización como sindicato.</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Porque fomenta la aceptación y el sentido de pertenencia entre la base sindical.</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endParaRPr lang="es-US" sz="2200" b="1"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r>
              <a:rPr lang="es-US" sz="2200" b="1" dirty="0">
                <a:latin typeface="Open Sans" panose="020B0606030504020204" pitchFamily="34" charset="0"/>
                <a:ea typeface="Open Sans" panose="020B0606030504020204" pitchFamily="34" charset="0"/>
                <a:cs typeface="Open Sans" panose="020B0606030504020204" pitchFamily="34" charset="0"/>
              </a:rPr>
              <a:t>LOS AFILIADOS DEBEN PARTICIPAR DE PRINCIPIO A FIN EN LA CAMPAÑA.</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A2558282-8B9A-07B1-DFEA-C954CDDB171C}"/>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6" name="Picture 5" descr="A yellow hexagon with black text&#10;&#10;AI-generated content may be incorrect.">
            <a:extLst>
              <a:ext uri="{FF2B5EF4-FFF2-40B4-BE49-F238E27FC236}">
                <a16:creationId xmlns:a16="http://schemas.microsoft.com/office/drawing/2014/main" id="{EFD59299-6C68-E412-B3FF-36940354A61C}"/>
              </a:ext>
            </a:extLst>
          </p:cNvPr>
          <p:cNvPicPr>
            <a:picLocks noChangeAspect="1"/>
          </p:cNvPicPr>
          <p:nvPr/>
        </p:nvPicPr>
        <p:blipFill rotWithShape="1">
          <a:blip r:embed="rId3"/>
          <a:srcRect l="76" t="31112" r="1270" b="6888"/>
          <a:stretch>
            <a:fillRect/>
          </a:stretch>
        </p:blipFill>
        <p:spPr>
          <a:xfrm>
            <a:off x="2873477" y="1016067"/>
            <a:ext cx="6358431" cy="1197831"/>
          </a:xfrm>
          <a:prstGeom prst="rect">
            <a:avLst/>
          </a:prstGeom>
        </p:spPr>
      </p:pic>
    </p:spTree>
    <p:extLst>
      <p:ext uri="{BB962C8B-B14F-4D97-AF65-F5344CB8AC3E}">
        <p14:creationId xmlns:p14="http://schemas.microsoft.com/office/powerpoint/2010/main" val="42572062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4: </a:t>
            </a:r>
            <a:r>
              <a:rPr lang="es-US" dirty="0"/>
              <a:t>Diseñar un Plan Detallado (continuación)</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8200" y="2514510"/>
            <a:ext cx="10515600" cy="36647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200" b="1" dirty="0">
                <a:latin typeface="Open Sans" panose="020B0606030504020204" pitchFamily="34" charset="0"/>
                <a:ea typeface="Open Sans" panose="020B0606030504020204" pitchFamily="34" charset="0"/>
                <a:cs typeface="Open Sans" panose="020B0606030504020204" pitchFamily="34" charset="0"/>
              </a:rPr>
              <a:t>¿Cuáles son los componentes fundamentales de todo plan?</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Objetivos</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Metas cuantificables y métricas de consecución</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Índices de referencia</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r>
              <a:rPr lang="es-US" sz="2200" dirty="0">
                <a:latin typeface="Open Sans" panose="020B0606030504020204" pitchFamily="34" charset="0"/>
                <a:ea typeface="Open Sans" panose="020B0606030504020204" pitchFamily="34" charset="0"/>
                <a:cs typeface="Open Sans" panose="020B0606030504020204" pitchFamily="34" charset="0"/>
              </a:rPr>
              <a:t>¿Cuáles son los resultados factibles?</a:t>
            </a:r>
            <a:endParaRPr lang="en-CA" sz="2200" dirty="0">
              <a:latin typeface="Open Sans" panose="020B0606030504020204" pitchFamily="34" charset="0"/>
              <a:ea typeface="Open Sans" panose="020B0606030504020204" pitchFamily="34" charset="0"/>
              <a:cs typeface="Open Sans" panose="020B0606030504020204" pitchFamily="34" charset="0"/>
            </a:endParaRPr>
          </a:p>
          <a:p>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s-US" sz="2200" dirty="0">
                <a:latin typeface="Open Sans" panose="020B0606030504020204" pitchFamily="34" charset="0"/>
                <a:ea typeface="Open Sans" panose="020B0606030504020204" pitchFamily="34" charset="0"/>
                <a:cs typeface="Open Sans" panose="020B0606030504020204" pitchFamily="34" charset="0"/>
              </a:rPr>
              <a:t>El plan debe ser </a:t>
            </a:r>
            <a:r>
              <a:rPr lang="es-US" sz="2200" b="1" dirty="0">
                <a:latin typeface="Open Sans" panose="020B0606030504020204" pitchFamily="34" charset="0"/>
                <a:ea typeface="Open Sans" panose="020B0606030504020204" pitchFamily="34" charset="0"/>
                <a:cs typeface="Open Sans" panose="020B0606030504020204" pitchFamily="34" charset="0"/>
              </a:rPr>
              <a:t>simple, accesible, sencillo y estar por escrito</a:t>
            </a:r>
            <a:r>
              <a:rPr lang="es-US" sz="2200" dirty="0">
                <a:latin typeface="Open Sans" panose="020B0606030504020204" pitchFamily="34" charset="0"/>
                <a:ea typeface="Open Sans" panose="020B0606030504020204" pitchFamily="34" charset="0"/>
                <a:cs typeface="Open Sans" panose="020B0606030504020204" pitchFamily="34" charset="0"/>
              </a:rPr>
              <a:t>. Así, se garantiza que los afiliados puedan seguirlo.</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451CB492-8DC1-E9E2-2CA6-EBA853293EB4}"/>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6" name="Picture 5" descr="A yellow hexagon with black text&#10;&#10;AI-generated content may be incorrect.">
            <a:extLst>
              <a:ext uri="{FF2B5EF4-FFF2-40B4-BE49-F238E27FC236}">
                <a16:creationId xmlns:a16="http://schemas.microsoft.com/office/drawing/2014/main" id="{4458D159-D57F-14A3-5B0D-0BA87ABB810B}"/>
              </a:ext>
            </a:extLst>
          </p:cNvPr>
          <p:cNvPicPr>
            <a:picLocks noChangeAspect="1"/>
          </p:cNvPicPr>
          <p:nvPr/>
        </p:nvPicPr>
        <p:blipFill rotWithShape="1">
          <a:blip r:embed="rId3"/>
          <a:srcRect l="76" t="31112" r="1270" b="6888"/>
          <a:stretch>
            <a:fillRect/>
          </a:stretch>
        </p:blipFill>
        <p:spPr>
          <a:xfrm>
            <a:off x="2873477" y="1016067"/>
            <a:ext cx="6358431" cy="1197831"/>
          </a:xfrm>
          <a:prstGeom prst="rect">
            <a:avLst/>
          </a:prstGeom>
        </p:spPr>
      </p:pic>
    </p:spTree>
    <p:extLst>
      <p:ext uri="{BB962C8B-B14F-4D97-AF65-F5344CB8AC3E}">
        <p14:creationId xmlns:p14="http://schemas.microsoft.com/office/powerpoint/2010/main" val="28321838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5: </a:t>
            </a:r>
            <a:r>
              <a:rPr lang="es-US" dirty="0"/>
              <a:t>Desarrollar la Capacidad Entre la Base Sindical</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230201"/>
            <a:ext cx="11026290" cy="38868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s-US" sz="2200" b="1" dirty="0">
                <a:latin typeface="Open Sans" panose="020B0606030504020204" pitchFamily="34" charset="0"/>
                <a:ea typeface="Open Sans" panose="020B0606030504020204" pitchFamily="34" charset="0"/>
                <a:cs typeface="Open Sans" panose="020B0606030504020204" pitchFamily="34" charset="0"/>
              </a:rPr>
              <a:t>¿Cómo generamos suficiente apoyo y capacidad entre la base sindical para ejecutar el plan?</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Ponemos en perspectiva la base inicial de afiliados activos para ayudarnos a identificar y organizar a líderes nuevos en la campaña.</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Les impartimos conocimientos a los líderes sobre cómo mantener conversaciones personales sobre la organización con sus compañeros de trabajo en relación con los problemas.</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Formamos un comité y diseñamos una estructura para la campaña de afiliación.</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lvl="0">
              <a:lnSpc>
                <a:spcPct val="120000"/>
              </a:lnSpc>
              <a:spcBef>
                <a:spcPts val="0"/>
              </a:spcBef>
            </a:pPr>
            <a:r>
              <a:rPr lang="es-US" sz="2200" dirty="0">
                <a:latin typeface="Open Sans" panose="020B0606030504020204" pitchFamily="34" charset="0"/>
                <a:ea typeface="Open Sans" panose="020B0606030504020204" pitchFamily="34" charset="0"/>
                <a:cs typeface="Open Sans" panose="020B0606030504020204" pitchFamily="34" charset="0"/>
              </a:rPr>
              <a:t>Participamos en pruebas de estructura para evaluar la capacidad y la FUERZA de la organización.</a:t>
            </a:r>
            <a:endParaRPr lang="en-CA"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7F33552C-F1CE-0617-DC29-A13149D8D912}"/>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6" name="Picture 5" descr="A yellow hexagon with black text&#10;&#10;AI-generated content may be incorrect.">
            <a:extLst>
              <a:ext uri="{FF2B5EF4-FFF2-40B4-BE49-F238E27FC236}">
                <a16:creationId xmlns:a16="http://schemas.microsoft.com/office/drawing/2014/main" id="{88A0D4C1-58CA-209F-0D67-FD7B39955DC9}"/>
              </a:ext>
            </a:extLst>
          </p:cNvPr>
          <p:cNvPicPr>
            <a:picLocks noChangeAspect="1"/>
          </p:cNvPicPr>
          <p:nvPr/>
        </p:nvPicPr>
        <p:blipFill rotWithShape="1">
          <a:blip r:embed="rId3"/>
          <a:srcRect l="76" t="31112" r="1270" b="6888"/>
          <a:stretch>
            <a:fillRect/>
          </a:stretch>
        </p:blipFill>
        <p:spPr>
          <a:xfrm>
            <a:off x="2873477" y="1016067"/>
            <a:ext cx="6358431" cy="1197831"/>
          </a:xfrm>
          <a:prstGeom prst="rect">
            <a:avLst/>
          </a:prstGeom>
        </p:spPr>
      </p:pic>
    </p:spTree>
    <p:extLst>
      <p:ext uri="{BB962C8B-B14F-4D97-AF65-F5344CB8AC3E}">
        <p14:creationId xmlns:p14="http://schemas.microsoft.com/office/powerpoint/2010/main" val="801806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E44180-82FA-48B8-B943-773693A19E42}"/>
              </a:ext>
            </a:extLst>
          </p:cNvPr>
          <p:cNvSpPr/>
          <p:nvPr/>
        </p:nvSpPr>
        <p:spPr>
          <a:xfrm>
            <a:off x="1963759" y="2530701"/>
            <a:ext cx="8565288" cy="351613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Paso 6: </a:t>
            </a:r>
            <a:r>
              <a:rPr lang="es-US" dirty="0"/>
              <a:t>Lanzar la Campaña</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2098230" y="2663220"/>
            <a:ext cx="10515600" cy="37814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a:t>¿Están preparados los afiliados para sacar a la luz sus luchas?</a:t>
            </a:r>
            <a:endParaRPr lang="en-CA"/>
          </a:p>
          <a:p>
            <a:endParaRPr lang="en-US" sz="200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FD111864-423F-4867-A520-3B3B92AC70A4}"/>
              </a:ext>
            </a:extLst>
          </p:cNvPr>
          <p:cNvPicPr>
            <a:picLocks noChangeAspect="1"/>
          </p:cNvPicPr>
          <p:nvPr/>
        </p:nvPicPr>
        <p:blipFill rotWithShape="1">
          <a:blip r:embed="rId3">
            <a:extLst>
              <a:ext uri="{28A0092B-C50C-407E-A947-70E740481C1C}">
                <a14:useLocalDpi xmlns:a14="http://schemas.microsoft.com/office/drawing/2010/main" val="0"/>
              </a:ext>
            </a:extLst>
          </a:blip>
          <a:srcRect t="24118"/>
          <a:stretch/>
        </p:blipFill>
        <p:spPr>
          <a:xfrm>
            <a:off x="3034841" y="3224263"/>
            <a:ext cx="6273493" cy="2617670"/>
          </a:xfrm>
          <a:prstGeom prst="rect">
            <a:avLst/>
          </a:prstGeom>
        </p:spPr>
      </p:pic>
      <p:sp>
        <p:nvSpPr>
          <p:cNvPr id="4" name="Footer Placeholder 1">
            <a:extLst>
              <a:ext uri="{FF2B5EF4-FFF2-40B4-BE49-F238E27FC236}">
                <a16:creationId xmlns:a16="http://schemas.microsoft.com/office/drawing/2014/main" id="{6E9D5BC8-9261-CC05-FCC9-587070E9A110}"/>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7" name="Picture 6" descr="A yellow hexagon with black text&#10;&#10;AI-generated content may be incorrect.">
            <a:extLst>
              <a:ext uri="{FF2B5EF4-FFF2-40B4-BE49-F238E27FC236}">
                <a16:creationId xmlns:a16="http://schemas.microsoft.com/office/drawing/2014/main" id="{1143F1B6-C389-8833-D947-34B15DAE2D1E}"/>
              </a:ext>
            </a:extLst>
          </p:cNvPr>
          <p:cNvPicPr>
            <a:picLocks noChangeAspect="1"/>
          </p:cNvPicPr>
          <p:nvPr/>
        </p:nvPicPr>
        <p:blipFill rotWithShape="1">
          <a:blip r:embed="rId4"/>
          <a:srcRect l="76" t="31112" r="1270" b="6888"/>
          <a:stretch>
            <a:fillRect/>
          </a:stretch>
        </p:blipFill>
        <p:spPr>
          <a:xfrm>
            <a:off x="2873477" y="1016067"/>
            <a:ext cx="6358431" cy="1197831"/>
          </a:xfrm>
          <a:prstGeom prst="rect">
            <a:avLst/>
          </a:prstGeom>
        </p:spPr>
      </p:pic>
    </p:spTree>
    <p:extLst>
      <p:ext uri="{BB962C8B-B14F-4D97-AF65-F5344CB8AC3E}">
        <p14:creationId xmlns:p14="http://schemas.microsoft.com/office/powerpoint/2010/main" val="12411960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s-US" sz="3600" b="1" dirty="0">
                <a:solidFill>
                  <a:schemeClr val="bg1"/>
                </a:solidFill>
              </a:rPr>
              <a:t>Organización Interna</a:t>
            </a: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r>
              <a:rPr lang="es-US" sz="3600" b="1" dirty="0">
                <a:solidFill>
                  <a:srgbClr val="E7B909"/>
                </a:solidFill>
              </a:rPr>
              <a:t>Nociones Básicas</a:t>
            </a:r>
            <a:endParaRPr lang="en-US" sz="3600" b="1"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a:solidFill>
                  <a:schemeClr val="bg1"/>
                </a:solidFill>
                <a:latin typeface="Source Sans Pro"/>
                <a:ea typeface="Source Sans Pro"/>
                <a:cs typeface="Source Sans Pro"/>
                <a:sym typeface="Source Sans Pro"/>
              </a:rPr>
              <a:t>01</a:t>
            </a:r>
            <a:endParaRPr sz="1000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Source Sans Pro"/>
                  <a:ea typeface="Source Sans Pro"/>
                  <a:cs typeface="Source Sans Pro"/>
                  <a:sym typeface="Source Sans Pro"/>
                </a:rPr>
                <a:t>®</a:t>
              </a:r>
              <a:endParaRPr/>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a:solidFill>
                  <a:srgbClr val="E7B909"/>
                </a:solidFill>
              </a:rPr>
              <a:t>i</a:t>
            </a:r>
            <a:r>
              <a:rPr lang="en-CA" sz="2400" b="1"/>
              <a:t>FTI.edu</a:t>
            </a:r>
          </a:p>
        </p:txBody>
      </p:sp>
    </p:spTree>
    <p:custDataLst>
      <p:tags r:id="rId1"/>
    </p:custDataLst>
    <p:extLst>
      <p:ext uri="{BB962C8B-B14F-4D97-AF65-F5344CB8AC3E}">
        <p14:creationId xmlns:p14="http://schemas.microsoft.com/office/powerpoint/2010/main" val="33263302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Conectarse con </a:t>
            </a:r>
            <a:r>
              <a:rPr lang="es-US" dirty="0"/>
              <a:t>Un Movimiento</a:t>
            </a:r>
            <a:endParaRPr lang="en-CA" dirty="0"/>
          </a:p>
        </p:txBody>
      </p:sp>
      <p:sp>
        <p:nvSpPr>
          <p:cNvPr id="4" name="Footer Placeholder 1">
            <a:extLst>
              <a:ext uri="{FF2B5EF4-FFF2-40B4-BE49-F238E27FC236}">
                <a16:creationId xmlns:a16="http://schemas.microsoft.com/office/drawing/2014/main" id="{9DE784E0-D6A3-F2F6-20CB-27CF412FEA8B}"/>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pic>
        <p:nvPicPr>
          <p:cNvPr id="5" name="Picture 4">
            <a:extLst>
              <a:ext uri="{FF2B5EF4-FFF2-40B4-BE49-F238E27FC236}">
                <a16:creationId xmlns:a16="http://schemas.microsoft.com/office/drawing/2014/main" id="{F0297AF6-578D-4850-B244-D8BDC165757A}"/>
              </a:ext>
            </a:extLst>
          </p:cNvPr>
          <p:cNvPicPr>
            <a:picLocks noChangeAspect="1"/>
          </p:cNvPicPr>
          <p:nvPr/>
        </p:nvPicPr>
        <p:blipFill>
          <a:blip r:embed="rId3"/>
          <a:stretch>
            <a:fillRect/>
          </a:stretch>
        </p:blipFill>
        <p:spPr>
          <a:xfrm>
            <a:off x="7755204" y="958174"/>
            <a:ext cx="4436796" cy="5089929"/>
          </a:xfrm>
          <a:prstGeom prst="rect">
            <a:avLst/>
          </a:prstGeom>
        </p:spPr>
      </p:pic>
      <p:sp>
        <p:nvSpPr>
          <p:cNvPr id="7" name="Rectangle 6">
            <a:extLst>
              <a:ext uri="{FF2B5EF4-FFF2-40B4-BE49-F238E27FC236}">
                <a16:creationId xmlns:a16="http://schemas.microsoft.com/office/drawing/2014/main" id="{39690C2A-3275-4A63-9B44-0A009EF1C215}"/>
              </a:ext>
            </a:extLst>
          </p:cNvPr>
          <p:cNvSpPr/>
          <p:nvPr/>
        </p:nvSpPr>
        <p:spPr>
          <a:xfrm>
            <a:off x="0" y="2116184"/>
            <a:ext cx="7755204" cy="2455816"/>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dirty="0"/>
          </a:p>
        </p:txBody>
      </p:sp>
      <p:sp>
        <p:nvSpPr>
          <p:cNvPr id="8" name="Content Placeholder 3">
            <a:extLst>
              <a:ext uri="{FF2B5EF4-FFF2-40B4-BE49-F238E27FC236}">
                <a16:creationId xmlns:a16="http://schemas.microsoft.com/office/drawing/2014/main" id="{110007EA-1F5D-49F6-8376-BE5B209BDE8C}"/>
              </a:ext>
            </a:extLst>
          </p:cNvPr>
          <p:cNvSpPr txBox="1">
            <a:spLocks/>
          </p:cNvSpPr>
          <p:nvPr/>
        </p:nvSpPr>
        <p:spPr>
          <a:xfrm>
            <a:off x="639125" y="2413768"/>
            <a:ext cx="668059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latin typeface="Open Sans" panose="020B0606030504020204" pitchFamily="34" charset="0"/>
                <a:ea typeface="Open Sans" panose="020B0606030504020204" pitchFamily="34" charset="0"/>
                <a:cs typeface="Open Sans" panose="020B0606030504020204" pitchFamily="34" charset="0"/>
              </a:rPr>
              <a:t>El primer paso para construir poder es la </a:t>
            </a:r>
            <a:r>
              <a:rPr lang="es-ES" sz="2200" b="1" dirty="0">
                <a:latin typeface="Open Sans" panose="020B0606030504020204" pitchFamily="34" charset="0"/>
                <a:ea typeface="Open Sans" panose="020B0606030504020204" pitchFamily="34" charset="0"/>
                <a:cs typeface="Open Sans" panose="020B0606030504020204" pitchFamily="34" charset="0"/>
              </a:rPr>
              <a:t>conexión</a:t>
            </a:r>
            <a:r>
              <a:rPr lang="es-ES" sz="2200" dirty="0">
                <a:latin typeface="Open Sans" panose="020B0606030504020204" pitchFamily="34" charset="0"/>
                <a:ea typeface="Open Sans" panose="020B0606030504020204" pitchFamily="34" charset="0"/>
                <a:cs typeface="Open Sans" panose="020B0606030504020204" pitchFamily="34" charset="0"/>
              </a:rPr>
              <a:t>: vincular a los miembros activos en la organización </a:t>
            </a:r>
            <a:r>
              <a:rPr lang="es-ES" sz="2200" b="1" dirty="0">
                <a:latin typeface="Open Sans" panose="020B0606030504020204" pitchFamily="34" charset="0"/>
                <a:ea typeface="Open Sans" panose="020B0606030504020204" pitchFamily="34" charset="0"/>
                <a:cs typeface="Open Sans" panose="020B0606030504020204" pitchFamily="34" charset="0"/>
              </a:rPr>
              <a:t>interna con las campañas externas</a:t>
            </a:r>
            <a:r>
              <a:rPr lang="es-ES" sz="2200" dirty="0">
                <a:latin typeface="Open Sans" panose="020B0606030504020204" pitchFamily="34" charset="0"/>
                <a:ea typeface="Open Sans" panose="020B0606030504020204" pitchFamily="34" charset="0"/>
                <a:cs typeface="Open Sans" panose="020B0606030504020204" pitchFamily="34" charset="0"/>
              </a:rPr>
              <a:t>, y conectar a los trabajadores de campañas externas con las luchas de nuestros miembros dentro del movimiento obrero en general.</a:t>
            </a:r>
            <a:endParaRPr lang="en-CA"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296090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446798" y="3473176"/>
            <a:ext cx="9119155" cy="646331"/>
          </a:xfrm>
          <a:prstGeom prst="rect">
            <a:avLst/>
          </a:prstGeom>
          <a:noFill/>
        </p:spPr>
        <p:txBody>
          <a:bodyPr wrap="square" rtlCol="0">
            <a:spAutoFit/>
          </a:bodyPr>
          <a:lstStyle/>
          <a:p>
            <a:r>
              <a:rPr lang="es-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Hacer</a:t>
            </a:r>
            <a:r>
              <a:rPr lang="es-US" sz="36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 Visitas a Domicilio</a:t>
            </a:r>
            <a:endParaRPr lang="en-CA" sz="3600"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07</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Source Sans Pro"/>
                  <a:ea typeface="Source Sans Pro"/>
                  <a:cs typeface="Source Sans Pro"/>
                  <a:sym typeface="Source Sans Pro"/>
                </a:rPr>
                <a:t>®</a:t>
              </a:r>
              <a:endParaRPr/>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a:solidFill>
                  <a:srgbClr val="E7B909"/>
                </a:solidFill>
              </a:rPr>
              <a:t>i</a:t>
            </a:r>
            <a:r>
              <a:rPr lang="en-CA" sz="2400" b="1"/>
              <a:t>FTI.edu</a:t>
            </a:r>
          </a:p>
        </p:txBody>
      </p:sp>
    </p:spTree>
    <p:custDataLst>
      <p:tags r:id="rId1"/>
    </p:custDataLst>
    <p:extLst>
      <p:ext uri="{BB962C8B-B14F-4D97-AF65-F5344CB8AC3E}">
        <p14:creationId xmlns:p14="http://schemas.microsoft.com/office/powerpoint/2010/main" val="33298158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Visitas</a:t>
            </a:r>
            <a:r>
              <a:rPr lang="es-US" dirty="0"/>
              <a:t> a Domicilio</a:t>
            </a:r>
            <a:endParaRPr lang="en-CA" dirty="0"/>
          </a:p>
        </p:txBody>
      </p:sp>
      <p:sp>
        <p:nvSpPr>
          <p:cNvPr id="4" name="Footer Placeholder 1">
            <a:extLst>
              <a:ext uri="{FF2B5EF4-FFF2-40B4-BE49-F238E27FC236}">
                <a16:creationId xmlns:a16="http://schemas.microsoft.com/office/drawing/2014/main" id="{85105879-1470-F315-2433-277F16616A47}"/>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
        <p:nvSpPr>
          <p:cNvPr id="10" name="Rectangle 9">
            <a:extLst>
              <a:ext uri="{FF2B5EF4-FFF2-40B4-BE49-F238E27FC236}">
                <a16:creationId xmlns:a16="http://schemas.microsoft.com/office/drawing/2014/main" id="{7143CF66-9066-4251-8671-03190FFAF524}"/>
              </a:ext>
            </a:extLst>
          </p:cNvPr>
          <p:cNvSpPr/>
          <p:nvPr/>
        </p:nvSpPr>
        <p:spPr>
          <a:xfrm>
            <a:off x="1" y="3757531"/>
            <a:ext cx="12192000" cy="19217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1" name="Content Placeholder 3">
            <a:extLst>
              <a:ext uri="{FF2B5EF4-FFF2-40B4-BE49-F238E27FC236}">
                <a16:creationId xmlns:a16="http://schemas.microsoft.com/office/drawing/2014/main" id="{04C41301-F1AA-4EFF-BA5E-758029F7EA18}"/>
              </a:ext>
            </a:extLst>
          </p:cNvPr>
          <p:cNvSpPr txBox="1">
            <a:spLocks/>
          </p:cNvSpPr>
          <p:nvPr/>
        </p:nvSpPr>
        <p:spPr>
          <a:xfrm>
            <a:off x="91440" y="3614097"/>
            <a:ext cx="1200911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lgn="ctr">
              <a:buNone/>
            </a:pPr>
            <a:r>
              <a:rPr lang="es-ES" sz="2200" b="1" dirty="0">
                <a:latin typeface="Open Sans" panose="020B0606030504020204" pitchFamily="34" charset="0"/>
                <a:ea typeface="Open Sans" panose="020B0606030504020204" pitchFamily="34" charset="0"/>
                <a:cs typeface="Open Sans" panose="020B0606030504020204" pitchFamily="34" charset="0"/>
              </a:rPr>
              <a:t>¡¡¡Entremos en las trincheras y hablemos con algunos afiliados cara a cara!!!</a:t>
            </a:r>
          </a:p>
          <a:p>
            <a:pPr marL="0" indent="0" algn="ctr">
              <a:buNone/>
            </a:pPr>
            <a:r>
              <a:rPr lang="es-ES" sz="2200" b="1" dirty="0">
                <a:latin typeface="Open Sans" panose="020B0606030504020204" pitchFamily="34" charset="0"/>
                <a:ea typeface="Open Sans" panose="020B0606030504020204" pitchFamily="34" charset="0"/>
                <a:cs typeface="Open Sans" panose="020B0606030504020204" pitchFamily="34" charset="0"/>
              </a:rPr>
              <a:t> </a:t>
            </a:r>
          </a:p>
          <a:p>
            <a:pPr marL="0" indent="0" algn="ctr">
              <a:buNone/>
            </a:pPr>
            <a:r>
              <a:rPr lang="en-US" sz="32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LA SOLIDARIDAD ANTE TODO.</a:t>
            </a:r>
          </a:p>
          <a:p>
            <a:pPr marL="0" indent="0" algn="ctr">
              <a:buNone/>
            </a:pPr>
            <a:endParaRPr lang="en-US" sz="3200" b="1" dirty="0">
              <a:solidFill>
                <a:srgbClr val="E8B909"/>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2" name="Diagram 11">
            <a:extLst>
              <a:ext uri="{FF2B5EF4-FFF2-40B4-BE49-F238E27FC236}">
                <a16:creationId xmlns:a16="http://schemas.microsoft.com/office/drawing/2014/main" id="{BCF2E993-4FC3-417A-8CDE-4FAA7DC27A01}"/>
              </a:ext>
            </a:extLst>
          </p:cNvPr>
          <p:cNvGraphicFramePr/>
          <p:nvPr>
            <p:extLst>
              <p:ext uri="{D42A27DB-BD31-4B8C-83A1-F6EECF244321}">
                <p14:modId xmlns:p14="http://schemas.microsoft.com/office/powerpoint/2010/main" val="1553380649"/>
              </p:ext>
            </p:extLst>
          </p:nvPr>
        </p:nvGraphicFramePr>
        <p:xfrm>
          <a:off x="1359877" y="1593852"/>
          <a:ext cx="8864600" cy="19217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9451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756FB2-BDCA-A849-9D5D-E75B00BCA451}"/>
              </a:ext>
            </a:extLst>
          </p:cNvPr>
          <p:cNvSpPr txBox="1"/>
          <p:nvPr/>
        </p:nvSpPr>
        <p:spPr>
          <a:xfrm>
            <a:off x="174048" y="3709707"/>
            <a:ext cx="9119155" cy="646331"/>
          </a:xfrm>
          <a:prstGeom prst="rect">
            <a:avLst/>
          </a:prstGeom>
          <a:noFill/>
        </p:spPr>
        <p:txBody>
          <a:bodyPr wrap="square" rtlCol="0">
            <a:spAutoFit/>
          </a:bodyPr>
          <a:lstStyle/>
          <a:p>
            <a:r>
              <a:rPr lang="es-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Planes de Trabajo </a:t>
            </a:r>
            <a:r>
              <a:rPr lang="es-US" sz="36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Individuales</a:t>
            </a:r>
            <a:endParaRPr lang="en-CA" sz="3600"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a:solidFill>
                  <a:schemeClr val="bg1"/>
                </a:solidFill>
                <a:latin typeface="Source Sans Pro"/>
                <a:ea typeface="Source Sans Pro"/>
                <a:cs typeface="Source Sans Pro"/>
                <a:sym typeface="Source Sans Pro"/>
              </a:rPr>
              <a:t>08</a:t>
            </a:r>
            <a:endParaRPr sz="1000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Source Sans Pro"/>
                  <a:ea typeface="Source Sans Pro"/>
                  <a:cs typeface="Source Sans Pro"/>
                  <a:sym typeface="Source Sans Pro"/>
                </a:rPr>
                <a:t>®</a:t>
              </a:r>
              <a:endParaRPr/>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a:solidFill>
                  <a:srgbClr val="E7B909"/>
                </a:solidFill>
              </a:rPr>
              <a:t>i</a:t>
            </a:r>
            <a:r>
              <a:rPr lang="en-CA" sz="2400" b="1"/>
              <a:t>FTI.edu</a:t>
            </a:r>
          </a:p>
        </p:txBody>
      </p:sp>
    </p:spTree>
    <p:custDataLst>
      <p:tags r:id="rId1"/>
    </p:custDataLst>
    <p:extLst>
      <p:ext uri="{BB962C8B-B14F-4D97-AF65-F5344CB8AC3E}">
        <p14:creationId xmlns:p14="http://schemas.microsoft.com/office/powerpoint/2010/main" val="3759280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061448" cy="1325563"/>
          </a:xfrm>
        </p:spPr>
        <p:txBody>
          <a:bodyPr/>
          <a:lstStyle/>
          <a:p>
            <a:r>
              <a:rPr lang="es-US" dirty="0">
                <a:solidFill>
                  <a:schemeClr val="bg1"/>
                </a:solidFill>
              </a:rPr>
              <a:t>Integración de Contenidos </a:t>
            </a:r>
            <a:r>
              <a:rPr lang="es-US" dirty="0"/>
              <a:t>a Través de Planes de Trabajo Individuales para Fines de Organización Interna</a:t>
            </a:r>
            <a:endParaRPr lang="en-CA" dirty="0"/>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176566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US" sz="2000" b="1" dirty="0">
                <a:latin typeface="Open Sans" panose="020B0606030504020204" pitchFamily="34" charset="0"/>
                <a:ea typeface="Open Sans" panose="020B0606030504020204" pitchFamily="34" charset="0"/>
                <a:cs typeface="Open Sans" panose="020B0606030504020204" pitchFamily="34" charset="0"/>
              </a:rPr>
              <a:t>Planes de trabajo individuales </a:t>
            </a:r>
            <a:r>
              <a:rPr lang="es-US" sz="2000" dirty="0">
                <a:latin typeface="Open Sans" panose="020B0606030504020204" pitchFamily="34" charset="0"/>
                <a:ea typeface="Open Sans" panose="020B0606030504020204" pitchFamily="34" charset="0"/>
                <a:cs typeface="Open Sans" panose="020B0606030504020204" pitchFamily="34" charset="0"/>
              </a:rPr>
              <a:t>para fines de organización interna destinados a representantes sindicales: Gestión del tiempo y organización interna del trabajo en nuestro día a día</a:t>
            </a:r>
            <a:br>
              <a:rPr lang="es-US" sz="2000" dirty="0">
                <a:latin typeface="Open Sans" panose="020B0606030504020204" pitchFamily="34" charset="0"/>
                <a:ea typeface="Open Sans" panose="020B0606030504020204" pitchFamily="34" charset="0"/>
                <a:cs typeface="Open Sans" panose="020B0606030504020204" pitchFamily="34" charset="0"/>
              </a:rPr>
            </a:br>
            <a:br>
              <a:rPr lang="es-US" sz="2000" dirty="0">
                <a:latin typeface="Open Sans" panose="020B0606030504020204" pitchFamily="34" charset="0"/>
                <a:ea typeface="Open Sans" panose="020B0606030504020204" pitchFamily="34" charset="0"/>
                <a:cs typeface="Open Sans" panose="020B0606030504020204" pitchFamily="34" charset="0"/>
              </a:rPr>
            </a:br>
            <a:r>
              <a:rPr lang="es-US" sz="2000" dirty="0">
                <a:latin typeface="Open Sans" panose="020B0606030504020204" pitchFamily="34" charset="0"/>
                <a:ea typeface="Open Sans" panose="020B0606030504020204" pitchFamily="34" charset="0"/>
                <a:cs typeface="Open Sans" panose="020B0606030504020204" pitchFamily="34" charset="0"/>
              </a:rPr>
              <a:t>Ejemplo de un plan de trabajo para fines de organización interna, análisis y ejercicio (ejemplo simplificado)</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6733E787-13DC-72AB-A4A7-1CBD2B426F9C}"/>
              </a:ext>
            </a:extLst>
          </p:cNvPr>
          <p:cNvSpPr txBox="1">
            <a:spLocks/>
          </p:cNvSpPr>
          <p:nvPr/>
        </p:nvSpPr>
        <p:spPr>
          <a:xfrm>
            <a:off x="315861" y="6479857"/>
            <a:ext cx="347052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a:t>
            </a:r>
            <a:endParaRPr lang="en-US" dirty="0"/>
          </a:p>
        </p:txBody>
      </p:sp>
    </p:spTree>
    <p:extLst>
      <p:ext uri="{BB962C8B-B14F-4D97-AF65-F5344CB8AC3E}">
        <p14:creationId xmlns:p14="http://schemas.microsoft.com/office/powerpoint/2010/main" val="31452465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E151FA-6D37-3193-B6FA-7B17FBCE5F33}"/>
              </a:ext>
            </a:extLst>
          </p:cNvPr>
          <p:cNvPicPr>
            <a:picLocks noChangeAspect="1"/>
          </p:cNvPicPr>
          <p:nvPr/>
        </p:nvPicPr>
        <p:blipFill>
          <a:blip r:embed="rId4" cstate="print">
            <a:extLst>
              <a:ext uri="{28A0092B-C50C-407E-A947-70E740481C1C}">
                <a14:useLocalDpi xmlns:a14="http://schemas.microsoft.com/office/drawing/2010/main" val="0"/>
              </a:ext>
            </a:extLst>
          </a:blip>
          <a:srcRect l="246" t="4998" r="250" b="15625"/>
          <a:stretch/>
        </p:blipFill>
        <p:spPr>
          <a:xfrm>
            <a:off x="0" y="0"/>
            <a:ext cx="12192000" cy="6858000"/>
          </a:xfrm>
          <a:prstGeom prst="rect">
            <a:avLst/>
          </a:prstGeom>
        </p:spPr>
      </p:pic>
      <p:sp>
        <p:nvSpPr>
          <p:cNvPr id="7" name="Rectangle 6">
            <a:extLst>
              <a:ext uri="{FF2B5EF4-FFF2-40B4-BE49-F238E27FC236}">
                <a16:creationId xmlns:a16="http://schemas.microsoft.com/office/drawing/2014/main" id="{F1AF6EEC-E1DB-DB09-A20F-024818E3BE22}"/>
              </a:ext>
            </a:extLst>
          </p:cNvPr>
          <p:cNvSpPr/>
          <p:nvPr/>
        </p:nvSpPr>
        <p:spPr>
          <a:xfrm>
            <a:off x="0" y="0"/>
            <a:ext cx="12192000" cy="6858000"/>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rallelogram 1">
            <a:extLst>
              <a:ext uri="{FF2B5EF4-FFF2-40B4-BE49-F238E27FC236}">
                <a16:creationId xmlns:a16="http://schemas.microsoft.com/office/drawing/2014/main" id="{459E9B88-F81B-C794-437E-79E32F8D2292}"/>
              </a:ext>
            </a:extLst>
          </p:cNvPr>
          <p:cNvSpPr/>
          <p:nvPr/>
        </p:nvSpPr>
        <p:spPr>
          <a:xfrm>
            <a:off x="-241300" y="203200"/>
            <a:ext cx="437186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r>
              <a:rPr lang="en-US" sz="2200" b="1" err="1">
                <a:solidFill>
                  <a:schemeClr val="bg1"/>
                </a:solidFill>
                <a:latin typeface="Open Sans" panose="020B0606030504020204" pitchFamily="34" charset="0"/>
                <a:ea typeface="Open Sans" panose="020B0606030504020204" pitchFamily="34" charset="0"/>
                <a:cs typeface="Open Sans" panose="020B0606030504020204" pitchFamily="34" charset="0"/>
              </a:rPr>
              <a:t>Resumen</a:t>
            </a:r>
            <a:endParaRPr lang="en-US" sz="22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549C714A-660F-4BB6-A221-89069AD7737C}"/>
              </a:ext>
            </a:extLst>
          </p:cNvPr>
          <p:cNvSpPr txBox="1"/>
          <p:nvPr/>
        </p:nvSpPr>
        <p:spPr>
          <a:xfrm>
            <a:off x="10699042" y="1804958"/>
            <a:ext cx="1373017" cy="400110"/>
          </a:xfrm>
          <a:prstGeom prst="rect">
            <a:avLst/>
          </a:prstGeom>
          <a:noFill/>
        </p:spPr>
        <p:txBody>
          <a:bodyPr wrap="square" rtlCol="0">
            <a:spAutoFit/>
          </a:bodyPr>
          <a:lstStyle/>
          <a:p>
            <a:r>
              <a:rPr lang="en-CA" sz="2000" b="1">
                <a:solidFill>
                  <a:srgbClr val="E8B909"/>
                </a:solidFill>
              </a:rPr>
              <a:t>i</a:t>
            </a:r>
            <a:r>
              <a:rPr lang="en-CA" sz="2000" b="1">
                <a:solidFill>
                  <a:schemeClr val="bg1"/>
                </a:solidFill>
              </a:rPr>
              <a:t>FTI.edu</a:t>
            </a:r>
          </a:p>
        </p:txBody>
      </p:sp>
      <p:sp>
        <p:nvSpPr>
          <p:cNvPr id="10" name="TextBox 9">
            <a:extLst>
              <a:ext uri="{FF2B5EF4-FFF2-40B4-BE49-F238E27FC236}">
                <a16:creationId xmlns:a16="http://schemas.microsoft.com/office/drawing/2014/main" id="{75B84B68-0885-11A0-F0E9-6D18AEABB8F6}"/>
              </a:ext>
            </a:extLst>
          </p:cNvPr>
          <p:cNvSpPr txBox="1"/>
          <p:nvPr/>
        </p:nvSpPr>
        <p:spPr>
          <a:xfrm>
            <a:off x="786724" y="1804958"/>
            <a:ext cx="8530096" cy="2800767"/>
          </a:xfrm>
          <a:prstGeom prst="rect">
            <a:avLst/>
          </a:prstGeom>
          <a:noFill/>
        </p:spPr>
        <p:txBody>
          <a:bodyPr wrap="square" rtlCol="0">
            <a:spAutoFit/>
          </a:bodyPr>
          <a:lstStyle/>
          <a:p>
            <a:pPr marL="174625" lvl="0" indent="-174625">
              <a:buClr>
                <a:srgbClr val="E7B909"/>
              </a:buClr>
              <a:buFont typeface="Arial" panose="020B0604020202020204" pitchFamily="34" charset="0"/>
              <a:buChar char="•"/>
            </a:pPr>
            <a:r>
              <a:rPr lang="es-US" sz="2200">
                <a:solidFill>
                  <a:schemeClr val="bg1"/>
                </a:solidFill>
                <a:latin typeface="Open Sans" panose="020B0606030504020204" pitchFamily="34" charset="0"/>
                <a:ea typeface="Open Sans" panose="020B0606030504020204" pitchFamily="34" charset="0"/>
                <a:cs typeface="Open Sans" panose="020B0606030504020204" pitchFamily="34" charset="0"/>
              </a:rPr>
              <a:t>¡Juntos somos más fuertes, juntos somos imparables! </a:t>
            </a:r>
            <a:br>
              <a:rPr lang="es-US" sz="2200">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CA" sz="2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4625" lvl="0" indent="-174625">
              <a:buClr>
                <a:srgbClr val="E7B909"/>
              </a:buClr>
              <a:buFont typeface="Arial" panose="020B0604020202020204" pitchFamily="34" charset="0"/>
              <a:buChar char="•"/>
            </a:pPr>
            <a:r>
              <a:rPr lang="es-US" sz="2200">
                <a:solidFill>
                  <a:schemeClr val="bg1"/>
                </a:solidFill>
                <a:latin typeface="Open Sans" panose="020B0606030504020204" pitchFamily="34" charset="0"/>
                <a:ea typeface="Open Sans" panose="020B0606030504020204" pitchFamily="34" charset="0"/>
                <a:cs typeface="Open Sans" panose="020B0606030504020204" pitchFamily="34" charset="0"/>
              </a:rPr>
              <a:t>Desarrolle una organización más fuerte, aumente la tasa de afiliación y encienda la chispa de la solidaridad. </a:t>
            </a:r>
            <a:br>
              <a:rPr lang="es-US" sz="2200">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CA" sz="2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4625" lvl="0" indent="-174625">
              <a:buClr>
                <a:srgbClr val="E7B909"/>
              </a:buClr>
              <a:buFont typeface="Arial" panose="020B0604020202020204" pitchFamily="34" charset="0"/>
              <a:buChar char="•"/>
            </a:pPr>
            <a:r>
              <a:rPr lang="es-US" sz="2200">
                <a:solidFill>
                  <a:schemeClr val="bg1"/>
                </a:solidFill>
                <a:latin typeface="Open Sans" panose="020B0606030504020204" pitchFamily="34" charset="0"/>
                <a:ea typeface="Open Sans" panose="020B0606030504020204" pitchFamily="34" charset="0"/>
                <a:cs typeface="Open Sans" panose="020B0606030504020204" pitchFamily="34" charset="0"/>
              </a:rPr>
              <a:t>Alce la voz, manténgase firme y organícese para un futuro en el que se escuche la voz de todos los trabajadores!"</a:t>
            </a:r>
            <a:endParaRPr lang="en-CA" sz="2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457200" indent="-457200">
              <a:spcAft>
                <a:spcPts val="2400"/>
              </a:spcAft>
              <a:buClr>
                <a:srgbClr val="E7B909"/>
              </a:buClr>
              <a:buSzPct val="120000"/>
              <a:buFont typeface="Arial" panose="020B0604020202020204" pitchFamily="34" charset="0"/>
              <a:buChar char="•"/>
            </a:pPr>
            <a:endParaRPr lang="en-CA" sz="22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43BC78E7-5E18-4068-BFB4-4AC7B432AA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1293" y="209543"/>
            <a:ext cx="1727207" cy="1727207"/>
          </a:xfrm>
          <a:prstGeom prst="rect">
            <a:avLst/>
          </a:prstGeom>
        </p:spPr>
      </p:pic>
      <p:pic>
        <p:nvPicPr>
          <p:cNvPr id="12" name="Picture 11">
            <a:extLst>
              <a:ext uri="{FF2B5EF4-FFF2-40B4-BE49-F238E27FC236}">
                <a16:creationId xmlns:a16="http://schemas.microsoft.com/office/drawing/2014/main" id="{5F2488E5-7446-42D9-AD73-848678BDB7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7994" y="203200"/>
            <a:ext cx="1601758" cy="1601758"/>
          </a:xfrm>
          <a:prstGeom prst="rect">
            <a:avLst/>
          </a:prstGeom>
        </p:spPr>
      </p:pic>
    </p:spTree>
    <p:custDataLst>
      <p:tags r:id="rId1"/>
    </p:custDataLst>
    <p:extLst>
      <p:ext uri="{BB962C8B-B14F-4D97-AF65-F5344CB8AC3E}">
        <p14:creationId xmlns:p14="http://schemas.microsoft.com/office/powerpoint/2010/main" val="22737469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E151FA-6D37-3193-B6FA-7B17FBCE5F33}"/>
              </a:ext>
            </a:extLst>
          </p:cNvPr>
          <p:cNvPicPr>
            <a:picLocks noChangeAspect="1"/>
          </p:cNvPicPr>
          <p:nvPr/>
        </p:nvPicPr>
        <p:blipFill>
          <a:blip r:embed="rId4" cstate="print">
            <a:extLst>
              <a:ext uri="{28A0092B-C50C-407E-A947-70E740481C1C}">
                <a14:useLocalDpi xmlns:a14="http://schemas.microsoft.com/office/drawing/2010/main" val="0"/>
              </a:ext>
            </a:extLst>
          </a:blip>
          <a:srcRect l="246" t="4998" r="250" b="15625"/>
          <a:stretch/>
        </p:blipFill>
        <p:spPr>
          <a:xfrm>
            <a:off x="0" y="0"/>
            <a:ext cx="12192000" cy="6858000"/>
          </a:xfrm>
          <a:prstGeom prst="rect">
            <a:avLst/>
          </a:prstGeom>
        </p:spPr>
      </p:pic>
      <p:sp>
        <p:nvSpPr>
          <p:cNvPr id="7" name="Rectangle 6">
            <a:extLst>
              <a:ext uri="{FF2B5EF4-FFF2-40B4-BE49-F238E27FC236}">
                <a16:creationId xmlns:a16="http://schemas.microsoft.com/office/drawing/2014/main" id="{F1AF6EEC-E1DB-DB09-A20F-024818E3BE22}"/>
              </a:ext>
            </a:extLst>
          </p:cNvPr>
          <p:cNvSpPr/>
          <p:nvPr/>
        </p:nvSpPr>
        <p:spPr>
          <a:xfrm>
            <a:off x="0" y="0"/>
            <a:ext cx="12192000" cy="6858000"/>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rallelogram 1">
            <a:extLst>
              <a:ext uri="{FF2B5EF4-FFF2-40B4-BE49-F238E27FC236}">
                <a16:creationId xmlns:a16="http://schemas.microsoft.com/office/drawing/2014/main" id="{459E9B88-F81B-C794-437E-79E32F8D2292}"/>
              </a:ext>
            </a:extLst>
          </p:cNvPr>
          <p:cNvSpPr/>
          <p:nvPr/>
        </p:nvSpPr>
        <p:spPr>
          <a:xfrm>
            <a:off x="-241300" y="203200"/>
            <a:ext cx="528663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r>
              <a:rPr lang="es-ES" sz="2400" b="1" dirty="0"/>
              <a:t>¿Alguna duda </a:t>
            </a:r>
            <a:r>
              <a:rPr lang="es-ES" sz="2400" b="1" dirty="0">
                <a:solidFill>
                  <a:schemeClr val="tx1"/>
                </a:solidFill>
              </a:rPr>
              <a:t>o Comentario?</a:t>
            </a:r>
            <a:endParaRPr lang="en-US" sz="2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549C714A-660F-4BB6-A221-89069AD7737C}"/>
              </a:ext>
            </a:extLst>
          </p:cNvPr>
          <p:cNvSpPr txBox="1"/>
          <p:nvPr/>
        </p:nvSpPr>
        <p:spPr>
          <a:xfrm>
            <a:off x="10699042" y="1804958"/>
            <a:ext cx="1373017" cy="400110"/>
          </a:xfrm>
          <a:prstGeom prst="rect">
            <a:avLst/>
          </a:prstGeom>
          <a:noFill/>
        </p:spPr>
        <p:txBody>
          <a:bodyPr wrap="square" rtlCol="0">
            <a:spAutoFit/>
          </a:bodyPr>
          <a:lstStyle/>
          <a:p>
            <a:r>
              <a:rPr lang="en-CA" sz="2000" b="1">
                <a:solidFill>
                  <a:srgbClr val="E8B909"/>
                </a:solidFill>
              </a:rPr>
              <a:t>i</a:t>
            </a:r>
            <a:r>
              <a:rPr lang="en-CA" sz="2000" b="1">
                <a:solidFill>
                  <a:schemeClr val="bg1"/>
                </a:solidFill>
              </a:rPr>
              <a:t>FTI.edu</a:t>
            </a:r>
          </a:p>
        </p:txBody>
      </p:sp>
      <p:pic>
        <p:nvPicPr>
          <p:cNvPr id="10" name="Picture 9">
            <a:extLst>
              <a:ext uri="{FF2B5EF4-FFF2-40B4-BE49-F238E27FC236}">
                <a16:creationId xmlns:a16="http://schemas.microsoft.com/office/drawing/2014/main" id="{E55A65FA-EB27-442F-8132-7C676D50A8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1293" y="209543"/>
            <a:ext cx="1727207" cy="1727207"/>
          </a:xfrm>
          <a:prstGeom prst="rect">
            <a:avLst/>
          </a:prstGeom>
        </p:spPr>
      </p:pic>
      <p:pic>
        <p:nvPicPr>
          <p:cNvPr id="12" name="Picture 11">
            <a:extLst>
              <a:ext uri="{FF2B5EF4-FFF2-40B4-BE49-F238E27FC236}">
                <a16:creationId xmlns:a16="http://schemas.microsoft.com/office/drawing/2014/main" id="{E88778C6-D2A5-45F8-B298-A45B6FE82F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7994" y="203200"/>
            <a:ext cx="1601758" cy="1601758"/>
          </a:xfrm>
          <a:prstGeom prst="rect">
            <a:avLst/>
          </a:prstGeom>
        </p:spPr>
      </p:pic>
      <p:sp>
        <p:nvSpPr>
          <p:cNvPr id="4" name="TextBox 3">
            <a:extLst>
              <a:ext uri="{FF2B5EF4-FFF2-40B4-BE49-F238E27FC236}">
                <a16:creationId xmlns:a16="http://schemas.microsoft.com/office/drawing/2014/main" id="{766E6328-ADC2-FA67-718E-F2F296901A1F}"/>
              </a:ext>
            </a:extLst>
          </p:cNvPr>
          <p:cNvSpPr txBox="1"/>
          <p:nvPr/>
        </p:nvSpPr>
        <p:spPr>
          <a:xfrm>
            <a:off x="774700" y="1804958"/>
            <a:ext cx="9752986" cy="4764766"/>
          </a:xfrm>
          <a:prstGeom prst="rect">
            <a:avLst/>
          </a:prstGeom>
          <a:noFill/>
        </p:spPr>
        <p:txBody>
          <a:bodyPr wrap="square" rtlCol="0">
            <a:spAutoFit/>
          </a:bodyPr>
          <a:lstStyle/>
          <a:p>
            <a:pPr algn="ctr">
              <a:spcBef>
                <a:spcPts val="600"/>
              </a:spcBef>
              <a:spcAft>
                <a:spcPts val="1800"/>
              </a:spcAft>
            </a:pPr>
            <a:r>
              <a:rPr lang="en-US" sz="2400" b="1" dirty="0">
                <a:solidFill>
                  <a:schemeClr val="bg1"/>
                </a:solidFill>
              </a:rPr>
              <a:t>Infor</a:t>
            </a:r>
            <a:r>
              <a:rPr lang="es-ES" sz="2400" b="1" dirty="0" err="1">
                <a:solidFill>
                  <a:schemeClr val="bg1"/>
                </a:solidFill>
              </a:rPr>
              <a:t>mación</a:t>
            </a:r>
            <a:r>
              <a:rPr lang="en-US" sz="2400" b="1" dirty="0">
                <a:solidFill>
                  <a:schemeClr val="bg1"/>
                </a:solidFill>
              </a:rPr>
              <a:t> de </a:t>
            </a:r>
            <a:r>
              <a:rPr lang="en-US" sz="2400" b="1" dirty="0" err="1">
                <a:solidFill>
                  <a:schemeClr val="bg1"/>
                </a:solidFill>
              </a:rPr>
              <a:t>Contacto</a:t>
            </a:r>
            <a:br>
              <a:rPr lang="en-US" sz="2400" b="1" dirty="0">
                <a:solidFill>
                  <a:schemeClr val="bg1"/>
                </a:solidFill>
              </a:rPr>
            </a:br>
            <a:br>
              <a:rPr lang="en-US" sz="2400" b="1"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br>
            <a:r>
              <a:rPr lang="en-CA" sz="2000" b="1" dirty="0">
                <a:solidFill>
                  <a:srgbClr val="FAD31C"/>
                </a:solidFill>
                <a:latin typeface="Open Sans" panose="020B0606030504020204" pitchFamily="34" charset="0"/>
                <a:ea typeface="Open Sans" panose="020B0606030504020204" pitchFamily="34" charset="0"/>
                <a:cs typeface="Open Sans" panose="020B0606030504020204" pitchFamily="34" charset="0"/>
              </a:rPr>
              <a:t>Daniel </a:t>
            </a:r>
            <a:r>
              <a:rPr lang="en-CA" sz="2000" b="1" dirty="0" err="1">
                <a:solidFill>
                  <a:srgbClr val="FAD31C"/>
                </a:solidFill>
                <a:latin typeface="Open Sans" panose="020B0606030504020204" pitchFamily="34" charset="0"/>
                <a:ea typeface="Open Sans" panose="020B0606030504020204" pitchFamily="34" charset="0"/>
                <a:cs typeface="Open Sans" panose="020B0606030504020204" pitchFamily="34" charset="0"/>
              </a:rPr>
              <a:t>Vuyk</a:t>
            </a:r>
            <a:endParaRPr lang="en-CA" sz="2000" b="1" dirty="0">
              <a:solidFill>
                <a:srgbClr val="FAD31C"/>
              </a:solidFill>
              <a:latin typeface="Open Sans" panose="020B0606030504020204" pitchFamily="34" charset="0"/>
              <a:ea typeface="Open Sans" panose="020B0606030504020204" pitchFamily="34" charset="0"/>
              <a:cs typeface="Open Sans" panose="020B0606030504020204" pitchFamily="34" charset="0"/>
            </a:endParaRPr>
          </a:p>
          <a:p>
            <a:pPr algn="ctr">
              <a:spcAft>
                <a:spcPts val="1200"/>
              </a:spcAft>
            </a:pPr>
            <a:r>
              <a:rPr lang="en-CA" sz="2000" b="1" dirty="0">
                <a:solidFill>
                  <a:srgbClr val="FAD31C"/>
                </a:solidFill>
                <a:latin typeface="Open Sans" panose="020B0606030504020204" pitchFamily="34" charset="0"/>
                <a:ea typeface="Open Sans" panose="020B0606030504020204" pitchFamily="34" charset="0"/>
                <a:cs typeface="Open Sans" panose="020B0606030504020204" pitchFamily="34" charset="0"/>
              </a:rPr>
              <a:t>dvuyk@iupat.org</a:t>
            </a:r>
          </a:p>
          <a:p>
            <a:pPr algn="ctr">
              <a:spcAft>
                <a:spcPts val="1200"/>
              </a:spcAft>
            </a:pPr>
            <a:r>
              <a:rPr lang="en-CA"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International Union of Painters and Allied Trades</a:t>
            </a:r>
          </a:p>
          <a:p>
            <a:pPr algn="ctr">
              <a:spcAft>
                <a:spcPts val="1200"/>
              </a:spcAft>
            </a:pPr>
            <a:r>
              <a:rPr lang="en-CA" dirty="0">
                <a:solidFill>
                  <a:schemeClr val="bg1"/>
                </a:solidFill>
                <a:latin typeface="Open Sans" panose="020B0606030504020204" pitchFamily="34" charset="0"/>
                <a:ea typeface="Open Sans" panose="020B0606030504020204" pitchFamily="34" charset="0"/>
                <a:cs typeface="Open Sans" panose="020B0606030504020204" pitchFamily="34" charset="0"/>
              </a:rPr>
              <a:t>7234 Parkway Drive</a:t>
            </a:r>
          </a:p>
          <a:p>
            <a:pPr algn="ctr">
              <a:spcAft>
                <a:spcPts val="1200"/>
              </a:spcAft>
            </a:pPr>
            <a:r>
              <a:rPr lang="en-CA" dirty="0">
                <a:solidFill>
                  <a:schemeClr val="bg1"/>
                </a:solidFill>
                <a:latin typeface="Open Sans" panose="020B0606030504020204" pitchFamily="34" charset="0"/>
                <a:ea typeface="Open Sans" panose="020B0606030504020204" pitchFamily="34" charset="0"/>
                <a:cs typeface="Open Sans" panose="020B0606030504020204" pitchFamily="34" charset="0"/>
              </a:rPr>
              <a:t>Hanover, MD 21076</a:t>
            </a:r>
          </a:p>
          <a:p>
            <a:pPr algn="ctr">
              <a:spcAft>
                <a:spcPts val="1200"/>
              </a:spcAft>
            </a:pPr>
            <a:r>
              <a:rPr lang="en-CA"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http://www.iupat.org</a:t>
            </a:r>
            <a:r>
              <a:rPr lang="en-CA"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algn="ctr">
              <a:spcAft>
                <a:spcPts val="1200"/>
              </a:spcAft>
            </a:pPr>
            <a:br>
              <a:rPr lang="en-CA"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br>
            <a:r>
              <a:rPr lang="en-CA" sz="28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UN SINDICATO. </a:t>
            </a:r>
            <a:r>
              <a:rPr lang="en-CA"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UNA FAMILIA. </a:t>
            </a:r>
            <a:r>
              <a:rPr lang="en-CA" sz="28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UNE LUCHA!</a:t>
            </a:r>
            <a:endParaRPr lang="en-CA" b="1" dirty="0">
              <a:solidFill>
                <a:srgbClr val="E8B909"/>
              </a:solidFill>
              <a:latin typeface="Open Sans" panose="020B0606030504020204" pitchFamily="34" charset="0"/>
              <a:ea typeface="Open Sans" panose="020B0606030504020204" pitchFamily="34" charset="0"/>
              <a:cs typeface="Open Sans" panose="020B0606030504020204" pitchFamily="34" charset="0"/>
            </a:endParaRPr>
          </a:p>
          <a:p>
            <a:pPr>
              <a:lnSpc>
                <a:spcPts val="3000"/>
              </a:lnSpc>
              <a:spcAft>
                <a:spcPts val="1200"/>
              </a:spcAft>
            </a:pPr>
            <a:endParaRPr lang="en-US" dirty="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2" descr="A yellow circle with white text&#10;&#10;AI-generated content may be incorrect.">
            <a:extLst>
              <a:ext uri="{FF2B5EF4-FFF2-40B4-BE49-F238E27FC236}">
                <a16:creationId xmlns:a16="http://schemas.microsoft.com/office/drawing/2014/main" id="{6EB53064-B287-3A2A-E6D9-5AFF188277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27686" y="5343121"/>
            <a:ext cx="1226603" cy="122660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65039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p:txBody>
          <a:bodyPr/>
          <a:lstStyle/>
          <a:p>
            <a:r>
              <a:rPr lang="es-US" dirty="0">
                <a:solidFill>
                  <a:schemeClr val="bg1"/>
                </a:solidFill>
              </a:rPr>
              <a:t>Organización Interna:</a:t>
            </a:r>
            <a:r>
              <a:rPr lang="es-US" dirty="0"/>
              <a:t> Nociones Básicas</a:t>
            </a:r>
            <a:endParaRPr lang="en-CA" dirty="0"/>
          </a:p>
        </p:txBody>
      </p:sp>
      <p:pic>
        <p:nvPicPr>
          <p:cNvPr id="12" name="Picture 11">
            <a:extLst>
              <a:ext uri="{FF2B5EF4-FFF2-40B4-BE49-F238E27FC236}">
                <a16:creationId xmlns:a16="http://schemas.microsoft.com/office/drawing/2014/main" id="{F6CE201D-6BE5-430E-A80D-7FE3E442A419}"/>
              </a:ext>
            </a:extLst>
          </p:cNvPr>
          <p:cNvPicPr>
            <a:picLocks noChangeAspect="1"/>
          </p:cNvPicPr>
          <p:nvPr/>
        </p:nvPicPr>
        <p:blipFill rotWithShape="1">
          <a:blip r:embed="rId4">
            <a:extLst>
              <a:ext uri="{28A0092B-C50C-407E-A947-70E740481C1C}">
                <a14:useLocalDpi xmlns:a14="http://schemas.microsoft.com/office/drawing/2010/main" val="0"/>
              </a:ext>
            </a:extLst>
          </a:blip>
          <a:srcRect l="3776" t="3518" r="5743" b="4320"/>
          <a:stretch/>
        </p:blipFill>
        <p:spPr>
          <a:xfrm>
            <a:off x="1873527" y="830881"/>
            <a:ext cx="8707859" cy="5026140"/>
          </a:xfrm>
          <a:prstGeom prst="rect">
            <a:avLst/>
          </a:prstGeom>
        </p:spPr>
      </p:pic>
      <p:sp>
        <p:nvSpPr>
          <p:cNvPr id="13" name="Rectangle 12">
            <a:extLst>
              <a:ext uri="{FF2B5EF4-FFF2-40B4-BE49-F238E27FC236}">
                <a16:creationId xmlns:a16="http://schemas.microsoft.com/office/drawing/2014/main" id="{A8E53911-A2F9-467F-93DF-35B513ABED13}"/>
              </a:ext>
            </a:extLst>
          </p:cNvPr>
          <p:cNvSpPr/>
          <p:nvPr/>
        </p:nvSpPr>
        <p:spPr>
          <a:xfrm>
            <a:off x="1873527" y="5004262"/>
            <a:ext cx="5957062" cy="852759"/>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85904CD3-265A-41D5-BBD1-623EC0706222}"/>
              </a:ext>
            </a:extLst>
          </p:cNvPr>
          <p:cNvSpPr txBox="1"/>
          <p:nvPr/>
        </p:nvSpPr>
        <p:spPr>
          <a:xfrm>
            <a:off x="1873527" y="5076698"/>
            <a:ext cx="5790809" cy="707886"/>
          </a:xfrm>
          <a:prstGeom prst="rect">
            <a:avLst/>
          </a:prstGeom>
          <a:noFill/>
        </p:spPr>
        <p:txBody>
          <a:bodyPr wrap="square">
            <a:spAutoFit/>
          </a:bodyPr>
          <a:lstStyle/>
          <a:p>
            <a:pPr algn="ctr"/>
            <a:r>
              <a:rPr lang="es-US" sz="2000" b="1">
                <a:latin typeface="Open Sans" panose="020B0606030504020204" pitchFamily="34" charset="0"/>
                <a:ea typeface="Open Sans" panose="020B0606030504020204" pitchFamily="34" charset="0"/>
                <a:cs typeface="Open Sans" panose="020B0606030504020204" pitchFamily="34" charset="0"/>
              </a:rPr>
              <a:t>Comprométase a desarrollar una</a:t>
            </a:r>
            <a:r>
              <a:rPr lang="es-US" sz="2000">
                <a:latin typeface="Open Sans" panose="020B0606030504020204" pitchFamily="34" charset="0"/>
                <a:ea typeface="Open Sans" panose="020B0606030504020204" pitchFamily="34" charset="0"/>
                <a:cs typeface="Open Sans" panose="020B0606030504020204" pitchFamily="34" charset="0"/>
              </a:rPr>
              <a:t> </a:t>
            </a:r>
            <a:r>
              <a:rPr lang="es-US" sz="2000" b="1">
                <a:solidFill>
                  <a:schemeClr val="bg1"/>
                </a:solidFill>
                <a:latin typeface="Open Sans" panose="020B0606030504020204" pitchFamily="34" charset="0"/>
                <a:ea typeface="Open Sans" panose="020B0606030504020204" pitchFamily="34" charset="0"/>
                <a:cs typeface="Open Sans" panose="020B0606030504020204" pitchFamily="34" charset="0"/>
              </a:rPr>
              <a:t>cultura sindical</a:t>
            </a:r>
            <a:r>
              <a:rPr lang="es-US" sz="2000">
                <a:latin typeface="Open Sans" panose="020B0606030504020204" pitchFamily="34" charset="0"/>
                <a:ea typeface="Open Sans" panose="020B0606030504020204" pitchFamily="34" charset="0"/>
                <a:cs typeface="Open Sans" panose="020B0606030504020204" pitchFamily="34" charset="0"/>
              </a:rPr>
              <a:t> </a:t>
            </a:r>
            <a:r>
              <a:rPr lang="es-US" sz="2000" b="1">
                <a:latin typeface="Open Sans" panose="020B0606030504020204" pitchFamily="34" charset="0"/>
                <a:ea typeface="Open Sans" panose="020B0606030504020204" pitchFamily="34" charset="0"/>
                <a:cs typeface="Open Sans" panose="020B0606030504020204" pitchFamily="34" charset="0"/>
              </a:rPr>
              <a:t>fuerte en todo el consejo distrital.</a:t>
            </a:r>
            <a:endParaRPr lang="en-US" sz="2000" b="1">
              <a:latin typeface="Open Sans" panose="020B0606030504020204" pitchFamily="34" charset="0"/>
              <a:ea typeface="Open Sans" panose="020B0606030504020204" pitchFamily="34" charset="0"/>
              <a:cs typeface="Open Sans" panose="020B0606030504020204" pitchFamily="34" charset="0"/>
            </a:endParaRPr>
          </a:p>
        </p:txBody>
      </p:sp>
      <p:sp>
        <p:nvSpPr>
          <p:cNvPr id="3" name="Footer Placeholder 1">
            <a:extLst>
              <a:ext uri="{FF2B5EF4-FFF2-40B4-BE49-F238E27FC236}">
                <a16:creationId xmlns:a16="http://schemas.microsoft.com/office/drawing/2014/main" id="{3AC27FFD-0C73-54D5-DD60-A38DCB0F5D02}"/>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a:t>
            </a:r>
            <a:r>
              <a:rPr lang="en-US" dirty="0"/>
              <a:t>							</a:t>
            </a:r>
          </a:p>
        </p:txBody>
      </p:sp>
    </p:spTree>
    <p:custDataLst>
      <p:tags r:id="rId1"/>
    </p:custDataLst>
    <p:extLst>
      <p:ext uri="{BB962C8B-B14F-4D97-AF65-F5344CB8AC3E}">
        <p14:creationId xmlns:p14="http://schemas.microsoft.com/office/powerpoint/2010/main" val="1837268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Recuerde sus </a:t>
            </a:r>
            <a:r>
              <a:rPr lang="es-US" dirty="0"/>
              <a:t>“Por Qué"</a:t>
            </a:r>
            <a:endParaRPr lang="en-US" b="1" dirty="0"/>
          </a:p>
        </p:txBody>
      </p:sp>
      <p:sp>
        <p:nvSpPr>
          <p:cNvPr id="12" name="Rectangle 11">
            <a:extLst>
              <a:ext uri="{FF2B5EF4-FFF2-40B4-BE49-F238E27FC236}">
                <a16:creationId xmlns:a16="http://schemas.microsoft.com/office/drawing/2014/main" id="{ED4B14AB-DBC5-41D8-95C6-158C026097FF}"/>
              </a:ext>
            </a:extLst>
          </p:cNvPr>
          <p:cNvSpPr/>
          <p:nvPr/>
        </p:nvSpPr>
        <p:spPr>
          <a:xfrm>
            <a:off x="381000" y="1183481"/>
            <a:ext cx="11430000" cy="4316194"/>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3" name="Picture 2" descr="negative impacts on farmworker health">
            <a:extLst>
              <a:ext uri="{FF2B5EF4-FFF2-40B4-BE49-F238E27FC236}">
                <a16:creationId xmlns:a16="http://schemas.microsoft.com/office/drawing/2014/main" id="{BB266941-29DD-42E0-A198-99D536A5B1C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05893" y="1358325"/>
            <a:ext cx="2804392" cy="186619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IUPAT | Our Glaziers work hard, day in ...">
            <a:extLst>
              <a:ext uri="{FF2B5EF4-FFF2-40B4-BE49-F238E27FC236}">
                <a16:creationId xmlns:a16="http://schemas.microsoft.com/office/drawing/2014/main" id="{AA2D2D73-8399-4071-9F68-4114579913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4719" y="3365027"/>
            <a:ext cx="1881720" cy="188172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DC 9 Bridge Painters Local 806 ...">
            <a:extLst>
              <a:ext uri="{FF2B5EF4-FFF2-40B4-BE49-F238E27FC236}">
                <a16:creationId xmlns:a16="http://schemas.microsoft.com/office/drawing/2014/main" id="{73ED7DC4-5E20-41A8-859B-FFF29B6DC2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9379" y="1357781"/>
            <a:ext cx="2804391" cy="18661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Introducing IUPAT Local 101 - NW Labor Press">
            <a:extLst>
              <a:ext uri="{FF2B5EF4-FFF2-40B4-BE49-F238E27FC236}">
                <a16:creationId xmlns:a16="http://schemas.microsoft.com/office/drawing/2014/main" id="{B6FED935-2D74-4738-A093-008E41CEEA3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5370"/>
          <a:stretch/>
        </p:blipFill>
        <p:spPr bwMode="auto">
          <a:xfrm>
            <a:off x="5115210" y="3365026"/>
            <a:ext cx="1825423" cy="1881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Kristi Slade: Women in Drywall | Trim-Tex">
            <a:extLst>
              <a:ext uri="{FF2B5EF4-FFF2-40B4-BE49-F238E27FC236}">
                <a16:creationId xmlns:a16="http://schemas.microsoft.com/office/drawing/2014/main" id="{394880EE-56A9-404E-9548-F010E926F93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6813" b="14247"/>
          <a:stretch/>
        </p:blipFill>
        <p:spPr bwMode="auto">
          <a:xfrm>
            <a:off x="7168749" y="3365027"/>
            <a:ext cx="1825424" cy="18817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History of child labor in the United ...">
            <a:extLst>
              <a:ext uri="{FF2B5EF4-FFF2-40B4-BE49-F238E27FC236}">
                <a16:creationId xmlns:a16="http://schemas.microsoft.com/office/drawing/2014/main" id="{D6A37ACF-466B-4BF2-A489-65A24727A5B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65991" y="3334012"/>
            <a:ext cx="2428875" cy="188595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6" descr="Today in labor history: Workers killed ...">
            <a:extLst>
              <a:ext uri="{FF2B5EF4-FFF2-40B4-BE49-F238E27FC236}">
                <a16:creationId xmlns:a16="http://schemas.microsoft.com/office/drawing/2014/main" id="{853C7D0C-A941-4497-83BD-3D6B12E12BD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0845" y="3365026"/>
            <a:ext cx="2368352" cy="188713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60184B91-1E4C-42DF-BD76-5346E64CB383}"/>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rightnessContrast bright="40000" contrast="-40000"/>
                    </a14:imgEffect>
                  </a14:imgLayer>
                </a14:imgProps>
              </a:ext>
              <a:ext uri="{28A0092B-C50C-407E-A947-70E740481C1C}">
                <a14:useLocalDpi xmlns:a14="http://schemas.microsoft.com/office/drawing/2010/main" val="0"/>
              </a:ext>
            </a:extLst>
          </a:blip>
          <a:srcRect t="26036" b="23548"/>
          <a:stretch/>
        </p:blipFill>
        <p:spPr>
          <a:xfrm>
            <a:off x="6412863" y="1357781"/>
            <a:ext cx="5155293" cy="1866195"/>
          </a:xfrm>
          <a:prstGeom prst="rect">
            <a:avLst/>
          </a:prstGeom>
        </p:spPr>
      </p:pic>
      <p:sp>
        <p:nvSpPr>
          <p:cNvPr id="4" name="Footer Placeholder 1">
            <a:extLst>
              <a:ext uri="{FF2B5EF4-FFF2-40B4-BE49-F238E27FC236}">
                <a16:creationId xmlns:a16="http://schemas.microsoft.com/office/drawing/2014/main" id="{D05EDC9C-7E7C-AAA2-58DA-079BE6ACE97A}"/>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7169278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p:txBody>
          <a:bodyPr/>
          <a:lstStyle/>
          <a:p>
            <a:r>
              <a:rPr lang="es-US" dirty="0">
                <a:solidFill>
                  <a:schemeClr val="bg1"/>
                </a:solidFill>
              </a:rPr>
              <a:t>Recuerde </a:t>
            </a:r>
            <a:r>
              <a:rPr lang="es-US" dirty="0"/>
              <a:t>qué es un sindicato</a:t>
            </a:r>
            <a:endParaRPr lang="en-CA" dirty="0"/>
          </a:p>
        </p:txBody>
      </p:sp>
      <p:pic>
        <p:nvPicPr>
          <p:cNvPr id="7" name="Picture 6">
            <a:extLst>
              <a:ext uri="{FF2B5EF4-FFF2-40B4-BE49-F238E27FC236}">
                <a16:creationId xmlns:a16="http://schemas.microsoft.com/office/drawing/2014/main" id="{21BEDBF3-4E96-494A-ACCD-439A2D9EE394}"/>
              </a:ext>
            </a:extLst>
          </p:cNvPr>
          <p:cNvPicPr>
            <a:picLocks noChangeAspect="1"/>
          </p:cNvPicPr>
          <p:nvPr/>
        </p:nvPicPr>
        <p:blipFill>
          <a:blip r:embed="rId3"/>
          <a:stretch>
            <a:fillRect/>
          </a:stretch>
        </p:blipFill>
        <p:spPr>
          <a:xfrm>
            <a:off x="1097140" y="829038"/>
            <a:ext cx="9424289" cy="5222627"/>
          </a:xfrm>
          <a:prstGeom prst="rect">
            <a:avLst/>
          </a:prstGeom>
        </p:spPr>
      </p:pic>
      <p:sp>
        <p:nvSpPr>
          <p:cNvPr id="9" name="Rectangle 8">
            <a:extLst>
              <a:ext uri="{FF2B5EF4-FFF2-40B4-BE49-F238E27FC236}">
                <a16:creationId xmlns:a16="http://schemas.microsoft.com/office/drawing/2014/main" id="{6C541A6F-E17D-43B7-B880-C0BC8E060728}"/>
              </a:ext>
            </a:extLst>
          </p:cNvPr>
          <p:cNvSpPr/>
          <p:nvPr/>
        </p:nvSpPr>
        <p:spPr>
          <a:xfrm>
            <a:off x="1097140" y="5070763"/>
            <a:ext cx="6201436" cy="974824"/>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96A677C8-81D6-402E-9549-8AADDF025056}"/>
              </a:ext>
            </a:extLst>
          </p:cNvPr>
          <p:cNvSpPr txBox="1"/>
          <p:nvPr/>
        </p:nvSpPr>
        <p:spPr>
          <a:xfrm>
            <a:off x="1022499" y="5197854"/>
            <a:ext cx="6201437" cy="646331"/>
          </a:xfrm>
          <a:prstGeom prst="rect">
            <a:avLst/>
          </a:prstGeom>
          <a:noFill/>
        </p:spPr>
        <p:txBody>
          <a:bodyPr wrap="square" rtlCol="0">
            <a:spAutoFit/>
          </a:bodyPr>
          <a:lstStyle/>
          <a:p>
            <a:pPr algn="ctr"/>
            <a:r>
              <a:rPr lang="es-US" b="1" dirty="0">
                <a:latin typeface="Open Sans" panose="020B0606030504020204" pitchFamily="34" charset="0"/>
                <a:ea typeface="Open Sans" panose="020B0606030504020204" pitchFamily="34" charset="0"/>
                <a:cs typeface="Open Sans" panose="020B0606030504020204" pitchFamily="34" charset="0"/>
              </a:rPr>
              <a:t>Un sindicato es un grupo de trabajadores que</a:t>
            </a:r>
            <a:r>
              <a:rPr lang="es-US" dirty="0">
                <a:latin typeface="Open Sans" panose="020B0606030504020204" pitchFamily="34" charset="0"/>
                <a:ea typeface="Open Sans" panose="020B0606030504020204" pitchFamily="34" charset="0"/>
                <a:cs typeface="Open Sans" panose="020B0606030504020204" pitchFamily="34" charset="0"/>
              </a:rPr>
              <a:t> </a:t>
            </a:r>
            <a:r>
              <a:rPr lang="es-US"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actúan</a:t>
            </a:r>
            <a:r>
              <a:rPr lang="es-US" b="1" dirty="0">
                <a:solidFill>
                  <a:schemeClr val="bg1"/>
                </a:solidFill>
                <a:latin typeface="Open Sans" panose="020B0606030504020204" pitchFamily="34" charset="0"/>
                <a:ea typeface="Open Sans" panose="020B0606030504020204" pitchFamily="34" charset="0"/>
                <a:cs typeface="Open Sans" panose="020B0606030504020204" pitchFamily="34" charset="0"/>
              </a:rPr>
              <a:t> juntos</a:t>
            </a:r>
            <a:r>
              <a:rPr lang="es-US" dirty="0">
                <a:latin typeface="Open Sans" panose="020B0606030504020204" pitchFamily="34" charset="0"/>
                <a:ea typeface="Open Sans" panose="020B0606030504020204" pitchFamily="34" charset="0"/>
                <a:cs typeface="Open Sans" panose="020B0606030504020204" pitchFamily="34" charset="0"/>
              </a:rPr>
              <a:t> </a:t>
            </a:r>
            <a:r>
              <a:rPr lang="es-US" b="1" dirty="0">
                <a:latin typeface="Open Sans" panose="020B0606030504020204" pitchFamily="34" charset="0"/>
                <a:ea typeface="Open Sans" panose="020B0606030504020204" pitchFamily="34" charset="0"/>
                <a:cs typeface="Open Sans" panose="020B0606030504020204" pitchFamily="34" charset="0"/>
              </a:rPr>
              <a:t>para brindarse ayuda y protección mutuas.</a:t>
            </a:r>
            <a:endParaRPr lang="en-CA"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1">
            <a:extLst>
              <a:ext uri="{FF2B5EF4-FFF2-40B4-BE49-F238E27FC236}">
                <a16:creationId xmlns:a16="http://schemas.microsoft.com/office/drawing/2014/main" id="{5AA7089C-A06B-395C-705D-349793329FBC}"/>
              </a:ext>
            </a:extLst>
          </p:cNvPr>
          <p:cNvSpPr txBox="1">
            <a:spLocks/>
          </p:cNvSpPr>
          <p:nvPr/>
        </p:nvSpPr>
        <p:spPr>
          <a:xfrm>
            <a:off x="315861" y="6479857"/>
            <a:ext cx="10061448"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COR 1246 Organización Interna - Personal </a:t>
            </a:r>
            <a:r>
              <a:rPr lang="en-US" dirty="0"/>
              <a:t>							</a:t>
            </a:r>
          </a:p>
        </p:txBody>
      </p:sp>
    </p:spTree>
    <p:extLst>
      <p:ext uri="{BB962C8B-B14F-4D97-AF65-F5344CB8AC3E}">
        <p14:creationId xmlns:p14="http://schemas.microsoft.com/office/powerpoint/2010/main" val="16371931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3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9EF45425B51C41BC2ABA6CF3D99BB9" ma:contentTypeVersion="20" ma:contentTypeDescription="Create a new document." ma:contentTypeScope="" ma:versionID="b1da9cf3ec1bd767556d28fe26952d26">
  <xsd:schema xmlns:xsd="http://www.w3.org/2001/XMLSchema" xmlns:xs="http://www.w3.org/2001/XMLSchema" xmlns:p="http://schemas.microsoft.com/office/2006/metadata/properties" xmlns:ns2="13748c86-76ba-41f4-a715-3b559f556d7b" xmlns:ns3="7c178097-771c-4e8d-9149-af69e58813a5" targetNamespace="http://schemas.microsoft.com/office/2006/metadata/properties" ma:root="true" ma:fieldsID="5cb73efa1c9736a753fff7d311c01cb9" ns2:_="" ns3:_="">
    <xsd:import namespace="13748c86-76ba-41f4-a715-3b559f556d7b"/>
    <xsd:import namespace="7c178097-771c-4e8d-9149-af69e58813a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748c86-76ba-41f4-a715-3b559f556d7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5" nillable="true" ma:displayName="Taxonomy Catch All Column" ma:hidden="true" ma:list="{97d04ba7-2f0f-4e80-b640-07b51af8341c}" ma:internalName="TaxCatchAll" ma:showField="CatchAllData" ma:web="13748c86-76ba-41f4-a715-3b559f556d7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c178097-771c-4e8d-9149-af69e58813a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6160bb60-eb52-4480-9d88-86b309026b31"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c178097-771c-4e8d-9149-af69e58813a5">
      <Terms xmlns="http://schemas.microsoft.com/office/infopath/2007/PartnerControls"/>
    </lcf76f155ced4ddcb4097134ff3c332f>
    <TaxCatchAll xmlns="13748c86-76ba-41f4-a715-3b559f556d7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568722-9252-4C17-BFB8-42132B3EC496}">
  <ds:schemaRefs>
    <ds:schemaRef ds:uri="13748c86-76ba-41f4-a715-3b559f556d7b"/>
    <ds:schemaRef ds:uri="7c178097-771c-4e8d-9149-af69e58813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C8A0A30-BFD2-4738-8DAB-63CF6A72EA5A}">
  <ds:schemaRefs>
    <ds:schemaRef ds:uri="http://schemas.openxmlformats.org/package/2006/metadata/core-properties"/>
    <ds:schemaRef ds:uri="http://www.w3.org/XML/1998/namespac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7c178097-771c-4e8d-9149-af69e58813a5"/>
    <ds:schemaRef ds:uri="13748c86-76ba-41f4-a715-3b559f556d7b"/>
    <ds:schemaRef ds:uri="http://purl.org/dc/dcmitype/"/>
  </ds:schemaRefs>
</ds:datastoreItem>
</file>

<file path=customXml/itemProps3.xml><?xml version="1.0" encoding="utf-8"?>
<ds:datastoreItem xmlns:ds="http://schemas.openxmlformats.org/officeDocument/2006/customXml" ds:itemID="{415771A5-76B5-4380-BEA3-F87A9ABF14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139</TotalTime>
  <Words>13842</Words>
  <Application>Microsoft Office PowerPoint</Application>
  <PresentationFormat>Widescreen</PresentationFormat>
  <Paragraphs>1028</Paragraphs>
  <Slides>66</Slides>
  <Notes>66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66</vt:i4>
      </vt:variant>
    </vt:vector>
  </HeadingPairs>
  <TitlesOfParts>
    <vt:vector size="73" baseType="lpstr">
      <vt:lpstr>Aptos Narrow</vt:lpstr>
      <vt:lpstr>Arial</vt:lpstr>
      <vt:lpstr>Calibri</vt:lpstr>
      <vt:lpstr>Calibri Light</vt:lpstr>
      <vt:lpstr>Open Sans</vt:lpstr>
      <vt:lpstr>Source Sans Pro</vt:lpstr>
      <vt:lpstr>Office Theme</vt:lpstr>
      <vt:lpstr>PowerPoint Presentation</vt:lpstr>
      <vt:lpstr>Introduccíon</vt:lpstr>
      <vt:lpstr>Descripción del Curso</vt:lpstr>
      <vt:lpstr>Objetivos de Aprendizaje</vt:lpstr>
      <vt:lpstr>Temas del curso</vt:lpstr>
      <vt:lpstr>PowerPoint Presentation</vt:lpstr>
      <vt:lpstr>Organización Interna: Nociones Básicas</vt:lpstr>
      <vt:lpstr>Recuerde sus “Por Qué"</vt:lpstr>
      <vt:lpstr>Recuerde qué es un sindicato</vt:lpstr>
      <vt:lpstr>Recuerde Qué No Es Un Sindicato</vt:lpstr>
      <vt:lpstr>Tipos de Campañas Internas</vt:lpstr>
      <vt:lpstr>Llega a Nuestra Línea Base</vt:lpstr>
      <vt:lpstr>Organización Interna: Nociones básicas</vt:lpstr>
      <vt:lpstr>PowerPoint Presentation</vt:lpstr>
      <vt:lpstr>¿Cómo ven Los Afiliados a Nuestro Sindicato?</vt:lpstr>
      <vt:lpstr>¿Cómo Los Afiliados Experimentan la Actividad del Sindicato?</vt:lpstr>
      <vt:lpstr>Cuestionario de la Autoevaluación Breve del Consejo Distrital</vt:lpstr>
      <vt:lpstr>¿Qué Puntuación Obtuvo su Consejo Distrital? </vt:lpstr>
      <vt:lpstr>PowerPoint Presentation</vt:lpstr>
      <vt:lpstr>Cómo Empezar</vt:lpstr>
      <vt:lpstr>¿Por qué Deberíamos Llevar a Cabo una Campaña de Organización Interna?</vt:lpstr>
      <vt:lpstr>Conozca a Los Trabajadores Donde se Encuentren</vt:lpstr>
      <vt:lpstr>Hablemos de Las Visitas en el Lugar de Trabajo</vt:lpstr>
      <vt:lpstr>Hablemos de Las Visitas a Domicilio</vt:lpstr>
      <vt:lpstr>PowerPoint Presentation</vt:lpstr>
      <vt:lpstr>Conversaciones Estructuradas</vt:lpstr>
      <vt:lpstr>¿Cuáles son las Características de Una Interacción Transaccional?</vt:lpstr>
      <vt:lpstr>¿Por Qué Necesitamos Abordar Las Conversaciones con Los Afiliados y  Los Posibles Afiliados de Manera Diferente?</vt:lpstr>
      <vt:lpstr>¿Qué Son Las Conversaciones Estructuradas?</vt:lpstr>
      <vt:lpstr>¿Cuáles Son Los Siete Pasos para Lograr Una Conversación Estructurada?</vt:lpstr>
      <vt:lpstr>Paso 1: Introducción</vt:lpstr>
      <vt:lpstr>Paso 2: Encontrar los Problemas y Conocer la Historia</vt:lpstr>
      <vt:lpstr>Paso 3: Agitación</vt:lpstr>
      <vt:lpstr>Paso 4: Visión</vt:lpstr>
      <vt:lpstr>Paso 5: Formular la Pregunta o Realizar la “Convocatoria"</vt:lpstr>
      <vt:lpstr>Paso 6: Inoculación</vt:lpstr>
      <vt:lpstr>Paso 7: Diseñar un Plan Para Ganar o Generar Compromiso</vt:lpstr>
      <vt:lpstr>Objeciones de los Afiliados y Trabajadores</vt:lpstr>
      <vt:lpstr>Cómo Superar las Objeciones y Salir Victorioso</vt:lpstr>
      <vt:lpstr>Cómo Abordar el Tema de las Cuotas Sindicales</vt:lpstr>
      <vt:lpstr>PowerPoint Presentation</vt:lpstr>
      <vt:lpstr>¿A Qué se Refiere la Escucha Activa?</vt:lpstr>
      <vt:lpstr>Principales Elementos de la Escucha Activa</vt:lpstr>
      <vt:lpstr>7 Sugerencias Clave para Gestionar Situaciones Difíciles</vt:lpstr>
      <vt:lpstr>Práctica de la Habilidad Escucha Activa. Situación de Ejemplo 1: No Tenemos Voz.</vt:lpstr>
      <vt:lpstr>Práctica de la Habilidad Escucha Activa. Situación de Ejemplo 2: Nuestro Sindicato no me Respalda.</vt:lpstr>
      <vt:lpstr>Práctica de la Habilidad Escucha Activa. Situación de Ejemplo 3: No Lograron Darles Prioridad a Nuestros Intereses.</vt:lpstr>
      <vt:lpstr>¿Qué Medidas Puede Tomar USTED?</vt:lpstr>
      <vt:lpstr>Juego de Roles: Una Conversación con un Afiliado</vt:lpstr>
      <vt:lpstr>PowerPoint Presentation</vt:lpstr>
      <vt:lpstr>Primeros Pasos</vt:lpstr>
      <vt:lpstr>6 Pasos para Diseñar y Construir Una Campaña Interna</vt:lpstr>
      <vt:lpstr>Paso 1: Identificar Problemas Relacionados con la Afiliación</vt:lpstr>
      <vt:lpstr>Paso 2: Analizar la Capacidad Inicial</vt:lpstr>
      <vt:lpstr>Paso 3: Determinar el Tipo de Campaña</vt:lpstr>
      <vt:lpstr>Paso 4: Diseñar un Plan Detallado</vt:lpstr>
      <vt:lpstr>Paso 4: Diseñar un Plan Detallado (continuación)</vt:lpstr>
      <vt:lpstr>Paso 5: Desarrollar la Capacidad Entre la Base Sindical</vt:lpstr>
      <vt:lpstr>Paso 6: Lanzar la Campaña</vt:lpstr>
      <vt:lpstr>Conectarse con Un Movimiento</vt:lpstr>
      <vt:lpstr>PowerPoint Presentation</vt:lpstr>
      <vt:lpstr>Visitas a Domicilio</vt:lpstr>
      <vt:lpstr>PowerPoint Presentation</vt:lpstr>
      <vt:lpstr>Integración de Contenidos a Través de Planes de Trabajo Individuales para Fines de Organización Interna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Blue Ocelot</dc:creator>
  <cp:lastModifiedBy>Donna Cruz</cp:lastModifiedBy>
  <cp:revision>40</cp:revision>
  <dcterms:created xsi:type="dcterms:W3CDTF">2024-09-19T19:34:13Z</dcterms:created>
  <dcterms:modified xsi:type="dcterms:W3CDTF">2026-09-04T21:27:20Z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C327BAA6-9E6B-4D50-8729-8CEBD4447D9C</vt:lpwstr>
  </property>
  <property fmtid="{D5CDD505-2E9C-101B-9397-08002B2CF9AE}" pid="3" name="ArticulatePath">
    <vt:lpwstr>Template</vt:lpwstr>
  </property>
  <property fmtid="{D5CDD505-2E9C-101B-9397-08002B2CF9AE}" pid="4" name="ContentTypeId">
    <vt:lpwstr>0x010100A79EF45425B51C41BC2ABA6CF3D99BB9</vt:lpwstr>
  </property>
  <property fmtid="{D5CDD505-2E9C-101B-9397-08002B2CF9AE}" pid="5" name="MediaServiceImageTags">
    <vt:lpwstr/>
  </property>
</Properties>
</file>