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9.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10.xml" ContentType="application/vnd.openxmlformats-officedocument.presentationml.tags+xml"/>
  <Override PartName="/ppt/notesSlides/notesSlide19.xml" ContentType="application/vnd.openxmlformats-officedocument.presentationml.notesSlide+xml"/>
  <Override PartName="/ppt/tags/tag11.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12.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0.xml" ContentType="application/vnd.openxmlformats-officedocument.presentationml.notesSlide+xml"/>
  <Override PartName="/ppt/tags/tag13.xml" ContentType="application/vnd.openxmlformats-officedocument.presentationml.tags+xml"/>
  <Override PartName="/ppt/notesSlides/notesSlide41.xml" ContentType="application/vnd.openxmlformats-officedocument.presentationml.notesSlide+xml"/>
  <Override PartName="/ppt/tags/tag14.xml" ContentType="application/vnd.openxmlformats-officedocument.presentationml.tags+xml"/>
  <Override PartName="/ppt/notesSlides/notesSlide42.xml" ContentType="application/vnd.openxmlformats-officedocument.presentationml.notesSlide+xml"/>
  <Override PartName="/ppt/tags/tag15.xml" ContentType="application/vnd.openxmlformats-officedocument.presentationml.tags+xml"/>
  <Override PartName="/ppt/notesSlides/notesSlide43.xml" ContentType="application/vnd.openxmlformats-officedocument.presentationml.notesSlide+xml"/>
  <Override PartName="/ppt/tags/tag16.xml" ContentType="application/vnd.openxmlformats-officedocument.presentationml.tags+xml"/>
  <Override PartName="/ppt/notesSlides/notesSlide44.xml" ContentType="application/vnd.openxmlformats-officedocument.presentationml.notesSlide+xml"/>
  <Override PartName="/ppt/tags/tag17.xml" ContentType="application/vnd.openxmlformats-officedocument.presentationml.tags+xml"/>
  <Override PartName="/ppt/notesSlides/notesSlide45.xml" ContentType="application/vnd.openxmlformats-officedocument.presentationml.notesSlide+xml"/>
  <Override PartName="/ppt/tags/tag18.xml" ContentType="application/vnd.openxmlformats-officedocument.presentationml.tags+xml"/>
  <Override PartName="/ppt/notesSlides/notesSlide46.xml" ContentType="application/vnd.openxmlformats-officedocument.presentationml.notesSlide+xml"/>
  <Override PartName="/ppt/tags/tag19.xml" ContentType="application/vnd.openxmlformats-officedocument.presentationml.tags+xml"/>
  <Override PartName="/ppt/notesSlides/notesSlide47.xml" ContentType="application/vnd.openxmlformats-officedocument.presentationml.notesSlide+xml"/>
  <Override PartName="/ppt/tags/tag20.xml" ContentType="application/vnd.openxmlformats-officedocument.presentationml.tags+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tags/tag21.xml" ContentType="application/vnd.openxmlformats-officedocument.presentationml.tags+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tags/tag22.xml" ContentType="application/vnd.openxmlformats-officedocument.presentationml.tags+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23.xml" ContentType="application/vnd.openxmlformats-officedocument.presentationml.tags+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tags/tag24.xml" ContentType="application/vnd.openxmlformats-officedocument.presentationml.tags+xml"/>
  <Override PartName="/ppt/notesSlides/notesSlide65.xml" ContentType="application/vnd.openxmlformats-officedocument.presentationml.notesSlide+xml"/>
  <Override PartName="/ppt/tags/tag25.xml" ContentType="application/vnd.openxmlformats-officedocument.presentationml.tags+xml"/>
  <Override PartName="/ppt/notesSlides/notesSlide6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71"/>
  </p:notesMasterIdLst>
  <p:handoutMasterIdLst>
    <p:handoutMasterId r:id="rId72"/>
  </p:handoutMasterIdLst>
  <p:sldIdLst>
    <p:sldId id="256" r:id="rId5"/>
    <p:sldId id="329" r:id="rId6"/>
    <p:sldId id="283" r:id="rId7"/>
    <p:sldId id="285" r:id="rId8"/>
    <p:sldId id="381" r:id="rId9"/>
    <p:sldId id="330" r:id="rId10"/>
    <p:sldId id="292" r:id="rId11"/>
    <p:sldId id="270" r:id="rId12"/>
    <p:sldId id="271" r:id="rId13"/>
    <p:sldId id="272" r:id="rId14"/>
    <p:sldId id="391" r:id="rId15"/>
    <p:sldId id="392" r:id="rId16"/>
    <p:sldId id="273" r:id="rId17"/>
    <p:sldId id="331" r:id="rId18"/>
    <p:sldId id="275" r:id="rId19"/>
    <p:sldId id="276" r:id="rId20"/>
    <p:sldId id="277" r:id="rId21"/>
    <p:sldId id="278" r:id="rId22"/>
    <p:sldId id="332" r:id="rId23"/>
    <p:sldId id="290" r:id="rId24"/>
    <p:sldId id="390" r:id="rId25"/>
    <p:sldId id="280" r:id="rId26"/>
    <p:sldId id="333" r:id="rId27"/>
    <p:sldId id="334" r:id="rId28"/>
    <p:sldId id="349" r:id="rId29"/>
    <p:sldId id="336" r:id="rId30"/>
    <p:sldId id="337" r:id="rId31"/>
    <p:sldId id="338" r:id="rId32"/>
    <p:sldId id="352" r:id="rId33"/>
    <p:sldId id="340" r:id="rId34"/>
    <p:sldId id="341" r:id="rId35"/>
    <p:sldId id="342" r:id="rId36"/>
    <p:sldId id="343" r:id="rId37"/>
    <p:sldId id="344" r:id="rId38"/>
    <p:sldId id="345" r:id="rId39"/>
    <p:sldId id="346" r:id="rId40"/>
    <p:sldId id="347" r:id="rId41"/>
    <p:sldId id="348" r:id="rId42"/>
    <p:sldId id="350" r:id="rId43"/>
    <p:sldId id="351" r:id="rId44"/>
    <p:sldId id="360" r:id="rId45"/>
    <p:sldId id="384" r:id="rId46"/>
    <p:sldId id="385" r:id="rId47"/>
    <p:sldId id="386" r:id="rId48"/>
    <p:sldId id="387" r:id="rId49"/>
    <p:sldId id="353" r:id="rId50"/>
    <p:sldId id="388" r:id="rId51"/>
    <p:sldId id="389" r:id="rId52"/>
    <p:sldId id="354" r:id="rId53"/>
    <p:sldId id="376" r:id="rId54"/>
    <p:sldId id="356" r:id="rId55"/>
    <p:sldId id="364" r:id="rId56"/>
    <p:sldId id="357" r:id="rId57"/>
    <p:sldId id="358" r:id="rId58"/>
    <p:sldId id="359" r:id="rId59"/>
    <p:sldId id="365" r:id="rId60"/>
    <p:sldId id="375" r:id="rId61"/>
    <p:sldId id="366" r:id="rId62"/>
    <p:sldId id="367" r:id="rId63"/>
    <p:sldId id="368" r:id="rId64"/>
    <p:sldId id="377" r:id="rId65"/>
    <p:sldId id="380" r:id="rId66"/>
    <p:sldId id="383" r:id="rId67"/>
    <p:sldId id="370" r:id="rId68"/>
    <p:sldId id="325" r:id="rId69"/>
    <p:sldId id="327" r:id="rId70"/>
  </p:sldIdLst>
  <p:sldSz cx="12192000" cy="6858000"/>
  <p:notesSz cx="6858000" cy="9144000"/>
  <p:custDataLst>
    <p:tags r:id="rId7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onna Cruz" initials="DC" lastIdx="1" clrIdx="0">
    <p:extLst>
      <p:ext uri="{19B8F6BF-5375-455C-9EA6-DF929625EA0E}">
        <p15:presenceInfo xmlns:p15="http://schemas.microsoft.com/office/powerpoint/2012/main" userId="S-1-5-21-1085031214-823518204-839522115-203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B909"/>
    <a:srgbClr val="FFD03B"/>
    <a:srgbClr val="E7B909"/>
    <a:srgbClr val="FAD31C"/>
    <a:srgbClr val="FFFD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44" autoAdjust="0"/>
    <p:restoredTop sz="61139" autoAdjust="0"/>
  </p:normalViewPr>
  <p:slideViewPr>
    <p:cSldViewPr snapToGrid="0" showGuides="1">
      <p:cViewPr varScale="1">
        <p:scale>
          <a:sx n="47" d="100"/>
          <a:sy n="47" d="100"/>
        </p:scale>
        <p:origin x="1014" y="48"/>
      </p:cViewPr>
      <p:guideLst>
        <p:guide orient="horz" pos="2160"/>
        <p:guide pos="3840"/>
      </p:guideLst>
    </p:cSldViewPr>
  </p:slideViewPr>
  <p:notesTextViewPr>
    <p:cViewPr>
      <p:scale>
        <a:sx n="125" d="100"/>
        <a:sy n="125" d="100"/>
      </p:scale>
      <p:origin x="0" y="0"/>
    </p:cViewPr>
  </p:notesTextViewPr>
  <p:sorterViewPr>
    <p:cViewPr>
      <p:scale>
        <a:sx n="100" d="100"/>
        <a:sy n="100" d="100"/>
      </p:scale>
      <p:origin x="0" y="0"/>
    </p:cViewPr>
  </p:sorterViewPr>
  <p:notesViewPr>
    <p:cSldViewPr snapToGrid="0" showGuides="1">
      <p:cViewPr varScale="1">
        <p:scale>
          <a:sx n="79" d="100"/>
          <a:sy n="79" d="100"/>
        </p:scale>
        <p:origin x="3942" y="11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commentAuthors" Target="commentAuthor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ags" Target="tags/tag1.xml"/><Relationship Id="rId78"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5.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497886C-1BDF-45DC-8E81-676B714E8312}"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CA"/>
        </a:p>
      </dgm:t>
    </dgm:pt>
    <dgm:pt modelId="{791E0CC1-D10D-47EC-BE18-9F1C6D105A90}">
      <dgm:prSet phldrT="[Text]"/>
      <dgm:spPr/>
      <dgm:t>
        <a:bodyPr anchor="t"/>
        <a:lstStyle/>
        <a:p>
          <a:pPr algn="l"/>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Engaging and activating members around </a:t>
          </a: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internal power-building </a:t>
          </a: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initiatives is essential to winning better contracts and increasing market share. </a:t>
          </a:r>
          <a:endParaRPr lang="en-CA"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dgm:t>
    </dgm:pt>
    <dgm:pt modelId="{06657481-3E3B-4E96-BDF4-B35334815B09}" type="parTrans" cxnId="{DA4D1A12-6936-4098-93D3-AE6A1BFFD980}">
      <dgm:prSet/>
      <dgm:spPr/>
      <dgm:t>
        <a:bodyPr/>
        <a:lstStyle/>
        <a:p>
          <a:endParaRPr lang="en-CA"/>
        </a:p>
      </dgm:t>
    </dgm:pt>
    <dgm:pt modelId="{DAE3EA40-DD9A-4D5D-850C-8CBF45A4FE5D}" type="sibTrans" cxnId="{DA4D1A12-6936-4098-93D3-AE6A1BFFD980}">
      <dgm:prSet/>
      <dgm:spPr/>
      <dgm:t>
        <a:bodyPr/>
        <a:lstStyle/>
        <a:p>
          <a:endParaRPr lang="en-CA"/>
        </a:p>
      </dgm:t>
    </dgm:pt>
    <dgm:pt modelId="{965E262D-E6C4-4A7F-BC59-5147175042F8}">
      <dgm:prSet/>
      <dgm:spPr/>
      <dgm:t>
        <a:bodyPr anchor="t"/>
        <a:lstStyle/>
        <a:p>
          <a:pPr algn="l"/>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An </a:t>
          </a: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active and engaged membership </a:t>
          </a: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can be plugged into external organizing campaigns that bring in new members and improve overall conditions, and increase worker POWER in the construction industry and other IUPAT-represented workplaces.</a:t>
          </a:r>
          <a:endParaRPr lang="en-CA"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dgm:t>
    </dgm:pt>
    <dgm:pt modelId="{0129073D-1E3C-4126-A310-A1351BB7569C}" type="parTrans" cxnId="{359EF7AB-B9B5-40AA-A873-682CEAEEE512}">
      <dgm:prSet/>
      <dgm:spPr/>
      <dgm:t>
        <a:bodyPr/>
        <a:lstStyle/>
        <a:p>
          <a:endParaRPr lang="en-CA"/>
        </a:p>
      </dgm:t>
    </dgm:pt>
    <dgm:pt modelId="{1D091CA7-712F-49A6-9983-9CF121E2DD36}" type="sibTrans" cxnId="{359EF7AB-B9B5-40AA-A873-682CEAEEE512}">
      <dgm:prSet/>
      <dgm:spPr/>
      <dgm:t>
        <a:bodyPr/>
        <a:lstStyle/>
        <a:p>
          <a:endParaRPr lang="en-CA"/>
        </a:p>
      </dgm:t>
    </dgm:pt>
    <dgm:pt modelId="{D9B50DAC-962F-41F4-8BED-E1CF9B348878}">
      <dgm:prSet/>
      <dgm:spPr/>
      <dgm:t>
        <a:bodyPr anchor="t"/>
        <a:lstStyle/>
        <a:p>
          <a:pPr algn="l"/>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Engaged membership </a:t>
          </a: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expands capacity to increase Power-Base by engaging the broader communities in which they live in contract campaigns.</a:t>
          </a:r>
          <a:endParaRPr lang="en-CA"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dgm:t>
    </dgm:pt>
    <dgm:pt modelId="{3996428A-2955-4CC4-96E6-CB0C329BDCCF}" type="parTrans" cxnId="{78382E2A-5920-4475-832A-E0D2BCD4A4C5}">
      <dgm:prSet/>
      <dgm:spPr/>
      <dgm:t>
        <a:bodyPr/>
        <a:lstStyle/>
        <a:p>
          <a:endParaRPr lang="en-CA"/>
        </a:p>
      </dgm:t>
    </dgm:pt>
    <dgm:pt modelId="{C894B269-B76F-4271-9072-8F3F6B1B72A2}" type="sibTrans" cxnId="{78382E2A-5920-4475-832A-E0D2BCD4A4C5}">
      <dgm:prSet/>
      <dgm:spPr/>
      <dgm:t>
        <a:bodyPr/>
        <a:lstStyle/>
        <a:p>
          <a:endParaRPr lang="en-CA"/>
        </a:p>
      </dgm:t>
    </dgm:pt>
    <dgm:pt modelId="{AC7C0CC1-B2A3-4DCD-BF72-1F2D73AF91D3}">
      <dgm:prSet/>
      <dgm:spPr/>
      <dgm:t>
        <a:bodyPr anchor="t"/>
        <a:lstStyle/>
        <a:p>
          <a:pPr algn="l"/>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Rank-and-file union members </a:t>
          </a: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are the best communicators of the worker narrative that builds support for pro-union policies and worker POWER building initiatives among the general public.</a:t>
          </a:r>
          <a:endParaRPr lang="en-CA"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dgm:t>
    </dgm:pt>
    <dgm:pt modelId="{2C53ABAF-5BE0-4ABA-A68A-867D9E10679A}" type="parTrans" cxnId="{461E09F6-F0FF-4EB2-9F8E-7CD57C332A6D}">
      <dgm:prSet/>
      <dgm:spPr/>
      <dgm:t>
        <a:bodyPr/>
        <a:lstStyle/>
        <a:p>
          <a:endParaRPr lang="en-CA"/>
        </a:p>
      </dgm:t>
    </dgm:pt>
    <dgm:pt modelId="{5F86245D-7DBB-409A-BD65-B450A3FD3AEB}" type="sibTrans" cxnId="{461E09F6-F0FF-4EB2-9F8E-7CD57C332A6D}">
      <dgm:prSet/>
      <dgm:spPr/>
      <dgm:t>
        <a:bodyPr/>
        <a:lstStyle/>
        <a:p>
          <a:endParaRPr lang="en-CA"/>
        </a:p>
      </dgm:t>
    </dgm:pt>
    <dgm:pt modelId="{B53C82DB-5ED2-472A-B67A-9325C7363A8B}" type="pres">
      <dgm:prSet presAssocID="{7497886C-1BDF-45DC-8E81-676B714E8312}" presName="diagram" presStyleCnt="0">
        <dgm:presLayoutVars>
          <dgm:dir/>
          <dgm:resizeHandles val="exact"/>
        </dgm:presLayoutVars>
      </dgm:prSet>
      <dgm:spPr/>
    </dgm:pt>
    <dgm:pt modelId="{0D48C0A4-39FC-4DBF-A90E-7DEA9E1C5746}" type="pres">
      <dgm:prSet presAssocID="{791E0CC1-D10D-47EC-BE18-9F1C6D105A90}" presName="node" presStyleLbl="node1" presStyleIdx="0" presStyleCnt="4" custScaleX="117863">
        <dgm:presLayoutVars>
          <dgm:bulletEnabled val="1"/>
        </dgm:presLayoutVars>
      </dgm:prSet>
      <dgm:spPr/>
    </dgm:pt>
    <dgm:pt modelId="{3E032A71-6334-41E2-B08D-85F0B77179BF}" type="pres">
      <dgm:prSet presAssocID="{DAE3EA40-DD9A-4D5D-850C-8CBF45A4FE5D}" presName="sibTrans" presStyleCnt="0"/>
      <dgm:spPr/>
    </dgm:pt>
    <dgm:pt modelId="{03242F2B-D615-437F-89DB-78E81F0F3393}" type="pres">
      <dgm:prSet presAssocID="{965E262D-E6C4-4A7F-BC59-5147175042F8}" presName="node" presStyleLbl="node1" presStyleIdx="1" presStyleCnt="4" custScaleX="142574">
        <dgm:presLayoutVars>
          <dgm:bulletEnabled val="1"/>
        </dgm:presLayoutVars>
      </dgm:prSet>
      <dgm:spPr/>
    </dgm:pt>
    <dgm:pt modelId="{353F02E4-0417-4CF0-8C9E-4D5D7F0E181A}" type="pres">
      <dgm:prSet presAssocID="{1D091CA7-712F-49A6-9983-9CF121E2DD36}" presName="sibTrans" presStyleCnt="0"/>
      <dgm:spPr/>
    </dgm:pt>
    <dgm:pt modelId="{01E5D50B-081A-40EF-9A73-6DE741D53CEF}" type="pres">
      <dgm:prSet presAssocID="{D9B50DAC-962F-41F4-8BED-E1CF9B348878}" presName="node" presStyleLbl="node1" presStyleIdx="2" presStyleCnt="4" custScaleX="117965">
        <dgm:presLayoutVars>
          <dgm:bulletEnabled val="1"/>
        </dgm:presLayoutVars>
      </dgm:prSet>
      <dgm:spPr/>
    </dgm:pt>
    <dgm:pt modelId="{AE51A913-C289-43EE-BC16-64DA38FB5468}" type="pres">
      <dgm:prSet presAssocID="{C894B269-B76F-4271-9072-8F3F6B1B72A2}" presName="sibTrans" presStyleCnt="0"/>
      <dgm:spPr/>
    </dgm:pt>
    <dgm:pt modelId="{ACFBE58B-1A3F-4E4E-8375-F76DC3617C63}" type="pres">
      <dgm:prSet presAssocID="{AC7C0CC1-B2A3-4DCD-BF72-1F2D73AF91D3}" presName="node" presStyleLbl="node1" presStyleIdx="3" presStyleCnt="4" custScaleX="140569">
        <dgm:presLayoutVars>
          <dgm:bulletEnabled val="1"/>
        </dgm:presLayoutVars>
      </dgm:prSet>
      <dgm:spPr/>
    </dgm:pt>
  </dgm:ptLst>
  <dgm:cxnLst>
    <dgm:cxn modelId="{EBE0010B-E3FE-4A27-BF44-74388EE2F821}" type="presOf" srcId="{D9B50DAC-962F-41F4-8BED-E1CF9B348878}" destId="{01E5D50B-081A-40EF-9A73-6DE741D53CEF}" srcOrd="0" destOrd="0" presId="urn:microsoft.com/office/officeart/2005/8/layout/default"/>
    <dgm:cxn modelId="{DA4D1A12-6936-4098-93D3-AE6A1BFFD980}" srcId="{7497886C-1BDF-45DC-8E81-676B714E8312}" destId="{791E0CC1-D10D-47EC-BE18-9F1C6D105A90}" srcOrd="0" destOrd="0" parTransId="{06657481-3E3B-4E96-BDF4-B35334815B09}" sibTransId="{DAE3EA40-DD9A-4D5D-850C-8CBF45A4FE5D}"/>
    <dgm:cxn modelId="{78382E2A-5920-4475-832A-E0D2BCD4A4C5}" srcId="{7497886C-1BDF-45DC-8E81-676B714E8312}" destId="{D9B50DAC-962F-41F4-8BED-E1CF9B348878}" srcOrd="2" destOrd="0" parTransId="{3996428A-2955-4CC4-96E6-CB0C329BDCCF}" sibTransId="{C894B269-B76F-4271-9072-8F3F6B1B72A2}"/>
    <dgm:cxn modelId="{8E0E182C-69AE-4CF8-8B7B-F208BD186988}" type="presOf" srcId="{AC7C0CC1-B2A3-4DCD-BF72-1F2D73AF91D3}" destId="{ACFBE58B-1A3F-4E4E-8375-F76DC3617C63}" srcOrd="0" destOrd="0" presId="urn:microsoft.com/office/officeart/2005/8/layout/default"/>
    <dgm:cxn modelId="{359EF7AB-B9B5-40AA-A873-682CEAEEE512}" srcId="{7497886C-1BDF-45DC-8E81-676B714E8312}" destId="{965E262D-E6C4-4A7F-BC59-5147175042F8}" srcOrd="1" destOrd="0" parTransId="{0129073D-1E3C-4126-A310-A1351BB7569C}" sibTransId="{1D091CA7-712F-49A6-9983-9CF121E2DD36}"/>
    <dgm:cxn modelId="{4AC717B6-74AF-4F5C-9E6D-BDD58ED233EB}" type="presOf" srcId="{7497886C-1BDF-45DC-8E81-676B714E8312}" destId="{B53C82DB-5ED2-472A-B67A-9325C7363A8B}" srcOrd="0" destOrd="0" presId="urn:microsoft.com/office/officeart/2005/8/layout/default"/>
    <dgm:cxn modelId="{6136D0C2-D738-487B-AD15-FA7A02DBAB40}" type="presOf" srcId="{791E0CC1-D10D-47EC-BE18-9F1C6D105A90}" destId="{0D48C0A4-39FC-4DBF-A90E-7DEA9E1C5746}" srcOrd="0" destOrd="0" presId="urn:microsoft.com/office/officeart/2005/8/layout/default"/>
    <dgm:cxn modelId="{31FACFF2-3582-4D30-A605-0FCF1A150E20}" type="presOf" srcId="{965E262D-E6C4-4A7F-BC59-5147175042F8}" destId="{03242F2B-D615-437F-89DB-78E81F0F3393}" srcOrd="0" destOrd="0" presId="urn:microsoft.com/office/officeart/2005/8/layout/default"/>
    <dgm:cxn modelId="{461E09F6-F0FF-4EB2-9F8E-7CD57C332A6D}" srcId="{7497886C-1BDF-45DC-8E81-676B714E8312}" destId="{AC7C0CC1-B2A3-4DCD-BF72-1F2D73AF91D3}" srcOrd="3" destOrd="0" parTransId="{2C53ABAF-5BE0-4ABA-A68A-867D9E10679A}" sibTransId="{5F86245D-7DBB-409A-BD65-B450A3FD3AEB}"/>
    <dgm:cxn modelId="{F09A9483-9DA9-4F9D-9E45-F53F4B6ED39A}" type="presParOf" srcId="{B53C82DB-5ED2-472A-B67A-9325C7363A8B}" destId="{0D48C0A4-39FC-4DBF-A90E-7DEA9E1C5746}" srcOrd="0" destOrd="0" presId="urn:microsoft.com/office/officeart/2005/8/layout/default"/>
    <dgm:cxn modelId="{88FAFE77-65B2-4644-B372-AE77F89C44CF}" type="presParOf" srcId="{B53C82DB-5ED2-472A-B67A-9325C7363A8B}" destId="{3E032A71-6334-41E2-B08D-85F0B77179BF}" srcOrd="1" destOrd="0" presId="urn:microsoft.com/office/officeart/2005/8/layout/default"/>
    <dgm:cxn modelId="{03615FEC-0374-449A-B3A3-E52E8D7D87AA}" type="presParOf" srcId="{B53C82DB-5ED2-472A-B67A-9325C7363A8B}" destId="{03242F2B-D615-437F-89DB-78E81F0F3393}" srcOrd="2" destOrd="0" presId="urn:microsoft.com/office/officeart/2005/8/layout/default"/>
    <dgm:cxn modelId="{048DF297-983E-4100-9C20-654EBC1BC31F}" type="presParOf" srcId="{B53C82DB-5ED2-472A-B67A-9325C7363A8B}" destId="{353F02E4-0417-4CF0-8C9E-4D5D7F0E181A}" srcOrd="3" destOrd="0" presId="urn:microsoft.com/office/officeart/2005/8/layout/default"/>
    <dgm:cxn modelId="{4CC918CD-EDD3-4601-8C7D-E31F8059E3F9}" type="presParOf" srcId="{B53C82DB-5ED2-472A-B67A-9325C7363A8B}" destId="{01E5D50B-081A-40EF-9A73-6DE741D53CEF}" srcOrd="4" destOrd="0" presId="urn:microsoft.com/office/officeart/2005/8/layout/default"/>
    <dgm:cxn modelId="{7AC2DC52-A625-4F8B-ABCF-0B6461A9D3FB}" type="presParOf" srcId="{B53C82DB-5ED2-472A-B67A-9325C7363A8B}" destId="{AE51A913-C289-43EE-BC16-64DA38FB5468}" srcOrd="5" destOrd="0" presId="urn:microsoft.com/office/officeart/2005/8/layout/default"/>
    <dgm:cxn modelId="{B8E481E9-5033-47A6-ACD8-8AF2107113EF}" type="presParOf" srcId="{B53C82DB-5ED2-472A-B67A-9325C7363A8B}" destId="{ACFBE58B-1A3F-4E4E-8375-F76DC3617C63}"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B964C10-5E33-4B0D-A3EA-1C489DC8160F}" type="doc">
      <dgm:prSet loTypeId="urn:microsoft.com/office/officeart/2005/8/layout/default" loCatId="list" qsTypeId="urn:microsoft.com/office/officeart/2005/8/quickstyle/simple1" qsCatId="simple" csTypeId="urn:microsoft.com/office/officeart/2005/8/colors/accent4_1" csCatId="accent4" phldr="1"/>
      <dgm:spPr/>
      <dgm:t>
        <a:bodyPr/>
        <a:lstStyle/>
        <a:p>
          <a:endParaRPr lang="en-CA"/>
        </a:p>
      </dgm:t>
    </dgm:pt>
    <dgm:pt modelId="{ADDF9B2D-63BD-4435-8621-67696E90C327}">
      <dgm:prSet phldrT="[Text]" custT="1"/>
      <dgm:spPr/>
      <dgm:t>
        <a:bodyPr/>
        <a:lstStyle/>
        <a:p>
          <a:pPr algn="l"/>
          <a:r>
            <a:rPr lang="en-US" sz="2200" dirty="0">
              <a:latin typeface="Open Sans" panose="020B0606030504020204" pitchFamily="34" charset="0"/>
              <a:ea typeface="Open Sans" panose="020B0606030504020204" pitchFamily="34" charset="0"/>
              <a:cs typeface="Open Sans" panose="020B0606030504020204" pitchFamily="34" charset="0"/>
            </a:rPr>
            <a:t>Objections are usually based on </a:t>
          </a:r>
          <a:r>
            <a:rPr lang="en-US" sz="2200" b="1" dirty="0">
              <a:latin typeface="Open Sans" panose="020B0606030504020204" pitchFamily="34" charset="0"/>
              <a:ea typeface="Open Sans" panose="020B0606030504020204" pitchFamily="34" charset="0"/>
              <a:cs typeface="Open Sans" panose="020B0606030504020204" pitchFamily="34" charset="0"/>
            </a:rPr>
            <a:t>fear or futility</a:t>
          </a:r>
          <a:r>
            <a:rPr lang="en-US" sz="2200" dirty="0">
              <a:latin typeface="Open Sans" panose="020B0606030504020204" pitchFamily="34" charset="0"/>
              <a:ea typeface="Open Sans" panose="020B0606030504020204" pitchFamily="34" charset="0"/>
              <a:cs typeface="Open Sans" panose="020B0606030504020204" pitchFamily="34" charset="0"/>
            </a:rPr>
            <a:t>.</a:t>
          </a:r>
          <a:endParaRPr lang="en-CA" sz="2200" dirty="0">
            <a:latin typeface="Open Sans" panose="020B0606030504020204" pitchFamily="34" charset="0"/>
            <a:ea typeface="Open Sans" panose="020B0606030504020204" pitchFamily="34" charset="0"/>
            <a:cs typeface="Open Sans" panose="020B0606030504020204" pitchFamily="34" charset="0"/>
          </a:endParaRPr>
        </a:p>
      </dgm:t>
    </dgm:pt>
    <dgm:pt modelId="{0B01A4CC-34E4-4A00-A19A-72597B039C7B}" type="parTrans" cxnId="{41D36067-2469-44C3-A808-0E796C53A9DB}">
      <dgm:prSet/>
      <dgm:spPr/>
      <dgm:t>
        <a:bodyPr/>
        <a:lstStyle/>
        <a:p>
          <a:endParaRPr lang="en-CA"/>
        </a:p>
      </dgm:t>
    </dgm:pt>
    <dgm:pt modelId="{8BB8F6D0-3EAA-4E2E-B155-89493C4AF250}" type="sibTrans" cxnId="{41D36067-2469-44C3-A808-0E796C53A9DB}">
      <dgm:prSet/>
      <dgm:spPr/>
      <dgm:t>
        <a:bodyPr/>
        <a:lstStyle/>
        <a:p>
          <a:endParaRPr lang="en-CA"/>
        </a:p>
      </dgm:t>
    </dgm:pt>
    <dgm:pt modelId="{CE83404C-3D05-4899-81EF-ECB3CBEE8167}">
      <dgm:prSet custT="1"/>
      <dgm:spPr/>
      <dgm:t>
        <a:bodyPr/>
        <a:lstStyle/>
        <a:p>
          <a:pPr algn="l"/>
          <a:r>
            <a:rPr lang="en-US" sz="2200" dirty="0">
              <a:latin typeface="Open Sans" panose="020B0606030504020204" pitchFamily="34" charset="0"/>
              <a:ea typeface="Open Sans" panose="020B0606030504020204" pitchFamily="34" charset="0"/>
              <a:cs typeface="Open Sans" panose="020B0606030504020204" pitchFamily="34" charset="0"/>
            </a:rPr>
            <a:t>Time, effort, ownership, and rejection are hard.</a:t>
          </a:r>
          <a:endParaRPr lang="en-CA" sz="2200" dirty="0">
            <a:latin typeface="Open Sans" panose="020B0606030504020204" pitchFamily="34" charset="0"/>
            <a:ea typeface="Open Sans" panose="020B0606030504020204" pitchFamily="34" charset="0"/>
            <a:cs typeface="Open Sans" panose="020B0606030504020204" pitchFamily="34" charset="0"/>
          </a:endParaRPr>
        </a:p>
      </dgm:t>
    </dgm:pt>
    <dgm:pt modelId="{3A942932-976B-437E-A3D3-94E4B201EA96}" type="parTrans" cxnId="{ACF11739-CE68-411B-A570-CBD5D607039D}">
      <dgm:prSet/>
      <dgm:spPr/>
      <dgm:t>
        <a:bodyPr/>
        <a:lstStyle/>
        <a:p>
          <a:endParaRPr lang="en-CA"/>
        </a:p>
      </dgm:t>
    </dgm:pt>
    <dgm:pt modelId="{DDD9D81A-502F-4141-8EAD-DDF1FFF036F4}" type="sibTrans" cxnId="{ACF11739-CE68-411B-A570-CBD5D607039D}">
      <dgm:prSet/>
      <dgm:spPr/>
      <dgm:t>
        <a:bodyPr/>
        <a:lstStyle/>
        <a:p>
          <a:endParaRPr lang="en-CA"/>
        </a:p>
      </dgm:t>
    </dgm:pt>
    <dgm:pt modelId="{2B38865C-15E6-4EF4-BD15-B327CF0E9167}">
      <dgm:prSet custT="1"/>
      <dgm:spPr/>
      <dgm:t>
        <a:bodyPr/>
        <a:lstStyle/>
        <a:p>
          <a:pPr algn="l"/>
          <a:r>
            <a:rPr lang="en-US" sz="2200" b="1" dirty="0">
              <a:latin typeface="Open Sans" panose="020B0606030504020204" pitchFamily="34" charset="0"/>
              <a:ea typeface="Open Sans" panose="020B0606030504020204" pitchFamily="34" charset="0"/>
              <a:cs typeface="Open Sans" panose="020B0606030504020204" pitchFamily="34" charset="0"/>
            </a:rPr>
            <a:t>Past experiences </a:t>
          </a:r>
          <a:r>
            <a:rPr lang="en-US" sz="2200" dirty="0">
              <a:latin typeface="Open Sans" panose="020B0606030504020204" pitchFamily="34" charset="0"/>
              <a:ea typeface="Open Sans" panose="020B0606030504020204" pitchFamily="34" charset="0"/>
              <a:cs typeface="Open Sans" panose="020B0606030504020204" pitchFamily="34" charset="0"/>
            </a:rPr>
            <a:t>with the union have led to pushback.</a:t>
          </a:r>
          <a:endParaRPr lang="en-CA" sz="2200" dirty="0">
            <a:latin typeface="Open Sans" panose="020B0606030504020204" pitchFamily="34" charset="0"/>
            <a:ea typeface="Open Sans" panose="020B0606030504020204" pitchFamily="34" charset="0"/>
            <a:cs typeface="Open Sans" panose="020B0606030504020204" pitchFamily="34" charset="0"/>
          </a:endParaRPr>
        </a:p>
      </dgm:t>
    </dgm:pt>
    <dgm:pt modelId="{247C8D3B-6319-4CAA-82FB-73CE06B55088}" type="parTrans" cxnId="{37FBCE09-B851-4F70-AB6A-4A627222444D}">
      <dgm:prSet/>
      <dgm:spPr/>
      <dgm:t>
        <a:bodyPr/>
        <a:lstStyle/>
        <a:p>
          <a:endParaRPr lang="en-CA"/>
        </a:p>
      </dgm:t>
    </dgm:pt>
    <dgm:pt modelId="{C30FC78F-86AB-46D0-B9E7-67608948AF15}" type="sibTrans" cxnId="{37FBCE09-B851-4F70-AB6A-4A627222444D}">
      <dgm:prSet/>
      <dgm:spPr/>
      <dgm:t>
        <a:bodyPr/>
        <a:lstStyle/>
        <a:p>
          <a:endParaRPr lang="en-CA"/>
        </a:p>
      </dgm:t>
    </dgm:pt>
    <dgm:pt modelId="{1847CF4F-C0FC-42C2-A39C-FC4DB574ED4A}">
      <dgm:prSet custT="1"/>
      <dgm:spPr/>
      <dgm:t>
        <a:bodyPr/>
        <a:lstStyle/>
        <a:p>
          <a:pPr algn="l"/>
          <a:r>
            <a:rPr lang="en-CA" sz="2200" dirty="0">
              <a:latin typeface="Open Sans" panose="020B0606030504020204" pitchFamily="34" charset="0"/>
              <a:ea typeface="Open Sans" panose="020B0606030504020204" pitchFamily="34" charset="0"/>
              <a:cs typeface="Open Sans" panose="020B0606030504020204" pitchFamily="34" charset="0"/>
            </a:rPr>
            <a:t>Union </a:t>
          </a:r>
          <a:r>
            <a:rPr lang="en-CA" sz="2200" b="1" dirty="0">
              <a:latin typeface="Open Sans" panose="020B0606030504020204" pitchFamily="34" charset="0"/>
              <a:ea typeface="Open Sans" panose="020B0606030504020204" pitchFamily="34" charset="0"/>
              <a:cs typeface="Open Sans" panose="020B0606030504020204" pitchFamily="34" charset="0"/>
            </a:rPr>
            <a:t>Dues</a:t>
          </a:r>
        </a:p>
      </dgm:t>
    </dgm:pt>
    <dgm:pt modelId="{B7E0FC9A-27EF-4DFB-BBBB-F8BCD8503A33}" type="parTrans" cxnId="{842B8D46-27C8-4C23-83AD-A10C73822C4B}">
      <dgm:prSet/>
      <dgm:spPr/>
      <dgm:t>
        <a:bodyPr/>
        <a:lstStyle/>
        <a:p>
          <a:endParaRPr lang="en-CA"/>
        </a:p>
      </dgm:t>
    </dgm:pt>
    <dgm:pt modelId="{7808008A-B3A9-44B7-AFEC-1E83E53EC2BE}" type="sibTrans" cxnId="{842B8D46-27C8-4C23-83AD-A10C73822C4B}">
      <dgm:prSet/>
      <dgm:spPr/>
      <dgm:t>
        <a:bodyPr/>
        <a:lstStyle/>
        <a:p>
          <a:endParaRPr lang="en-CA"/>
        </a:p>
      </dgm:t>
    </dgm:pt>
    <dgm:pt modelId="{98636DDE-CC72-45B1-BEA6-4273D391A184}" type="pres">
      <dgm:prSet presAssocID="{BB964C10-5E33-4B0D-A3EA-1C489DC8160F}" presName="diagram" presStyleCnt="0">
        <dgm:presLayoutVars>
          <dgm:dir/>
          <dgm:resizeHandles val="exact"/>
        </dgm:presLayoutVars>
      </dgm:prSet>
      <dgm:spPr/>
    </dgm:pt>
    <dgm:pt modelId="{09D2E2AF-870C-4059-AD81-A1F9B1D7AA17}" type="pres">
      <dgm:prSet presAssocID="{ADDF9B2D-63BD-4435-8621-67696E90C327}" presName="node" presStyleLbl="node1" presStyleIdx="0" presStyleCnt="4" custScaleX="147347">
        <dgm:presLayoutVars>
          <dgm:bulletEnabled val="1"/>
        </dgm:presLayoutVars>
      </dgm:prSet>
      <dgm:spPr/>
    </dgm:pt>
    <dgm:pt modelId="{178FFFD6-F855-4317-A90D-3D0A2FFFBD37}" type="pres">
      <dgm:prSet presAssocID="{8BB8F6D0-3EAA-4E2E-B155-89493C4AF250}" presName="sibTrans" presStyleCnt="0"/>
      <dgm:spPr/>
    </dgm:pt>
    <dgm:pt modelId="{ADD33504-FA6E-4452-8055-E4009ECB42DA}" type="pres">
      <dgm:prSet presAssocID="{CE83404C-3D05-4899-81EF-ECB3CBEE8167}" presName="node" presStyleLbl="node1" presStyleIdx="1" presStyleCnt="4" custScaleX="135657">
        <dgm:presLayoutVars>
          <dgm:bulletEnabled val="1"/>
        </dgm:presLayoutVars>
      </dgm:prSet>
      <dgm:spPr/>
    </dgm:pt>
    <dgm:pt modelId="{23115117-1A63-49FC-A807-458720EACE9E}" type="pres">
      <dgm:prSet presAssocID="{DDD9D81A-502F-4141-8EAD-DDF1FFF036F4}" presName="sibTrans" presStyleCnt="0"/>
      <dgm:spPr/>
    </dgm:pt>
    <dgm:pt modelId="{91C28C8E-A843-4F1A-A577-7DC202E1F4E5}" type="pres">
      <dgm:prSet presAssocID="{2B38865C-15E6-4EF4-BD15-B327CF0E9167}" presName="node" presStyleLbl="node1" presStyleIdx="2" presStyleCnt="4" custScaleX="145375">
        <dgm:presLayoutVars>
          <dgm:bulletEnabled val="1"/>
        </dgm:presLayoutVars>
      </dgm:prSet>
      <dgm:spPr/>
    </dgm:pt>
    <dgm:pt modelId="{CB8D9A8D-D1ED-40BF-BF86-2F39A8FB8EE4}" type="pres">
      <dgm:prSet presAssocID="{C30FC78F-86AB-46D0-B9E7-67608948AF15}" presName="sibTrans" presStyleCnt="0"/>
      <dgm:spPr/>
    </dgm:pt>
    <dgm:pt modelId="{9F131D86-2A15-42EC-BB59-73B9187D9BF6}" type="pres">
      <dgm:prSet presAssocID="{1847CF4F-C0FC-42C2-A39C-FC4DB574ED4A}" presName="node" presStyleLbl="node1" presStyleIdx="3" presStyleCnt="4" custScaleX="135657">
        <dgm:presLayoutVars>
          <dgm:bulletEnabled val="1"/>
        </dgm:presLayoutVars>
      </dgm:prSet>
      <dgm:spPr/>
    </dgm:pt>
  </dgm:ptLst>
  <dgm:cxnLst>
    <dgm:cxn modelId="{37FBCE09-B851-4F70-AB6A-4A627222444D}" srcId="{BB964C10-5E33-4B0D-A3EA-1C489DC8160F}" destId="{2B38865C-15E6-4EF4-BD15-B327CF0E9167}" srcOrd="2" destOrd="0" parTransId="{247C8D3B-6319-4CAA-82FB-73CE06B55088}" sibTransId="{C30FC78F-86AB-46D0-B9E7-67608948AF15}"/>
    <dgm:cxn modelId="{F7C4781C-D24D-4461-A7E4-2E613643C275}" type="presOf" srcId="{2B38865C-15E6-4EF4-BD15-B327CF0E9167}" destId="{91C28C8E-A843-4F1A-A577-7DC202E1F4E5}" srcOrd="0" destOrd="0" presId="urn:microsoft.com/office/officeart/2005/8/layout/default"/>
    <dgm:cxn modelId="{ACF11739-CE68-411B-A570-CBD5D607039D}" srcId="{BB964C10-5E33-4B0D-A3EA-1C489DC8160F}" destId="{CE83404C-3D05-4899-81EF-ECB3CBEE8167}" srcOrd="1" destOrd="0" parTransId="{3A942932-976B-437E-A3D3-94E4B201EA96}" sibTransId="{DDD9D81A-502F-4141-8EAD-DDF1FFF036F4}"/>
    <dgm:cxn modelId="{B82A4C5E-4BC4-4A63-9114-13CC257CAD9F}" type="presOf" srcId="{BB964C10-5E33-4B0D-A3EA-1C489DC8160F}" destId="{98636DDE-CC72-45B1-BEA6-4273D391A184}" srcOrd="0" destOrd="0" presId="urn:microsoft.com/office/officeart/2005/8/layout/default"/>
    <dgm:cxn modelId="{842B8D46-27C8-4C23-83AD-A10C73822C4B}" srcId="{BB964C10-5E33-4B0D-A3EA-1C489DC8160F}" destId="{1847CF4F-C0FC-42C2-A39C-FC4DB574ED4A}" srcOrd="3" destOrd="0" parTransId="{B7E0FC9A-27EF-4DFB-BBBB-F8BCD8503A33}" sibTransId="{7808008A-B3A9-44B7-AFEC-1E83E53EC2BE}"/>
    <dgm:cxn modelId="{41D36067-2469-44C3-A808-0E796C53A9DB}" srcId="{BB964C10-5E33-4B0D-A3EA-1C489DC8160F}" destId="{ADDF9B2D-63BD-4435-8621-67696E90C327}" srcOrd="0" destOrd="0" parTransId="{0B01A4CC-34E4-4A00-A19A-72597B039C7B}" sibTransId="{8BB8F6D0-3EAA-4E2E-B155-89493C4AF250}"/>
    <dgm:cxn modelId="{2823E853-087F-4CB2-91E7-262DFE22583B}" type="presOf" srcId="{CE83404C-3D05-4899-81EF-ECB3CBEE8167}" destId="{ADD33504-FA6E-4452-8055-E4009ECB42DA}" srcOrd="0" destOrd="0" presId="urn:microsoft.com/office/officeart/2005/8/layout/default"/>
    <dgm:cxn modelId="{E9945289-6C8E-4A2F-B314-C888BAA50A2F}" type="presOf" srcId="{ADDF9B2D-63BD-4435-8621-67696E90C327}" destId="{09D2E2AF-870C-4059-AD81-A1F9B1D7AA17}" srcOrd="0" destOrd="0" presId="urn:microsoft.com/office/officeart/2005/8/layout/default"/>
    <dgm:cxn modelId="{3B203FDE-5D05-4F69-9B29-3BFC83D80071}" type="presOf" srcId="{1847CF4F-C0FC-42C2-A39C-FC4DB574ED4A}" destId="{9F131D86-2A15-42EC-BB59-73B9187D9BF6}" srcOrd="0" destOrd="0" presId="urn:microsoft.com/office/officeart/2005/8/layout/default"/>
    <dgm:cxn modelId="{95658326-44D4-4907-8D60-DE62311E2EBF}" type="presParOf" srcId="{98636DDE-CC72-45B1-BEA6-4273D391A184}" destId="{09D2E2AF-870C-4059-AD81-A1F9B1D7AA17}" srcOrd="0" destOrd="0" presId="urn:microsoft.com/office/officeart/2005/8/layout/default"/>
    <dgm:cxn modelId="{20DBD328-728D-4430-916D-B78FEE0642A6}" type="presParOf" srcId="{98636DDE-CC72-45B1-BEA6-4273D391A184}" destId="{178FFFD6-F855-4317-A90D-3D0A2FFFBD37}" srcOrd="1" destOrd="0" presId="urn:microsoft.com/office/officeart/2005/8/layout/default"/>
    <dgm:cxn modelId="{B594F0F1-EE3F-4B80-8C9F-502803FCD647}" type="presParOf" srcId="{98636DDE-CC72-45B1-BEA6-4273D391A184}" destId="{ADD33504-FA6E-4452-8055-E4009ECB42DA}" srcOrd="2" destOrd="0" presId="urn:microsoft.com/office/officeart/2005/8/layout/default"/>
    <dgm:cxn modelId="{7A2DC39A-354A-4A01-96C1-45E21425FA9D}" type="presParOf" srcId="{98636DDE-CC72-45B1-BEA6-4273D391A184}" destId="{23115117-1A63-49FC-A807-458720EACE9E}" srcOrd="3" destOrd="0" presId="urn:microsoft.com/office/officeart/2005/8/layout/default"/>
    <dgm:cxn modelId="{2FC8724C-C739-4A8E-B1EC-D3BF2AEAAD7C}" type="presParOf" srcId="{98636DDE-CC72-45B1-BEA6-4273D391A184}" destId="{91C28C8E-A843-4F1A-A577-7DC202E1F4E5}" srcOrd="4" destOrd="0" presId="urn:microsoft.com/office/officeart/2005/8/layout/default"/>
    <dgm:cxn modelId="{A285D8B8-1068-4111-B964-458EB4C7F493}" type="presParOf" srcId="{98636DDE-CC72-45B1-BEA6-4273D391A184}" destId="{CB8D9A8D-D1ED-40BF-BF86-2F39A8FB8EE4}" srcOrd="5" destOrd="0" presId="urn:microsoft.com/office/officeart/2005/8/layout/default"/>
    <dgm:cxn modelId="{13EB9CF8-AD21-4D46-824C-A1B3B7913E59}" type="presParOf" srcId="{98636DDE-CC72-45B1-BEA6-4273D391A184}" destId="{9F131D86-2A15-42EC-BB59-73B9187D9BF6}" srcOrd="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B76727E-BDAA-457A-BF23-9170F014423F}" type="doc">
      <dgm:prSet loTypeId="urn:microsoft.com/office/officeart/2005/8/layout/vList2" loCatId="list" qsTypeId="urn:microsoft.com/office/officeart/2005/8/quickstyle/simple1" qsCatId="simple" csTypeId="urn:microsoft.com/office/officeart/2005/8/colors/accent4_1" csCatId="accent4" phldr="1"/>
      <dgm:spPr/>
      <dgm:t>
        <a:bodyPr/>
        <a:lstStyle/>
        <a:p>
          <a:endParaRPr lang="en-CA"/>
        </a:p>
      </dgm:t>
    </dgm:pt>
    <dgm:pt modelId="{AC77A746-558D-4954-8B14-594787FC8819}">
      <dgm:prSet phldrT="[Text]" custT="1"/>
      <dgm:spPr/>
      <dgm:t>
        <a:bodyPr/>
        <a:lstStyle/>
        <a:p>
          <a:r>
            <a:rPr lang="en-US" sz="2200" dirty="0">
              <a:latin typeface="Open Sans" panose="020B0606030504020204" pitchFamily="34" charset="0"/>
              <a:ea typeface="Open Sans" panose="020B0606030504020204" pitchFamily="34" charset="0"/>
              <a:cs typeface="Open Sans" panose="020B0606030504020204" pitchFamily="34" charset="0"/>
            </a:rPr>
            <a:t>Remember the </a:t>
          </a:r>
          <a:r>
            <a:rPr lang="en-US" sz="2200" b="1" dirty="0">
              <a:latin typeface="Open Sans" panose="020B0606030504020204" pitchFamily="34" charset="0"/>
              <a:ea typeface="Open Sans" panose="020B0606030504020204" pitchFamily="34" charset="0"/>
              <a:cs typeface="Open Sans" panose="020B0606030504020204" pitchFamily="34" charset="0"/>
            </a:rPr>
            <a:t>issues</a:t>
          </a:r>
          <a:r>
            <a:rPr lang="en-US" sz="2200" dirty="0">
              <a:latin typeface="Open Sans" panose="020B0606030504020204" pitchFamily="34" charset="0"/>
              <a:ea typeface="Open Sans" panose="020B0606030504020204" pitchFamily="34" charset="0"/>
              <a:cs typeface="Open Sans" panose="020B0606030504020204" pitchFamily="34" charset="0"/>
            </a:rPr>
            <a:t> (their Issues, not ours).</a:t>
          </a:r>
          <a:endParaRPr lang="en-CA" sz="2200" dirty="0">
            <a:latin typeface="Open Sans" panose="020B0606030504020204" pitchFamily="34" charset="0"/>
            <a:ea typeface="Open Sans" panose="020B0606030504020204" pitchFamily="34" charset="0"/>
            <a:cs typeface="Open Sans" panose="020B0606030504020204" pitchFamily="34" charset="0"/>
          </a:endParaRPr>
        </a:p>
      </dgm:t>
    </dgm:pt>
    <dgm:pt modelId="{7926DFBE-33D7-4827-A267-A6181FFEADCE}" type="parTrans" cxnId="{C9A6A855-1747-41FA-9B0A-D6E6821CEEB0}">
      <dgm:prSet/>
      <dgm:spPr/>
      <dgm:t>
        <a:bodyPr/>
        <a:lstStyle/>
        <a:p>
          <a:endParaRPr lang="en-CA"/>
        </a:p>
      </dgm:t>
    </dgm:pt>
    <dgm:pt modelId="{9A19D72A-A03E-4B6B-AD80-3C91097B8635}" type="sibTrans" cxnId="{C9A6A855-1747-41FA-9B0A-D6E6821CEEB0}">
      <dgm:prSet/>
      <dgm:spPr/>
      <dgm:t>
        <a:bodyPr/>
        <a:lstStyle/>
        <a:p>
          <a:endParaRPr lang="en-CA"/>
        </a:p>
      </dgm:t>
    </dgm:pt>
    <dgm:pt modelId="{AC84E0CD-406A-407D-97C8-68884BAF2983}">
      <dgm:prSet custT="1"/>
      <dgm:spPr/>
      <dgm:t>
        <a:bodyPr/>
        <a:lstStyle/>
        <a:p>
          <a:r>
            <a:rPr lang="en-US" sz="2200" dirty="0">
              <a:latin typeface="Open Sans" panose="020B0606030504020204" pitchFamily="34" charset="0"/>
              <a:ea typeface="Open Sans" panose="020B0606030504020204" pitchFamily="34" charset="0"/>
              <a:cs typeface="Open Sans" panose="020B0606030504020204" pitchFamily="34" charset="0"/>
            </a:rPr>
            <a:t>Affirm, Acknowledge, Redirect (</a:t>
          </a:r>
          <a:r>
            <a:rPr lang="en-US" sz="2200" b="1" dirty="0">
              <a:latin typeface="Open Sans" panose="020B0606030504020204" pitchFamily="34" charset="0"/>
              <a:ea typeface="Open Sans" panose="020B0606030504020204" pitchFamily="34" charset="0"/>
              <a:cs typeface="Open Sans" panose="020B0606030504020204" pitchFamily="34" charset="0"/>
            </a:rPr>
            <a:t>AAR</a:t>
          </a:r>
          <a:r>
            <a:rPr lang="en-US" sz="2200" dirty="0">
              <a:latin typeface="Open Sans" panose="020B0606030504020204" pitchFamily="34" charset="0"/>
              <a:ea typeface="Open Sans" panose="020B0606030504020204" pitchFamily="34" charset="0"/>
              <a:cs typeface="Open Sans" panose="020B0606030504020204" pitchFamily="34" charset="0"/>
            </a:rPr>
            <a:t>) Method </a:t>
          </a:r>
          <a:endParaRPr lang="en-CA" sz="2200" dirty="0">
            <a:latin typeface="Open Sans" panose="020B0606030504020204" pitchFamily="34" charset="0"/>
            <a:ea typeface="Open Sans" panose="020B0606030504020204" pitchFamily="34" charset="0"/>
            <a:cs typeface="Open Sans" panose="020B0606030504020204" pitchFamily="34" charset="0"/>
          </a:endParaRPr>
        </a:p>
      </dgm:t>
    </dgm:pt>
    <dgm:pt modelId="{E9C61742-9644-423C-B78A-B464B487FFBB}" type="parTrans" cxnId="{86E6CAA9-101C-469E-B630-F0B42D6E6D6D}">
      <dgm:prSet/>
      <dgm:spPr/>
      <dgm:t>
        <a:bodyPr/>
        <a:lstStyle/>
        <a:p>
          <a:endParaRPr lang="en-CA"/>
        </a:p>
      </dgm:t>
    </dgm:pt>
    <dgm:pt modelId="{38E750E5-D761-488D-A640-4DAFC174EC79}" type="sibTrans" cxnId="{86E6CAA9-101C-469E-B630-F0B42D6E6D6D}">
      <dgm:prSet/>
      <dgm:spPr/>
      <dgm:t>
        <a:bodyPr/>
        <a:lstStyle/>
        <a:p>
          <a:endParaRPr lang="en-CA"/>
        </a:p>
      </dgm:t>
    </dgm:pt>
    <dgm:pt modelId="{D932937C-AB35-46B8-9A96-A02D19BFED94}">
      <dgm:prSet custT="1"/>
      <dgm:spPr/>
      <dgm:t>
        <a:bodyPr/>
        <a:lstStyle/>
        <a:p>
          <a:r>
            <a:rPr lang="en-CA" sz="2200" dirty="0">
              <a:latin typeface="Open Sans" panose="020B0606030504020204" pitchFamily="34" charset="0"/>
              <a:ea typeface="Open Sans" panose="020B0606030504020204" pitchFamily="34" charset="0"/>
              <a:cs typeface="Open Sans" panose="020B0606030504020204" pitchFamily="34" charset="0"/>
            </a:rPr>
            <a:t>Call the </a:t>
          </a:r>
          <a:r>
            <a:rPr lang="en-CA" sz="2200" b="1" dirty="0">
              <a:latin typeface="Open Sans" panose="020B0606030504020204" pitchFamily="34" charset="0"/>
              <a:ea typeface="Open Sans" panose="020B0606030504020204" pitchFamily="34" charset="0"/>
              <a:cs typeface="Open Sans" panose="020B0606030504020204" pitchFamily="34" charset="0"/>
            </a:rPr>
            <a:t>question</a:t>
          </a:r>
          <a:r>
            <a:rPr lang="en-CA" sz="2200" dirty="0">
              <a:latin typeface="Open Sans" panose="020B0606030504020204" pitchFamily="34" charset="0"/>
              <a:ea typeface="Open Sans" panose="020B0606030504020204" pitchFamily="34" charset="0"/>
              <a:cs typeface="Open Sans" panose="020B0606030504020204" pitchFamily="34" charset="0"/>
            </a:rPr>
            <a:t> again.</a:t>
          </a:r>
        </a:p>
      </dgm:t>
    </dgm:pt>
    <dgm:pt modelId="{3D77B0CD-98C2-4785-8FA9-4CA0D0A31F29}" type="parTrans" cxnId="{5E868F1C-25F5-4067-80E5-F05204E8AF32}">
      <dgm:prSet/>
      <dgm:spPr/>
      <dgm:t>
        <a:bodyPr/>
        <a:lstStyle/>
        <a:p>
          <a:endParaRPr lang="en-CA"/>
        </a:p>
      </dgm:t>
    </dgm:pt>
    <dgm:pt modelId="{26E0B746-5F9C-4F47-B7A6-A5207B5EA34F}" type="sibTrans" cxnId="{5E868F1C-25F5-4067-80E5-F05204E8AF32}">
      <dgm:prSet/>
      <dgm:spPr/>
      <dgm:t>
        <a:bodyPr/>
        <a:lstStyle/>
        <a:p>
          <a:endParaRPr lang="en-CA"/>
        </a:p>
      </dgm:t>
    </dgm:pt>
    <dgm:pt modelId="{5C10DD59-A05C-4C8F-9F6C-BD434B44FE57}">
      <dgm:prSet custT="1"/>
      <dgm:spPr/>
      <dgm:t>
        <a:bodyPr/>
        <a:lstStyle/>
        <a:p>
          <a:r>
            <a:rPr lang="en-CA" sz="2200" dirty="0">
              <a:latin typeface="Open Sans" panose="020B0606030504020204" pitchFamily="34" charset="0"/>
              <a:ea typeface="Open Sans" panose="020B0606030504020204" pitchFamily="34" charset="0"/>
              <a:cs typeface="Open Sans" panose="020B0606030504020204" pitchFamily="34" charset="0"/>
            </a:rPr>
            <a:t>Make it </a:t>
          </a:r>
          <a:r>
            <a:rPr lang="en-CA" sz="2200" b="1" dirty="0">
              <a:latin typeface="Open Sans" panose="020B0606030504020204" pitchFamily="34" charset="0"/>
              <a:ea typeface="Open Sans" panose="020B0606030504020204" pitchFamily="34" charset="0"/>
              <a:cs typeface="Open Sans" panose="020B0606030504020204" pitchFamily="34" charset="0"/>
            </a:rPr>
            <a:t>personal.</a:t>
          </a:r>
        </a:p>
      </dgm:t>
    </dgm:pt>
    <dgm:pt modelId="{E4EC3D54-1522-4645-9A5A-843DC88CE3C2}" type="parTrans" cxnId="{60B36655-D113-4885-B0FE-56B248775C77}">
      <dgm:prSet/>
      <dgm:spPr/>
      <dgm:t>
        <a:bodyPr/>
        <a:lstStyle/>
        <a:p>
          <a:endParaRPr lang="en-CA"/>
        </a:p>
      </dgm:t>
    </dgm:pt>
    <dgm:pt modelId="{E57C7ACC-FA87-43B4-9A39-9E52A773D5B4}" type="sibTrans" cxnId="{60B36655-D113-4885-B0FE-56B248775C77}">
      <dgm:prSet/>
      <dgm:spPr/>
      <dgm:t>
        <a:bodyPr/>
        <a:lstStyle/>
        <a:p>
          <a:endParaRPr lang="en-CA"/>
        </a:p>
      </dgm:t>
    </dgm:pt>
    <dgm:pt modelId="{99737556-93C2-4CB3-8ECD-9A809D5023A2}">
      <dgm:prSet custT="1"/>
      <dgm:spPr/>
      <dgm:t>
        <a:bodyPr/>
        <a:lstStyle/>
        <a:p>
          <a:r>
            <a:rPr lang="en-US" sz="2200" dirty="0">
              <a:latin typeface="Open Sans" panose="020B0606030504020204" pitchFamily="34" charset="0"/>
              <a:ea typeface="Open Sans" panose="020B0606030504020204" pitchFamily="34" charset="0"/>
              <a:cs typeface="Open Sans" panose="020B0606030504020204" pitchFamily="34" charset="0"/>
            </a:rPr>
            <a:t>Don’t let members off the hook.</a:t>
          </a:r>
          <a:endParaRPr lang="en-CA" sz="2200" dirty="0">
            <a:latin typeface="Open Sans" panose="020B0606030504020204" pitchFamily="34" charset="0"/>
            <a:ea typeface="Open Sans" panose="020B0606030504020204" pitchFamily="34" charset="0"/>
            <a:cs typeface="Open Sans" panose="020B0606030504020204" pitchFamily="34" charset="0"/>
          </a:endParaRPr>
        </a:p>
      </dgm:t>
    </dgm:pt>
    <dgm:pt modelId="{372CA1A9-74B4-4F5D-BBD6-A9F7828F5CE5}" type="parTrans" cxnId="{A182F477-1EE4-4530-8FCE-00C807DC1963}">
      <dgm:prSet/>
      <dgm:spPr/>
      <dgm:t>
        <a:bodyPr/>
        <a:lstStyle/>
        <a:p>
          <a:endParaRPr lang="en-CA"/>
        </a:p>
      </dgm:t>
    </dgm:pt>
    <dgm:pt modelId="{518E6DAF-2764-4F48-A356-CD6C76DF1038}" type="sibTrans" cxnId="{A182F477-1EE4-4530-8FCE-00C807DC1963}">
      <dgm:prSet/>
      <dgm:spPr/>
      <dgm:t>
        <a:bodyPr/>
        <a:lstStyle/>
        <a:p>
          <a:endParaRPr lang="en-CA"/>
        </a:p>
      </dgm:t>
    </dgm:pt>
    <dgm:pt modelId="{80916D36-A27E-43EF-AB61-4A2C4F2642CF}">
      <dgm:prSet custT="1"/>
      <dgm:spPr/>
      <dgm:t>
        <a:bodyPr/>
        <a:lstStyle/>
        <a:p>
          <a:r>
            <a:rPr lang="en-US" sz="2200" dirty="0">
              <a:latin typeface="Open Sans" panose="020B0606030504020204" pitchFamily="34" charset="0"/>
              <a:ea typeface="Open Sans" panose="020B0606030504020204" pitchFamily="34" charset="0"/>
              <a:cs typeface="Open Sans" panose="020B0606030504020204" pitchFamily="34" charset="0"/>
            </a:rPr>
            <a:t>Get back to their </a:t>
          </a:r>
          <a:r>
            <a:rPr lang="en-US" sz="2200" b="1" dirty="0">
              <a:latin typeface="Open Sans" panose="020B0606030504020204" pitchFamily="34" charset="0"/>
              <a:ea typeface="Open Sans" panose="020B0606030504020204" pitchFamily="34" charset="0"/>
              <a:cs typeface="Open Sans" panose="020B0606030504020204" pitchFamily="34" charset="0"/>
            </a:rPr>
            <a:t>‘why’.</a:t>
          </a:r>
          <a:endParaRPr lang="en-CA" sz="2200" b="1" dirty="0">
            <a:latin typeface="Open Sans" panose="020B0606030504020204" pitchFamily="34" charset="0"/>
            <a:ea typeface="Open Sans" panose="020B0606030504020204" pitchFamily="34" charset="0"/>
            <a:cs typeface="Open Sans" panose="020B0606030504020204" pitchFamily="34" charset="0"/>
          </a:endParaRPr>
        </a:p>
      </dgm:t>
    </dgm:pt>
    <dgm:pt modelId="{9DCE53A5-E1A5-45F6-973E-36521D26D171}" type="parTrans" cxnId="{1A734761-8F8F-4549-BA55-8BC3B8A50517}">
      <dgm:prSet/>
      <dgm:spPr/>
      <dgm:t>
        <a:bodyPr/>
        <a:lstStyle/>
        <a:p>
          <a:endParaRPr lang="en-CA"/>
        </a:p>
      </dgm:t>
    </dgm:pt>
    <dgm:pt modelId="{7E735677-5174-4148-8869-D61718B48A88}" type="sibTrans" cxnId="{1A734761-8F8F-4549-BA55-8BC3B8A50517}">
      <dgm:prSet/>
      <dgm:spPr/>
      <dgm:t>
        <a:bodyPr/>
        <a:lstStyle/>
        <a:p>
          <a:endParaRPr lang="en-CA"/>
        </a:p>
      </dgm:t>
    </dgm:pt>
    <dgm:pt modelId="{66095377-8C81-4B6B-99C8-E20EAB67782A}" type="pres">
      <dgm:prSet presAssocID="{CB76727E-BDAA-457A-BF23-9170F014423F}" presName="linear" presStyleCnt="0">
        <dgm:presLayoutVars>
          <dgm:animLvl val="lvl"/>
          <dgm:resizeHandles val="exact"/>
        </dgm:presLayoutVars>
      </dgm:prSet>
      <dgm:spPr/>
    </dgm:pt>
    <dgm:pt modelId="{28380988-1D7E-4B31-8DB0-17CC7ACA79F6}" type="pres">
      <dgm:prSet presAssocID="{AC77A746-558D-4954-8B14-594787FC8819}" presName="parentText" presStyleLbl="node1" presStyleIdx="0" presStyleCnt="6" custScaleX="88370" custScaleY="58914">
        <dgm:presLayoutVars>
          <dgm:chMax val="0"/>
          <dgm:bulletEnabled val="1"/>
        </dgm:presLayoutVars>
      </dgm:prSet>
      <dgm:spPr/>
    </dgm:pt>
    <dgm:pt modelId="{F9EC5613-C7F2-41BC-A1F8-044E9209BAC0}" type="pres">
      <dgm:prSet presAssocID="{9A19D72A-A03E-4B6B-AD80-3C91097B8635}" presName="spacer" presStyleCnt="0"/>
      <dgm:spPr/>
    </dgm:pt>
    <dgm:pt modelId="{744E25DC-ABFF-4A29-9A59-58FBF571400B}" type="pres">
      <dgm:prSet presAssocID="{AC84E0CD-406A-407D-97C8-68884BAF2983}" presName="parentText" presStyleLbl="node1" presStyleIdx="1" presStyleCnt="6" custScaleX="88370" custScaleY="58914">
        <dgm:presLayoutVars>
          <dgm:chMax val="0"/>
          <dgm:bulletEnabled val="1"/>
        </dgm:presLayoutVars>
      </dgm:prSet>
      <dgm:spPr/>
    </dgm:pt>
    <dgm:pt modelId="{16063324-ACAC-4654-BE89-ACE444477798}" type="pres">
      <dgm:prSet presAssocID="{38E750E5-D761-488D-A640-4DAFC174EC79}" presName="spacer" presStyleCnt="0"/>
      <dgm:spPr/>
    </dgm:pt>
    <dgm:pt modelId="{B2ED69C6-7C72-4317-9914-AD3CCE888A4E}" type="pres">
      <dgm:prSet presAssocID="{D932937C-AB35-46B8-9A96-A02D19BFED94}" presName="parentText" presStyleLbl="node1" presStyleIdx="2" presStyleCnt="6" custScaleX="88370" custScaleY="58914">
        <dgm:presLayoutVars>
          <dgm:chMax val="0"/>
          <dgm:bulletEnabled val="1"/>
        </dgm:presLayoutVars>
      </dgm:prSet>
      <dgm:spPr/>
    </dgm:pt>
    <dgm:pt modelId="{025F2282-3BFC-4AC2-B85A-53750A6967AD}" type="pres">
      <dgm:prSet presAssocID="{26E0B746-5F9C-4F47-B7A6-A5207B5EA34F}" presName="spacer" presStyleCnt="0"/>
      <dgm:spPr/>
    </dgm:pt>
    <dgm:pt modelId="{293CA9AD-262E-47CA-8F85-492683239FF3}" type="pres">
      <dgm:prSet presAssocID="{5C10DD59-A05C-4C8F-9F6C-BD434B44FE57}" presName="parentText" presStyleLbl="node1" presStyleIdx="3" presStyleCnt="6" custScaleX="88370" custScaleY="58914">
        <dgm:presLayoutVars>
          <dgm:chMax val="0"/>
          <dgm:bulletEnabled val="1"/>
        </dgm:presLayoutVars>
      </dgm:prSet>
      <dgm:spPr/>
    </dgm:pt>
    <dgm:pt modelId="{E5A1A66E-DCB7-4625-AACE-48C8C65736B3}" type="pres">
      <dgm:prSet presAssocID="{E57C7ACC-FA87-43B4-9A39-9E52A773D5B4}" presName="spacer" presStyleCnt="0"/>
      <dgm:spPr/>
    </dgm:pt>
    <dgm:pt modelId="{347BE31A-5289-444D-B5BE-CE82F1FCF9FB}" type="pres">
      <dgm:prSet presAssocID="{99737556-93C2-4CB3-8ECD-9A809D5023A2}" presName="parentText" presStyleLbl="node1" presStyleIdx="4" presStyleCnt="6" custScaleX="88370" custScaleY="58914">
        <dgm:presLayoutVars>
          <dgm:chMax val="0"/>
          <dgm:bulletEnabled val="1"/>
        </dgm:presLayoutVars>
      </dgm:prSet>
      <dgm:spPr/>
    </dgm:pt>
    <dgm:pt modelId="{440D43D1-6E1E-409D-BDAC-0E7DA28072A6}" type="pres">
      <dgm:prSet presAssocID="{518E6DAF-2764-4F48-A356-CD6C76DF1038}" presName="spacer" presStyleCnt="0"/>
      <dgm:spPr/>
    </dgm:pt>
    <dgm:pt modelId="{44B4EC19-9E9F-4C8A-9FD1-23E8EF6F472B}" type="pres">
      <dgm:prSet presAssocID="{80916D36-A27E-43EF-AB61-4A2C4F2642CF}" presName="parentText" presStyleLbl="node1" presStyleIdx="5" presStyleCnt="6" custScaleX="88370" custScaleY="58914">
        <dgm:presLayoutVars>
          <dgm:chMax val="0"/>
          <dgm:bulletEnabled val="1"/>
        </dgm:presLayoutVars>
      </dgm:prSet>
      <dgm:spPr/>
    </dgm:pt>
  </dgm:ptLst>
  <dgm:cxnLst>
    <dgm:cxn modelId="{F0964B01-FABF-49B3-AB9B-ECB33D91974B}" type="presOf" srcId="{D932937C-AB35-46B8-9A96-A02D19BFED94}" destId="{B2ED69C6-7C72-4317-9914-AD3CCE888A4E}" srcOrd="0" destOrd="0" presId="urn:microsoft.com/office/officeart/2005/8/layout/vList2"/>
    <dgm:cxn modelId="{5E868F1C-25F5-4067-80E5-F05204E8AF32}" srcId="{CB76727E-BDAA-457A-BF23-9170F014423F}" destId="{D932937C-AB35-46B8-9A96-A02D19BFED94}" srcOrd="2" destOrd="0" parTransId="{3D77B0CD-98C2-4785-8FA9-4CA0D0A31F29}" sibTransId="{26E0B746-5F9C-4F47-B7A6-A5207B5EA34F}"/>
    <dgm:cxn modelId="{1A734761-8F8F-4549-BA55-8BC3B8A50517}" srcId="{CB76727E-BDAA-457A-BF23-9170F014423F}" destId="{80916D36-A27E-43EF-AB61-4A2C4F2642CF}" srcOrd="5" destOrd="0" parTransId="{9DCE53A5-E1A5-45F6-973E-36521D26D171}" sibTransId="{7E735677-5174-4148-8869-D61718B48A88}"/>
    <dgm:cxn modelId="{C0F6A961-F5EF-47EB-B2EB-B3A099D6463C}" type="presOf" srcId="{80916D36-A27E-43EF-AB61-4A2C4F2642CF}" destId="{44B4EC19-9E9F-4C8A-9FD1-23E8EF6F472B}" srcOrd="0" destOrd="0" presId="urn:microsoft.com/office/officeart/2005/8/layout/vList2"/>
    <dgm:cxn modelId="{8C760772-9D64-4A23-AD17-6AC4654095F4}" type="presOf" srcId="{AC84E0CD-406A-407D-97C8-68884BAF2983}" destId="{744E25DC-ABFF-4A29-9A59-58FBF571400B}" srcOrd="0" destOrd="0" presId="urn:microsoft.com/office/officeart/2005/8/layout/vList2"/>
    <dgm:cxn modelId="{60B36655-D113-4885-B0FE-56B248775C77}" srcId="{CB76727E-BDAA-457A-BF23-9170F014423F}" destId="{5C10DD59-A05C-4C8F-9F6C-BD434B44FE57}" srcOrd="3" destOrd="0" parTransId="{E4EC3D54-1522-4645-9A5A-843DC88CE3C2}" sibTransId="{E57C7ACC-FA87-43B4-9A39-9E52A773D5B4}"/>
    <dgm:cxn modelId="{C9A6A855-1747-41FA-9B0A-D6E6821CEEB0}" srcId="{CB76727E-BDAA-457A-BF23-9170F014423F}" destId="{AC77A746-558D-4954-8B14-594787FC8819}" srcOrd="0" destOrd="0" parTransId="{7926DFBE-33D7-4827-A267-A6181FFEADCE}" sibTransId="{9A19D72A-A03E-4B6B-AD80-3C91097B8635}"/>
    <dgm:cxn modelId="{A182F477-1EE4-4530-8FCE-00C807DC1963}" srcId="{CB76727E-BDAA-457A-BF23-9170F014423F}" destId="{99737556-93C2-4CB3-8ECD-9A809D5023A2}" srcOrd="4" destOrd="0" parTransId="{372CA1A9-74B4-4F5D-BBD6-A9F7828F5CE5}" sibTransId="{518E6DAF-2764-4F48-A356-CD6C76DF1038}"/>
    <dgm:cxn modelId="{D6905B9E-6D59-4CD4-A7A7-A92ADEBA8214}" type="presOf" srcId="{CB76727E-BDAA-457A-BF23-9170F014423F}" destId="{66095377-8C81-4B6B-99C8-E20EAB67782A}" srcOrd="0" destOrd="0" presId="urn:microsoft.com/office/officeart/2005/8/layout/vList2"/>
    <dgm:cxn modelId="{86E6CAA9-101C-469E-B630-F0B42D6E6D6D}" srcId="{CB76727E-BDAA-457A-BF23-9170F014423F}" destId="{AC84E0CD-406A-407D-97C8-68884BAF2983}" srcOrd="1" destOrd="0" parTransId="{E9C61742-9644-423C-B78A-B464B487FFBB}" sibTransId="{38E750E5-D761-488D-A640-4DAFC174EC79}"/>
    <dgm:cxn modelId="{941828D0-668B-4971-8B32-4C7A63AD8DB7}" type="presOf" srcId="{5C10DD59-A05C-4C8F-9F6C-BD434B44FE57}" destId="{293CA9AD-262E-47CA-8F85-492683239FF3}" srcOrd="0" destOrd="0" presId="urn:microsoft.com/office/officeart/2005/8/layout/vList2"/>
    <dgm:cxn modelId="{B4AD94D5-F981-49F6-83C9-48626EA55229}" type="presOf" srcId="{AC77A746-558D-4954-8B14-594787FC8819}" destId="{28380988-1D7E-4B31-8DB0-17CC7ACA79F6}" srcOrd="0" destOrd="0" presId="urn:microsoft.com/office/officeart/2005/8/layout/vList2"/>
    <dgm:cxn modelId="{1F02F8DA-1905-4AC4-BC95-E13E3D566EC0}" type="presOf" srcId="{99737556-93C2-4CB3-8ECD-9A809D5023A2}" destId="{347BE31A-5289-444D-B5BE-CE82F1FCF9FB}" srcOrd="0" destOrd="0" presId="urn:microsoft.com/office/officeart/2005/8/layout/vList2"/>
    <dgm:cxn modelId="{63907A04-AF85-4A59-972A-1AE66C3E67E3}" type="presParOf" srcId="{66095377-8C81-4B6B-99C8-E20EAB67782A}" destId="{28380988-1D7E-4B31-8DB0-17CC7ACA79F6}" srcOrd="0" destOrd="0" presId="urn:microsoft.com/office/officeart/2005/8/layout/vList2"/>
    <dgm:cxn modelId="{4E043309-ECC7-4025-B50B-E81FFA33661F}" type="presParOf" srcId="{66095377-8C81-4B6B-99C8-E20EAB67782A}" destId="{F9EC5613-C7F2-41BC-A1F8-044E9209BAC0}" srcOrd="1" destOrd="0" presId="urn:microsoft.com/office/officeart/2005/8/layout/vList2"/>
    <dgm:cxn modelId="{5C3DF6D8-EE8F-48D8-B60B-8C74E4955115}" type="presParOf" srcId="{66095377-8C81-4B6B-99C8-E20EAB67782A}" destId="{744E25DC-ABFF-4A29-9A59-58FBF571400B}" srcOrd="2" destOrd="0" presId="urn:microsoft.com/office/officeart/2005/8/layout/vList2"/>
    <dgm:cxn modelId="{39F15D16-B71C-4B71-9B40-7512D7B61C0A}" type="presParOf" srcId="{66095377-8C81-4B6B-99C8-E20EAB67782A}" destId="{16063324-ACAC-4654-BE89-ACE444477798}" srcOrd="3" destOrd="0" presId="urn:microsoft.com/office/officeart/2005/8/layout/vList2"/>
    <dgm:cxn modelId="{08546B76-9802-461F-BAA3-800C7BB22795}" type="presParOf" srcId="{66095377-8C81-4B6B-99C8-E20EAB67782A}" destId="{B2ED69C6-7C72-4317-9914-AD3CCE888A4E}" srcOrd="4" destOrd="0" presId="urn:microsoft.com/office/officeart/2005/8/layout/vList2"/>
    <dgm:cxn modelId="{B0A73BEB-4D4E-455E-8F0A-47E1D38EED84}" type="presParOf" srcId="{66095377-8C81-4B6B-99C8-E20EAB67782A}" destId="{025F2282-3BFC-4AC2-B85A-53750A6967AD}" srcOrd="5" destOrd="0" presId="urn:microsoft.com/office/officeart/2005/8/layout/vList2"/>
    <dgm:cxn modelId="{BF3B01EA-209C-4CA0-9CD9-55BA0F28A9D5}" type="presParOf" srcId="{66095377-8C81-4B6B-99C8-E20EAB67782A}" destId="{293CA9AD-262E-47CA-8F85-492683239FF3}" srcOrd="6" destOrd="0" presId="urn:microsoft.com/office/officeart/2005/8/layout/vList2"/>
    <dgm:cxn modelId="{A02045F5-AE4F-479C-AF05-6ECDF0A565D8}" type="presParOf" srcId="{66095377-8C81-4B6B-99C8-E20EAB67782A}" destId="{E5A1A66E-DCB7-4625-AACE-48C8C65736B3}" srcOrd="7" destOrd="0" presId="urn:microsoft.com/office/officeart/2005/8/layout/vList2"/>
    <dgm:cxn modelId="{6D11B03B-336A-4C37-AD73-0F401D893965}" type="presParOf" srcId="{66095377-8C81-4B6B-99C8-E20EAB67782A}" destId="{347BE31A-5289-444D-B5BE-CE82F1FCF9FB}" srcOrd="8" destOrd="0" presId="urn:microsoft.com/office/officeart/2005/8/layout/vList2"/>
    <dgm:cxn modelId="{EE6093E7-5290-48F8-970B-12791185145E}" type="presParOf" srcId="{66095377-8C81-4B6B-99C8-E20EAB67782A}" destId="{440D43D1-6E1E-409D-BDAC-0E7DA28072A6}" srcOrd="9" destOrd="0" presId="urn:microsoft.com/office/officeart/2005/8/layout/vList2"/>
    <dgm:cxn modelId="{F3CBE797-2088-48C6-8CBE-3AE226559F4B}" type="presParOf" srcId="{66095377-8C81-4B6B-99C8-E20EAB67782A}" destId="{44B4EC19-9E9F-4C8A-9FD1-23E8EF6F472B}" srcOrd="1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94F36A4-87B1-4D81-83BC-AA709B61F1AB}" type="doc">
      <dgm:prSet loTypeId="urn:microsoft.com/office/officeart/2005/8/layout/process1" loCatId="process" qsTypeId="urn:microsoft.com/office/officeart/2005/8/quickstyle/simple1" qsCatId="simple" csTypeId="urn:microsoft.com/office/officeart/2005/8/colors/accent4_1" csCatId="accent4" phldr="1"/>
      <dgm:spPr/>
    </dgm:pt>
    <dgm:pt modelId="{4BA88AC8-F840-4D7F-B018-526C97E85A67}">
      <dgm:prSet phldrT="[Text]" custT="1"/>
      <dgm:spPr/>
      <dgm:t>
        <a:bodyPr/>
        <a:lstStyle/>
        <a:p>
          <a:r>
            <a:rPr lang="en-US" sz="2200" b="1" dirty="0">
              <a:latin typeface="Open Sans" panose="020B0606030504020204" pitchFamily="34" charset="0"/>
              <a:ea typeface="Open Sans" panose="020B0606030504020204" pitchFamily="34" charset="0"/>
              <a:cs typeface="Open Sans" panose="020B0606030504020204" pitchFamily="34" charset="0"/>
            </a:rPr>
            <a:t>Apply the skills </a:t>
          </a:r>
          <a:r>
            <a:rPr lang="en-US" sz="2200" dirty="0">
              <a:latin typeface="Open Sans" panose="020B0606030504020204" pitchFamily="34" charset="0"/>
              <a:ea typeface="Open Sans" panose="020B0606030504020204" pitchFamily="34" charset="0"/>
              <a:cs typeface="Open Sans" panose="020B0606030504020204" pitchFamily="34" charset="0"/>
            </a:rPr>
            <a:t>learned in the training.</a:t>
          </a:r>
          <a:endParaRPr lang="en-CA" sz="2200" dirty="0">
            <a:latin typeface="Open Sans" panose="020B0606030504020204" pitchFamily="34" charset="0"/>
            <a:ea typeface="Open Sans" panose="020B0606030504020204" pitchFamily="34" charset="0"/>
            <a:cs typeface="Open Sans" panose="020B0606030504020204" pitchFamily="34" charset="0"/>
          </a:endParaRPr>
        </a:p>
      </dgm:t>
    </dgm:pt>
    <dgm:pt modelId="{691422AC-6683-4291-BD70-A418B50F440D}" type="parTrans" cxnId="{5D60AF04-7E31-4FF7-BC2C-FA55748C0DF3}">
      <dgm:prSet/>
      <dgm:spPr/>
      <dgm:t>
        <a:bodyPr/>
        <a:lstStyle/>
        <a:p>
          <a:endParaRPr lang="en-CA"/>
        </a:p>
      </dgm:t>
    </dgm:pt>
    <dgm:pt modelId="{73BAF66D-8296-4BD2-86A4-47B0846B8A2A}" type="sibTrans" cxnId="{5D60AF04-7E31-4FF7-BC2C-FA55748C0DF3}">
      <dgm:prSet/>
      <dgm:spPr/>
      <dgm:t>
        <a:bodyPr/>
        <a:lstStyle/>
        <a:p>
          <a:endParaRPr lang="en-CA"/>
        </a:p>
      </dgm:t>
    </dgm:pt>
    <dgm:pt modelId="{7396C1AC-8086-4512-9065-5EAFFAAAB504}">
      <dgm:prSet custT="1"/>
      <dgm:spPr/>
      <dgm:t>
        <a:bodyPr/>
        <a:lstStyle/>
        <a:p>
          <a:r>
            <a:rPr lang="en-CA" sz="2200" dirty="0">
              <a:latin typeface="Open Sans" panose="020B0606030504020204" pitchFamily="34" charset="0"/>
              <a:ea typeface="Open Sans" panose="020B0606030504020204" pitchFamily="34" charset="0"/>
              <a:cs typeface="Open Sans" panose="020B0606030504020204" pitchFamily="34" charset="0"/>
            </a:rPr>
            <a:t>Identify the </a:t>
          </a:r>
          <a:r>
            <a:rPr lang="en-CA" sz="2200" b="1" dirty="0">
              <a:latin typeface="Open Sans" panose="020B0606030504020204" pitchFamily="34" charset="0"/>
              <a:ea typeface="Open Sans" panose="020B0606030504020204" pitchFamily="34" charset="0"/>
              <a:cs typeface="Open Sans" panose="020B0606030504020204" pitchFamily="34" charset="0"/>
            </a:rPr>
            <a:t>membership issues</a:t>
          </a:r>
          <a:r>
            <a:rPr lang="en-CA" sz="2200" dirty="0">
              <a:latin typeface="Open Sans" panose="020B0606030504020204" pitchFamily="34" charset="0"/>
              <a:ea typeface="Open Sans" panose="020B0606030504020204" pitchFamily="34" charset="0"/>
              <a:cs typeface="Open Sans" panose="020B0606030504020204" pitchFamily="34" charset="0"/>
            </a:rPr>
            <a:t>.</a:t>
          </a:r>
        </a:p>
      </dgm:t>
    </dgm:pt>
    <dgm:pt modelId="{2F897046-8D32-4558-8EAA-6375DA4B273C}" type="parTrans" cxnId="{AFE217AC-F245-4D07-93E6-6CB0FC141207}">
      <dgm:prSet/>
      <dgm:spPr/>
      <dgm:t>
        <a:bodyPr/>
        <a:lstStyle/>
        <a:p>
          <a:endParaRPr lang="en-CA"/>
        </a:p>
      </dgm:t>
    </dgm:pt>
    <dgm:pt modelId="{FA29EBFA-9AE1-441A-A657-4D52FCA07C11}" type="sibTrans" cxnId="{AFE217AC-F245-4D07-93E6-6CB0FC141207}">
      <dgm:prSet/>
      <dgm:spPr/>
      <dgm:t>
        <a:bodyPr/>
        <a:lstStyle/>
        <a:p>
          <a:endParaRPr lang="en-CA"/>
        </a:p>
      </dgm:t>
    </dgm:pt>
    <dgm:pt modelId="{E3BBF375-69E4-4818-ACFC-08F0A16C9232}" type="pres">
      <dgm:prSet presAssocID="{494F36A4-87B1-4D81-83BC-AA709B61F1AB}" presName="Name0" presStyleCnt="0">
        <dgm:presLayoutVars>
          <dgm:dir/>
          <dgm:resizeHandles val="exact"/>
        </dgm:presLayoutVars>
      </dgm:prSet>
      <dgm:spPr/>
    </dgm:pt>
    <dgm:pt modelId="{168AA484-E46B-4DA6-AFF4-563F55790416}" type="pres">
      <dgm:prSet presAssocID="{4BA88AC8-F840-4D7F-B018-526C97E85A67}" presName="node" presStyleLbl="node1" presStyleIdx="0" presStyleCnt="2">
        <dgm:presLayoutVars>
          <dgm:bulletEnabled val="1"/>
        </dgm:presLayoutVars>
      </dgm:prSet>
      <dgm:spPr/>
    </dgm:pt>
    <dgm:pt modelId="{3636FF95-C1E2-4EDF-98B1-954CF5F0FB52}" type="pres">
      <dgm:prSet presAssocID="{73BAF66D-8296-4BD2-86A4-47B0846B8A2A}" presName="sibTrans" presStyleLbl="sibTrans2D1" presStyleIdx="0" presStyleCnt="1"/>
      <dgm:spPr/>
    </dgm:pt>
    <dgm:pt modelId="{F995E5B5-5C59-4C00-80B2-E5370B735C2D}" type="pres">
      <dgm:prSet presAssocID="{73BAF66D-8296-4BD2-86A4-47B0846B8A2A}" presName="connectorText" presStyleLbl="sibTrans2D1" presStyleIdx="0" presStyleCnt="1"/>
      <dgm:spPr/>
    </dgm:pt>
    <dgm:pt modelId="{99B1B4EB-E86B-4827-96F0-00E534C08463}" type="pres">
      <dgm:prSet presAssocID="{7396C1AC-8086-4512-9065-5EAFFAAAB504}" presName="node" presStyleLbl="node1" presStyleIdx="1" presStyleCnt="2">
        <dgm:presLayoutVars>
          <dgm:bulletEnabled val="1"/>
        </dgm:presLayoutVars>
      </dgm:prSet>
      <dgm:spPr/>
    </dgm:pt>
  </dgm:ptLst>
  <dgm:cxnLst>
    <dgm:cxn modelId="{5D60AF04-7E31-4FF7-BC2C-FA55748C0DF3}" srcId="{494F36A4-87B1-4D81-83BC-AA709B61F1AB}" destId="{4BA88AC8-F840-4D7F-B018-526C97E85A67}" srcOrd="0" destOrd="0" parTransId="{691422AC-6683-4291-BD70-A418B50F440D}" sibTransId="{73BAF66D-8296-4BD2-86A4-47B0846B8A2A}"/>
    <dgm:cxn modelId="{3E90B73B-3DDE-40BB-B4CB-564C96352ACF}" type="presOf" srcId="{494F36A4-87B1-4D81-83BC-AA709B61F1AB}" destId="{E3BBF375-69E4-4818-ACFC-08F0A16C9232}" srcOrd="0" destOrd="0" presId="urn:microsoft.com/office/officeart/2005/8/layout/process1"/>
    <dgm:cxn modelId="{5E3BDC68-59F9-40D4-9741-2394A19A25A2}" type="presOf" srcId="{73BAF66D-8296-4BD2-86A4-47B0846B8A2A}" destId="{F995E5B5-5C59-4C00-80B2-E5370B735C2D}" srcOrd="1" destOrd="0" presId="urn:microsoft.com/office/officeart/2005/8/layout/process1"/>
    <dgm:cxn modelId="{AFE217AC-F245-4D07-93E6-6CB0FC141207}" srcId="{494F36A4-87B1-4D81-83BC-AA709B61F1AB}" destId="{7396C1AC-8086-4512-9065-5EAFFAAAB504}" srcOrd="1" destOrd="0" parTransId="{2F897046-8D32-4558-8EAA-6375DA4B273C}" sibTransId="{FA29EBFA-9AE1-441A-A657-4D52FCA07C11}"/>
    <dgm:cxn modelId="{34C886C3-0A91-4ACB-994A-77E5C5731EF6}" type="presOf" srcId="{4BA88AC8-F840-4D7F-B018-526C97E85A67}" destId="{168AA484-E46B-4DA6-AFF4-563F55790416}" srcOrd="0" destOrd="0" presId="urn:microsoft.com/office/officeart/2005/8/layout/process1"/>
    <dgm:cxn modelId="{30B740C6-F704-4405-A8E5-1BE515C3B9A2}" type="presOf" srcId="{7396C1AC-8086-4512-9065-5EAFFAAAB504}" destId="{99B1B4EB-E86B-4827-96F0-00E534C08463}" srcOrd="0" destOrd="0" presId="urn:microsoft.com/office/officeart/2005/8/layout/process1"/>
    <dgm:cxn modelId="{E0D8FEF1-9B3C-4C52-B10B-D1A340BACE12}" type="presOf" srcId="{73BAF66D-8296-4BD2-86A4-47B0846B8A2A}" destId="{3636FF95-C1E2-4EDF-98B1-954CF5F0FB52}" srcOrd="0" destOrd="0" presId="urn:microsoft.com/office/officeart/2005/8/layout/process1"/>
    <dgm:cxn modelId="{C3F2ACE3-AB3B-4BF5-9702-C00B5C9EFEB3}" type="presParOf" srcId="{E3BBF375-69E4-4818-ACFC-08F0A16C9232}" destId="{168AA484-E46B-4DA6-AFF4-563F55790416}" srcOrd="0" destOrd="0" presId="urn:microsoft.com/office/officeart/2005/8/layout/process1"/>
    <dgm:cxn modelId="{9AF90844-72C1-4936-B62B-9425A27D4369}" type="presParOf" srcId="{E3BBF375-69E4-4818-ACFC-08F0A16C9232}" destId="{3636FF95-C1E2-4EDF-98B1-954CF5F0FB52}" srcOrd="1" destOrd="0" presId="urn:microsoft.com/office/officeart/2005/8/layout/process1"/>
    <dgm:cxn modelId="{93B6B883-9E96-40BA-9599-35DD39B92EEE}" type="presParOf" srcId="{3636FF95-C1E2-4EDF-98B1-954CF5F0FB52}" destId="{F995E5B5-5C59-4C00-80B2-E5370B735C2D}" srcOrd="0" destOrd="0" presId="urn:microsoft.com/office/officeart/2005/8/layout/process1"/>
    <dgm:cxn modelId="{8B0EB188-A9AF-4A37-8472-0CF1645C57BE}" type="presParOf" srcId="{E3BBF375-69E4-4818-ACFC-08F0A16C9232}" destId="{99B1B4EB-E86B-4827-96F0-00E534C08463}" srcOrd="2"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48C0A4-39FC-4DBF-A90E-7DEA9E1C5746}">
      <dsp:nvSpPr>
        <dsp:cNvPr id="0" name=""/>
        <dsp:cNvSpPr/>
      </dsp:nvSpPr>
      <dsp:spPr>
        <a:xfrm>
          <a:off x="1713" y="347627"/>
          <a:ext cx="3861914" cy="196596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Engaging and activating members around </a:t>
          </a:r>
          <a:r>
            <a:rPr lang="en-US" sz="1700" b="1"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internal power-building </a:t>
          </a:r>
          <a:r>
            <a:rPr lang="en-US" sz="17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initiatives is essential to winning better contracts and increasing market share. </a:t>
          </a:r>
          <a:endParaRPr lang="en-CA" sz="17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dsp:txBody>
      <dsp:txXfrm>
        <a:off x="1713" y="347627"/>
        <a:ext cx="3861914" cy="1965967"/>
      </dsp:txXfrm>
    </dsp:sp>
    <dsp:sp modelId="{03242F2B-D615-437F-89DB-78E81F0F3393}">
      <dsp:nvSpPr>
        <dsp:cNvPr id="0" name=""/>
        <dsp:cNvSpPr/>
      </dsp:nvSpPr>
      <dsp:spPr>
        <a:xfrm>
          <a:off x="4191289" y="347627"/>
          <a:ext cx="4671597" cy="1965967"/>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An </a:t>
          </a:r>
          <a:r>
            <a:rPr lang="en-US" sz="1700" b="1"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active and engaged membership </a:t>
          </a:r>
          <a:r>
            <a:rPr lang="en-US" sz="17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can be plugged into external organizing campaigns that bring in new members and improve overall conditions, and increase worker POWER in the construction industry and other IUPAT-represented workplaces.</a:t>
          </a:r>
          <a:endParaRPr lang="en-CA" sz="17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dsp:txBody>
      <dsp:txXfrm>
        <a:off x="4191289" y="347627"/>
        <a:ext cx="4671597" cy="1965967"/>
      </dsp:txXfrm>
    </dsp:sp>
    <dsp:sp modelId="{01E5D50B-081A-40EF-9A73-6DE741D53CEF}">
      <dsp:nvSpPr>
        <dsp:cNvPr id="0" name=""/>
        <dsp:cNvSpPr/>
      </dsp:nvSpPr>
      <dsp:spPr>
        <a:xfrm>
          <a:off x="32890" y="2641256"/>
          <a:ext cx="3865256" cy="1965967"/>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Engaged membership </a:t>
          </a:r>
          <a:r>
            <a:rPr lang="en-US" sz="17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expands capacity to increase Power-Base by engaging the broader communities in which they live in contract campaigns.</a:t>
          </a:r>
          <a:endParaRPr lang="en-CA" sz="17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dsp:txBody>
      <dsp:txXfrm>
        <a:off x="32890" y="2641256"/>
        <a:ext cx="3865256" cy="1965967"/>
      </dsp:txXfrm>
    </dsp:sp>
    <dsp:sp modelId="{ACFBE58B-1A3F-4E4E-8375-F76DC3617C63}">
      <dsp:nvSpPr>
        <dsp:cNvPr id="0" name=""/>
        <dsp:cNvSpPr/>
      </dsp:nvSpPr>
      <dsp:spPr>
        <a:xfrm>
          <a:off x="4225808" y="2641256"/>
          <a:ext cx="4605901" cy="196596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Rank-and-file union members </a:t>
          </a:r>
          <a:r>
            <a:rPr lang="en-US" sz="17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are the best communicators of the worker narrative that builds support for pro-union policies and worker POWER building initiatives among the general public.</a:t>
          </a:r>
          <a:endParaRPr lang="en-CA" sz="17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dsp:txBody>
      <dsp:txXfrm>
        <a:off x="4225808" y="2641256"/>
        <a:ext cx="4605901" cy="19659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D2E2AF-870C-4059-AD81-A1F9B1D7AA17}">
      <dsp:nvSpPr>
        <dsp:cNvPr id="0" name=""/>
        <dsp:cNvSpPr/>
      </dsp:nvSpPr>
      <dsp:spPr>
        <a:xfrm>
          <a:off x="480132" y="2274"/>
          <a:ext cx="3960263" cy="1612627"/>
        </a:xfrm>
        <a:prstGeom prst="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Open Sans" panose="020B0606030504020204" pitchFamily="34" charset="0"/>
              <a:ea typeface="Open Sans" panose="020B0606030504020204" pitchFamily="34" charset="0"/>
              <a:cs typeface="Open Sans" panose="020B0606030504020204" pitchFamily="34" charset="0"/>
            </a:rPr>
            <a:t>Objections are usually based on </a:t>
          </a:r>
          <a:r>
            <a:rPr lang="en-US" sz="2200" b="1" kern="1200" dirty="0">
              <a:latin typeface="Open Sans" panose="020B0606030504020204" pitchFamily="34" charset="0"/>
              <a:ea typeface="Open Sans" panose="020B0606030504020204" pitchFamily="34" charset="0"/>
              <a:cs typeface="Open Sans" panose="020B0606030504020204" pitchFamily="34" charset="0"/>
            </a:rPr>
            <a:t>fear or futility</a:t>
          </a:r>
          <a:r>
            <a:rPr lang="en-US" sz="2200" kern="1200" dirty="0">
              <a:latin typeface="Open Sans" panose="020B0606030504020204" pitchFamily="34" charset="0"/>
              <a:ea typeface="Open Sans" panose="020B0606030504020204" pitchFamily="34" charset="0"/>
              <a:cs typeface="Open Sans" panose="020B0606030504020204" pitchFamily="34" charset="0"/>
            </a:rPr>
            <a:t>.</a:t>
          </a:r>
          <a:endParaRPr lang="en-CA" sz="2200" kern="1200" dirty="0">
            <a:latin typeface="Open Sans" panose="020B0606030504020204" pitchFamily="34" charset="0"/>
            <a:ea typeface="Open Sans" panose="020B0606030504020204" pitchFamily="34" charset="0"/>
            <a:cs typeface="Open Sans" panose="020B0606030504020204" pitchFamily="34" charset="0"/>
          </a:endParaRPr>
        </a:p>
      </dsp:txBody>
      <dsp:txXfrm>
        <a:off x="480132" y="2274"/>
        <a:ext cx="3960263" cy="1612627"/>
      </dsp:txXfrm>
    </dsp:sp>
    <dsp:sp modelId="{ADD33504-FA6E-4452-8055-E4009ECB42DA}">
      <dsp:nvSpPr>
        <dsp:cNvPr id="0" name=""/>
        <dsp:cNvSpPr/>
      </dsp:nvSpPr>
      <dsp:spPr>
        <a:xfrm>
          <a:off x="4709166" y="2274"/>
          <a:ext cx="3646069" cy="1612627"/>
        </a:xfrm>
        <a:prstGeom prst="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Open Sans" panose="020B0606030504020204" pitchFamily="34" charset="0"/>
              <a:ea typeface="Open Sans" panose="020B0606030504020204" pitchFamily="34" charset="0"/>
              <a:cs typeface="Open Sans" panose="020B0606030504020204" pitchFamily="34" charset="0"/>
            </a:rPr>
            <a:t>Time, effort, ownership, and rejection are hard.</a:t>
          </a:r>
          <a:endParaRPr lang="en-CA" sz="2200" kern="1200" dirty="0">
            <a:latin typeface="Open Sans" panose="020B0606030504020204" pitchFamily="34" charset="0"/>
            <a:ea typeface="Open Sans" panose="020B0606030504020204" pitchFamily="34" charset="0"/>
            <a:cs typeface="Open Sans" panose="020B0606030504020204" pitchFamily="34" charset="0"/>
          </a:endParaRPr>
        </a:p>
      </dsp:txBody>
      <dsp:txXfrm>
        <a:off x="4709166" y="2274"/>
        <a:ext cx="3646069" cy="1612627"/>
      </dsp:txXfrm>
    </dsp:sp>
    <dsp:sp modelId="{91C28C8E-A843-4F1A-A577-7DC202E1F4E5}">
      <dsp:nvSpPr>
        <dsp:cNvPr id="0" name=""/>
        <dsp:cNvSpPr/>
      </dsp:nvSpPr>
      <dsp:spPr>
        <a:xfrm>
          <a:off x="506632" y="1883673"/>
          <a:ext cx="3907261" cy="1612627"/>
        </a:xfrm>
        <a:prstGeom prst="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dirty="0">
              <a:latin typeface="Open Sans" panose="020B0606030504020204" pitchFamily="34" charset="0"/>
              <a:ea typeface="Open Sans" panose="020B0606030504020204" pitchFamily="34" charset="0"/>
              <a:cs typeface="Open Sans" panose="020B0606030504020204" pitchFamily="34" charset="0"/>
            </a:rPr>
            <a:t>Past experiences </a:t>
          </a:r>
          <a:r>
            <a:rPr lang="en-US" sz="2200" kern="1200" dirty="0">
              <a:latin typeface="Open Sans" panose="020B0606030504020204" pitchFamily="34" charset="0"/>
              <a:ea typeface="Open Sans" panose="020B0606030504020204" pitchFamily="34" charset="0"/>
              <a:cs typeface="Open Sans" panose="020B0606030504020204" pitchFamily="34" charset="0"/>
            </a:rPr>
            <a:t>with the union have led to pushback.</a:t>
          </a:r>
          <a:endParaRPr lang="en-CA" sz="2200" kern="1200" dirty="0">
            <a:latin typeface="Open Sans" panose="020B0606030504020204" pitchFamily="34" charset="0"/>
            <a:ea typeface="Open Sans" panose="020B0606030504020204" pitchFamily="34" charset="0"/>
            <a:cs typeface="Open Sans" panose="020B0606030504020204" pitchFamily="34" charset="0"/>
          </a:endParaRPr>
        </a:p>
      </dsp:txBody>
      <dsp:txXfrm>
        <a:off x="506632" y="1883673"/>
        <a:ext cx="3907261" cy="1612627"/>
      </dsp:txXfrm>
    </dsp:sp>
    <dsp:sp modelId="{9F131D86-2A15-42EC-BB59-73B9187D9BF6}">
      <dsp:nvSpPr>
        <dsp:cNvPr id="0" name=""/>
        <dsp:cNvSpPr/>
      </dsp:nvSpPr>
      <dsp:spPr>
        <a:xfrm>
          <a:off x="4682665" y="1883673"/>
          <a:ext cx="3646069" cy="1612627"/>
        </a:xfrm>
        <a:prstGeom prst="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CA" sz="2200" kern="1200" dirty="0">
              <a:latin typeface="Open Sans" panose="020B0606030504020204" pitchFamily="34" charset="0"/>
              <a:ea typeface="Open Sans" panose="020B0606030504020204" pitchFamily="34" charset="0"/>
              <a:cs typeface="Open Sans" panose="020B0606030504020204" pitchFamily="34" charset="0"/>
            </a:rPr>
            <a:t>Union </a:t>
          </a:r>
          <a:r>
            <a:rPr lang="en-CA" sz="2200" b="1" kern="1200" dirty="0">
              <a:latin typeface="Open Sans" panose="020B0606030504020204" pitchFamily="34" charset="0"/>
              <a:ea typeface="Open Sans" panose="020B0606030504020204" pitchFamily="34" charset="0"/>
              <a:cs typeface="Open Sans" panose="020B0606030504020204" pitchFamily="34" charset="0"/>
            </a:rPr>
            <a:t>Dues</a:t>
          </a:r>
        </a:p>
      </dsp:txBody>
      <dsp:txXfrm>
        <a:off x="4682665" y="1883673"/>
        <a:ext cx="3646069" cy="161262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380988-1D7E-4B31-8DB0-17CC7ACA79F6}">
      <dsp:nvSpPr>
        <dsp:cNvPr id="0" name=""/>
        <dsp:cNvSpPr/>
      </dsp:nvSpPr>
      <dsp:spPr>
        <a:xfrm>
          <a:off x="407397" y="25306"/>
          <a:ext cx="6191185" cy="672750"/>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Open Sans" panose="020B0606030504020204" pitchFamily="34" charset="0"/>
              <a:ea typeface="Open Sans" panose="020B0606030504020204" pitchFamily="34" charset="0"/>
              <a:cs typeface="Open Sans" panose="020B0606030504020204" pitchFamily="34" charset="0"/>
            </a:rPr>
            <a:t>Remember the </a:t>
          </a:r>
          <a:r>
            <a:rPr lang="en-US" sz="2200" b="1" kern="1200" dirty="0">
              <a:latin typeface="Open Sans" panose="020B0606030504020204" pitchFamily="34" charset="0"/>
              <a:ea typeface="Open Sans" panose="020B0606030504020204" pitchFamily="34" charset="0"/>
              <a:cs typeface="Open Sans" panose="020B0606030504020204" pitchFamily="34" charset="0"/>
            </a:rPr>
            <a:t>issues</a:t>
          </a:r>
          <a:r>
            <a:rPr lang="en-US" sz="2200" kern="1200" dirty="0">
              <a:latin typeface="Open Sans" panose="020B0606030504020204" pitchFamily="34" charset="0"/>
              <a:ea typeface="Open Sans" panose="020B0606030504020204" pitchFamily="34" charset="0"/>
              <a:cs typeface="Open Sans" panose="020B0606030504020204" pitchFamily="34" charset="0"/>
            </a:rPr>
            <a:t> (their Issues, not ours).</a:t>
          </a:r>
          <a:endParaRPr lang="en-CA" sz="2200" kern="1200" dirty="0">
            <a:latin typeface="Open Sans" panose="020B0606030504020204" pitchFamily="34" charset="0"/>
            <a:ea typeface="Open Sans" panose="020B0606030504020204" pitchFamily="34" charset="0"/>
            <a:cs typeface="Open Sans" panose="020B0606030504020204" pitchFamily="34" charset="0"/>
          </a:endParaRPr>
        </a:p>
      </dsp:txBody>
      <dsp:txXfrm>
        <a:off x="440238" y="58147"/>
        <a:ext cx="6125503" cy="607068"/>
      </dsp:txXfrm>
    </dsp:sp>
    <dsp:sp modelId="{744E25DC-ABFF-4A29-9A59-58FBF571400B}">
      <dsp:nvSpPr>
        <dsp:cNvPr id="0" name=""/>
        <dsp:cNvSpPr/>
      </dsp:nvSpPr>
      <dsp:spPr>
        <a:xfrm>
          <a:off x="407397" y="873737"/>
          <a:ext cx="6191185" cy="672750"/>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Open Sans" panose="020B0606030504020204" pitchFamily="34" charset="0"/>
              <a:ea typeface="Open Sans" panose="020B0606030504020204" pitchFamily="34" charset="0"/>
              <a:cs typeface="Open Sans" panose="020B0606030504020204" pitchFamily="34" charset="0"/>
            </a:rPr>
            <a:t>Affirm, Acknowledge, Redirect (</a:t>
          </a:r>
          <a:r>
            <a:rPr lang="en-US" sz="2200" b="1" kern="1200" dirty="0">
              <a:latin typeface="Open Sans" panose="020B0606030504020204" pitchFamily="34" charset="0"/>
              <a:ea typeface="Open Sans" panose="020B0606030504020204" pitchFamily="34" charset="0"/>
              <a:cs typeface="Open Sans" panose="020B0606030504020204" pitchFamily="34" charset="0"/>
            </a:rPr>
            <a:t>AAR</a:t>
          </a:r>
          <a:r>
            <a:rPr lang="en-US" sz="2200" kern="1200" dirty="0">
              <a:latin typeface="Open Sans" panose="020B0606030504020204" pitchFamily="34" charset="0"/>
              <a:ea typeface="Open Sans" panose="020B0606030504020204" pitchFamily="34" charset="0"/>
              <a:cs typeface="Open Sans" panose="020B0606030504020204" pitchFamily="34" charset="0"/>
            </a:rPr>
            <a:t>) Method </a:t>
          </a:r>
          <a:endParaRPr lang="en-CA" sz="2200" kern="1200" dirty="0">
            <a:latin typeface="Open Sans" panose="020B0606030504020204" pitchFamily="34" charset="0"/>
            <a:ea typeface="Open Sans" panose="020B0606030504020204" pitchFamily="34" charset="0"/>
            <a:cs typeface="Open Sans" panose="020B0606030504020204" pitchFamily="34" charset="0"/>
          </a:endParaRPr>
        </a:p>
      </dsp:txBody>
      <dsp:txXfrm>
        <a:off x="440238" y="906578"/>
        <a:ext cx="6125503" cy="607068"/>
      </dsp:txXfrm>
    </dsp:sp>
    <dsp:sp modelId="{B2ED69C6-7C72-4317-9914-AD3CCE888A4E}">
      <dsp:nvSpPr>
        <dsp:cNvPr id="0" name=""/>
        <dsp:cNvSpPr/>
      </dsp:nvSpPr>
      <dsp:spPr>
        <a:xfrm>
          <a:off x="407397" y="1722167"/>
          <a:ext cx="6191185" cy="672750"/>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CA" sz="2200" kern="1200" dirty="0">
              <a:latin typeface="Open Sans" panose="020B0606030504020204" pitchFamily="34" charset="0"/>
              <a:ea typeface="Open Sans" panose="020B0606030504020204" pitchFamily="34" charset="0"/>
              <a:cs typeface="Open Sans" panose="020B0606030504020204" pitchFamily="34" charset="0"/>
            </a:rPr>
            <a:t>Call the </a:t>
          </a:r>
          <a:r>
            <a:rPr lang="en-CA" sz="2200" b="1" kern="1200" dirty="0">
              <a:latin typeface="Open Sans" panose="020B0606030504020204" pitchFamily="34" charset="0"/>
              <a:ea typeface="Open Sans" panose="020B0606030504020204" pitchFamily="34" charset="0"/>
              <a:cs typeface="Open Sans" panose="020B0606030504020204" pitchFamily="34" charset="0"/>
            </a:rPr>
            <a:t>question</a:t>
          </a:r>
          <a:r>
            <a:rPr lang="en-CA" sz="2200" kern="1200" dirty="0">
              <a:latin typeface="Open Sans" panose="020B0606030504020204" pitchFamily="34" charset="0"/>
              <a:ea typeface="Open Sans" panose="020B0606030504020204" pitchFamily="34" charset="0"/>
              <a:cs typeface="Open Sans" panose="020B0606030504020204" pitchFamily="34" charset="0"/>
            </a:rPr>
            <a:t> again.</a:t>
          </a:r>
        </a:p>
      </dsp:txBody>
      <dsp:txXfrm>
        <a:off x="440238" y="1755008"/>
        <a:ext cx="6125503" cy="607068"/>
      </dsp:txXfrm>
    </dsp:sp>
    <dsp:sp modelId="{293CA9AD-262E-47CA-8F85-492683239FF3}">
      <dsp:nvSpPr>
        <dsp:cNvPr id="0" name=""/>
        <dsp:cNvSpPr/>
      </dsp:nvSpPr>
      <dsp:spPr>
        <a:xfrm>
          <a:off x="407397" y="2570598"/>
          <a:ext cx="6191185" cy="672750"/>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CA" sz="2200" kern="1200" dirty="0">
              <a:latin typeface="Open Sans" panose="020B0606030504020204" pitchFamily="34" charset="0"/>
              <a:ea typeface="Open Sans" panose="020B0606030504020204" pitchFamily="34" charset="0"/>
              <a:cs typeface="Open Sans" panose="020B0606030504020204" pitchFamily="34" charset="0"/>
            </a:rPr>
            <a:t>Make it </a:t>
          </a:r>
          <a:r>
            <a:rPr lang="en-CA" sz="2200" b="1" kern="1200" dirty="0">
              <a:latin typeface="Open Sans" panose="020B0606030504020204" pitchFamily="34" charset="0"/>
              <a:ea typeface="Open Sans" panose="020B0606030504020204" pitchFamily="34" charset="0"/>
              <a:cs typeface="Open Sans" panose="020B0606030504020204" pitchFamily="34" charset="0"/>
            </a:rPr>
            <a:t>personal.</a:t>
          </a:r>
        </a:p>
      </dsp:txBody>
      <dsp:txXfrm>
        <a:off x="440238" y="2603439"/>
        <a:ext cx="6125503" cy="607068"/>
      </dsp:txXfrm>
    </dsp:sp>
    <dsp:sp modelId="{347BE31A-5289-444D-B5BE-CE82F1FCF9FB}">
      <dsp:nvSpPr>
        <dsp:cNvPr id="0" name=""/>
        <dsp:cNvSpPr/>
      </dsp:nvSpPr>
      <dsp:spPr>
        <a:xfrm>
          <a:off x="407397" y="3419029"/>
          <a:ext cx="6191185" cy="672750"/>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Open Sans" panose="020B0606030504020204" pitchFamily="34" charset="0"/>
              <a:ea typeface="Open Sans" panose="020B0606030504020204" pitchFamily="34" charset="0"/>
              <a:cs typeface="Open Sans" panose="020B0606030504020204" pitchFamily="34" charset="0"/>
            </a:rPr>
            <a:t>Don’t let members off the hook.</a:t>
          </a:r>
          <a:endParaRPr lang="en-CA" sz="2200" kern="1200" dirty="0">
            <a:latin typeface="Open Sans" panose="020B0606030504020204" pitchFamily="34" charset="0"/>
            <a:ea typeface="Open Sans" panose="020B0606030504020204" pitchFamily="34" charset="0"/>
            <a:cs typeface="Open Sans" panose="020B0606030504020204" pitchFamily="34" charset="0"/>
          </a:endParaRPr>
        </a:p>
      </dsp:txBody>
      <dsp:txXfrm>
        <a:off x="440238" y="3451870"/>
        <a:ext cx="6125503" cy="607068"/>
      </dsp:txXfrm>
    </dsp:sp>
    <dsp:sp modelId="{44B4EC19-9E9F-4C8A-9FD1-23E8EF6F472B}">
      <dsp:nvSpPr>
        <dsp:cNvPr id="0" name=""/>
        <dsp:cNvSpPr/>
      </dsp:nvSpPr>
      <dsp:spPr>
        <a:xfrm>
          <a:off x="407397" y="4267459"/>
          <a:ext cx="6191185" cy="672750"/>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Open Sans" panose="020B0606030504020204" pitchFamily="34" charset="0"/>
              <a:ea typeface="Open Sans" panose="020B0606030504020204" pitchFamily="34" charset="0"/>
              <a:cs typeface="Open Sans" panose="020B0606030504020204" pitchFamily="34" charset="0"/>
            </a:rPr>
            <a:t>Get back to their </a:t>
          </a:r>
          <a:r>
            <a:rPr lang="en-US" sz="2200" b="1" kern="1200" dirty="0">
              <a:latin typeface="Open Sans" panose="020B0606030504020204" pitchFamily="34" charset="0"/>
              <a:ea typeface="Open Sans" panose="020B0606030504020204" pitchFamily="34" charset="0"/>
              <a:cs typeface="Open Sans" panose="020B0606030504020204" pitchFamily="34" charset="0"/>
            </a:rPr>
            <a:t>‘why’.</a:t>
          </a:r>
          <a:endParaRPr lang="en-CA" sz="2200" b="1" kern="1200" dirty="0">
            <a:latin typeface="Open Sans" panose="020B0606030504020204" pitchFamily="34" charset="0"/>
            <a:ea typeface="Open Sans" panose="020B0606030504020204" pitchFamily="34" charset="0"/>
            <a:cs typeface="Open Sans" panose="020B0606030504020204" pitchFamily="34" charset="0"/>
          </a:endParaRPr>
        </a:p>
      </dsp:txBody>
      <dsp:txXfrm>
        <a:off x="440238" y="4300300"/>
        <a:ext cx="6125503" cy="60706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8AA484-E46B-4DA6-AFF4-563F55790416}">
      <dsp:nvSpPr>
        <dsp:cNvPr id="0" name=""/>
        <dsp:cNvSpPr/>
      </dsp:nvSpPr>
      <dsp:spPr>
        <a:xfrm>
          <a:off x="1731" y="0"/>
          <a:ext cx="3692140" cy="1921789"/>
        </a:xfrm>
        <a:prstGeom prst="roundRect">
          <a:avLst>
            <a:gd name="adj" fmla="val 10000"/>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dirty="0">
              <a:latin typeface="Open Sans" panose="020B0606030504020204" pitchFamily="34" charset="0"/>
              <a:ea typeface="Open Sans" panose="020B0606030504020204" pitchFamily="34" charset="0"/>
              <a:cs typeface="Open Sans" panose="020B0606030504020204" pitchFamily="34" charset="0"/>
            </a:rPr>
            <a:t>Apply the skills </a:t>
          </a:r>
          <a:r>
            <a:rPr lang="en-US" sz="2200" kern="1200" dirty="0">
              <a:latin typeface="Open Sans" panose="020B0606030504020204" pitchFamily="34" charset="0"/>
              <a:ea typeface="Open Sans" panose="020B0606030504020204" pitchFamily="34" charset="0"/>
              <a:cs typeface="Open Sans" panose="020B0606030504020204" pitchFamily="34" charset="0"/>
            </a:rPr>
            <a:t>learned in the training.</a:t>
          </a:r>
          <a:endParaRPr lang="en-CA" sz="2200" kern="1200" dirty="0">
            <a:latin typeface="Open Sans" panose="020B0606030504020204" pitchFamily="34" charset="0"/>
            <a:ea typeface="Open Sans" panose="020B0606030504020204" pitchFamily="34" charset="0"/>
            <a:cs typeface="Open Sans" panose="020B0606030504020204" pitchFamily="34" charset="0"/>
          </a:endParaRPr>
        </a:p>
      </dsp:txBody>
      <dsp:txXfrm>
        <a:off x="58018" y="56287"/>
        <a:ext cx="3579566" cy="1809215"/>
      </dsp:txXfrm>
    </dsp:sp>
    <dsp:sp modelId="{3636FF95-C1E2-4EDF-98B1-954CF5F0FB52}">
      <dsp:nvSpPr>
        <dsp:cNvPr id="0" name=""/>
        <dsp:cNvSpPr/>
      </dsp:nvSpPr>
      <dsp:spPr>
        <a:xfrm>
          <a:off x="4063085" y="503069"/>
          <a:ext cx="782733" cy="915650"/>
        </a:xfrm>
        <a:prstGeom prst="rightArrow">
          <a:avLst>
            <a:gd name="adj1" fmla="val 60000"/>
            <a:gd name="adj2" fmla="val 50000"/>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33550">
            <a:lnSpc>
              <a:spcPct val="90000"/>
            </a:lnSpc>
            <a:spcBef>
              <a:spcPct val="0"/>
            </a:spcBef>
            <a:spcAft>
              <a:spcPct val="35000"/>
            </a:spcAft>
            <a:buNone/>
          </a:pPr>
          <a:endParaRPr lang="en-CA" sz="3900" kern="1200"/>
        </a:p>
      </dsp:txBody>
      <dsp:txXfrm>
        <a:off x="4063085" y="686199"/>
        <a:ext cx="547913" cy="549390"/>
      </dsp:txXfrm>
    </dsp:sp>
    <dsp:sp modelId="{99B1B4EB-E86B-4827-96F0-00E534C08463}">
      <dsp:nvSpPr>
        <dsp:cNvPr id="0" name=""/>
        <dsp:cNvSpPr/>
      </dsp:nvSpPr>
      <dsp:spPr>
        <a:xfrm>
          <a:off x="5170728" y="0"/>
          <a:ext cx="3692140" cy="1921789"/>
        </a:xfrm>
        <a:prstGeom prst="roundRect">
          <a:avLst>
            <a:gd name="adj" fmla="val 10000"/>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CA" sz="2200" kern="1200" dirty="0">
              <a:latin typeface="Open Sans" panose="020B0606030504020204" pitchFamily="34" charset="0"/>
              <a:ea typeface="Open Sans" panose="020B0606030504020204" pitchFamily="34" charset="0"/>
              <a:cs typeface="Open Sans" panose="020B0606030504020204" pitchFamily="34" charset="0"/>
            </a:rPr>
            <a:t>Identify the </a:t>
          </a:r>
          <a:r>
            <a:rPr lang="en-CA" sz="2200" b="1" kern="1200" dirty="0">
              <a:latin typeface="Open Sans" panose="020B0606030504020204" pitchFamily="34" charset="0"/>
              <a:ea typeface="Open Sans" panose="020B0606030504020204" pitchFamily="34" charset="0"/>
              <a:cs typeface="Open Sans" panose="020B0606030504020204" pitchFamily="34" charset="0"/>
            </a:rPr>
            <a:t>membership issues</a:t>
          </a:r>
          <a:r>
            <a:rPr lang="en-CA" sz="2200" kern="1200" dirty="0">
              <a:latin typeface="Open Sans" panose="020B0606030504020204" pitchFamily="34" charset="0"/>
              <a:ea typeface="Open Sans" panose="020B0606030504020204" pitchFamily="34" charset="0"/>
              <a:cs typeface="Open Sans" panose="020B0606030504020204" pitchFamily="34" charset="0"/>
            </a:rPr>
            <a:t>.</a:t>
          </a:r>
        </a:p>
      </dsp:txBody>
      <dsp:txXfrm>
        <a:off x="5227015" y="56287"/>
        <a:ext cx="3579566" cy="180921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0EF3363-7990-47A4-9777-F671B883726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dirty="0"/>
          </a:p>
        </p:txBody>
      </p:sp>
      <p:sp>
        <p:nvSpPr>
          <p:cNvPr id="3" name="Date Placeholder 2">
            <a:extLst>
              <a:ext uri="{FF2B5EF4-FFF2-40B4-BE49-F238E27FC236}">
                <a16:creationId xmlns:a16="http://schemas.microsoft.com/office/drawing/2014/main" id="{6838CA3C-FD57-42EA-9419-C42687518A0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CAA5D4B-FD89-4A87-B143-45C9D4C3ADE0}" type="datetimeFigureOut">
              <a:rPr lang="en-CA" smtClean="0"/>
              <a:t>2026-09-04</a:t>
            </a:fld>
            <a:endParaRPr lang="en-CA" dirty="0"/>
          </a:p>
        </p:txBody>
      </p:sp>
      <p:sp>
        <p:nvSpPr>
          <p:cNvPr id="4" name="Footer Placeholder 3">
            <a:extLst>
              <a:ext uri="{FF2B5EF4-FFF2-40B4-BE49-F238E27FC236}">
                <a16:creationId xmlns:a16="http://schemas.microsoft.com/office/drawing/2014/main" id="{4E64AF80-E529-4F16-8385-6FE1613E568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dirty="0"/>
          </a:p>
        </p:txBody>
      </p:sp>
      <p:sp>
        <p:nvSpPr>
          <p:cNvPr id="5" name="Slide Number Placeholder 4">
            <a:extLst>
              <a:ext uri="{FF2B5EF4-FFF2-40B4-BE49-F238E27FC236}">
                <a16:creationId xmlns:a16="http://schemas.microsoft.com/office/drawing/2014/main" id="{3F27964C-C0B2-4F36-B8FD-91EAB7B706B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9083136-0541-4577-8570-C7799E20A83F}" type="slidenum">
              <a:rPr lang="en-CA" smtClean="0"/>
              <a:t>‹#›</a:t>
            </a:fld>
            <a:endParaRPr lang="en-CA" dirty="0"/>
          </a:p>
        </p:txBody>
      </p:sp>
    </p:spTree>
    <p:extLst>
      <p:ext uri="{BB962C8B-B14F-4D97-AF65-F5344CB8AC3E}">
        <p14:creationId xmlns:p14="http://schemas.microsoft.com/office/powerpoint/2010/main" val="379627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513ABC-197A-409A-B4AC-CEE9E8A4C090}" type="datetimeFigureOut">
              <a:rPr lang="en-US" smtClean="0"/>
              <a:t>9/4/2026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C5FDC6-0B8E-4F1F-8A9F-55ED113A981E}" type="slidenum">
              <a:rPr lang="en-US" smtClean="0"/>
              <a:t>‹#›</a:t>
            </a:fld>
            <a:endParaRPr lang="en-US" dirty="0"/>
          </a:p>
        </p:txBody>
      </p:sp>
    </p:spTree>
    <p:extLst>
      <p:ext uri="{BB962C8B-B14F-4D97-AF65-F5344CB8AC3E}">
        <p14:creationId xmlns:p14="http://schemas.microsoft.com/office/powerpoint/2010/main" val="3536060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NOTES:</a:t>
            </a:r>
          </a:p>
          <a:p>
            <a:r>
              <a:rPr lang="en-US" dirty="0"/>
              <a:t>PREPARE the course materials and equipment t</a:t>
            </a:r>
            <a:r>
              <a:rPr lang="en-CA" dirty="0"/>
              <a:t>o present this course effectively.</a:t>
            </a:r>
          </a:p>
          <a:p>
            <a:pPr marL="0" lvl="0" indent="0" algn="l" rtl="0">
              <a:spcBef>
                <a:spcPts val="0"/>
              </a:spcBef>
              <a:spcAft>
                <a:spcPts val="0"/>
              </a:spcAft>
              <a:buNone/>
            </a:pPr>
            <a:r>
              <a:rPr lang="en-CA" dirty="0"/>
              <a:t>Course Materials and Equipment:</a:t>
            </a:r>
          </a:p>
          <a:p>
            <a:pPr marL="628650" lvl="1" indent="-171450" algn="l" rtl="0">
              <a:spcBef>
                <a:spcPts val="0"/>
              </a:spcBef>
              <a:spcAft>
                <a:spcPts val="0"/>
              </a:spcAft>
              <a:buClr>
                <a:schemeClr val="dk1"/>
              </a:buClr>
              <a:buSzPts val="1200"/>
              <a:buFont typeface="Arial"/>
              <a:buChar char="•"/>
            </a:pPr>
            <a:r>
              <a:rPr lang="en-CA" dirty="0"/>
              <a:t>PowerPoint Presentation - Instructor Computer,</a:t>
            </a:r>
            <a:r>
              <a:rPr lang="en-CA" baseline="0" dirty="0"/>
              <a:t> </a:t>
            </a:r>
            <a:r>
              <a:rPr lang="en-CA" dirty="0"/>
              <a:t>Internet Connection, TV/Projector</a:t>
            </a:r>
          </a:p>
          <a:p>
            <a:pPr marL="628650" lvl="1" indent="-171450" algn="l" rtl="0">
              <a:spcBef>
                <a:spcPts val="0"/>
              </a:spcBef>
              <a:spcAft>
                <a:spcPts val="0"/>
              </a:spcAft>
              <a:buClr>
                <a:schemeClr val="dk1"/>
              </a:buClr>
              <a:buSzPts val="1200"/>
              <a:buFont typeface="Arial"/>
              <a:buChar char="•"/>
            </a:pPr>
            <a:r>
              <a:rPr lang="en-CA" dirty="0"/>
              <a:t>Handouts – Value Statement</a:t>
            </a:r>
          </a:p>
          <a:p>
            <a:pPr marL="628650" lvl="1" indent="-171450" algn="l" rtl="0">
              <a:spcBef>
                <a:spcPts val="0"/>
              </a:spcBef>
              <a:spcAft>
                <a:spcPts val="0"/>
              </a:spcAft>
              <a:buClr>
                <a:schemeClr val="dk1"/>
              </a:buClr>
              <a:buSzPts val="1200"/>
              <a:buFont typeface="Arial"/>
              <a:buChar char="•"/>
            </a:pPr>
            <a:r>
              <a:rPr lang="en-CA" dirty="0"/>
              <a:t>Case Studies/Simulations</a:t>
            </a:r>
          </a:p>
          <a:p>
            <a:pPr marL="628650" lvl="1" indent="-171450" algn="l" rtl="0">
              <a:spcBef>
                <a:spcPts val="0"/>
              </a:spcBef>
              <a:spcAft>
                <a:spcPts val="0"/>
              </a:spcAft>
              <a:buClr>
                <a:schemeClr val="dk1"/>
              </a:buClr>
              <a:buSzPts val="1200"/>
              <a:buFont typeface="Arial"/>
              <a:buChar char="•"/>
            </a:pPr>
            <a:r>
              <a:rPr lang="en-CA" dirty="0"/>
              <a:t>Flip Chart(s) / Markers (at least three colors) for brainstorming or group activities</a:t>
            </a:r>
          </a:p>
          <a:p>
            <a:pPr marL="628650" lvl="1" indent="-171450" algn="l" rtl="0">
              <a:spcBef>
                <a:spcPts val="0"/>
              </a:spcBef>
              <a:spcAft>
                <a:spcPts val="0"/>
              </a:spcAft>
              <a:buClr>
                <a:schemeClr val="dk1"/>
              </a:buClr>
              <a:buSzPts val="1200"/>
              <a:buFont typeface="Arial"/>
              <a:buChar char="•"/>
            </a:pPr>
            <a:r>
              <a:rPr lang="en-CA" dirty="0"/>
              <a:t>Name Tents/Tags</a:t>
            </a:r>
          </a:p>
          <a:p>
            <a:endParaRPr lang="en-CA" dirty="0"/>
          </a:p>
          <a:p>
            <a:r>
              <a:rPr lang="en-CA" dirty="0"/>
              <a:t>MAKE the necessary modifications when appropriate.</a:t>
            </a:r>
          </a:p>
          <a:p>
            <a:r>
              <a:rPr lang="en-CA" dirty="0"/>
              <a:t>CHECK room setup. Is the room arranged in a way that is comfortable to the participants and conducive to learning? If possible, a U-shaped table and chair set-up should be used. A U-shape allows participants to interact with one another and the instructor.</a:t>
            </a:r>
          </a:p>
          <a:p>
            <a:pPr marL="0" lvl="0" indent="0" algn="l" rtl="0">
              <a:spcBef>
                <a:spcPts val="0"/>
              </a:spcBef>
              <a:spcAft>
                <a:spcPts val="0"/>
              </a:spcAft>
              <a:buNone/>
            </a:pPr>
            <a:endParaRPr lang="en-CA" dirty="0"/>
          </a:p>
          <a:p>
            <a:endParaRPr lang="en-US" dirty="0"/>
          </a:p>
        </p:txBody>
      </p:sp>
      <p:sp>
        <p:nvSpPr>
          <p:cNvPr id="4" name="Slide Number Placeholder 3"/>
          <p:cNvSpPr>
            <a:spLocks noGrp="1"/>
          </p:cNvSpPr>
          <p:nvPr>
            <p:ph type="sldNum" sz="quarter" idx="5"/>
          </p:nvPr>
        </p:nvSpPr>
        <p:spPr/>
        <p:txBody>
          <a:bodyPr/>
          <a:lstStyle/>
          <a:p>
            <a:fld id="{7FC5FDC6-0B8E-4F1F-8A9F-55ED113A981E}" type="slidenum">
              <a:rPr lang="en-US" smtClean="0"/>
              <a:t>1</a:t>
            </a:fld>
            <a:endParaRPr lang="en-US" dirty="0"/>
          </a:p>
        </p:txBody>
      </p:sp>
    </p:spTree>
    <p:extLst>
      <p:ext uri="{BB962C8B-B14F-4D97-AF65-F5344CB8AC3E}">
        <p14:creationId xmlns:p14="http://schemas.microsoft.com/office/powerpoint/2010/main" val="18669888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STATE that a union is not: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 third party; it's an organization formed by workers to collectively advocate for their interests, and it's comprised of the workers themselves, not an external entity.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An employment agency. While unions can sometimes facilitate job placement through hiring halls, their primary function is to represent workers and negotiate with employers regarding wages, benefits, and working conditions, not to act as employment agencies.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 social service. While unions can offer benefits that indirectly improve social well-being, their primary function is to advocate for and negotiate the terms of employment for their members, not to provide social services directly.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REMIND members about our values and draw on them to explain how we are not a third party.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10</a:t>
            </a:fld>
            <a:endParaRPr lang="en-US" dirty="0"/>
          </a:p>
        </p:txBody>
      </p:sp>
    </p:spTree>
    <p:extLst>
      <p:ext uri="{BB962C8B-B14F-4D97-AF65-F5344CB8AC3E}">
        <p14:creationId xmlns:p14="http://schemas.microsoft.com/office/powerpoint/2010/main" val="3491010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r>
              <a:rPr lang="en-CA" dirty="0"/>
              <a:t>DISCUSS the types of campaigns and how membership involvement drives each. </a:t>
            </a:r>
          </a:p>
          <a:p>
            <a:pPr marL="628650" lvl="1" indent="-171450">
              <a:buFont typeface="Arial" panose="020B0604020202020204" pitchFamily="34" charset="0"/>
              <a:buChar char="•"/>
            </a:pPr>
            <a:r>
              <a:rPr lang="en-US" dirty="0"/>
              <a:t>Membership Drives</a:t>
            </a:r>
          </a:p>
          <a:p>
            <a:pPr marL="628650" lvl="1" indent="-171450">
              <a:buFont typeface="Arial" panose="020B0604020202020204" pitchFamily="34" charset="0"/>
              <a:buChar char="•"/>
            </a:pPr>
            <a:r>
              <a:rPr lang="en-US" dirty="0"/>
              <a:t>Contract Campaigns</a:t>
            </a:r>
          </a:p>
          <a:p>
            <a:pPr marL="628650" lvl="1" indent="-171450">
              <a:buFont typeface="Arial" panose="020B0604020202020204" pitchFamily="34" charset="0"/>
              <a:buChar char="•"/>
            </a:pPr>
            <a:r>
              <a:rPr lang="en-US" dirty="0"/>
              <a:t>Recertification Campaigns</a:t>
            </a:r>
          </a:p>
          <a:p>
            <a:pPr marL="628650" lvl="1" indent="-171450">
              <a:buFont typeface="Arial" panose="020B0604020202020204" pitchFamily="34" charset="0"/>
              <a:buChar char="•"/>
            </a:pPr>
            <a:r>
              <a:rPr lang="en-US" dirty="0"/>
              <a:t>9a Conversion Campaigns</a:t>
            </a:r>
          </a:p>
          <a:p>
            <a:pPr marL="628650" lvl="1" indent="-171450">
              <a:buFont typeface="Arial" panose="020B0604020202020204" pitchFamily="34" charset="0"/>
              <a:buChar char="•"/>
            </a:pPr>
            <a:r>
              <a:rPr lang="en-US" dirty="0"/>
              <a:t>First Contract Campaigns</a:t>
            </a:r>
          </a:p>
          <a:p>
            <a:pPr marL="628650" lvl="1" indent="-171450">
              <a:buFont typeface="Arial" panose="020B0604020202020204" pitchFamily="34" charset="0"/>
              <a:buChar char="•"/>
            </a:pPr>
            <a:r>
              <a:rPr lang="en-US" dirty="0"/>
              <a:t>Solidarity Initiatives</a:t>
            </a:r>
          </a:p>
          <a:p>
            <a:pPr marL="628650" lvl="1" indent="-171450">
              <a:buFont typeface="Arial" panose="020B0604020202020204" pitchFamily="34" charset="0"/>
              <a:buChar char="•"/>
            </a:pPr>
            <a:r>
              <a:rPr lang="en-US" dirty="0"/>
              <a:t>Power-Building Campaigns</a:t>
            </a:r>
          </a:p>
          <a:p>
            <a:pPr marL="628650" lvl="1" indent="-171450">
              <a:buFont typeface="Arial" panose="020B0604020202020204" pitchFamily="34" charset="0"/>
              <a:buChar char="•"/>
            </a:pPr>
            <a:r>
              <a:rPr lang="en-US" dirty="0"/>
              <a:t>Structure Tests</a:t>
            </a:r>
          </a:p>
          <a:p>
            <a:pPr marL="628650" lvl="1" indent="-171450">
              <a:buFont typeface="Arial" panose="020B0604020202020204" pitchFamily="34" charset="0"/>
              <a:buChar char="•"/>
            </a:pPr>
            <a:r>
              <a:rPr lang="en-US" dirty="0"/>
              <a:t>Member-Driven Initiative &amp; Policy Drives</a:t>
            </a:r>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11</a:t>
            </a:fld>
            <a:endParaRPr lang="en-US" dirty="0"/>
          </a:p>
        </p:txBody>
      </p:sp>
    </p:spTree>
    <p:extLst>
      <p:ext uri="{BB962C8B-B14F-4D97-AF65-F5344CB8AC3E}">
        <p14:creationId xmlns:p14="http://schemas.microsoft.com/office/powerpoint/2010/main" val="15049408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r>
              <a:rPr lang="en-CA" dirty="0"/>
              <a:t>ASK – What is baselining? </a:t>
            </a:r>
            <a:r>
              <a:rPr lang="en-US" dirty="0"/>
              <a:t>Baselining is arriving at a consensus about where our Union stands with our members, taking into account the broad perspectives and experiences of membership as a whole.</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EMPHASIZE the importance of collective consensus and how baselining gets us all to the same starting line.</a:t>
            </a:r>
          </a:p>
          <a:p>
            <a:r>
              <a:rPr lang="en-US" dirty="0"/>
              <a:t>STATE the following points:</a:t>
            </a:r>
          </a:p>
          <a:p>
            <a:pPr marL="171450" indent="-171450">
              <a:buFont typeface="Arial" panose="020B0604020202020204" pitchFamily="34" charset="0"/>
              <a:buChar char="•"/>
            </a:pPr>
            <a:r>
              <a:rPr lang="en-US" dirty="0"/>
              <a:t>Before we engage in internal organizing to move our Union forward, we must first understand where we are today.</a:t>
            </a:r>
          </a:p>
          <a:p>
            <a:pPr marL="171450" indent="-171450">
              <a:buFont typeface="Arial" panose="020B0604020202020204" pitchFamily="34" charset="0"/>
              <a:buChar char="•"/>
            </a:pPr>
            <a:r>
              <a:rPr lang="en-US" dirty="0"/>
              <a:t>A solid baseline increases our chances of success in internal organizing by helping us meet members where they are.</a:t>
            </a:r>
          </a:p>
          <a:p>
            <a:r>
              <a:rPr lang="en-CA" dirty="0"/>
              <a:t>DISCUSS baselining to tee up the exercises in section 2. </a:t>
            </a:r>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12</a:t>
            </a:fld>
            <a:endParaRPr lang="en-US" dirty="0"/>
          </a:p>
        </p:txBody>
      </p:sp>
    </p:spTree>
    <p:extLst>
      <p:ext uri="{BB962C8B-B14F-4D97-AF65-F5344CB8AC3E}">
        <p14:creationId xmlns:p14="http://schemas.microsoft.com/office/powerpoint/2010/main" val="3920262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 the group if they are willing to commit to the basic concepts. Is it always talking to a fellow member about issues with the collective bargaining agreement or a grievance?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EMPHASIZE that we have to be okay with being uncomfortable and put ourselves in the proper headspace to have the right conversations. </a:t>
            </a:r>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13</a:t>
            </a:fld>
            <a:endParaRPr lang="en-US" dirty="0"/>
          </a:p>
        </p:txBody>
      </p:sp>
    </p:spTree>
    <p:extLst>
      <p:ext uri="{BB962C8B-B14F-4D97-AF65-F5344CB8AC3E}">
        <p14:creationId xmlns:p14="http://schemas.microsoft.com/office/powerpoint/2010/main" val="24105152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DISCUSS the slides asking how members view the Union and how members experience the Union. </a:t>
            </a:r>
          </a:p>
          <a:p>
            <a:endParaRPr lang="en-US" dirty="0"/>
          </a:p>
        </p:txBody>
      </p:sp>
      <p:sp>
        <p:nvSpPr>
          <p:cNvPr id="4" name="Slide Number Placeholder 3"/>
          <p:cNvSpPr>
            <a:spLocks noGrp="1"/>
          </p:cNvSpPr>
          <p:nvPr>
            <p:ph type="sldNum" sz="quarter" idx="5"/>
          </p:nvPr>
        </p:nvSpPr>
        <p:spPr/>
        <p:txBody>
          <a:bodyPr/>
          <a:lstStyle/>
          <a:p>
            <a:fld id="{7FC5FDC6-0B8E-4F1F-8A9F-55ED113A981E}" type="slidenum">
              <a:rPr lang="en-US" smtClean="0"/>
              <a:pPr/>
              <a:t>14</a:t>
            </a:fld>
            <a:endParaRPr lang="en-US" dirty="0"/>
          </a:p>
        </p:txBody>
      </p:sp>
    </p:spTree>
    <p:extLst>
      <p:ext uri="{BB962C8B-B14F-4D97-AF65-F5344CB8AC3E}">
        <p14:creationId xmlns:p14="http://schemas.microsoft.com/office/powerpoint/2010/main" val="29006295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CONDUCT a group activity:</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Divide into groups of 3 (groups pre-selected by the facilitator(s) and director(s)).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Each group is given 6 flipchart pages with the headings Representative of Members, Dues Collector, and Movement for the first part of the exercise and Negative, Transactional, and Inspirational for the second part of the exercise.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Part 1: STATE that the groups have 25 minutes to chart reasons why members would view the Union as a representative of members, reasons why members would view the Union as a Dues Collector, and reasons why members would view the Union as part of a Movement. RECONVENE the participants and give each group 5-7 minutes to present what they came up with and lead a discussion about how members view the Union.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 if anyone has been a part of another organization and what their experience was like.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15</a:t>
            </a:fld>
            <a:endParaRPr lang="en-US" dirty="0"/>
          </a:p>
        </p:txBody>
      </p:sp>
    </p:spTree>
    <p:extLst>
      <p:ext uri="{BB962C8B-B14F-4D97-AF65-F5344CB8AC3E}">
        <p14:creationId xmlns:p14="http://schemas.microsoft.com/office/powerpoint/2010/main" val="1617029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CONDUCT a group activity:</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Divide into groups of 3 (groups pre-selected by the facilitator(s) and director(s)).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Each group is given 6 flipchart pages with the headings Representative, Dues Collector, and Movement for the first part of the exercise, and Negative, Transactional, and Inspirational for the second part of the exercise.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Part 2: EXPLAIN that the same groups are given 25 minutes to chart Negative experiences members might have with the Union, Transactional experiences members might have with the Union, and Inspirational experiences members might have with the Union. RECONVENE the participants and give each group 5-7 minutes to present what they came up with and lead a discussion about members’ different experiences with the Union.</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1D35"/>
                </a:solidFill>
                <a:effectLst/>
                <a:latin typeface="Google Sans"/>
              </a:rPr>
              <a:t>EXPLAIN that a transactional conversation focuses on a specific task or information exchange, while a transformative conversation aims to inspire, build relationships, and foster deeper connections, often leading to personal or organizational growth. </a:t>
            </a:r>
            <a:endParaRPr lang="en-US" dirty="0"/>
          </a:p>
          <a:p>
            <a:pPr marL="457200" marR="0" lvl="1" indent="0" algn="l" defTabSz="914400" rtl="0" eaLnBrk="1" fontAlgn="auto" latinLnBrk="0" hangingPunct="1">
              <a:lnSpc>
                <a:spcPct val="100000"/>
              </a:lnSpc>
              <a:spcBef>
                <a:spcPts val="0"/>
              </a:spcBef>
              <a:spcAft>
                <a:spcPts val="0"/>
              </a:spcAft>
              <a:buClrTx/>
              <a:buSzTx/>
              <a:buFontTx/>
              <a:buNone/>
              <a:tabLst/>
              <a:defRPr/>
            </a:pPr>
            <a:r>
              <a:rPr lang="en-US" dirty="0"/>
              <a:t>DEBRIEF the participants and give each group 5-7 minutes to present what they came up with, and lead a discussion about members’ different experiences with the Union. This is about how they feel about the union.</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dirty="0"/>
              <a:t>ASK the following questions: </a:t>
            </a:r>
          </a:p>
          <a:p>
            <a:pPr marL="914400" marR="0" lvl="1" indent="-317500" algn="l" rtl="0">
              <a:lnSpc>
                <a:spcPct val="100000"/>
              </a:lnSpc>
              <a:spcBef>
                <a:spcPts val="0"/>
              </a:spcBef>
              <a:spcAft>
                <a:spcPts val="0"/>
              </a:spcAft>
              <a:buSzPts val="1400"/>
              <a:buAutoNum type="arabicPeriod"/>
            </a:pPr>
            <a:r>
              <a:rPr lang="en-US" dirty="0"/>
              <a:t>How does it feel to be sitting in the room with your fellow members, having this conversation? </a:t>
            </a:r>
          </a:p>
          <a:p>
            <a:pPr marL="914400" marR="0" lvl="1" indent="-317500" algn="l" rtl="0">
              <a:lnSpc>
                <a:spcPct val="100000"/>
              </a:lnSpc>
              <a:spcBef>
                <a:spcPts val="0"/>
              </a:spcBef>
              <a:spcAft>
                <a:spcPts val="0"/>
              </a:spcAft>
              <a:buSzPts val="1400"/>
              <a:buAutoNum type="arabicPeriod"/>
            </a:pPr>
            <a:r>
              <a:rPr lang="en-US" dirty="0"/>
              <a:t>How is this conversation different from past experiences? </a:t>
            </a:r>
          </a:p>
          <a:p>
            <a:pPr marL="914400" marR="0" lvl="1" indent="-317500" algn="l" rtl="0">
              <a:lnSpc>
                <a:spcPct val="100000"/>
              </a:lnSpc>
              <a:spcBef>
                <a:spcPts val="0"/>
              </a:spcBef>
              <a:spcAft>
                <a:spcPts val="0"/>
              </a:spcAft>
              <a:buSzPts val="1400"/>
              <a:buAutoNum type="arabicPeriod"/>
            </a:pPr>
            <a:r>
              <a:rPr lang="en-US" dirty="0"/>
              <a:t>How many of you have had similar experiences?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Part 3: HANDOUT the District Council Self-Assessment Snapshot quiz and explain it to the participants. STATE that everyone needs to answer each question as honestly as possible. EMPHASIZE that the results aren’t about judgment but are about providing insight as to where a starting point for internal organizing might be. ADVISE that there can only be one answer to each question, A, B, C, or D, and the group must arrive at a consensus on each answer. The facilitator breaks the participants back into their groups and gives them another 25 minutes to complete the quiz. Toward the end of the 25 minutes, the Facilitator passes out the quiz score guide and asks each group to score their answers.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16</a:t>
            </a:fld>
            <a:endParaRPr lang="en-US" dirty="0"/>
          </a:p>
        </p:txBody>
      </p:sp>
    </p:spTree>
    <p:extLst>
      <p:ext uri="{BB962C8B-B14F-4D97-AF65-F5344CB8AC3E}">
        <p14:creationId xmlns:p14="http://schemas.microsoft.com/office/powerpoint/2010/main" val="25576978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CONDUCT a group activity:</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Divide into groups of 3 (groups pre-selected by the facilitator(s) and director(s)).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Each group is given 6 flipchart pages with the headings Representative, Dues Collector, and Movement for the first part of the exercise and Negative, Transactional, and Inspirational for the second part of the exercise.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Part 3: HANDOUT the District Council Self-Assessment Snapshot quiz and explain it to the participants. STATE that everyone needs to answer each question as honestly and accurately as possible. EMPHASIZE that the results aren’t about judgment but are about providing insight as to where a starting point for internal organizing might be. ADVISE that there can only be one answer to each question, A, B, C, or D, and the group must arrive at a consensus on each answer. The facilitator breaks the participants back into their groups and gives them another 25 minutes to complete the quiz. Toward the end of the 45 minutes, the Facilitator passes out the quiz score guide and asks each group to score their answers.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After the exercise is completed, the facilitator runs through the Initial Assessment: Takeaways slides. At the end of this section, the facilitator asks the participants if they think internal organizing in District Council X is a good idea, necessary, or urgent and why they think so (or don’t think so). </a:t>
            </a:r>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17</a:t>
            </a:fld>
            <a:endParaRPr lang="en-US" dirty="0"/>
          </a:p>
        </p:txBody>
      </p:sp>
    </p:spTree>
    <p:extLst>
      <p:ext uri="{BB962C8B-B14F-4D97-AF65-F5344CB8AC3E}">
        <p14:creationId xmlns:p14="http://schemas.microsoft.com/office/powerpoint/2010/main" val="38601505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r>
              <a:rPr lang="en-CA" dirty="0"/>
              <a:t>DISCUSS the following results:</a:t>
            </a:r>
          </a:p>
          <a:p>
            <a:pPr marL="628650" lvl="1" indent="-171450">
              <a:buFont typeface="Arial" panose="020B0604020202020204" pitchFamily="34" charset="0"/>
              <a:buChar char="•"/>
            </a:pPr>
            <a:r>
              <a:rPr lang="en-US" dirty="0"/>
              <a:t>RED ZONE - If you landed in the red zone, your council is extremely vulnerable to employer attacks that could lead to decertification, bad contract proposals, etc. You are also at high risk of raids and member dropouts. If you are in the red, Internal Organizing isn’t just necessary, it is an urgent matter of your Union’s survival.</a:t>
            </a:r>
          </a:p>
          <a:p>
            <a:pPr marL="628650" lvl="1" indent="-171450">
              <a:buFont typeface="Arial" panose="020B0604020202020204" pitchFamily="34" charset="0"/>
              <a:buChar char="•"/>
            </a:pPr>
            <a:r>
              <a:rPr lang="en-US" dirty="0"/>
              <a:t>YELLOW ZONE - If you landed in the yellow zone, your council is still vulnerable to attack, but you likely have a small but growing base of rank-and-file activists from which you can create internal campaigns to fortify your Union’s strength and bargaining POWER. There’s still much work to do to get members involved and grow.</a:t>
            </a:r>
          </a:p>
          <a:p>
            <a:pPr marL="628650" lvl="1" indent="-171450">
              <a:buFont typeface="Arial" panose="020B0604020202020204" pitchFamily="34" charset="0"/>
              <a:buChar char="•"/>
            </a:pPr>
            <a:r>
              <a:rPr lang="en-US" dirty="0"/>
              <a:t>GREEN ZONE - If you landed in the green zone, your council likely boasts strong membership committees, with impressive meeting turnout and members who are always strike-ready. The average member speaks highly of the Union and strongly believes in collective action. However, never underestimate the importance of Internal Organizing—employers can be sneaky!</a:t>
            </a:r>
          </a:p>
          <a:p>
            <a:endParaRPr lang="en-US" dirty="0"/>
          </a:p>
          <a:p>
            <a:endParaRPr lang="en-CA" dirty="0"/>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18</a:t>
            </a:fld>
            <a:endParaRPr lang="en-US" dirty="0"/>
          </a:p>
        </p:txBody>
      </p:sp>
    </p:spTree>
    <p:extLst>
      <p:ext uri="{BB962C8B-B14F-4D97-AF65-F5344CB8AC3E}">
        <p14:creationId xmlns:p14="http://schemas.microsoft.com/office/powerpoint/2010/main" val="36798577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 - Why should we run an Internal Organizing Campaign?</a:t>
            </a:r>
          </a:p>
          <a:p>
            <a:endParaRPr lang="en-US" dirty="0"/>
          </a:p>
        </p:txBody>
      </p:sp>
      <p:sp>
        <p:nvSpPr>
          <p:cNvPr id="4" name="Slide Number Placeholder 3"/>
          <p:cNvSpPr>
            <a:spLocks noGrp="1"/>
          </p:cNvSpPr>
          <p:nvPr>
            <p:ph type="sldNum" sz="quarter" idx="5"/>
          </p:nvPr>
        </p:nvSpPr>
        <p:spPr/>
        <p:txBody>
          <a:bodyPr/>
          <a:lstStyle/>
          <a:p>
            <a:fld id="{7FC5FDC6-0B8E-4F1F-8A9F-55ED113A981E}" type="slidenum">
              <a:rPr lang="en-US" smtClean="0"/>
              <a:pPr/>
              <a:t>19</a:t>
            </a:fld>
            <a:endParaRPr lang="en-US" dirty="0"/>
          </a:p>
        </p:txBody>
      </p:sp>
    </p:spTree>
    <p:extLst>
      <p:ext uri="{BB962C8B-B14F-4D97-AF65-F5344CB8AC3E}">
        <p14:creationId xmlns:p14="http://schemas.microsoft.com/office/powerpoint/2010/main" val="10578602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NOTES:</a:t>
            </a:r>
          </a:p>
          <a:p>
            <a:r>
              <a:rPr lang="en-US" dirty="0"/>
              <a:t>PREP WORK - Participants will be asked to come to the training prepared with a written 3-minute speech about their ‘whys’. Each speech will be timed and recorded. An email will be sent by the director to each participant outlining the assignment. The email will read as follows:</a:t>
            </a:r>
          </a:p>
          <a:p>
            <a:r>
              <a:rPr lang="en-US" i="1" dirty="0"/>
              <a:t>Please come prepared on day 1 of the training with a 3-minute written speech that outlines the following about yourself:</a:t>
            </a:r>
          </a:p>
          <a:p>
            <a:pPr marL="676519" lvl="1" indent="-228600" algn="l" rtl="0">
              <a:lnSpc>
                <a:spcPct val="90000"/>
              </a:lnSpc>
              <a:spcBef>
                <a:spcPts val="0"/>
              </a:spcBef>
              <a:spcAft>
                <a:spcPts val="0"/>
              </a:spcAft>
              <a:buClr>
                <a:schemeClr val="dk1"/>
              </a:buClr>
              <a:buSzPts val="1200"/>
              <a:buFont typeface="+mj-lt"/>
              <a:buAutoNum type="arabicPeriod"/>
            </a:pPr>
            <a:r>
              <a:rPr lang="en-US" i="1" dirty="0"/>
              <a:t>Who You Are</a:t>
            </a:r>
          </a:p>
          <a:p>
            <a:pPr marL="676519" lvl="1" indent="-228600" algn="l" rtl="0">
              <a:lnSpc>
                <a:spcPct val="90000"/>
              </a:lnSpc>
              <a:spcBef>
                <a:spcPts val="0"/>
              </a:spcBef>
              <a:spcAft>
                <a:spcPts val="0"/>
              </a:spcAft>
              <a:buClr>
                <a:schemeClr val="dk1"/>
              </a:buClr>
              <a:buSzPts val="1200"/>
              <a:buFont typeface="+mj-lt"/>
              <a:buAutoNum type="arabicPeriod"/>
            </a:pPr>
            <a:r>
              <a:rPr lang="en-US" i="1" dirty="0"/>
              <a:t>What inspired you to join the Labor Movement?</a:t>
            </a:r>
          </a:p>
          <a:p>
            <a:pPr marL="676519" lvl="1" indent="-228600" algn="l" rtl="0">
              <a:lnSpc>
                <a:spcPct val="90000"/>
              </a:lnSpc>
              <a:spcBef>
                <a:spcPts val="0"/>
              </a:spcBef>
              <a:spcAft>
                <a:spcPts val="0"/>
              </a:spcAft>
              <a:buClr>
                <a:schemeClr val="dk1"/>
              </a:buClr>
              <a:buSzPts val="1200"/>
              <a:buFont typeface="+mj-lt"/>
              <a:buAutoNum type="arabicPeriod"/>
            </a:pPr>
            <a:r>
              <a:rPr lang="en-US" i="1" dirty="0"/>
              <a:t>Why did you decide to become a Union Representative/Organizer?</a:t>
            </a:r>
          </a:p>
          <a:p>
            <a:pPr marL="447919" lvl="1" indent="0" algn="l" rtl="0">
              <a:lnSpc>
                <a:spcPct val="90000"/>
              </a:lnSpc>
              <a:spcBef>
                <a:spcPts val="0"/>
              </a:spcBef>
              <a:spcAft>
                <a:spcPts val="0"/>
              </a:spcAft>
              <a:buClr>
                <a:schemeClr val="dk1"/>
              </a:buClr>
              <a:buSzPts val="1200"/>
              <a:buFontTx/>
              <a:buNone/>
            </a:pPr>
            <a:r>
              <a:rPr lang="en-US" i="1" dirty="0"/>
              <a:t>You must speak for the entire 3 minutes on this topic, and your speech will be timed and recorded. Looking forward to seeing you next week at the training!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START the exercise with your answer.</a:t>
            </a:r>
          </a:p>
          <a:p>
            <a:pPr marL="457200" marR="0" lvl="1" indent="0" algn="l" rtl="0">
              <a:lnSpc>
                <a:spcPct val="100000"/>
              </a:lnSpc>
              <a:spcBef>
                <a:spcPts val="0"/>
              </a:spcBef>
              <a:spcAft>
                <a:spcPts val="0"/>
              </a:spcAft>
              <a:buClr>
                <a:schemeClr val="dk1"/>
              </a:buClr>
              <a:buSzPts val="1200"/>
              <a:buFont typeface="Calibri"/>
              <a:buNone/>
            </a:pPr>
            <a:r>
              <a:rPr lang="en-US" dirty="0"/>
              <a:t>Instructor: Should start by telling their story. When did you realize the power of the union? Who inspired you, and what got you to this point? </a:t>
            </a:r>
          </a:p>
          <a:p>
            <a:pPr marL="457200" marR="0" lvl="1" indent="0" algn="l" rtl="0">
              <a:lnSpc>
                <a:spcPct val="100000"/>
              </a:lnSpc>
              <a:spcBef>
                <a:spcPts val="0"/>
              </a:spcBef>
              <a:spcAft>
                <a:spcPts val="0"/>
              </a:spcAft>
              <a:buClr>
                <a:schemeClr val="dk1"/>
              </a:buClr>
              <a:buSzPts val="1200"/>
              <a:buFont typeface="Calibri"/>
              <a:buNone/>
            </a:pPr>
            <a:r>
              <a:rPr lang="en-US" dirty="0"/>
              <a:t>Co-Facilitator:  Take quick notes on each member’s name/why to be used later.  </a:t>
            </a:r>
          </a:p>
          <a:p>
            <a:pPr>
              <a:buFontTx/>
              <a:buNone/>
            </a:pPr>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a:buFontTx/>
              <a:buNone/>
            </a:pPr>
            <a:endParaRPr lang="en-CA" dirty="0"/>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2</a:t>
            </a:fld>
            <a:endParaRPr lang="en-US" dirty="0"/>
          </a:p>
        </p:txBody>
      </p:sp>
    </p:spTree>
    <p:extLst>
      <p:ext uri="{BB962C8B-B14F-4D97-AF65-F5344CB8AC3E}">
        <p14:creationId xmlns:p14="http://schemas.microsoft.com/office/powerpoint/2010/main" val="37326081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r>
              <a:rPr lang="en-US" dirty="0"/>
              <a:t>CONDUCT the following activities for each question:</a:t>
            </a:r>
          </a:p>
          <a:p>
            <a:pPr marL="171450" indent="-171450">
              <a:buFont typeface="Arial" panose="020B0604020202020204" pitchFamily="34" charset="0"/>
              <a:buChar char="•"/>
            </a:pPr>
            <a:r>
              <a:rPr lang="en-US" dirty="0"/>
              <a:t>Question 1: Break staff back into their groups from the council assessment, then answer the three questions and they have to have a consensus on their answers. </a:t>
            </a:r>
          </a:p>
          <a:p>
            <a:pPr marL="171450" indent="-171450">
              <a:buFont typeface="Arial" panose="020B0604020202020204" pitchFamily="34" charset="0"/>
              <a:buChar char="•"/>
            </a:pPr>
            <a:r>
              <a:rPr lang="en-US" dirty="0"/>
              <a:t>Question 2. : Ask them to identify places where internal organizing can increase membership or power, and there must be a consensus around the areas they pick </a:t>
            </a:r>
          </a:p>
          <a:p>
            <a:pPr marL="171450" indent="-171450">
              <a:buFont typeface="Arial" panose="020B0604020202020204" pitchFamily="34" charset="0"/>
              <a:buChar char="•"/>
            </a:pPr>
            <a:r>
              <a:rPr lang="en-US" dirty="0"/>
              <a:t>Question 3: Have them think about how members could be involved and how that could help, guided by the facilitator </a:t>
            </a:r>
          </a:p>
          <a:p>
            <a:endParaRPr lang="en-US" dirty="0"/>
          </a:p>
          <a:p>
            <a:r>
              <a:rPr lang="en-US" dirty="0"/>
              <a:t>Based on the Council Self Assessment, ask the questions on the slide. Pick 3 people for each question. </a:t>
            </a:r>
          </a:p>
          <a:p>
            <a:endParaRPr lang="en-US" dirty="0"/>
          </a:p>
          <a:p>
            <a:r>
              <a:rPr lang="en-US" dirty="0"/>
              <a:t>If your not getting answers, give an example of a tough contract negations or when a contractor tried to decertify the union (Gemtron: started with 25 people on the line and grew to 45 and was able to stay on strike for 4 months) or talk about times when members played a role in one of your organizing campaigns. Did they help with job action, block walk, speak at a city council meeting, help house call, a potential member, etc. </a:t>
            </a:r>
            <a:endParaRPr lang="en-CA" dirty="0"/>
          </a:p>
        </p:txBody>
      </p:sp>
      <p:sp>
        <p:nvSpPr>
          <p:cNvPr id="4" name="Slide Number Placeholder 3"/>
          <p:cNvSpPr>
            <a:spLocks noGrp="1"/>
          </p:cNvSpPr>
          <p:nvPr>
            <p:ph type="sldNum" sz="quarter" idx="5"/>
          </p:nvPr>
        </p:nvSpPr>
        <p:spPr/>
        <p:txBody>
          <a:bodyPr/>
          <a:lstStyle/>
          <a:p>
            <a:fld id="{74031E21-46A3-49F9-A46B-DA1B24052D89}" type="slidenum">
              <a:rPr lang="en-US" smtClean="0"/>
              <a:t>20</a:t>
            </a:fld>
            <a:endParaRPr lang="en-US" dirty="0"/>
          </a:p>
        </p:txBody>
      </p:sp>
    </p:spTree>
    <p:extLst>
      <p:ext uri="{BB962C8B-B14F-4D97-AF65-F5344CB8AC3E}">
        <p14:creationId xmlns:p14="http://schemas.microsoft.com/office/powerpoint/2010/main" val="42215382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DISCUSS how internal organizing helps grow both our membership numbers and, more importantly, our overall POWER. </a:t>
            </a:r>
          </a:p>
          <a:p>
            <a:pPr marL="0" marR="0" lvl="0" indent="0" algn="l" rtl="0">
              <a:lnSpc>
                <a:spcPct val="100000"/>
              </a:lnSpc>
              <a:spcBef>
                <a:spcPts val="0"/>
              </a:spcBef>
              <a:spcAft>
                <a:spcPts val="0"/>
              </a:spcAft>
              <a:buClr>
                <a:schemeClr val="dk1"/>
              </a:buClr>
              <a:buSzPts val="1200"/>
              <a:buFont typeface="Calibri"/>
              <a:buNone/>
            </a:pPr>
            <a:r>
              <a:rPr lang="en-US" dirty="0"/>
              <a:t>ASK the following questions: </a:t>
            </a:r>
          </a:p>
          <a:p>
            <a:pPr marL="457200" marR="0" lvl="0" indent="-317500" algn="l" rtl="0">
              <a:lnSpc>
                <a:spcPct val="100000"/>
              </a:lnSpc>
              <a:spcBef>
                <a:spcPts val="0"/>
              </a:spcBef>
              <a:spcAft>
                <a:spcPts val="0"/>
              </a:spcAft>
              <a:buSzPts val="1400"/>
              <a:buAutoNum type="arabicPeriod"/>
            </a:pPr>
            <a:r>
              <a:rPr lang="en-US" dirty="0"/>
              <a:t>How many of you have wondered why organizers are not adding contractors? How could internal organizing help thieves? </a:t>
            </a:r>
          </a:p>
          <a:p>
            <a:pPr marL="457200" marR="0" lvl="0" indent="-317500" algn="l" rtl="0">
              <a:lnSpc>
                <a:spcPct val="100000"/>
              </a:lnSpc>
              <a:spcBef>
                <a:spcPts val="0"/>
              </a:spcBef>
              <a:spcAft>
                <a:spcPts val="0"/>
              </a:spcAft>
              <a:buSzPts val="1400"/>
              <a:buAutoNum type="arabicPeriod"/>
            </a:pPr>
            <a:r>
              <a:rPr lang="en-US" dirty="0"/>
              <a:t>How many of you have been unhappy with contract negotiations? How could internal organizing help this?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CA" dirty="0"/>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21</a:t>
            </a:fld>
            <a:endParaRPr lang="en-US" dirty="0"/>
          </a:p>
        </p:txBody>
      </p:sp>
    </p:spTree>
    <p:extLst>
      <p:ext uri="{BB962C8B-B14F-4D97-AF65-F5344CB8AC3E}">
        <p14:creationId xmlns:p14="http://schemas.microsoft.com/office/powerpoint/2010/main" val="6955208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r>
              <a:rPr lang="en-US" dirty="0"/>
              <a:t>STATE that Internal organizing starts with one-on-one conversations with union members and potential union members.</a:t>
            </a:r>
          </a:p>
          <a:p>
            <a:r>
              <a:rPr lang="en-CA" dirty="0"/>
              <a:t>EMPHASIZE that </a:t>
            </a:r>
            <a:r>
              <a:rPr lang="en-US" dirty="0"/>
              <a:t>we must meet workers where they’re at, what that means, and how to do it. </a:t>
            </a:r>
          </a:p>
          <a:p>
            <a:pPr marL="171450" indent="-171450">
              <a:buFont typeface="Arial" panose="020B0604020202020204" pitchFamily="34" charset="0"/>
              <a:buChar char="•"/>
            </a:pPr>
            <a:r>
              <a:rPr lang="en-US" dirty="0"/>
              <a:t>Jobsites- we must be present at the jobsites or workplace. Visibility matters!</a:t>
            </a:r>
          </a:p>
          <a:p>
            <a:pPr marL="171450" indent="-171450">
              <a:buFont typeface="Arial" panose="020B0604020202020204" pitchFamily="34" charset="0"/>
              <a:buChar char="•"/>
            </a:pPr>
            <a:r>
              <a:rPr lang="en-US" dirty="0"/>
              <a:t>House Calls- we must meet members/workers where they live. There’s no way around it.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SHARE experiences with meeting workers where they’re at and how it has driven real-life campaigns.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rtl="0">
              <a:lnSpc>
                <a:spcPct val="100000"/>
              </a:lnSpc>
              <a:spcBef>
                <a:spcPts val="0"/>
              </a:spcBef>
              <a:spcAft>
                <a:spcPts val="0"/>
              </a:spcAft>
              <a:buClr>
                <a:schemeClr val="dk1"/>
              </a:buClr>
              <a:buSzPts val="1200"/>
              <a:buFont typeface="Calibri"/>
              <a:buNone/>
            </a:pPr>
            <a:r>
              <a:rPr lang="en-US" dirty="0"/>
              <a:t>DEMONSTRATE why meeting people where they are is important. Start by walking across the room slowly, as if someone is approaching you. </a:t>
            </a:r>
          </a:p>
          <a:p>
            <a:pPr marL="457200" marR="0" lvl="1" indent="0" algn="l" rtl="0">
              <a:lnSpc>
                <a:spcPct val="100000"/>
              </a:lnSpc>
              <a:spcBef>
                <a:spcPts val="0"/>
              </a:spcBef>
              <a:spcAft>
                <a:spcPts val="0"/>
              </a:spcAft>
              <a:buClr>
                <a:schemeClr val="dk1"/>
              </a:buClr>
              <a:buSzPts val="1200"/>
              <a:buFont typeface="Calibri"/>
              <a:buNone/>
            </a:pPr>
            <a:r>
              <a:rPr lang="en-US" dirty="0"/>
              <a:t>Say, "Imagine someone has made the effort to come over to me — they’re interested, open, maybe even a little nervous. Now, I have a choice: do I wait for them to make the next move, or do I step forward and meet them where they are?</a:t>
            </a:r>
          </a:p>
          <a:p>
            <a:pPr marL="457200" marR="0" lvl="1" indent="0" algn="l" rtl="0">
              <a:lnSpc>
                <a:spcPct val="100000"/>
              </a:lnSpc>
              <a:spcBef>
                <a:spcPts val="0"/>
              </a:spcBef>
              <a:spcAft>
                <a:spcPts val="0"/>
              </a:spcAft>
              <a:buClr>
                <a:schemeClr val="dk1"/>
              </a:buClr>
              <a:buSzPts val="1200"/>
              <a:buFont typeface="Calibri"/>
              <a:buNone/>
            </a:pPr>
            <a:r>
              <a:rPr lang="en-US" dirty="0"/>
              <a:t>Pause, then walk toward a different person who hasn’t moved. Say, "Now watch what happens when I walk up to someone who hasn’t shown interest. Do they want to engage? Are they ready? Maybe not.</a:t>
            </a:r>
          </a:p>
          <a:p>
            <a:pPr marL="457200" marR="0" lvl="1" indent="0" algn="l" rtl="0">
              <a:lnSpc>
                <a:spcPct val="100000"/>
              </a:lnSpc>
              <a:spcBef>
                <a:spcPts val="0"/>
              </a:spcBef>
              <a:spcAft>
                <a:spcPts val="0"/>
              </a:spcAft>
              <a:buClr>
                <a:schemeClr val="dk1"/>
              </a:buClr>
              <a:buSzPts val="1200"/>
              <a:buFont typeface="Calibri"/>
              <a:buNone/>
            </a:pPr>
            <a:r>
              <a:rPr lang="en-US" dirty="0"/>
              <a:t>End with this reflection: "Meeting people where they are means recognizing readiness, emotion, and openness. It’s not about convenience — it’s about connection."</a:t>
            </a:r>
          </a:p>
          <a:p>
            <a:pPr marL="0" marR="0" lvl="0" indent="0" algn="l" rtl="0">
              <a:lnSpc>
                <a:spcPct val="100000"/>
              </a:lnSpc>
              <a:spcBef>
                <a:spcPts val="0"/>
              </a:spcBef>
              <a:spcAft>
                <a:spcPts val="0"/>
              </a:spcAft>
              <a:buClr>
                <a:schemeClr val="dk1"/>
              </a:buClr>
              <a:buSzPts val="1200"/>
              <a:buFont typeface="Calibri"/>
              <a:buNone/>
            </a:pPr>
            <a:r>
              <a:rPr lang="en-US" dirty="0"/>
              <a:t>ASK the following questions: </a:t>
            </a:r>
          </a:p>
          <a:p>
            <a:pPr marL="457200" marR="0" lvl="0" indent="-317500" algn="l" rtl="0">
              <a:lnSpc>
                <a:spcPct val="100000"/>
              </a:lnSpc>
              <a:spcBef>
                <a:spcPts val="0"/>
              </a:spcBef>
              <a:spcAft>
                <a:spcPts val="0"/>
              </a:spcAft>
              <a:buSzPts val="1400"/>
              <a:buAutoNum type="arabicPeriod"/>
            </a:pPr>
            <a:r>
              <a:rPr lang="en-US" dirty="0"/>
              <a:t>How many of you have ever had a representative house call? What was that like? How did you feel? </a:t>
            </a:r>
          </a:p>
          <a:p>
            <a:pPr marL="457200" marR="0" lvl="0" indent="-317500" algn="l" rtl="0">
              <a:lnSpc>
                <a:spcPct val="100000"/>
              </a:lnSpc>
              <a:spcBef>
                <a:spcPts val="0"/>
              </a:spcBef>
              <a:spcAft>
                <a:spcPts val="0"/>
              </a:spcAft>
              <a:buSzPts val="1400"/>
              <a:buAutoNum type="arabicPeriod"/>
            </a:pPr>
            <a:r>
              <a:rPr lang="en-US" dirty="0"/>
              <a:t>How many of you would appreciate a union representative coming to your home to get your input? </a:t>
            </a:r>
          </a:p>
          <a:p>
            <a:endParaRPr lang="en-CA" dirty="0"/>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22</a:t>
            </a:fld>
            <a:endParaRPr lang="en-US" dirty="0"/>
          </a:p>
        </p:txBody>
      </p:sp>
    </p:spTree>
    <p:extLst>
      <p:ext uri="{BB962C8B-B14F-4D97-AF65-F5344CB8AC3E}">
        <p14:creationId xmlns:p14="http://schemas.microsoft.com/office/powerpoint/2010/main" val="34681745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r>
              <a:rPr lang="en-US" dirty="0"/>
              <a:t>ASK the following questions (7-8 minutes):</a:t>
            </a:r>
          </a:p>
          <a:p>
            <a:pPr lvl="1"/>
            <a:r>
              <a:rPr lang="en-US" dirty="0"/>
              <a:t>When you typically talk about the union (if at all) on the job site, how do those conversations go? </a:t>
            </a:r>
          </a:p>
          <a:p>
            <a:pPr lvl="1"/>
            <a:r>
              <a:rPr lang="en-US" dirty="0"/>
              <a:t>What are the potential roadblocks</a:t>
            </a:r>
            <a:r>
              <a:rPr lang="en-CA" dirty="0"/>
              <a:t>? </a:t>
            </a:r>
          </a:p>
          <a:p>
            <a:pPr marL="457200" lvl="1" indent="0" algn="l" rtl="0">
              <a:spcBef>
                <a:spcPts val="0"/>
              </a:spcBef>
              <a:spcAft>
                <a:spcPts val="0"/>
              </a:spcAft>
              <a:buNone/>
            </a:pPr>
            <a:r>
              <a:rPr lang="en-US" dirty="0"/>
              <a:t>Do these conversations positively portray us? </a:t>
            </a:r>
          </a:p>
          <a:p>
            <a:pPr marL="0" marR="0" lvl="0" indent="0" algn="l" rtl="0">
              <a:lnSpc>
                <a:spcPct val="100000"/>
              </a:lnSpc>
              <a:spcBef>
                <a:spcPts val="0"/>
              </a:spcBef>
              <a:spcAft>
                <a:spcPts val="0"/>
              </a:spcAft>
              <a:buClr>
                <a:schemeClr val="dk1"/>
              </a:buClr>
              <a:buSzPts val="1200"/>
              <a:buFont typeface="Calibri"/>
              <a:buNone/>
            </a:pPr>
            <a:r>
              <a:rPr lang="en-US" dirty="0"/>
              <a:t>TRANSITION to house calls. </a:t>
            </a:r>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23</a:t>
            </a:fld>
            <a:endParaRPr lang="en-US" dirty="0"/>
          </a:p>
        </p:txBody>
      </p:sp>
    </p:spTree>
    <p:extLst>
      <p:ext uri="{BB962C8B-B14F-4D97-AF65-F5344CB8AC3E}">
        <p14:creationId xmlns:p14="http://schemas.microsoft.com/office/powerpoint/2010/main" val="26846534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r>
              <a:rPr lang="en-US" dirty="0"/>
              <a:t>ASK – Where workers might be more open and honest about the union and what they are going through personally at their house. </a:t>
            </a:r>
          </a:p>
          <a:p>
            <a:r>
              <a:rPr lang="en-US" dirty="0"/>
              <a:t>DISCUSS common objections to house calls, and refute them with real world anecdotal examples.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REMIND participants about the conversations about meeting people where they are at. </a:t>
            </a:r>
          </a:p>
          <a:p>
            <a:endParaRPr lang="en-CA" dirty="0"/>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24</a:t>
            </a:fld>
            <a:endParaRPr lang="en-US" dirty="0"/>
          </a:p>
        </p:txBody>
      </p:sp>
    </p:spTree>
    <p:extLst>
      <p:ext uri="{BB962C8B-B14F-4D97-AF65-F5344CB8AC3E}">
        <p14:creationId xmlns:p14="http://schemas.microsoft.com/office/powerpoint/2010/main" val="36812951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DISCUSS the difference between transactional interactions with our members and transformative interactions with our members. Using the slides as a guide but focusing on the discussion coming from the group. Revisit the Union Culture discussion from earlier and then move into what a structured conversation looks like and how to have one with a member in the context of internal organizing.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INTRODUCE the topic by calling a couple of people up and telling them to introduce our union in 30 seconds. Then highlight that we talked about transactional vs transformational.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7FC5FDC6-0B8E-4F1F-8A9F-55ED113A981E}" type="slidenum">
              <a:rPr lang="en-US" smtClean="0"/>
              <a:pPr/>
              <a:t>25</a:t>
            </a:fld>
            <a:endParaRPr lang="en-US" dirty="0"/>
          </a:p>
        </p:txBody>
      </p:sp>
    </p:spTree>
    <p:extLst>
      <p:ext uri="{BB962C8B-B14F-4D97-AF65-F5344CB8AC3E}">
        <p14:creationId xmlns:p14="http://schemas.microsoft.com/office/powerpoint/2010/main" val="40636943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r>
              <a:rPr lang="en-CA" dirty="0"/>
              <a:t>ASK – </a:t>
            </a:r>
            <a:r>
              <a:rPr lang="en-US" dirty="0"/>
              <a:t>How do we approach conversations with members? Is the interaction Transactional or Transformative?</a:t>
            </a:r>
          </a:p>
          <a:p>
            <a:r>
              <a:rPr lang="en-CA" dirty="0"/>
              <a:t>CONDUCT a group activity (minimum of 3 participants for each group, </a:t>
            </a:r>
            <a:r>
              <a:rPr lang="en-US" dirty="0"/>
              <a:t>depending on the size of the group). T</a:t>
            </a:r>
            <a:r>
              <a:rPr lang="en-CA" dirty="0"/>
              <a:t>he goal is to identify transactional vs transformative interactions.  </a:t>
            </a:r>
          </a:p>
          <a:p>
            <a:pPr marL="685800" lvl="1" indent="-228600">
              <a:buFont typeface="+mj-lt"/>
              <a:buAutoNum type="arabicPeriod"/>
            </a:pPr>
            <a:r>
              <a:rPr lang="en-CA" dirty="0"/>
              <a:t>E</a:t>
            </a:r>
            <a:r>
              <a:rPr lang="en-US" dirty="0"/>
              <a:t>ach participant comes up and approaches a potential member on the job.</a:t>
            </a:r>
          </a:p>
          <a:p>
            <a:pPr marL="685800" lvl="1" indent="-228600">
              <a:buFont typeface="+mj-lt"/>
              <a:buAutoNum type="arabicPeriod"/>
            </a:pPr>
            <a:r>
              <a:rPr lang="en-US" dirty="0"/>
              <a:t>Encourage the potential member to join the union (or a contract campaign or some other type of internal campaign). </a:t>
            </a:r>
          </a:p>
          <a:p>
            <a:pPr marL="685800" lvl="1" indent="-228600">
              <a:buFont typeface="+mj-lt"/>
              <a:buAutoNum type="arabicPeriod"/>
            </a:pPr>
            <a:r>
              <a:rPr lang="en-US" dirty="0"/>
              <a:t>Each participant will have 2 minutes and hold off giving feedback until the end. Participants will usually try to sell wages and benefits and third-party the union. </a:t>
            </a:r>
          </a:p>
          <a:p>
            <a:pPr marL="0" indent="0">
              <a:buFont typeface="+mj-lt"/>
              <a:buNone/>
            </a:pPr>
            <a:r>
              <a:rPr lang="en-US" dirty="0"/>
              <a:t>DEBRIEF and use the sample conversations to illustrate the necessity of having a transformative conversation.</a:t>
            </a:r>
            <a:endParaRPr lang="en-CA" dirty="0"/>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26</a:t>
            </a:fld>
            <a:endParaRPr lang="en-US" dirty="0"/>
          </a:p>
        </p:txBody>
      </p:sp>
    </p:spTree>
    <p:extLst>
      <p:ext uri="{BB962C8B-B14F-4D97-AF65-F5344CB8AC3E}">
        <p14:creationId xmlns:p14="http://schemas.microsoft.com/office/powerpoint/2010/main" val="640896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r>
              <a:rPr lang="en-CA" dirty="0"/>
              <a:t>DISCUSS the characteristics of a transaction interaction.</a:t>
            </a:r>
          </a:p>
          <a:p>
            <a:pPr marL="171450" indent="-171450">
              <a:buFont typeface="Arial" panose="020B0604020202020204" pitchFamily="34" charset="0"/>
              <a:buChar char="•"/>
            </a:pPr>
            <a:r>
              <a:rPr lang="en-US" dirty="0"/>
              <a:t>Union Rep does most of the talking.</a:t>
            </a:r>
          </a:p>
          <a:p>
            <a:pPr marL="171450" indent="-171450">
              <a:buFont typeface="Arial" panose="020B0604020202020204" pitchFamily="34" charset="0"/>
              <a:buChar char="•"/>
            </a:pPr>
            <a:r>
              <a:rPr lang="en-US" dirty="0"/>
              <a:t>Union Rep ‘sells’ wages, benefits, or perks.</a:t>
            </a:r>
          </a:p>
          <a:p>
            <a:pPr marL="171450" indent="-171450">
              <a:buFont typeface="Arial" panose="020B0604020202020204" pitchFamily="34" charset="0"/>
              <a:buChar char="•"/>
            </a:pPr>
            <a:r>
              <a:rPr lang="en-US" dirty="0"/>
              <a:t>Union Rep frames dues as a fee-for-service </a:t>
            </a:r>
          </a:p>
          <a:p>
            <a:pPr marL="171450" indent="-171450">
              <a:buFont typeface="Arial" panose="020B0604020202020204" pitchFamily="34" charset="0"/>
              <a:buChar char="•"/>
            </a:pPr>
            <a:r>
              <a:rPr lang="en-US" dirty="0"/>
              <a:t>Union Rep frames the Union as a third party</a:t>
            </a:r>
          </a:p>
          <a:p>
            <a:pPr marL="171450" indent="-171450">
              <a:buFont typeface="Arial" panose="020B0604020202020204" pitchFamily="34" charset="0"/>
              <a:buChar char="•"/>
            </a:pPr>
            <a:r>
              <a:rPr lang="en-US" dirty="0"/>
              <a:t>Union Rep assumes the members’ “why” is the same or similar to their own.</a:t>
            </a:r>
          </a:p>
          <a:p>
            <a:pPr marL="171450" indent="-171450">
              <a:buFont typeface="Arial" panose="020B0604020202020204" pitchFamily="34" charset="0"/>
              <a:buChar char="•"/>
            </a:pPr>
            <a:r>
              <a:rPr lang="en-US" dirty="0"/>
              <a:t>Rep doesn’t contextualize the power structure at work.</a:t>
            </a:r>
          </a:p>
          <a:p>
            <a:endParaRPr lang="en-CA" dirty="0"/>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27</a:t>
            </a:fld>
            <a:endParaRPr lang="en-US" dirty="0"/>
          </a:p>
        </p:txBody>
      </p:sp>
    </p:spTree>
    <p:extLst>
      <p:ext uri="{BB962C8B-B14F-4D97-AF65-F5344CB8AC3E}">
        <p14:creationId xmlns:p14="http://schemas.microsoft.com/office/powerpoint/2010/main" val="32565174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r>
              <a:rPr lang="en-CA" dirty="0"/>
              <a:t>EXPLAIN why we need to approach conversations with members and potential members differently.</a:t>
            </a:r>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28</a:t>
            </a:fld>
            <a:endParaRPr lang="en-US" dirty="0"/>
          </a:p>
        </p:txBody>
      </p:sp>
    </p:spTree>
    <p:extLst>
      <p:ext uri="{BB962C8B-B14F-4D97-AF65-F5344CB8AC3E}">
        <p14:creationId xmlns:p14="http://schemas.microsoft.com/office/powerpoint/2010/main" val="23577047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r>
              <a:rPr lang="en-CA" dirty="0"/>
              <a:t>ASK – What are structured conversations? </a:t>
            </a:r>
            <a:r>
              <a:rPr lang="en-US" dirty="0"/>
              <a:t>Structured conversations are the backbone of any internal organizing campaign. They allow us to break down barriers to member participation by connecting collective action and power building to each member’s ‘why’. Structured conversations are hard, but having real conversations with members is the only way to create enough ownership and buy-in to truly engage members in internal organizing and, more broadly, the union as a whole. Remember that listening to members/workers gets us further than preaching to them.</a:t>
            </a:r>
          </a:p>
          <a:p>
            <a:endParaRPr lang="en-CA" dirty="0"/>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29</a:t>
            </a:fld>
            <a:endParaRPr lang="en-US" dirty="0"/>
          </a:p>
        </p:txBody>
      </p:sp>
    </p:spTree>
    <p:extLst>
      <p:ext uri="{BB962C8B-B14F-4D97-AF65-F5344CB8AC3E}">
        <p14:creationId xmlns:p14="http://schemas.microsoft.com/office/powerpoint/2010/main" val="40490147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NOTES:</a:t>
            </a:r>
          </a:p>
          <a:p>
            <a:r>
              <a:rPr lang="en-US" dirty="0"/>
              <a:t>ASK – How do you view internal organizing? (10–15-minute discussion). Participant answers are charted on a flip chart. After the discussion, the facilitator presents the definition of internal organizing and explains it. </a:t>
            </a:r>
          </a:p>
          <a:p>
            <a:r>
              <a:rPr lang="en-CA" b="0" dirty="0"/>
              <a:t>EXPLAIN the course description.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 2 participants what participation in the union looks like to them. Have the co-facilitator keep track of the time to make sure we go no longer than 5 minutes on the questions </a:t>
            </a:r>
            <a:endParaRPr lang="en-CA" b="0" dirty="0"/>
          </a:p>
          <a:p>
            <a:pPr marL="0" lvl="0" indent="0" algn="l" rtl="0">
              <a:spcBef>
                <a:spcPts val="0"/>
              </a:spcBef>
              <a:spcAft>
                <a:spcPts val="0"/>
              </a:spcAft>
              <a:buNone/>
            </a:pPr>
            <a:r>
              <a:rPr lang="en-CA" b="0" dirty="0"/>
              <a:t>STATE that </a:t>
            </a:r>
            <a:r>
              <a:rPr lang="en-US" b="0" dirty="0"/>
              <a:t>practical exercises, including self-assessment quizzes, roleplays, and real-world organizing strategies, help union representatives enhance their effectiveness in mobilizing members and sustaining long-term union growth.</a:t>
            </a:r>
          </a:p>
          <a:p>
            <a:pPr marL="0" lvl="0" indent="0" algn="l" rtl="0">
              <a:spcBef>
                <a:spcPts val="0"/>
              </a:spcBef>
              <a:spcAft>
                <a:spcPts val="0"/>
              </a:spcAft>
              <a:buNone/>
            </a:pPr>
            <a:endParaRPr lang="en-CA" b="0" dirty="0"/>
          </a:p>
        </p:txBody>
      </p:sp>
      <p:sp>
        <p:nvSpPr>
          <p:cNvPr id="4" name="Slide Number Placeholder 3"/>
          <p:cNvSpPr>
            <a:spLocks noGrp="1"/>
          </p:cNvSpPr>
          <p:nvPr>
            <p:ph type="sldNum" sz="quarter" idx="5"/>
          </p:nvPr>
        </p:nvSpPr>
        <p:spPr/>
        <p:txBody>
          <a:bodyPr/>
          <a:lstStyle/>
          <a:p>
            <a:fld id="{7FC5FDC6-0B8E-4F1F-8A9F-55ED113A981E}" type="slidenum">
              <a:rPr lang="en-US" smtClean="0"/>
              <a:pPr/>
              <a:t>3</a:t>
            </a:fld>
            <a:endParaRPr lang="en-US" dirty="0"/>
          </a:p>
        </p:txBody>
      </p:sp>
    </p:spTree>
    <p:extLst>
      <p:ext uri="{BB962C8B-B14F-4D97-AF65-F5344CB8AC3E}">
        <p14:creationId xmlns:p14="http://schemas.microsoft.com/office/powerpoint/2010/main" val="5831734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r>
              <a:rPr lang="en-CA" dirty="0"/>
              <a:t>ASK – </a:t>
            </a:r>
            <a:r>
              <a:rPr lang="en-US" dirty="0"/>
              <a:t>How does it help have a transformative member interaction? </a:t>
            </a:r>
            <a:endParaRPr lang="en-CA" dirty="0"/>
          </a:p>
          <a:p>
            <a:r>
              <a:rPr lang="en-CA" dirty="0"/>
              <a:t>INTRODUCE the 7-step conversation. </a:t>
            </a:r>
            <a:r>
              <a:rPr lang="en-US" dirty="0"/>
              <a:t>A 7-Step Conversation focused on listening to and understanding membership concerns and developing solutions based on their ‘why’. A conversation that identifies individual member issues that can be connected to and addressed through member-to-member solidarity and POWER building.</a:t>
            </a:r>
          </a:p>
          <a:p>
            <a:r>
              <a:rPr lang="en-US" dirty="0"/>
              <a:t>A conversation that identifies Internal Organizing Issues.</a:t>
            </a:r>
          </a:p>
          <a:p>
            <a:r>
              <a:rPr lang="en-CA" dirty="0"/>
              <a:t>DISCUSS the </a:t>
            </a:r>
            <a:r>
              <a:rPr lang="en-US" dirty="0"/>
              <a:t>7 Steps to a structured conversation.</a:t>
            </a:r>
          </a:p>
          <a:p>
            <a:pPr marL="685800" lvl="1" indent="-228600">
              <a:buFont typeface="+mj-lt"/>
              <a:buAutoNum type="arabicPeriod"/>
            </a:pPr>
            <a:r>
              <a:rPr lang="en-US" dirty="0"/>
              <a:t>Introduction</a:t>
            </a:r>
          </a:p>
          <a:p>
            <a:pPr marL="685800" lvl="1" indent="-228600">
              <a:buFont typeface="+mj-lt"/>
              <a:buAutoNum type="arabicPeriod"/>
            </a:pPr>
            <a:r>
              <a:rPr lang="en-US" dirty="0"/>
              <a:t>Finding the issues and getting the story</a:t>
            </a:r>
          </a:p>
          <a:p>
            <a:pPr marL="685800" lvl="1" indent="-228600">
              <a:buFont typeface="+mj-lt"/>
              <a:buAutoNum type="arabicPeriod"/>
            </a:pPr>
            <a:r>
              <a:rPr lang="en-US" dirty="0"/>
              <a:t>Agitation</a:t>
            </a:r>
          </a:p>
          <a:p>
            <a:pPr marL="685800" lvl="1" indent="-228600">
              <a:buFont typeface="+mj-lt"/>
              <a:buAutoNum type="arabicPeriod"/>
            </a:pPr>
            <a:r>
              <a:rPr lang="en-US" dirty="0"/>
              <a:t>Vision</a:t>
            </a:r>
          </a:p>
          <a:p>
            <a:pPr marL="685800" lvl="1" indent="-228600">
              <a:buFont typeface="+mj-lt"/>
              <a:buAutoNum type="arabicPeriod"/>
            </a:pPr>
            <a:r>
              <a:rPr lang="en-US" dirty="0"/>
              <a:t>Calling the question or the ‘ask’</a:t>
            </a:r>
          </a:p>
          <a:p>
            <a:pPr marL="685800" lvl="1" indent="-228600">
              <a:buFont typeface="+mj-lt"/>
              <a:buAutoNum type="arabicPeriod"/>
            </a:pPr>
            <a:r>
              <a:rPr lang="en-US" dirty="0"/>
              <a:t>Inoculation</a:t>
            </a:r>
          </a:p>
          <a:p>
            <a:pPr marL="685800" lvl="1" indent="-228600">
              <a:buFont typeface="+mj-lt"/>
              <a:buAutoNum type="arabicPeriod"/>
            </a:pPr>
            <a:r>
              <a:rPr lang="en-US" dirty="0"/>
              <a:t>Plan to win/commitment </a:t>
            </a:r>
          </a:p>
          <a:p>
            <a:endParaRPr lang="en-US" dirty="0"/>
          </a:p>
          <a:p>
            <a:endParaRPr lang="en-CA" dirty="0"/>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30</a:t>
            </a:fld>
            <a:endParaRPr lang="en-US" dirty="0"/>
          </a:p>
        </p:txBody>
      </p:sp>
    </p:spTree>
    <p:extLst>
      <p:ext uri="{BB962C8B-B14F-4D97-AF65-F5344CB8AC3E}">
        <p14:creationId xmlns:p14="http://schemas.microsoft.com/office/powerpoint/2010/main" val="10364145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r>
              <a:rPr lang="en-CA" dirty="0"/>
              <a:t>ASK – </a:t>
            </a:r>
            <a:r>
              <a:rPr lang="en-US" dirty="0"/>
              <a:t>What makes a good introduction?</a:t>
            </a:r>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31</a:t>
            </a:fld>
            <a:endParaRPr lang="en-US" dirty="0"/>
          </a:p>
        </p:txBody>
      </p:sp>
    </p:spTree>
    <p:extLst>
      <p:ext uri="{BB962C8B-B14F-4D97-AF65-F5344CB8AC3E}">
        <p14:creationId xmlns:p14="http://schemas.microsoft.com/office/powerpoint/2010/main" val="24632145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r>
              <a:rPr lang="en-CA" dirty="0"/>
              <a:t>ASK – </a:t>
            </a:r>
            <a:r>
              <a:rPr lang="en-US" dirty="0"/>
              <a:t>How do we identify issues and get the story?</a:t>
            </a:r>
          </a:p>
          <a:p>
            <a:pPr marL="0" lvl="0" indent="0" algn="l" rtl="0">
              <a:spcBef>
                <a:spcPts val="0"/>
              </a:spcBef>
              <a:spcAft>
                <a:spcPts val="0"/>
              </a:spcAft>
              <a:buNone/>
            </a:pPr>
            <a:r>
              <a:rPr lang="en-US" dirty="0"/>
              <a:t>Examples of open-ended questions: </a:t>
            </a:r>
          </a:p>
          <a:p>
            <a:pPr marL="368300" lvl="0" indent="-228600" algn="l" rtl="0">
              <a:spcBef>
                <a:spcPts val="0"/>
              </a:spcBef>
              <a:spcAft>
                <a:spcPts val="0"/>
              </a:spcAft>
              <a:buSzPts val="1400"/>
              <a:buFont typeface="+mj-lt"/>
              <a:buAutoNum type="arabicPeriod"/>
            </a:pPr>
            <a:r>
              <a:rPr lang="en-US" dirty="0"/>
              <a:t>How does that affect your life at home?</a:t>
            </a:r>
          </a:p>
          <a:p>
            <a:pPr marL="368300" lvl="0" indent="-228600" algn="l" rtl="0">
              <a:spcBef>
                <a:spcPts val="0"/>
              </a:spcBef>
              <a:spcAft>
                <a:spcPts val="0"/>
              </a:spcAft>
              <a:buSzPts val="1400"/>
              <a:buFont typeface="+mj-lt"/>
              <a:buAutoNum type="arabicPeriod"/>
            </a:pPr>
            <a:r>
              <a:rPr lang="en-US" dirty="0"/>
              <a:t>What did you do before you worked here?</a:t>
            </a:r>
          </a:p>
          <a:p>
            <a:pPr marL="368300" lvl="0" indent="-228600" algn="l" rtl="0">
              <a:spcBef>
                <a:spcPts val="0"/>
              </a:spcBef>
              <a:spcAft>
                <a:spcPts val="0"/>
              </a:spcAft>
              <a:buSzPts val="1400"/>
              <a:buFont typeface="+mj-lt"/>
              <a:buAutoNum type="arabicPeriod"/>
            </a:pPr>
            <a:r>
              <a:rPr lang="en-US" dirty="0"/>
              <a:t>How would you describe a typical day at work?</a:t>
            </a:r>
          </a:p>
          <a:p>
            <a:pPr marL="368300" lvl="0" indent="-228600" algn="l" rtl="0">
              <a:spcBef>
                <a:spcPts val="0"/>
              </a:spcBef>
              <a:spcAft>
                <a:spcPts val="0"/>
              </a:spcAft>
              <a:buSzPts val="1400"/>
              <a:buFont typeface="+mj-lt"/>
              <a:buAutoNum type="arabicPeriod"/>
            </a:pPr>
            <a:r>
              <a:rPr lang="en-US" dirty="0"/>
              <a:t>How have things at work changed for you over (selected timeframe, since the recession, etc.)?</a:t>
            </a:r>
          </a:p>
          <a:p>
            <a:pPr marL="368300" lvl="0" indent="-228600" algn="l" rtl="0">
              <a:spcBef>
                <a:spcPts val="0"/>
              </a:spcBef>
              <a:spcAft>
                <a:spcPts val="0"/>
              </a:spcAft>
              <a:buSzPts val="1400"/>
              <a:buFont typeface="+mj-lt"/>
              <a:buAutoNum type="arabicPeriod"/>
            </a:pPr>
            <a:r>
              <a:rPr lang="en-US" dirty="0"/>
              <a:t>What do you like/dislike about the industry?</a:t>
            </a:r>
          </a:p>
          <a:p>
            <a:pPr marL="368300" lvl="0" indent="-228600" algn="l" rtl="0">
              <a:spcBef>
                <a:spcPts val="0"/>
              </a:spcBef>
              <a:spcAft>
                <a:spcPts val="0"/>
              </a:spcAft>
              <a:buSzPts val="1400"/>
              <a:buFont typeface="+mj-lt"/>
              <a:buAutoNum type="arabicPeriod"/>
            </a:pPr>
            <a:r>
              <a:rPr lang="en-US" dirty="0"/>
              <a:t>Do conditions at work allow you to be/do your best?</a:t>
            </a:r>
          </a:p>
          <a:p>
            <a:endParaRPr lang="en-US" dirty="0"/>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32</a:t>
            </a:fld>
            <a:endParaRPr lang="en-US" dirty="0"/>
          </a:p>
        </p:txBody>
      </p:sp>
    </p:spTree>
    <p:extLst>
      <p:ext uri="{BB962C8B-B14F-4D97-AF65-F5344CB8AC3E}">
        <p14:creationId xmlns:p14="http://schemas.microsoft.com/office/powerpoint/2010/main" val="41992615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r>
              <a:rPr lang="en-CA" dirty="0"/>
              <a:t>ASK – </a:t>
            </a:r>
            <a:r>
              <a:rPr lang="en-US" dirty="0"/>
              <a:t>How do we agitate?</a:t>
            </a:r>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33</a:t>
            </a:fld>
            <a:endParaRPr lang="en-US" dirty="0"/>
          </a:p>
        </p:txBody>
      </p:sp>
    </p:spTree>
    <p:extLst>
      <p:ext uri="{BB962C8B-B14F-4D97-AF65-F5344CB8AC3E}">
        <p14:creationId xmlns:p14="http://schemas.microsoft.com/office/powerpoint/2010/main" val="28395532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r>
              <a:rPr lang="en-CA" dirty="0"/>
              <a:t>ASK – </a:t>
            </a:r>
            <a:r>
              <a:rPr lang="en-US" dirty="0"/>
              <a:t>How do we lay out the vision for our members?</a:t>
            </a:r>
          </a:p>
          <a:p>
            <a:pPr marL="0" lvl="0" indent="0" algn="l" rtl="0">
              <a:spcBef>
                <a:spcPts val="0"/>
              </a:spcBef>
              <a:spcAft>
                <a:spcPts val="0"/>
              </a:spcAft>
              <a:buNone/>
            </a:pPr>
            <a:r>
              <a:rPr lang="en-US" dirty="0"/>
              <a:t>Examples of open-ended questions: </a:t>
            </a:r>
          </a:p>
          <a:p>
            <a:pPr marL="457200" lvl="0" indent="-317500" algn="l" rtl="0">
              <a:spcBef>
                <a:spcPts val="0"/>
              </a:spcBef>
              <a:spcAft>
                <a:spcPts val="0"/>
              </a:spcAft>
              <a:buSzPts val="1400"/>
              <a:buAutoNum type="arabicPeriod"/>
            </a:pPr>
            <a:r>
              <a:rPr lang="en-US" dirty="0"/>
              <a:t>What would you change at work if you had a chance?</a:t>
            </a:r>
          </a:p>
          <a:p>
            <a:pPr marL="457200" lvl="0" indent="-317500" algn="just" rtl="0">
              <a:lnSpc>
                <a:spcPct val="115000"/>
              </a:lnSpc>
              <a:spcBef>
                <a:spcPts val="0"/>
              </a:spcBef>
              <a:spcAft>
                <a:spcPts val="0"/>
              </a:spcAft>
              <a:buSzPts val="1400"/>
              <a:buAutoNum type="arabicPeriod"/>
            </a:pPr>
            <a:r>
              <a:rPr lang="en-US" dirty="0"/>
              <a:t>What would it take/what would need to happen for you to earn more/get respect?</a:t>
            </a:r>
          </a:p>
          <a:p>
            <a:pPr marL="457200" lvl="0" indent="-317500" algn="just" rtl="0">
              <a:lnSpc>
                <a:spcPct val="115000"/>
              </a:lnSpc>
              <a:spcBef>
                <a:spcPts val="0"/>
              </a:spcBef>
              <a:spcAft>
                <a:spcPts val="0"/>
              </a:spcAft>
              <a:buSzPts val="1400"/>
              <a:buAutoNum type="arabicPeriod"/>
            </a:pPr>
            <a:r>
              <a:rPr lang="en-US" dirty="0"/>
              <a:t>Can you change any of that on your own?</a:t>
            </a:r>
          </a:p>
          <a:p>
            <a:pPr marL="457200" lvl="0" indent="-317500" algn="just" rtl="0">
              <a:lnSpc>
                <a:spcPct val="115000"/>
              </a:lnSpc>
              <a:spcBef>
                <a:spcPts val="0"/>
              </a:spcBef>
              <a:spcAft>
                <a:spcPts val="0"/>
              </a:spcAft>
              <a:buSzPts val="1400"/>
              <a:buAutoNum type="arabicPeriod"/>
            </a:pPr>
            <a:r>
              <a:rPr lang="en-US" dirty="0"/>
              <a:t>Do other people on your job/in your trade feel that way too?</a:t>
            </a:r>
          </a:p>
          <a:p>
            <a:pPr marL="457200" lvl="0" indent="-317500" algn="just" rtl="0">
              <a:lnSpc>
                <a:spcPct val="115000"/>
              </a:lnSpc>
              <a:spcBef>
                <a:spcPts val="0"/>
              </a:spcBef>
              <a:spcAft>
                <a:spcPts val="0"/>
              </a:spcAft>
              <a:buSzPts val="1400"/>
              <a:buAutoNum type="arabicPeriod"/>
            </a:pPr>
            <a:r>
              <a:rPr lang="en-US" dirty="0"/>
              <a:t>What would happen if everyone stood together and demanded change?</a:t>
            </a:r>
          </a:p>
          <a:p>
            <a:endParaRPr lang="en-US" dirty="0"/>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34</a:t>
            </a:fld>
            <a:endParaRPr lang="en-US" dirty="0"/>
          </a:p>
        </p:txBody>
      </p:sp>
    </p:spTree>
    <p:extLst>
      <p:ext uri="{BB962C8B-B14F-4D97-AF65-F5344CB8AC3E}">
        <p14:creationId xmlns:p14="http://schemas.microsoft.com/office/powerpoint/2010/main" val="8217363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r>
              <a:rPr lang="en-CA" dirty="0"/>
              <a:t>ASK – </a:t>
            </a:r>
            <a:r>
              <a:rPr lang="en-US" dirty="0"/>
              <a:t>How do we call the Question?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STATE that organizers at this stage are doing four things (not necessarily in this order).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Tell Your Union Story - Go around the room. Pick 3 to 4 people and say ‘Your union story was this…’, and then ask. ‘When I introduced myself, what was my union story?’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35</a:t>
            </a:fld>
            <a:endParaRPr lang="en-US" dirty="0"/>
          </a:p>
        </p:txBody>
      </p:sp>
    </p:spTree>
    <p:extLst>
      <p:ext uri="{BB962C8B-B14F-4D97-AF65-F5344CB8AC3E}">
        <p14:creationId xmlns:p14="http://schemas.microsoft.com/office/powerpoint/2010/main" val="29138635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r>
              <a:rPr lang="en-CA" dirty="0"/>
              <a:t>ASK – </a:t>
            </a:r>
            <a:r>
              <a:rPr lang="en-US" dirty="0"/>
              <a:t>How and why do we inoculate our members?</a:t>
            </a:r>
          </a:p>
          <a:p>
            <a:pPr marL="0" lvl="0" indent="0" algn="l" rtl="0">
              <a:spcBef>
                <a:spcPts val="0"/>
              </a:spcBef>
              <a:spcAft>
                <a:spcPts val="0"/>
              </a:spcAft>
              <a:buNone/>
            </a:pPr>
            <a:r>
              <a:rPr lang="en-US" dirty="0"/>
              <a:t>ASK the following questions: </a:t>
            </a:r>
          </a:p>
          <a:p>
            <a:pPr marL="457200" lvl="0" indent="-317500" algn="l" rtl="0">
              <a:spcBef>
                <a:spcPts val="0"/>
              </a:spcBef>
              <a:spcAft>
                <a:spcPts val="0"/>
              </a:spcAft>
              <a:buSzPts val="1400"/>
              <a:buAutoNum type="arabicPeriod"/>
            </a:pPr>
            <a:r>
              <a:rPr lang="en-US" dirty="0"/>
              <a:t>How many of you have been in a contract negotiation and it didn’t go as you wanted. How did that feel when you go the news? Were you prepared for it? </a:t>
            </a:r>
          </a:p>
          <a:p>
            <a:pPr marL="457200" lvl="0" indent="-317500" algn="l" rtl="0">
              <a:spcBef>
                <a:spcPts val="0"/>
              </a:spcBef>
              <a:spcAft>
                <a:spcPts val="0"/>
              </a:spcAft>
              <a:buSzPts val="1400"/>
              <a:buAutoNum type="arabicPeriod"/>
            </a:pPr>
            <a:r>
              <a:rPr lang="en-US" dirty="0"/>
              <a:t>What could have prepared you for that? Did you still want to stay involved? </a:t>
            </a:r>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36</a:t>
            </a:fld>
            <a:endParaRPr lang="en-US" dirty="0"/>
          </a:p>
        </p:txBody>
      </p:sp>
    </p:spTree>
    <p:extLst>
      <p:ext uri="{BB962C8B-B14F-4D97-AF65-F5344CB8AC3E}">
        <p14:creationId xmlns:p14="http://schemas.microsoft.com/office/powerpoint/2010/main" val="13488755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r>
              <a:rPr lang="en-CA" dirty="0"/>
              <a:t>ASK the following questions:</a:t>
            </a:r>
          </a:p>
          <a:p>
            <a:pPr lvl="1"/>
            <a:r>
              <a:rPr lang="en-US" dirty="0"/>
              <a:t>How do we plan to win with a member/worker?</a:t>
            </a:r>
          </a:p>
          <a:p>
            <a:pPr marL="457200" lvl="1" indent="0" algn="l" rtl="0">
              <a:spcBef>
                <a:spcPts val="0"/>
              </a:spcBef>
              <a:spcAft>
                <a:spcPts val="0"/>
              </a:spcAft>
              <a:buNone/>
            </a:pPr>
            <a:r>
              <a:rPr lang="en-US" dirty="0"/>
              <a:t>What does a plan to win look like? </a:t>
            </a:r>
          </a:p>
          <a:p>
            <a:pPr marL="0" lvl="0" indent="0" algn="l" rtl="0">
              <a:spcBef>
                <a:spcPts val="0"/>
              </a:spcBef>
              <a:spcAft>
                <a:spcPts val="0"/>
              </a:spcAft>
              <a:buNone/>
            </a:pPr>
            <a:r>
              <a:rPr lang="en-US" dirty="0"/>
              <a:t>EMPHASIZE that their involvement in the Building Union Power campaign will strengthen our union.  Then encourage them to attend Phase 1 training and sign the pledge. </a:t>
            </a:r>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37</a:t>
            </a:fld>
            <a:endParaRPr lang="en-US" dirty="0"/>
          </a:p>
        </p:txBody>
      </p:sp>
    </p:spTree>
    <p:extLst>
      <p:ext uri="{BB962C8B-B14F-4D97-AF65-F5344CB8AC3E}">
        <p14:creationId xmlns:p14="http://schemas.microsoft.com/office/powerpoint/2010/main" val="36107266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r>
              <a:rPr lang="en-US" dirty="0"/>
              <a:t>Go around the room and ask what objections members have. </a:t>
            </a:r>
          </a:p>
          <a:p>
            <a:r>
              <a:rPr lang="en-US" dirty="0"/>
              <a:t>ASK - What are some reasons a worker might object?</a:t>
            </a:r>
          </a:p>
          <a:p>
            <a:pPr marL="628650" lvl="1" indent="-171450">
              <a:buFont typeface="Arial" panose="020B0604020202020204" pitchFamily="34" charset="0"/>
              <a:buChar char="•"/>
            </a:pPr>
            <a:r>
              <a:rPr lang="en-US" dirty="0"/>
              <a:t>Objections are understood and addressed as being based usually on senses of fear or futility.</a:t>
            </a:r>
          </a:p>
          <a:p>
            <a:pPr marL="628650" lvl="1" indent="-171450">
              <a:buFont typeface="Arial" panose="020B0604020202020204" pitchFamily="34" charset="0"/>
              <a:buChar char="•"/>
            </a:pPr>
            <a:r>
              <a:rPr lang="en-US" dirty="0"/>
              <a:t>Time, effort, ownership, and rejection are hard.</a:t>
            </a:r>
          </a:p>
          <a:p>
            <a:pPr marL="628650" lvl="1" indent="-171450">
              <a:buFont typeface="Arial" panose="020B0604020202020204" pitchFamily="34" charset="0"/>
              <a:buChar char="•"/>
            </a:pPr>
            <a:r>
              <a:rPr lang="en-US" dirty="0"/>
              <a:t>Past experiences with the union have led to pushback.</a:t>
            </a:r>
          </a:p>
          <a:p>
            <a:pPr marL="628650" lvl="1" indent="-171450">
              <a:buFont typeface="Arial" panose="020B0604020202020204" pitchFamily="34" charset="0"/>
              <a:buChar char="•"/>
            </a:pPr>
            <a:r>
              <a:rPr lang="en-US" dirty="0"/>
              <a:t>Union Dues</a:t>
            </a:r>
          </a:p>
          <a:p>
            <a:r>
              <a:rPr lang="en-US" dirty="0"/>
              <a:t>DISCUSS how we counter those conversations. </a:t>
            </a:r>
          </a:p>
          <a:p>
            <a:r>
              <a:rPr lang="en-US" dirty="0"/>
              <a:t>WRITE the answers in a flip chart, then have a conversation about how you address those conversations. </a:t>
            </a:r>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38</a:t>
            </a:fld>
            <a:endParaRPr lang="en-US" dirty="0"/>
          </a:p>
        </p:txBody>
      </p:sp>
    </p:spTree>
    <p:extLst>
      <p:ext uri="{BB962C8B-B14F-4D97-AF65-F5344CB8AC3E}">
        <p14:creationId xmlns:p14="http://schemas.microsoft.com/office/powerpoint/2010/main" val="21928837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 someone for an objection.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 – How do we overcome objections?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Remember the Issues (Their Issues, not ours)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Affirm, Acknowledge, Redirect (AAR) Method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Call the Question Again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Make it Personal</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Don’t let members off the hook.</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Get back to their ‘why’.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DEMONSTRATE how the conversation should go using the steps above with the redirect to their why. </a:t>
            </a:r>
            <a:endParaRPr lang="en-CA" dirty="0"/>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39</a:t>
            </a:fld>
            <a:endParaRPr lang="en-US" dirty="0"/>
          </a:p>
        </p:txBody>
      </p:sp>
    </p:spTree>
    <p:extLst>
      <p:ext uri="{BB962C8B-B14F-4D97-AF65-F5344CB8AC3E}">
        <p14:creationId xmlns:p14="http://schemas.microsoft.com/office/powerpoint/2010/main" val="2709621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NOTES:</a:t>
            </a:r>
          </a:p>
          <a:p>
            <a:r>
              <a:rPr lang="en-CA" dirty="0"/>
              <a:t>STATE the learning outcomes.</a:t>
            </a:r>
          </a:p>
        </p:txBody>
      </p:sp>
      <p:sp>
        <p:nvSpPr>
          <p:cNvPr id="4" name="Slide Number Placeholder 3"/>
          <p:cNvSpPr>
            <a:spLocks noGrp="1"/>
          </p:cNvSpPr>
          <p:nvPr>
            <p:ph type="sldNum" sz="quarter" idx="5"/>
          </p:nvPr>
        </p:nvSpPr>
        <p:spPr/>
        <p:txBody>
          <a:bodyPr/>
          <a:lstStyle/>
          <a:p>
            <a:fld id="{7FC5FDC6-0B8E-4F1F-8A9F-55ED113A981E}" type="slidenum">
              <a:rPr lang="en-US" smtClean="0"/>
              <a:pPr/>
              <a:t>4</a:t>
            </a:fld>
            <a:endParaRPr lang="en-US" dirty="0"/>
          </a:p>
        </p:txBody>
      </p:sp>
    </p:spTree>
    <p:extLst>
      <p:ext uri="{BB962C8B-B14F-4D97-AF65-F5344CB8AC3E}">
        <p14:creationId xmlns:p14="http://schemas.microsoft.com/office/powerpoint/2010/main" val="99198065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DISCUSS dues.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PROVIDE an objection and have a council staff member give a redirect. </a:t>
            </a:r>
            <a:endParaRPr lang="en-CA" dirty="0"/>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40</a:t>
            </a:fld>
            <a:endParaRPr lang="en-US" dirty="0"/>
          </a:p>
        </p:txBody>
      </p:sp>
    </p:spTree>
    <p:extLst>
      <p:ext uri="{BB962C8B-B14F-4D97-AF65-F5344CB8AC3E}">
        <p14:creationId xmlns:p14="http://schemas.microsoft.com/office/powerpoint/2010/main" val="231104478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PRESENT the listening skills slides and DISCUSS real-world scenarios where they have been applied.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DISCUSS the importance of applying listening skills during a transformative conversation with a member.</a:t>
            </a:r>
          </a:p>
        </p:txBody>
      </p:sp>
      <p:sp>
        <p:nvSpPr>
          <p:cNvPr id="4" name="Slide Number Placeholder 3"/>
          <p:cNvSpPr>
            <a:spLocks noGrp="1"/>
          </p:cNvSpPr>
          <p:nvPr>
            <p:ph type="sldNum" sz="quarter" idx="5"/>
          </p:nvPr>
        </p:nvSpPr>
        <p:spPr/>
        <p:txBody>
          <a:bodyPr/>
          <a:lstStyle/>
          <a:p>
            <a:fld id="{7FC5FDC6-0B8E-4F1F-8A9F-55ED113A981E}" type="slidenum">
              <a:rPr lang="en-US" smtClean="0"/>
              <a:pPr/>
              <a:t>41</a:t>
            </a:fld>
            <a:endParaRPr lang="en-US" dirty="0"/>
          </a:p>
        </p:txBody>
      </p:sp>
    </p:spTree>
    <p:extLst>
      <p:ext uri="{BB962C8B-B14F-4D97-AF65-F5344CB8AC3E}">
        <p14:creationId xmlns:p14="http://schemas.microsoft.com/office/powerpoint/2010/main" val="33576275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rPr>
              <a:t>FACILITATOR NOTES:</a:t>
            </a:r>
          </a:p>
          <a:p>
            <a:r>
              <a:rPr lang="en-US" dirty="0">
                <a:latin typeface="+mn-lt"/>
              </a:rPr>
              <a:t>STATE that Active listening is essential for fostering effective communication, particularly in union settings where challenging or sensitive conversations are common. Active listening involves fully concentrating, understanding, responding, and remembering what the other person is saying. It requires not just hearing the words but also recognizing the speaker's emotions, body language, and underlying concerns. This approach helps to build trust, resolve conflicts, and improve relationships with union members.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mn-lt"/>
              </a:rPr>
              <a:t>STATE that on the next slides, you will review key elements of active listening and examine the top 3 questions from members. </a:t>
            </a:r>
            <a:r>
              <a:rPr lang="en-CA" sz="1200" dirty="0">
                <a:effectLst/>
                <a:latin typeface="+mn-lt"/>
                <a:ea typeface="Calibri" panose="020F0502020204030204" pitchFamily="34" charset="0"/>
                <a:cs typeface="Times New Roman" panose="02020603050405020304" pitchFamily="18" charset="0"/>
              </a:rPr>
              <a:t>These scenarios provide an opportunity to practice active listening and dealing with difficult situations.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22222"/>
                </a:solidFill>
                <a:effectLst/>
                <a:latin typeface="+mn-lt"/>
              </a:rPr>
              <a:t>EXPLAIN that Listening isn’t waiting for your turn to speak. Listening is the ability to make others feel heard. One of the ways to do that is to practice using these three statements when someone is telling you something: “Tell me more.“ "Go on.” “What else?” If you try this, you will quickly learn how much effort it takes to pay attention to what the person you’re talking to is saying and resist the urge to interrupt, correct, or fix what they say. And that’s why it’s a skill. Because all skills take effort, and in this case, the effort is worth it.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22222"/>
                </a:solidFill>
                <a:effectLst/>
                <a:latin typeface="+mn-lt"/>
              </a:rPr>
              <a:t>Additional Resources: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dirty="0">
                <a:solidFill>
                  <a:srgbClr val="222222"/>
                </a:solidFill>
                <a:effectLst/>
                <a:latin typeface="+mn-lt"/>
              </a:rPr>
              <a:t>Video Link - Simon Sinek on LinkedIn: Listening isn’t waiting for your turn to speak. -</a:t>
            </a:r>
            <a:r>
              <a:rPr lang="en-US" u="none" dirty="0">
                <a:solidFill>
                  <a:schemeClr val="tx1"/>
                </a:solidFill>
                <a:latin typeface="+mn-lt"/>
              </a:rPr>
              <a:t> https://www.linkedin.com/videos/simonsinek_listening-isnt-waiting-for-your-turn-to-activity-7290821845153435649-6I3I/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u="none" dirty="0">
                <a:solidFill>
                  <a:schemeClr val="tx1"/>
                </a:solidFill>
                <a:effectLst/>
                <a:latin typeface="+mn-lt"/>
                <a:ea typeface="Calibri" panose="020F0502020204030204" pitchFamily="34" charset="0"/>
                <a:cs typeface="Times New Roman" panose="02020603050405020304" pitchFamily="18" charset="0"/>
              </a:rPr>
              <a:t>Video Link - </a:t>
            </a:r>
            <a:r>
              <a:rPr lang="en-US" u="none" dirty="0">
                <a:solidFill>
                  <a:schemeClr val="tx1"/>
                </a:solidFill>
                <a:latin typeface="+mn-lt"/>
              </a:rPr>
              <a:t>How To Actively Listen (Even During Uncomfortable Conversations) - https://www.youtube.com/embed/Lkj86o69c5c</a:t>
            </a:r>
            <a:endParaRPr lang="en-CA" sz="1200" u="none" dirty="0">
              <a:solidFill>
                <a:schemeClr val="tx1"/>
              </a:solidFill>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dirty="0">
              <a:effectLst/>
              <a:latin typeface="+mn-lt"/>
              <a:ea typeface="Calibri" panose="020F0502020204030204" pitchFamily="34" charset="0"/>
              <a:cs typeface="Times New Roman" panose="02020603050405020304" pitchFamily="18" charset="0"/>
            </a:endParaRPr>
          </a:p>
          <a:p>
            <a:endParaRPr lang="en-US" dirty="0">
              <a:latin typeface="+mn-lt"/>
            </a:endParaRPr>
          </a:p>
          <a:p>
            <a:endParaRPr lang="en-US" dirty="0">
              <a:latin typeface="+mn-lt"/>
            </a:endParaRPr>
          </a:p>
          <a:p>
            <a:endParaRPr lang="en-US" dirty="0">
              <a:latin typeface="+mn-lt"/>
            </a:endParaRPr>
          </a:p>
        </p:txBody>
      </p:sp>
      <p:sp>
        <p:nvSpPr>
          <p:cNvPr id="4" name="Slide Number Placeholder 3"/>
          <p:cNvSpPr>
            <a:spLocks noGrp="1"/>
          </p:cNvSpPr>
          <p:nvPr>
            <p:ph type="sldNum" sz="quarter" idx="5"/>
          </p:nvPr>
        </p:nvSpPr>
        <p:spPr/>
        <p:txBody>
          <a:bodyPr/>
          <a:lstStyle/>
          <a:p>
            <a:fld id="{7FC5FDC6-0B8E-4F1F-8A9F-55ED113A981E}" type="slidenum">
              <a:rPr lang="en-US" smtClean="0"/>
              <a:pPr/>
              <a:t>42</a:t>
            </a:fld>
            <a:endParaRPr lang="en-US" dirty="0"/>
          </a:p>
        </p:txBody>
      </p:sp>
    </p:spTree>
    <p:extLst>
      <p:ext uri="{BB962C8B-B14F-4D97-AF65-F5344CB8AC3E}">
        <p14:creationId xmlns:p14="http://schemas.microsoft.com/office/powerpoint/2010/main" val="241996556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mn-lt"/>
              </a:rPr>
              <a:t>FACILITATOR NOTES:</a:t>
            </a:r>
          </a:p>
          <a:p>
            <a:r>
              <a:rPr lang="en-US" sz="1200" dirty="0">
                <a:latin typeface="+mn-lt"/>
              </a:rPr>
              <a:t>DISCUSS the key elements of active listening.</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1" dirty="0">
                <a:latin typeface="+mn-lt"/>
              </a:rPr>
              <a:t>Focus – </a:t>
            </a:r>
            <a:r>
              <a:rPr lang="en-US" sz="1200" dirty="0">
                <a:latin typeface="+mn-lt"/>
              </a:rPr>
              <a:t>Stop talking. Pay full attention to the speaker.</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200" b="1" dirty="0">
                <a:latin typeface="+mn-lt"/>
              </a:rPr>
              <a:t>Avoid Distractions - </a:t>
            </a:r>
            <a:r>
              <a:rPr lang="en-US" sz="1200" b="0" dirty="0">
                <a:latin typeface="+mn-lt"/>
              </a:rPr>
              <a:t>Keep phones, notebooks, etc. put away. Look members in the eye for the entire conversation.</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200" b="1" dirty="0">
                <a:latin typeface="+mn-lt"/>
              </a:rPr>
              <a:t>Be Observant – </a:t>
            </a:r>
            <a:r>
              <a:rPr lang="en-US" sz="1200" b="0" dirty="0">
                <a:latin typeface="+mn-lt"/>
              </a:rPr>
              <a:t>Take note of your surroundings. You can learn a lot about a member through their surroundings.</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200" b="0" dirty="0">
                <a:latin typeface="+mn-lt"/>
              </a:rPr>
              <a:t>Focus y</a:t>
            </a:r>
            <a:r>
              <a:rPr lang="en-US" sz="1200" dirty="0">
                <a:latin typeface="+mn-lt"/>
              </a:rPr>
              <a:t>our attention on their words, their ideas, and feelings related to the subject. Watch their facial expressions, hand gestures, etc. Put down any papers, pens, etc. Sometimes you can learn as much from what is not being said as you can from what they say. </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200" b="1" dirty="0">
                <a:latin typeface="+mn-lt"/>
              </a:rPr>
              <a:t>Slow Down</a:t>
            </a:r>
            <a:r>
              <a:rPr lang="en-US" sz="1200" dirty="0">
                <a:latin typeface="+mn-lt"/>
              </a:rPr>
              <a:t> - Our brains process thoughts four times faster than spoken words. It’s easy to skip ahead in conversation, using your assumptions to fill in the gaps and formulate a response. Resist this urge and focus on what is being said.</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200" b="1" dirty="0">
                <a:latin typeface="+mn-lt"/>
              </a:rPr>
              <a:t>Keep an Open Mind </a:t>
            </a:r>
            <a:r>
              <a:rPr lang="en-US" sz="1200" dirty="0">
                <a:latin typeface="+mn-lt"/>
              </a:rPr>
              <a:t>- Never assume that you already know what is important to the member you are speaking with.</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200" b="1" dirty="0">
                <a:latin typeface="+mn-lt"/>
              </a:rPr>
              <a:t>Don’t Interrupt </a:t>
            </a:r>
            <a:r>
              <a:rPr lang="en-US" sz="1200" dirty="0">
                <a:latin typeface="+mn-lt"/>
              </a:rPr>
              <a:t>- Take the time to listen to the member or worker’s entire story. Let the speaker express their thoughts fully before responding. Everything the member wants to tell us has value in moving a campaign forward.</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200" b="1" dirty="0">
                <a:latin typeface="+mn-lt"/>
              </a:rPr>
              <a:t>Don’t Fish </a:t>
            </a:r>
            <a:r>
              <a:rPr lang="en-US" sz="1200" dirty="0">
                <a:latin typeface="+mn-lt"/>
              </a:rPr>
              <a:t>- Avoid asking leading questions like ‘wouldn’t you agree that…..’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1" dirty="0">
                <a:latin typeface="+mn-lt"/>
              </a:rPr>
              <a:t>Acknowledge – </a:t>
            </a:r>
            <a:r>
              <a:rPr lang="en-US" sz="1200" dirty="0">
                <a:latin typeface="+mn-lt"/>
              </a:rPr>
              <a:t>Show that you are engaged by nodding, maintaining eye contact, and using brief verbal acknowledgments ("I see," "Go on").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1" dirty="0">
                <a:latin typeface="+mn-lt"/>
              </a:rPr>
              <a:t>Clarify – </a:t>
            </a:r>
            <a:r>
              <a:rPr lang="en-US" sz="1200" dirty="0">
                <a:latin typeface="+mn-lt"/>
              </a:rPr>
              <a:t>Ask questions to clarify the message. Be careful not to ask questions that might embarrass the speaker. Get to the main points. Concentrate on the ideas and not the illustrative material, i.e., examples, statistics, etc.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1" dirty="0">
                <a:latin typeface="+mn-lt"/>
              </a:rPr>
              <a:t>Empathize – </a:t>
            </a:r>
            <a:r>
              <a:rPr lang="en-US" sz="1200" dirty="0">
                <a:latin typeface="+mn-lt"/>
              </a:rPr>
              <a:t>Sometimes members need to blow off steam. Let them. We’re there to listen, not to judge. Show understanding of the speaker's feelings. Recognize your prejudices. Don’t allow your feelings towards the person to influence your interpretation of what they are saying. </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200" b="1" dirty="0">
                <a:latin typeface="+mn-lt"/>
              </a:rPr>
              <a:t>Don’t Dismiss a Member or Worker’s Concerns </a:t>
            </a:r>
            <a:r>
              <a:rPr lang="en-US" sz="1200" dirty="0">
                <a:latin typeface="+mn-lt"/>
              </a:rPr>
              <a:t>- Even if a member expresses disappointment with the Union or with you, let them know you hear them and ask what it would take to make things right.</a:t>
            </a:r>
          </a:p>
          <a:p>
            <a:pPr marL="457200" lvl="1" indent="0">
              <a:buNone/>
            </a:pPr>
            <a:r>
              <a:rPr lang="en-US" sz="1200" b="1" dirty="0">
                <a:latin typeface="Open Sans" panose="020B0606030504020204" pitchFamily="34" charset="0"/>
                <a:ea typeface="Open Sans" panose="020B0606030504020204" pitchFamily="34" charset="0"/>
                <a:cs typeface="Open Sans" panose="020B0606030504020204" pitchFamily="34" charset="0"/>
              </a:rPr>
              <a:t>Find common ground </a:t>
            </a:r>
            <a:r>
              <a:rPr lang="en-US" sz="1200" dirty="0">
                <a:latin typeface="Open Sans" panose="020B0606030504020204" pitchFamily="34" charset="0"/>
                <a:ea typeface="Open Sans" panose="020B0606030504020204" pitchFamily="34" charset="0"/>
                <a:cs typeface="Open Sans" panose="020B0606030504020204" pitchFamily="34" charset="0"/>
              </a:rPr>
              <a:t>- You don’t have to agree on everything. Acknowledge points on which you disagree. Emphasize points on which you do. Look for areas on which you agree and ask questions around that. Workers and Members will respect your opinion if you respect theirs.</a:t>
            </a:r>
          </a:p>
          <a:p>
            <a:pPr marL="457200" lvl="1" indent="0">
              <a:buNone/>
            </a:pPr>
            <a:r>
              <a:rPr lang="en-US" sz="1200" b="1" dirty="0">
                <a:latin typeface="Open Sans" panose="020B0606030504020204" pitchFamily="34" charset="0"/>
                <a:ea typeface="Open Sans" panose="020B0606030504020204" pitchFamily="34" charset="0"/>
                <a:cs typeface="Open Sans" panose="020B0606030504020204" pitchFamily="34" charset="0"/>
              </a:rPr>
              <a:t>Don’t feel the need to sell something </a:t>
            </a:r>
            <a:r>
              <a:rPr lang="en-US" sz="1200" dirty="0">
                <a:latin typeface="Open Sans" panose="020B0606030504020204" pitchFamily="34" charset="0"/>
                <a:ea typeface="Open Sans" panose="020B0606030504020204" pitchFamily="34" charset="0"/>
                <a:cs typeface="Open Sans" panose="020B0606030504020204" pitchFamily="34" charset="0"/>
              </a:rPr>
              <a:t>- A Union representative is not a salesperson. We are genuinely looking to learn the Member’s point of view and build something collectively around that.</a:t>
            </a:r>
          </a:p>
          <a:p>
            <a:pPr marL="457200" lvl="1" indent="0">
              <a:buNone/>
            </a:pPr>
            <a:r>
              <a:rPr lang="en-US" sz="1200" b="1" dirty="0">
                <a:latin typeface="Open Sans" panose="020B0606030504020204" pitchFamily="34" charset="0"/>
                <a:ea typeface="Open Sans" panose="020B0606030504020204" pitchFamily="34" charset="0"/>
                <a:cs typeface="Open Sans" panose="020B0606030504020204" pitchFamily="34" charset="0"/>
              </a:rPr>
              <a:t>Organizing vs. Gathering: Remember the Difference </a:t>
            </a:r>
            <a:r>
              <a:rPr lang="en-US" sz="1200" dirty="0">
                <a:latin typeface="Open Sans" panose="020B0606030504020204" pitchFamily="34" charset="0"/>
                <a:ea typeface="Open Sans" panose="020B0606030504020204" pitchFamily="34" charset="0"/>
                <a:cs typeface="Open Sans" panose="020B0606030504020204" pitchFamily="34" charset="0"/>
              </a:rPr>
              <a:t>- Organizing is more than putting several people with the same views in one place. It’s bringing people from different viewpoints together around a common cause.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1" dirty="0">
                <a:latin typeface="+mn-lt"/>
              </a:rPr>
              <a:t>Summarize – </a:t>
            </a:r>
            <a:r>
              <a:rPr lang="en-US" sz="1200" dirty="0">
                <a:latin typeface="+mn-lt"/>
              </a:rPr>
              <a:t>Paraphrase what was said to confirm understanding. Avoid jumping to conclusions.</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200" b="1" dirty="0">
                <a:latin typeface="+mn-lt"/>
              </a:rPr>
              <a:t>Show that you hear what the member is saying </a:t>
            </a:r>
            <a:r>
              <a:rPr lang="en-US" sz="1200" dirty="0">
                <a:latin typeface="+mn-lt"/>
              </a:rPr>
              <a:t>- React. Match body language. Repeat what you said as you understood it. If you don’t understand or misunderstand, ask to clarify.</a:t>
            </a:r>
          </a:p>
          <a:p>
            <a:endParaRPr lang="en-US" dirty="0"/>
          </a:p>
        </p:txBody>
      </p:sp>
      <p:sp>
        <p:nvSpPr>
          <p:cNvPr id="4" name="Slide Number Placeholder 3"/>
          <p:cNvSpPr>
            <a:spLocks noGrp="1"/>
          </p:cNvSpPr>
          <p:nvPr>
            <p:ph type="sldNum" sz="quarter" idx="5"/>
          </p:nvPr>
        </p:nvSpPr>
        <p:spPr/>
        <p:txBody>
          <a:bodyPr/>
          <a:lstStyle/>
          <a:p>
            <a:fld id="{7FC5FDC6-0B8E-4F1F-8A9F-55ED113A981E}" type="slidenum">
              <a:rPr lang="en-US" smtClean="0"/>
              <a:pPr/>
              <a:t>43</a:t>
            </a:fld>
            <a:endParaRPr lang="en-US" dirty="0"/>
          </a:p>
        </p:txBody>
      </p:sp>
    </p:spTree>
    <p:extLst>
      <p:ext uri="{BB962C8B-B14F-4D97-AF65-F5344CB8AC3E}">
        <p14:creationId xmlns:p14="http://schemas.microsoft.com/office/powerpoint/2010/main" val="5020527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NOTES:</a:t>
            </a:r>
          </a:p>
          <a:p>
            <a:r>
              <a:rPr lang="en-US" dirty="0"/>
              <a:t>DISCUSS the tips in dealing with difficult situations.</a:t>
            </a:r>
          </a:p>
          <a:p>
            <a:pPr marL="228600" indent="-228600">
              <a:buFont typeface="+mj-lt"/>
              <a:buAutoNum type="arabicPeriod"/>
            </a:pPr>
            <a:r>
              <a:rPr lang="en-US" dirty="0"/>
              <a:t>Establish facts first. When difficult situations arise, it is all too easy to jump to solution mode too quickly.  While there may be a limited amount of time when fast action is absolutely necessary, your first step to a successful resolution is to establish the facts.  Remember that facts, as opposed to hearsay or opinion, are verifiable. Be alert to being swayed by the opinion of those who are strong characters. When people make claims or assertions, ask for specific examples of what happened and when it happened.  Often, you find that there isn’t a lot of substance behind what is being said.</a:t>
            </a:r>
          </a:p>
          <a:p>
            <a:pPr marL="228600" indent="-228600">
              <a:buFont typeface="+mj-lt"/>
              <a:buAutoNum type="arabicPeriod"/>
            </a:pPr>
            <a:r>
              <a:rPr lang="en-US" dirty="0"/>
              <a:t>Ask lots of questions. Questions, especially the short, powerful variety, are a great way of getting to the core issue rather than all the details that someone is trying to provide to you.  Think of it like peeling an onion; each layer is getting you closer to the core. Open questions are a much better way of getting to the core of the issue.  Try these questions:</a:t>
            </a:r>
          </a:p>
          <a:p>
            <a:pPr marL="685800" lvl="1" indent="-228600">
              <a:buFont typeface="Arial" panose="020B0604020202020204" pitchFamily="34" charset="0"/>
              <a:buChar char="•"/>
            </a:pPr>
            <a:r>
              <a:rPr lang="en-US" dirty="0"/>
              <a:t>When did this issue arise?</a:t>
            </a:r>
          </a:p>
          <a:p>
            <a:pPr marL="685800" lvl="1" indent="-228600">
              <a:buFont typeface="Arial" panose="020B0604020202020204" pitchFamily="34" charset="0"/>
              <a:buChar char="•"/>
            </a:pPr>
            <a:r>
              <a:rPr lang="en-US" dirty="0"/>
              <a:t>How did it impact what you were trying to achieve?</a:t>
            </a:r>
          </a:p>
          <a:p>
            <a:pPr marL="685800" lvl="1" indent="-228600">
              <a:buFont typeface="Arial" panose="020B0604020202020204" pitchFamily="34" charset="0"/>
              <a:buChar char="•"/>
            </a:pPr>
            <a:r>
              <a:rPr lang="en-US" dirty="0"/>
              <a:t>What would be an ideal outcome from your perspective?</a:t>
            </a:r>
          </a:p>
          <a:p>
            <a:pPr marL="685800" lvl="1" indent="-228600">
              <a:buFont typeface="Arial" panose="020B0604020202020204" pitchFamily="34" charset="0"/>
              <a:buChar char="•"/>
            </a:pPr>
            <a:r>
              <a:rPr lang="en-US" dirty="0"/>
              <a:t>What are the options?</a:t>
            </a:r>
          </a:p>
          <a:p>
            <a:pPr marL="685800" lvl="1" indent="-228600">
              <a:buFont typeface="Arial" panose="020B0604020202020204" pitchFamily="34" charset="0"/>
              <a:buChar char="•"/>
            </a:pPr>
            <a:r>
              <a:rPr lang="en-US" dirty="0"/>
              <a:t>How can we move forward?</a:t>
            </a:r>
          </a:p>
          <a:p>
            <a:pPr marL="228600" indent="-228600">
              <a:buFont typeface="+mj-lt"/>
              <a:buAutoNum type="arabicPeriod"/>
            </a:pPr>
            <a:r>
              <a:rPr lang="en-US" dirty="0"/>
              <a:t>Actively listen. There is little point in asking questions if you are not actively listening to what is being said.  Resist the temptation to jump in before you have properly listened to the different points of view. Most of the time we listen passively or not at all, simply going on the defensive or pushing our point of view. If you can listen with intent and pay attention to what is being said and the speaker’s body language, then you will do a much better job of listening. Better listening leads to better understanding and a better response.</a:t>
            </a:r>
          </a:p>
          <a:p>
            <a:pPr marL="228600" indent="-228600">
              <a:buFont typeface="+mj-lt"/>
              <a:buAutoNum type="arabicPeriod"/>
            </a:pPr>
            <a:r>
              <a:rPr lang="en-US" dirty="0"/>
              <a:t>Avoid pre-judgment. We all, if we are honest, will form some judgments immediately.  While these might be right at the end of the day, don’t let pre-judgment get in the way of establishing the real issues. Aim to stay open-minded and objective rather than assuming or guessing.</a:t>
            </a:r>
          </a:p>
          <a:p>
            <a:pPr marL="228600" indent="-228600">
              <a:buFont typeface="+mj-lt"/>
              <a:buAutoNum type="arabicPeriod"/>
            </a:pPr>
            <a:r>
              <a:rPr lang="en-US" dirty="0"/>
              <a:t>Act professionally. The challenge for you is to remain professional at all times.  A good test of this is to ask yourself how would you like to be treated if you were not the manager or leader but an aggrieved party. Think about the longer-term consequences for you and your career if you deal with a difficult situation unprofessionally. People will respect you more if you try to always be professional in your dealings with them, even on a difficult issue.</a:t>
            </a:r>
          </a:p>
          <a:p>
            <a:pPr marL="228600" indent="-228600">
              <a:buFont typeface="+mj-lt"/>
              <a:buAutoNum type="arabicPeriod"/>
            </a:pPr>
            <a:r>
              <a:rPr lang="en-US" dirty="0"/>
              <a:t>Aim for a win-win. While this is not always possible, you should aim to find solutions that don’t result in a feeling from one party that they have lost while another has won.  This might require some careful negotiation around what would constitute a good outcome for all those involved. Accept that there may be situations where you have to be very direct, but make these situations the exception rather than the norm. </a:t>
            </a:r>
          </a:p>
          <a:p>
            <a:pPr marL="228600" indent="-228600">
              <a:buFont typeface="+mj-lt"/>
              <a:buAutoNum type="arabicPeriod"/>
            </a:pPr>
            <a:r>
              <a:rPr lang="en-US" dirty="0"/>
              <a:t>Remember there is no one-size-fits-all approach. Each situation is different.  While there might be some common ground, remember that there is unlikely to be a one-size-fits-all approach to difficult situations.  Adapt your approach depending on the situation. Good planning and preparation will help make sure you can adapt while dealing with the situation or issue. Bottom line – Handling difficult situations is just part and parcel of managing and leading.  Where do you need to focus your attention in terms of developing your competence?</a:t>
            </a:r>
          </a:p>
          <a:p>
            <a:pPr marL="228600" indent="-228600">
              <a:buFont typeface="+mj-lt"/>
              <a:buAutoNum type="arabicPeriod"/>
            </a:pPr>
            <a:endParaRPr lang="en-US" dirty="0"/>
          </a:p>
          <a:p>
            <a:endParaRPr lang="en-US" dirty="0"/>
          </a:p>
        </p:txBody>
      </p:sp>
      <p:sp>
        <p:nvSpPr>
          <p:cNvPr id="4" name="Slide Number Placeholder 3"/>
          <p:cNvSpPr>
            <a:spLocks noGrp="1"/>
          </p:cNvSpPr>
          <p:nvPr>
            <p:ph type="sldNum" sz="quarter" idx="5"/>
          </p:nvPr>
        </p:nvSpPr>
        <p:spPr/>
        <p:txBody>
          <a:bodyPr/>
          <a:lstStyle/>
          <a:p>
            <a:fld id="{7FC5FDC6-0B8E-4F1F-8A9F-55ED113A981E}" type="slidenum">
              <a:rPr lang="en-US" smtClean="0"/>
              <a:pPr/>
              <a:t>44</a:t>
            </a:fld>
            <a:endParaRPr lang="en-US" dirty="0"/>
          </a:p>
        </p:txBody>
      </p:sp>
    </p:spTree>
    <p:extLst>
      <p:ext uri="{BB962C8B-B14F-4D97-AF65-F5344CB8AC3E}">
        <p14:creationId xmlns:p14="http://schemas.microsoft.com/office/powerpoint/2010/main" val="239791735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 - How will you address Scenario 1? </a:t>
            </a:r>
          </a:p>
          <a:p>
            <a:r>
              <a:rPr lang="en-US" dirty="0"/>
              <a:t>PRACTICE Active Listening Skills:</a:t>
            </a:r>
          </a:p>
          <a:p>
            <a:pPr marL="685800" lvl="1" indent="-228600">
              <a:buFont typeface="+mj-lt"/>
              <a:buAutoNum type="arabicPeriod"/>
            </a:pPr>
            <a:r>
              <a:rPr lang="en-US" b="1" dirty="0"/>
              <a:t>Focus</a:t>
            </a:r>
            <a:r>
              <a:rPr lang="en-US" dirty="0"/>
              <a:t>: Give the member your full attention, eliminating any distractions.</a:t>
            </a:r>
          </a:p>
          <a:p>
            <a:pPr marL="685800" lvl="1" indent="-228600">
              <a:buFont typeface="+mj-lt"/>
              <a:buAutoNum type="arabicPeriod"/>
            </a:pPr>
            <a:r>
              <a:rPr lang="en-US" b="1" dirty="0"/>
              <a:t>Acknowledge</a:t>
            </a:r>
            <a:r>
              <a:rPr lang="en-US" dirty="0"/>
              <a:t>: Nod, maintaining eye contact.</a:t>
            </a:r>
          </a:p>
          <a:p>
            <a:pPr marL="685800" lvl="1" indent="-228600">
              <a:buFont typeface="+mj-lt"/>
              <a:buAutoNum type="arabicPeriod"/>
            </a:pPr>
            <a:r>
              <a:rPr lang="en-US" b="1" dirty="0"/>
              <a:t>Clarify</a:t>
            </a:r>
            <a:r>
              <a:rPr lang="en-US" dirty="0"/>
              <a:t>: Ask, “Can you give me some examples of situations where you felt like you didn’t have a say or weren’t involved in the decision-making?”</a:t>
            </a:r>
          </a:p>
          <a:p>
            <a:pPr marL="685800" lvl="1" indent="-228600">
              <a:buFont typeface="+mj-lt"/>
              <a:buAutoNum type="arabicPeriod"/>
            </a:pPr>
            <a:r>
              <a:rPr lang="en-US" b="1" dirty="0"/>
              <a:t>Empathize</a:t>
            </a:r>
            <a:r>
              <a:rPr lang="en-US" dirty="0"/>
              <a:t>: “I totally hear where you're coming from, and I understand why you’d feel that way. It’s tough when it seems like decisions are being made without input from everyone.”</a:t>
            </a:r>
          </a:p>
          <a:p>
            <a:pPr marL="685800" lvl="1" indent="-228600">
              <a:buFont typeface="+mj-lt"/>
              <a:buAutoNum type="arabicPeriod"/>
            </a:pPr>
            <a:r>
              <a:rPr lang="en-US" b="1" dirty="0"/>
              <a:t>Summarize</a:t>
            </a:r>
            <a:r>
              <a:rPr lang="en-US" dirty="0"/>
              <a:t>: “So, what I’m hearing is that you're frustrated because you don't feel heard or that your input isn't being valued. Is that correct?”</a:t>
            </a:r>
          </a:p>
          <a:p>
            <a:r>
              <a:rPr lang="en-US" dirty="0"/>
              <a:t>HIGHLIGHT ONE UNION value.</a:t>
            </a:r>
          </a:p>
          <a:p>
            <a:endParaRPr lang="en-US" dirty="0"/>
          </a:p>
        </p:txBody>
      </p:sp>
      <p:sp>
        <p:nvSpPr>
          <p:cNvPr id="4" name="Slide Number Placeholder 3"/>
          <p:cNvSpPr>
            <a:spLocks noGrp="1"/>
          </p:cNvSpPr>
          <p:nvPr>
            <p:ph type="sldNum" sz="quarter" idx="5"/>
          </p:nvPr>
        </p:nvSpPr>
        <p:spPr/>
        <p:txBody>
          <a:bodyPr/>
          <a:lstStyle/>
          <a:p>
            <a:fld id="{7FC5FDC6-0B8E-4F1F-8A9F-55ED113A981E}" type="slidenum">
              <a:rPr lang="en-US" smtClean="0"/>
              <a:pPr/>
              <a:t>45</a:t>
            </a:fld>
            <a:endParaRPr lang="en-US" dirty="0"/>
          </a:p>
        </p:txBody>
      </p:sp>
    </p:spTree>
    <p:extLst>
      <p:ext uri="{BB962C8B-B14F-4D97-AF65-F5344CB8AC3E}">
        <p14:creationId xmlns:p14="http://schemas.microsoft.com/office/powerpoint/2010/main" val="109078439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 - How will you address Scenario 2?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PRACTICE Active Listening Skills:</a:t>
            </a:r>
          </a:p>
          <a:p>
            <a:pPr marL="685800" lvl="1" indent="-228600">
              <a:buFont typeface="+mj-lt"/>
              <a:buAutoNum type="arabicPeriod"/>
            </a:pPr>
            <a:r>
              <a:rPr lang="en-US" b="1" dirty="0"/>
              <a:t>Focus</a:t>
            </a:r>
            <a:r>
              <a:rPr lang="en-US" dirty="0"/>
              <a:t>: Give the member your full attention, eliminating any distractions.</a:t>
            </a:r>
          </a:p>
          <a:p>
            <a:pPr marL="685800" lvl="1" indent="-228600">
              <a:buFont typeface="+mj-lt"/>
              <a:buAutoNum type="arabicPeriod"/>
            </a:pPr>
            <a:r>
              <a:rPr lang="en-US" b="1" dirty="0"/>
              <a:t>Acknowledge</a:t>
            </a:r>
            <a:r>
              <a:rPr lang="en-US" dirty="0"/>
              <a:t>: Nod, maintaining eye contact.</a:t>
            </a:r>
          </a:p>
          <a:p>
            <a:pPr marL="685800" lvl="1" indent="-228600">
              <a:buFont typeface="+mj-lt"/>
              <a:buAutoNum type="arabicPeriod"/>
            </a:pPr>
            <a:r>
              <a:rPr lang="en-US" b="1" dirty="0"/>
              <a:t>Clarify</a:t>
            </a:r>
            <a:r>
              <a:rPr lang="en-US" dirty="0"/>
              <a:t>: Ask, “Can you walk me through exactly what happened with the contractor? What steps did you take when you reached out to the union for help? I want to make sure I understand everything clearly so we can address this properly.”</a:t>
            </a:r>
          </a:p>
          <a:p>
            <a:pPr marL="685800" lvl="1" indent="-228600">
              <a:buFont typeface="+mj-lt"/>
              <a:buAutoNum type="arabicPeriod"/>
            </a:pPr>
            <a:r>
              <a:rPr lang="en-US" b="1" dirty="0"/>
              <a:t>Empathize</a:t>
            </a:r>
            <a:r>
              <a:rPr lang="en-US" dirty="0"/>
              <a:t>: “It sounds like you’ve been through a lot, and I’m really sorry this has happened. The union should have been there to help you sooner. We’ll get this sorted and hold the people accountable. I’m going to personally follow up to make sure this is addressed.”</a:t>
            </a:r>
          </a:p>
          <a:p>
            <a:pPr marL="685800" lvl="1" indent="-228600">
              <a:buFont typeface="+mj-lt"/>
              <a:buAutoNum type="arabicPeriod"/>
            </a:pPr>
            <a:r>
              <a:rPr lang="en-US" b="1" dirty="0"/>
              <a:t>Summarize</a:t>
            </a:r>
            <a:r>
              <a:rPr lang="en-US" dirty="0"/>
              <a:t>: “I want to make sure you’re taken care of. We’ll work together. I’ll also help ensure that the union does what it’s supposed to do for you. You’ve got my full support.”</a:t>
            </a:r>
          </a:p>
          <a:p>
            <a:r>
              <a:rPr lang="en-US" dirty="0"/>
              <a:t>HIGHLIGHT ONE FAMILY value.</a:t>
            </a:r>
          </a:p>
          <a:p>
            <a:r>
              <a:rPr lang="en-US" dirty="0"/>
              <a:t>Possible Scenario 2a: Union Member: “The union only wants my money. Where does my money go?"</a:t>
            </a:r>
          </a:p>
          <a:p>
            <a:endParaRPr lang="en-US" dirty="0"/>
          </a:p>
        </p:txBody>
      </p:sp>
      <p:sp>
        <p:nvSpPr>
          <p:cNvPr id="4" name="Slide Number Placeholder 3"/>
          <p:cNvSpPr>
            <a:spLocks noGrp="1"/>
          </p:cNvSpPr>
          <p:nvPr>
            <p:ph type="sldNum" sz="quarter" idx="5"/>
          </p:nvPr>
        </p:nvSpPr>
        <p:spPr/>
        <p:txBody>
          <a:bodyPr/>
          <a:lstStyle/>
          <a:p>
            <a:fld id="{7FC5FDC6-0B8E-4F1F-8A9F-55ED113A981E}" type="slidenum">
              <a:rPr lang="en-US" smtClean="0"/>
              <a:pPr/>
              <a:t>46</a:t>
            </a:fld>
            <a:endParaRPr lang="en-US" dirty="0"/>
          </a:p>
        </p:txBody>
      </p:sp>
    </p:spTree>
    <p:extLst>
      <p:ext uri="{BB962C8B-B14F-4D97-AF65-F5344CB8AC3E}">
        <p14:creationId xmlns:p14="http://schemas.microsoft.com/office/powerpoint/2010/main" val="96340208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 - How you will address Scenario 3? </a:t>
            </a:r>
          </a:p>
          <a:p>
            <a:r>
              <a:rPr lang="en-US" dirty="0"/>
              <a:t>PRACTICE Active Listening Skills:</a:t>
            </a:r>
          </a:p>
          <a:p>
            <a:pPr marL="685800" lvl="1" indent="-228600">
              <a:buFont typeface="+mj-lt"/>
              <a:buAutoNum type="arabicPeriod"/>
            </a:pPr>
            <a:r>
              <a:rPr lang="en-US" b="1" dirty="0"/>
              <a:t>Focus</a:t>
            </a:r>
            <a:r>
              <a:rPr lang="en-US" dirty="0"/>
              <a:t>: Give the member your full attention, eliminating any distractions.</a:t>
            </a:r>
          </a:p>
          <a:p>
            <a:pPr marL="685800" lvl="1" indent="-228600">
              <a:buFont typeface="+mj-lt"/>
              <a:buAutoNum type="arabicPeriod"/>
            </a:pPr>
            <a:r>
              <a:rPr lang="en-US" b="1" dirty="0"/>
              <a:t>Acknowledge</a:t>
            </a:r>
            <a:r>
              <a:rPr lang="en-US" dirty="0"/>
              <a:t>: Nod, maintaining eye contact.</a:t>
            </a:r>
          </a:p>
          <a:p>
            <a:pPr marL="685800" lvl="1" indent="-228600">
              <a:buFont typeface="+mj-lt"/>
              <a:buAutoNum type="arabicPeriod"/>
            </a:pPr>
            <a:r>
              <a:rPr lang="en-US" b="1" dirty="0"/>
              <a:t>Clarify</a:t>
            </a:r>
            <a:r>
              <a:rPr lang="en-US" dirty="0"/>
              <a:t>: Ask, “Can you tell me more about what makes you feel like the union doesn’t care for you?”</a:t>
            </a:r>
          </a:p>
          <a:p>
            <a:pPr marL="685800" lvl="1" indent="-228600">
              <a:buFont typeface="+mj-lt"/>
              <a:buAutoNum type="arabicPeriod"/>
            </a:pPr>
            <a:r>
              <a:rPr lang="en-US" b="1" dirty="0"/>
              <a:t>Empathize</a:t>
            </a:r>
            <a:r>
              <a:rPr lang="en-US" dirty="0"/>
              <a:t>: “I understand how frustrating it must be to feel like your concerns aren't being addressed.”</a:t>
            </a:r>
          </a:p>
          <a:p>
            <a:pPr marL="685800" lvl="1" indent="-228600">
              <a:buFont typeface="+mj-lt"/>
              <a:buAutoNum type="arabicPeriod"/>
            </a:pPr>
            <a:r>
              <a:rPr lang="en-US" b="1" dirty="0"/>
              <a:t>Summarize</a:t>
            </a:r>
            <a:r>
              <a:rPr lang="en-US" dirty="0"/>
              <a:t>: “We take your concerns seriously and will work to ensure you're supported moving forward.”</a:t>
            </a:r>
          </a:p>
          <a:p>
            <a:r>
              <a:rPr lang="en-US" dirty="0"/>
              <a:t>HIGHLIGHT ONE FIGHT value.</a:t>
            </a:r>
          </a:p>
          <a:p>
            <a:endParaRPr lang="en-US" dirty="0"/>
          </a:p>
        </p:txBody>
      </p:sp>
      <p:sp>
        <p:nvSpPr>
          <p:cNvPr id="4" name="Slide Number Placeholder 3"/>
          <p:cNvSpPr>
            <a:spLocks noGrp="1"/>
          </p:cNvSpPr>
          <p:nvPr>
            <p:ph type="sldNum" sz="quarter" idx="5"/>
          </p:nvPr>
        </p:nvSpPr>
        <p:spPr/>
        <p:txBody>
          <a:bodyPr/>
          <a:lstStyle/>
          <a:p>
            <a:fld id="{7FC5FDC6-0B8E-4F1F-8A9F-55ED113A981E}" type="slidenum">
              <a:rPr lang="en-US" smtClean="0"/>
              <a:pPr/>
              <a:t>47</a:t>
            </a:fld>
            <a:endParaRPr lang="en-US" dirty="0"/>
          </a:p>
        </p:txBody>
      </p:sp>
    </p:spTree>
    <p:extLst>
      <p:ext uri="{BB962C8B-B14F-4D97-AF65-F5344CB8AC3E}">
        <p14:creationId xmlns:p14="http://schemas.microsoft.com/office/powerpoint/2010/main" val="315394545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NOTES: Break into groups.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 members - </a:t>
            </a:r>
            <a:r>
              <a:rPr lang="en-US" sz="1200" dirty="0"/>
              <a:t>What are some of the things you’ve heard as a member, in your experience?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 - How you will address this scenario? </a:t>
            </a:r>
          </a:p>
          <a:p>
            <a:r>
              <a:rPr lang="en-US" dirty="0"/>
              <a:t>PRACTICE Active Listening Skills:</a:t>
            </a:r>
          </a:p>
          <a:p>
            <a:pPr marL="685800" lvl="1" indent="-228600">
              <a:buFont typeface="+mj-lt"/>
              <a:buAutoNum type="arabicPeriod"/>
            </a:pPr>
            <a:r>
              <a:rPr lang="en-US" b="1" dirty="0"/>
              <a:t>Focus</a:t>
            </a:r>
            <a:r>
              <a:rPr lang="en-US" dirty="0"/>
              <a:t>: Give the member your full attention, eliminating any distractions.</a:t>
            </a:r>
          </a:p>
          <a:p>
            <a:pPr marL="685800" lvl="1" indent="-228600">
              <a:buFont typeface="+mj-lt"/>
              <a:buAutoNum type="arabicPeriod"/>
            </a:pPr>
            <a:r>
              <a:rPr lang="en-US" b="1" dirty="0"/>
              <a:t>Acknowledge</a:t>
            </a:r>
            <a:r>
              <a:rPr lang="en-US" dirty="0"/>
              <a:t>: Nod, maintaining eye contact.</a:t>
            </a:r>
          </a:p>
          <a:p>
            <a:pPr marL="685800" lvl="1" indent="-228600">
              <a:buFont typeface="+mj-lt"/>
              <a:buAutoNum type="arabicPeriod"/>
            </a:pPr>
            <a:r>
              <a:rPr lang="en-US" b="1" dirty="0"/>
              <a:t>Clarify</a:t>
            </a:r>
            <a:r>
              <a:rPr lang="en-US" dirty="0"/>
              <a:t>: Ask, “Can you give me some examples of situations where you felt like you didn’t have a say or weren’t involved in the decision-making?”</a:t>
            </a:r>
          </a:p>
          <a:p>
            <a:pPr marL="685800" lvl="1" indent="-228600">
              <a:buFont typeface="+mj-lt"/>
              <a:buAutoNum type="arabicPeriod"/>
            </a:pPr>
            <a:r>
              <a:rPr lang="en-US" b="1" dirty="0"/>
              <a:t>Empathize</a:t>
            </a:r>
            <a:r>
              <a:rPr lang="en-US" dirty="0"/>
              <a:t>: “I totally hear where you're coming from, and I understand why you’d feel that way. It’s tough when it seems like decisions are being made without input from everyone.”</a:t>
            </a:r>
          </a:p>
          <a:p>
            <a:pPr marL="685800" lvl="1" indent="-228600">
              <a:buFont typeface="+mj-lt"/>
              <a:buAutoNum type="arabicPeriod"/>
            </a:pPr>
            <a:r>
              <a:rPr lang="en-US" b="1" dirty="0"/>
              <a:t>Summarize</a:t>
            </a:r>
            <a:r>
              <a:rPr lang="en-US" dirty="0"/>
              <a:t>: “So, I’m hearing that you're frustrated because you don't feel heard or that your input isn't being valued. Is that correct?”</a:t>
            </a:r>
          </a:p>
          <a:p>
            <a:r>
              <a:rPr lang="en-US" dirty="0"/>
              <a:t>HIGHLIGHT ONE UNION value.</a:t>
            </a:r>
          </a:p>
          <a:p>
            <a:r>
              <a:rPr lang="en-US" dirty="0"/>
              <a:t>TELL participants to use their listening skills to probe on the job, talk to journeymen or other mentor figures; use active listening skills on the job </a:t>
            </a:r>
          </a:p>
          <a:p>
            <a:endParaRPr lang="en-US" dirty="0"/>
          </a:p>
        </p:txBody>
      </p:sp>
      <p:sp>
        <p:nvSpPr>
          <p:cNvPr id="4" name="Slide Number Placeholder 3"/>
          <p:cNvSpPr>
            <a:spLocks noGrp="1"/>
          </p:cNvSpPr>
          <p:nvPr>
            <p:ph type="sldNum" sz="quarter" idx="5"/>
          </p:nvPr>
        </p:nvSpPr>
        <p:spPr/>
        <p:txBody>
          <a:bodyPr/>
          <a:lstStyle/>
          <a:p>
            <a:fld id="{7FC5FDC6-0B8E-4F1F-8A9F-55ED113A981E}" type="slidenum">
              <a:rPr lang="en-US" smtClean="0"/>
              <a:pPr/>
              <a:t>48</a:t>
            </a:fld>
            <a:endParaRPr lang="en-US" dirty="0"/>
          </a:p>
        </p:txBody>
      </p:sp>
    </p:spTree>
    <p:extLst>
      <p:ext uri="{BB962C8B-B14F-4D97-AF65-F5344CB8AC3E}">
        <p14:creationId xmlns:p14="http://schemas.microsoft.com/office/powerpoint/2010/main" val="426366339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r>
              <a:rPr lang="en-US" dirty="0"/>
              <a:t>CONDUCT a group exercise. Every participant will get the chance to do a member conversation roleplay (4-hour practice)</a:t>
            </a:r>
          </a:p>
          <a:p>
            <a:r>
              <a:rPr lang="en-US" dirty="0"/>
              <a:t>After each roleplay, DEBRIEF and ask for feedback from the group. </a:t>
            </a:r>
          </a:p>
          <a:p>
            <a:pPr marL="228600" indent="-228600">
              <a:buFont typeface="+mj-lt"/>
              <a:buAutoNum type="arabicPeriod"/>
            </a:pPr>
            <a:r>
              <a:rPr lang="en-US" dirty="0"/>
              <a:t>EXPLAIN how the group will build a worker profile by charting the worker's name, age, occupation, and story (5-6 personal issues, 5-6 work issues, and 2 hobbies), and write on a flipchart. </a:t>
            </a:r>
          </a:p>
          <a:p>
            <a:pPr marL="228600" indent="-228600">
              <a:buFont typeface="+mj-lt"/>
              <a:buAutoNum type="arabicPeriod"/>
            </a:pPr>
            <a:r>
              <a:rPr lang="en-US" dirty="0"/>
              <a:t>ASK who wants to play the worker first, and then call that person up and give them a marker. </a:t>
            </a:r>
          </a:p>
          <a:p>
            <a:pPr marL="228600" indent="-228600">
              <a:buFont typeface="+mj-lt"/>
              <a:buAutoNum type="arabicPeriod"/>
            </a:pPr>
            <a:r>
              <a:rPr lang="en-US" dirty="0"/>
              <a:t>STEP OUT of the room and give the group 5 minutes to come up with the worker profile. The person playing the worker turns the profile around so that it can't be seen by the facilitator when they come back into the room.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DEMONSTRATE a membership transformative conversation and how to use the structured conversation to find the workers 'why’, and their issues, and connect it to building collective power in the workplace and committing to our Union Values. </a:t>
            </a:r>
          </a:p>
          <a:p>
            <a:pPr marL="228600" indent="-228600">
              <a:buFont typeface="+mj-lt"/>
              <a:buAutoNum type="arabicPeriod"/>
            </a:pPr>
            <a:r>
              <a:rPr lang="en-US" dirty="0"/>
              <a:t>REPEAT the worker profile exercise for each participant, with the participant playing the organizer stepping out of the room and the person playing the worker filling out the profile sheet. (I've attached a worker profile sheet from one of the NLRB Trainings as an example).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ASK the group to give feedback to the person playing the organizer and then give some feedback as a facilitator. Tell them to provide their feedback citing experience in past internal organizing campaigns.</a:t>
            </a:r>
          </a:p>
          <a:p>
            <a:pPr marL="228600" indent="-228600">
              <a:buFont typeface="+mj-lt"/>
              <a:buAutoNum type="arabicPeriod"/>
            </a:pPr>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49</a:t>
            </a:fld>
            <a:endParaRPr lang="en-US" dirty="0"/>
          </a:p>
        </p:txBody>
      </p:sp>
    </p:spTree>
    <p:extLst>
      <p:ext uri="{BB962C8B-B14F-4D97-AF65-F5344CB8AC3E}">
        <p14:creationId xmlns:p14="http://schemas.microsoft.com/office/powerpoint/2010/main" val="21863531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tx1"/>
                </a:solidFill>
              </a:rPr>
              <a:t>FACILITATOR NOTES:</a:t>
            </a:r>
          </a:p>
          <a:p>
            <a:r>
              <a:rPr lang="en-US" dirty="0">
                <a:solidFill>
                  <a:schemeClr val="tx1"/>
                </a:solidFill>
              </a:rPr>
              <a:t>STATE that there are 8 topics in the course.</a:t>
            </a:r>
          </a:p>
          <a:p>
            <a:endParaRPr lang="en-CA" dirty="0">
              <a:solidFill>
                <a:schemeClr val="tx1"/>
              </a:solidFill>
            </a:endParaRPr>
          </a:p>
        </p:txBody>
      </p:sp>
      <p:sp>
        <p:nvSpPr>
          <p:cNvPr id="4" name="Slide Number Placeholder 3"/>
          <p:cNvSpPr>
            <a:spLocks noGrp="1"/>
          </p:cNvSpPr>
          <p:nvPr>
            <p:ph type="sldNum" sz="quarter" idx="5"/>
          </p:nvPr>
        </p:nvSpPr>
        <p:spPr/>
        <p:txBody>
          <a:bodyPr/>
          <a:lstStyle/>
          <a:p>
            <a:fld id="{7FC5FDC6-0B8E-4F1F-8A9F-55ED113A981E}" type="slidenum">
              <a:rPr lang="en-US" smtClean="0"/>
              <a:t>5</a:t>
            </a:fld>
            <a:endParaRPr lang="en-US" dirty="0"/>
          </a:p>
        </p:txBody>
      </p:sp>
    </p:spTree>
    <p:extLst>
      <p:ext uri="{BB962C8B-B14F-4D97-AF65-F5344CB8AC3E}">
        <p14:creationId xmlns:p14="http://schemas.microsoft.com/office/powerpoint/2010/main" val="88652888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DISCUSS the different types of internal organizing campaigns and explain the basics of each.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EXPLAIN how to select the right campaign and the steps for developing each. FOCUS on how members are involved in each step and how to move a campaign forward with members.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REVIEW the steps to developing an internal organizing campaign, share real-world experience in doing so, and lead a discussion around how we might apply these principles in the District Council.</a:t>
            </a:r>
          </a:p>
          <a:p>
            <a:endParaRPr lang="en-US" dirty="0"/>
          </a:p>
        </p:txBody>
      </p:sp>
      <p:sp>
        <p:nvSpPr>
          <p:cNvPr id="4" name="Slide Number Placeholder 3"/>
          <p:cNvSpPr>
            <a:spLocks noGrp="1"/>
          </p:cNvSpPr>
          <p:nvPr>
            <p:ph type="sldNum" sz="quarter" idx="5"/>
          </p:nvPr>
        </p:nvSpPr>
        <p:spPr/>
        <p:txBody>
          <a:bodyPr/>
          <a:lstStyle/>
          <a:p>
            <a:fld id="{7FC5FDC6-0B8E-4F1F-8A9F-55ED113A981E}" type="slidenum">
              <a:rPr lang="en-US" smtClean="0"/>
              <a:pPr/>
              <a:t>50</a:t>
            </a:fld>
            <a:endParaRPr lang="en-US" dirty="0"/>
          </a:p>
        </p:txBody>
      </p:sp>
    </p:spTree>
    <p:extLst>
      <p:ext uri="{BB962C8B-B14F-4D97-AF65-F5344CB8AC3E}">
        <p14:creationId xmlns:p14="http://schemas.microsoft.com/office/powerpoint/2010/main" val="28924723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r>
              <a:rPr lang="en-CA" dirty="0"/>
              <a:t>DISCUSS how we identify and launch the right internal campaigns for our Local or District Council?</a:t>
            </a:r>
          </a:p>
          <a:p>
            <a:r>
              <a:rPr lang="en-CA" dirty="0"/>
              <a:t>EMPHASIZE that the </a:t>
            </a:r>
            <a:r>
              <a:rPr lang="en-US" dirty="0"/>
              <a:t>key lies in listening to our members (through one-on-one conversations). The issues that surface in our one-on-one conversations point us toward the right campaign.</a:t>
            </a:r>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51</a:t>
            </a:fld>
            <a:endParaRPr lang="en-US" dirty="0"/>
          </a:p>
        </p:txBody>
      </p:sp>
    </p:spTree>
    <p:extLst>
      <p:ext uri="{BB962C8B-B14F-4D97-AF65-F5344CB8AC3E}">
        <p14:creationId xmlns:p14="http://schemas.microsoft.com/office/powerpoint/2010/main" val="393189513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r>
              <a:rPr lang="en-CA" dirty="0"/>
              <a:t>DISCUSS the steps to build an Internal Campaign.</a:t>
            </a:r>
          </a:p>
          <a:p>
            <a:pPr marL="228600" indent="-228600">
              <a:buFont typeface="+mj-lt"/>
              <a:buAutoNum type="arabicPeriod"/>
            </a:pPr>
            <a:r>
              <a:rPr lang="en-US" dirty="0"/>
              <a:t>Identify Membership Issues</a:t>
            </a:r>
          </a:p>
          <a:p>
            <a:pPr marL="228600" indent="-228600">
              <a:buFont typeface="+mj-lt"/>
              <a:buAutoNum type="arabicPeriod"/>
            </a:pPr>
            <a:r>
              <a:rPr lang="en-US" dirty="0"/>
              <a:t>Analyze Initial Capacity (Staff and Membership)</a:t>
            </a:r>
          </a:p>
          <a:p>
            <a:pPr marL="228600" indent="-228600">
              <a:buFont typeface="+mj-lt"/>
              <a:buAutoNum type="arabicPeriod"/>
            </a:pPr>
            <a:r>
              <a:rPr lang="en-US" dirty="0"/>
              <a:t>Determine the Type of Campaign Members Want to Run</a:t>
            </a:r>
          </a:p>
          <a:p>
            <a:pPr marL="228600" indent="-228600">
              <a:buFont typeface="+mj-lt"/>
              <a:buAutoNum type="arabicPeriod"/>
            </a:pPr>
            <a:r>
              <a:rPr lang="en-US" dirty="0"/>
              <a:t>Make a Detailed Plan (Objectives, Goals, Metrics, Timeline, Charting, Tracking, Defining your Win)</a:t>
            </a:r>
          </a:p>
          <a:p>
            <a:pPr marL="228600" indent="-228600">
              <a:buFont typeface="+mj-lt"/>
              <a:buAutoNum type="arabicPeriod"/>
            </a:pPr>
            <a:r>
              <a:rPr lang="en-US" dirty="0"/>
              <a:t>Build Capacity among the Rank-and-file Membership</a:t>
            </a:r>
          </a:p>
          <a:p>
            <a:pPr marL="228600" indent="-228600">
              <a:buFont typeface="+mj-lt"/>
              <a:buAutoNum type="arabicPeriod"/>
            </a:pPr>
            <a:r>
              <a:rPr lang="en-US" dirty="0"/>
              <a:t>Launch the Campaign</a:t>
            </a:r>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52</a:t>
            </a:fld>
            <a:endParaRPr lang="en-US" dirty="0"/>
          </a:p>
        </p:txBody>
      </p:sp>
    </p:spTree>
    <p:extLst>
      <p:ext uri="{BB962C8B-B14F-4D97-AF65-F5344CB8AC3E}">
        <p14:creationId xmlns:p14="http://schemas.microsoft.com/office/powerpoint/2010/main" val="45564938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r>
              <a:rPr lang="en-CA" dirty="0"/>
              <a:t>DISCUSS the </a:t>
            </a:r>
            <a:r>
              <a:rPr lang="en-US" dirty="0"/>
              <a:t>4 questions for success.</a:t>
            </a:r>
          </a:p>
          <a:p>
            <a:pPr marL="685800" lvl="1" indent="-228600">
              <a:buFont typeface="+mj-lt"/>
              <a:buAutoNum type="arabicPeriod"/>
            </a:pPr>
            <a:r>
              <a:rPr lang="en-US" dirty="0"/>
              <a:t>Widely Felt? Do most members agree that the issue is a problem?</a:t>
            </a:r>
          </a:p>
          <a:p>
            <a:pPr marL="685800" lvl="1" indent="-228600">
              <a:buFont typeface="+mj-lt"/>
              <a:buAutoNum type="arabicPeriod"/>
            </a:pPr>
            <a:r>
              <a:rPr lang="en-US" dirty="0"/>
              <a:t>Deeply Felt? Do most members feel strongly enough about the problem to take collective action and engage in POWER building? We are looking not only for common problems or issues, but also shared hopes.</a:t>
            </a:r>
          </a:p>
          <a:p>
            <a:pPr marL="685800" lvl="1" indent="-228600">
              <a:buFont typeface="+mj-lt"/>
              <a:buAutoNum type="arabicPeriod"/>
            </a:pPr>
            <a:r>
              <a:rPr lang="en-US" dirty="0"/>
              <a:t>Winnable? Is there a clear path to victory if Members stick together?</a:t>
            </a:r>
          </a:p>
          <a:p>
            <a:pPr marL="685800" lvl="1" indent="-228600">
              <a:buFont typeface="+mj-lt"/>
              <a:buAutoNum type="arabicPeriod"/>
            </a:pPr>
            <a:r>
              <a:rPr lang="en-US" dirty="0"/>
              <a:t>Does it build the Union, POWER, and Leaders? Will winning on the issue bring more members into the union, activate and engage inactive members, set the stage for more victories in the future, and give rank and file leaders ownership of the Union?</a:t>
            </a:r>
          </a:p>
          <a:p>
            <a:endParaRPr lang="en-US" dirty="0"/>
          </a:p>
          <a:p>
            <a:r>
              <a:rPr lang="en-US" dirty="0"/>
              <a:t>Draw back on the member conversation role play. What issues did we identify, and what would we hope to see happen after you address those issues? </a:t>
            </a:r>
          </a:p>
          <a:p>
            <a:endParaRPr lang="en-US" dirty="0"/>
          </a:p>
          <a:p>
            <a:r>
              <a:rPr lang="en-US" dirty="0"/>
              <a:t>ASK the following questions.</a:t>
            </a:r>
          </a:p>
          <a:p>
            <a:pPr marL="685800" lvl="1" indent="-228600">
              <a:buAutoNum type="arabicPeriod"/>
            </a:pPr>
            <a:r>
              <a:rPr lang="en-US" dirty="0"/>
              <a:t>What happens if we identify an issue that is not widely felt or winnable? </a:t>
            </a:r>
          </a:p>
          <a:p>
            <a:pPr marL="685800" lvl="1" indent="-228600">
              <a:buAutoNum type="arabicPeriod"/>
            </a:pPr>
            <a:r>
              <a:rPr lang="en-US" dirty="0"/>
              <a:t>Once you identify issues, how do you test it? </a:t>
            </a:r>
          </a:p>
          <a:p>
            <a:endParaRPr lang="en-CA" dirty="0"/>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53</a:t>
            </a:fld>
            <a:endParaRPr lang="en-US" dirty="0"/>
          </a:p>
        </p:txBody>
      </p:sp>
    </p:spTree>
    <p:extLst>
      <p:ext uri="{BB962C8B-B14F-4D97-AF65-F5344CB8AC3E}">
        <p14:creationId xmlns:p14="http://schemas.microsoft.com/office/powerpoint/2010/main" val="48583776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r>
              <a:rPr lang="en-US" dirty="0"/>
              <a:t>ASK the following questions: </a:t>
            </a:r>
          </a:p>
          <a:p>
            <a:pPr marL="685800" lvl="1" indent="-228600">
              <a:buAutoNum type="arabicPeriod"/>
            </a:pPr>
            <a:r>
              <a:rPr lang="en-US" dirty="0"/>
              <a:t>Who has done this in the past? </a:t>
            </a:r>
          </a:p>
          <a:p>
            <a:pPr marL="685800" lvl="1" indent="-228600">
              <a:buAutoNum type="arabicPeriod"/>
            </a:pPr>
            <a:r>
              <a:rPr lang="en-US" dirty="0"/>
              <a:t>How did that go? What could have been thought our better? </a:t>
            </a:r>
          </a:p>
          <a:p>
            <a:pPr marL="685800" lvl="1" indent="-228600">
              <a:buAutoNum type="arabicPeriod"/>
            </a:pPr>
            <a:r>
              <a:rPr lang="en-US" dirty="0"/>
              <a:t>Did we identify the right leaders within the membership? </a:t>
            </a:r>
          </a:p>
          <a:p>
            <a:pPr marL="685800" lvl="1" indent="-228600">
              <a:buAutoNum type="arabicPeriod"/>
            </a:pPr>
            <a:r>
              <a:rPr lang="en-US" dirty="0"/>
              <a:t>Who would need to be involved in internal organizing campaigns form the staff? (answer everyone) Because it promotes unity with the staff and membership by setting the example. </a:t>
            </a:r>
          </a:p>
          <a:p>
            <a:pPr marL="685800" lvl="1" indent="-228600">
              <a:buAutoNum type="arabicPeriod"/>
            </a:pPr>
            <a:r>
              <a:rPr lang="en-US" dirty="0"/>
              <a:t>Ask who has done and SWOT and have them tall you what it is and how it works (then have them do a SWOT as a group based on the issues they came to consensus on. (10 minutes) </a:t>
            </a:r>
            <a:endParaRPr lang="en-CA" dirty="0"/>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54</a:t>
            </a:fld>
            <a:endParaRPr lang="en-US" dirty="0"/>
          </a:p>
        </p:txBody>
      </p:sp>
    </p:spTree>
    <p:extLst>
      <p:ext uri="{BB962C8B-B14F-4D97-AF65-F5344CB8AC3E}">
        <p14:creationId xmlns:p14="http://schemas.microsoft.com/office/powerpoint/2010/main" val="279147644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Draw back from your conversation about identifying the right issues. Take issues and explain to participants how they relate to our organizing efforts.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PROVIDE an example - High Cost of living (member issues).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How does that connect to our organizing efforts?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What plays into us not getting the raises we want?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Are workers getting their fair share of construction profits?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PROVIDE a specific example - Denver Local 930 and 79 membership identified cost of living and improved training as their two issues. The council was working on wage theft campaigns. They explained how wage theft affected our ability to negotiate good wages to offset the cost of living. Membership got engaged, helped canvas for city council candidates, participated in job action with city council members, attended city council meetings to speak on the issue with non-members, and got a wage theft ordinance passed that made General Contractors liable for wage theft committed by the contractors they hired. Members were engaged through house calls and recruited to a larger meeting and help think of ways the council can help with organizing.</a:t>
            </a:r>
            <a:endParaRPr lang="en-CA" dirty="0"/>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55</a:t>
            </a:fld>
            <a:endParaRPr lang="en-US" dirty="0"/>
          </a:p>
        </p:txBody>
      </p:sp>
    </p:spTree>
    <p:extLst>
      <p:ext uri="{BB962C8B-B14F-4D97-AF65-F5344CB8AC3E}">
        <p14:creationId xmlns:p14="http://schemas.microsoft.com/office/powerpoint/2010/main" val="415907395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HAND-OUT an example detailed internal organizing plan. Then break them into groups and talk about why it is important to write out your mission, build long-term goals, and then take actions to accomplish short-term goals. If a plan is not written, it is not real.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 the following questions: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How can you hold yourself and others accountable for something that is not written?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Who can tell me what a long-term goal is?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Who can tell me what a short-term goal is?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EXPLAIN that long-term goals are overarching that take a year or more to accomplish and should be measurable, while short-term goals are accomplished over months and are also measurable. </a:t>
            </a:r>
            <a:endParaRPr lang="en-CA" dirty="0"/>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56</a:t>
            </a:fld>
            <a:endParaRPr lang="en-US" dirty="0"/>
          </a:p>
        </p:txBody>
      </p:sp>
    </p:spTree>
    <p:extLst>
      <p:ext uri="{BB962C8B-B14F-4D97-AF65-F5344CB8AC3E}">
        <p14:creationId xmlns:p14="http://schemas.microsoft.com/office/powerpoint/2010/main" val="419045883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REVIEW a sample plan.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 the following questions:</a:t>
            </a:r>
          </a:p>
          <a:p>
            <a:pPr marL="685800" marR="0" lvl="1"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What were the objectives? </a:t>
            </a:r>
          </a:p>
          <a:p>
            <a:pPr marL="685800" marR="0" lvl="1"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What were the metrics? </a:t>
            </a:r>
          </a:p>
          <a:p>
            <a:pPr marL="685800" marR="0" lvl="1"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What were the benchmarks? </a:t>
            </a:r>
          </a:p>
          <a:p>
            <a:pPr marL="685800" marR="0" lvl="1"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Were the plan/goals attainable? </a:t>
            </a:r>
          </a:p>
          <a:p>
            <a:pPr marL="685800" marR="0" lvl="1"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Where was the cross-department collaboration in the plan? </a:t>
            </a:r>
            <a:endParaRPr lang="en-CA" dirty="0"/>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57</a:t>
            </a:fld>
            <a:endParaRPr lang="en-US" dirty="0"/>
          </a:p>
        </p:txBody>
      </p:sp>
    </p:spTree>
    <p:extLst>
      <p:ext uri="{BB962C8B-B14F-4D97-AF65-F5344CB8AC3E}">
        <p14:creationId xmlns:p14="http://schemas.microsoft.com/office/powerpoint/2010/main" val="91976301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r>
              <a:rPr lang="en-US" dirty="0"/>
              <a:t>STATE that this is a conversation about committee building and using the one on one conversations to build that committee and drive the campaign forward </a:t>
            </a:r>
          </a:p>
          <a:p>
            <a:r>
              <a:rPr lang="en-US" dirty="0"/>
              <a:t>ASK the following questions:</a:t>
            </a:r>
          </a:p>
          <a:p>
            <a:pPr marL="685800" lvl="1" indent="-228600">
              <a:buAutoNum type="arabicPeriod"/>
            </a:pPr>
            <a:r>
              <a:rPr lang="en-US" dirty="0"/>
              <a:t>Think about the role plays we did. Who would you identify as leader? How would you approach them about forming the committee? Are they the right person to lead it? </a:t>
            </a:r>
          </a:p>
          <a:p>
            <a:pPr marL="685800" lvl="1" indent="-228600">
              <a:buAutoNum type="arabicPeriod"/>
            </a:pPr>
            <a:r>
              <a:rPr lang="en-US" dirty="0"/>
              <a:t>Who has heard of a structure test? Then give examples of structure test (members wearing union shirts to work on the same day) </a:t>
            </a:r>
          </a:p>
          <a:p>
            <a:pPr marL="685800" lvl="1" indent="-228600">
              <a:buAutoNum type="arabicPeriod"/>
            </a:pPr>
            <a:r>
              <a:rPr lang="en-US" dirty="0"/>
              <a:t>Who can give me examples of structure test they have done in the past? </a:t>
            </a:r>
          </a:p>
          <a:p>
            <a:pPr marL="685800" lvl="1" indent="-228600">
              <a:buAutoNum type="arabicPeriod"/>
            </a:pPr>
            <a:r>
              <a:rPr lang="en-US" dirty="0"/>
              <a:t>What happens if we don’t do a structure test? Sometimes we think we are further along then what we are and end up starting from behind if we don’t utilize structure tests. </a:t>
            </a:r>
            <a:endParaRPr lang="en-CA" dirty="0"/>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58</a:t>
            </a:fld>
            <a:endParaRPr lang="en-US" dirty="0"/>
          </a:p>
        </p:txBody>
      </p:sp>
    </p:spTree>
    <p:extLst>
      <p:ext uri="{BB962C8B-B14F-4D97-AF65-F5344CB8AC3E}">
        <p14:creationId xmlns:p14="http://schemas.microsoft.com/office/powerpoint/2010/main" val="310911914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ASK the following questions:</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Are the members ready to go public with their struggles?</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Why do we need to take our campaign to the public? (contract fight, strikes, policy, etc.)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How could the public be helpful in our campaigns?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What did we identify in our SWOT, and how are we using that to decide when to go public and move things forward?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59</a:t>
            </a:fld>
            <a:endParaRPr lang="en-US" dirty="0"/>
          </a:p>
        </p:txBody>
      </p:sp>
    </p:spTree>
    <p:extLst>
      <p:ext uri="{BB962C8B-B14F-4D97-AF65-F5344CB8AC3E}">
        <p14:creationId xmlns:p14="http://schemas.microsoft.com/office/powerpoint/2010/main" val="39113265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EXPLAIN the basic concepts of internal organizing. To build a union culture, remember your why and what a union is or isn’t.</a:t>
            </a:r>
          </a:p>
          <a:p>
            <a:endParaRPr lang="en-US" dirty="0"/>
          </a:p>
        </p:txBody>
      </p:sp>
      <p:sp>
        <p:nvSpPr>
          <p:cNvPr id="4" name="Slide Number Placeholder 3"/>
          <p:cNvSpPr>
            <a:spLocks noGrp="1"/>
          </p:cNvSpPr>
          <p:nvPr>
            <p:ph type="sldNum" sz="quarter" idx="5"/>
          </p:nvPr>
        </p:nvSpPr>
        <p:spPr/>
        <p:txBody>
          <a:bodyPr/>
          <a:lstStyle/>
          <a:p>
            <a:fld id="{7FC5FDC6-0B8E-4F1F-8A9F-55ED113A981E}" type="slidenum">
              <a:rPr lang="en-US" smtClean="0"/>
              <a:pPr/>
              <a:t>6</a:t>
            </a:fld>
            <a:endParaRPr lang="en-US" dirty="0"/>
          </a:p>
        </p:txBody>
      </p:sp>
    </p:spTree>
    <p:extLst>
      <p:ext uri="{BB962C8B-B14F-4D97-AF65-F5344CB8AC3E}">
        <p14:creationId xmlns:p14="http://schemas.microsoft.com/office/powerpoint/2010/main" val="394610010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r>
              <a:rPr lang="en-US" dirty="0"/>
              <a:t>STATE the following points:</a:t>
            </a:r>
          </a:p>
          <a:p>
            <a:pPr marL="628650" lvl="1" indent="-171450">
              <a:buFont typeface="Arial" panose="020B0604020202020204" pitchFamily="34" charset="0"/>
              <a:buChar char="•"/>
            </a:pPr>
            <a:r>
              <a:rPr lang="en-US" dirty="0"/>
              <a:t>At the beginning of the training, we talked about how members view the Union and how members experience the Union. </a:t>
            </a:r>
          </a:p>
          <a:p>
            <a:pPr marL="628650" lvl="1" indent="-171450">
              <a:buFont typeface="Arial" panose="020B0604020202020204" pitchFamily="34" charset="0"/>
              <a:buChar char="•"/>
            </a:pPr>
            <a:r>
              <a:rPr lang="en-US" dirty="0"/>
              <a:t>We agreed that if members view the Union as part of a movement and experience the Union in an inspirational sense, they are more likely to engage in building the Organization. </a:t>
            </a:r>
          </a:p>
          <a:p>
            <a:r>
              <a:rPr lang="en-US" dirty="0"/>
              <a:t>EMPHASIZE that connecting members involved in Internal Organizing to External Campaigns and connecting workers involved in External Campaigns to our Members’ fights is the first and simplest step to plugging Members and Workers into the larger POWER building Labor Movement. </a:t>
            </a:r>
          </a:p>
          <a:p>
            <a:endParaRPr lang="en-US" dirty="0"/>
          </a:p>
          <a:p>
            <a:r>
              <a:rPr lang="en-US" dirty="0"/>
              <a:t>DISCUSS how we connect internal and external campaigns, work across departments, and how members can inspire non-union workers organizing and vice-versa. </a:t>
            </a:r>
          </a:p>
          <a:p>
            <a:r>
              <a:rPr lang="en-US" dirty="0"/>
              <a:t>EXPLAIN the broader labor movement and tie it back to the Union Culture discussion from the beginning of the training.</a:t>
            </a:r>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60</a:t>
            </a:fld>
            <a:endParaRPr lang="en-US" dirty="0"/>
          </a:p>
        </p:txBody>
      </p:sp>
    </p:spTree>
    <p:extLst>
      <p:ext uri="{BB962C8B-B14F-4D97-AF65-F5344CB8AC3E}">
        <p14:creationId xmlns:p14="http://schemas.microsoft.com/office/powerpoint/2010/main" val="207452764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WRAP UP the training by getting out in the field and house-calling our members. APPLY the skills learned in the training to identify what the membership issues are and then discuss in a debrief how some of those issues might lead to a good internal organizing campaign moving into the future.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Servicing Director of the Council wraps everything up with a call to action.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ENSURE that the council has a list of 3 to 5 members for every 2 participants to a house call. The house calls should be done on members who are not active in the union.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7FC5FDC6-0B8E-4F1F-8A9F-55ED113A981E}" type="slidenum">
              <a:rPr lang="en-US" smtClean="0"/>
              <a:pPr/>
              <a:t>61</a:t>
            </a:fld>
            <a:endParaRPr lang="en-US" dirty="0"/>
          </a:p>
        </p:txBody>
      </p:sp>
    </p:spTree>
    <p:extLst>
      <p:ext uri="{BB962C8B-B14F-4D97-AF65-F5344CB8AC3E}">
        <p14:creationId xmlns:p14="http://schemas.microsoft.com/office/powerpoint/2010/main" val="19733838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r>
              <a:rPr lang="en-CA" dirty="0"/>
              <a:t>DISCUSS the reminders when making house calls.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Open Sans" panose="020B0606030504020204" pitchFamily="34" charset="0"/>
                <a:ea typeface="Open Sans" panose="020B0606030504020204" pitchFamily="34" charset="0"/>
                <a:cs typeface="Open Sans" panose="020B0606030504020204" pitchFamily="34" charset="0"/>
              </a:rPr>
              <a:t>DEBRIEF on how some of those issues might lead to a good internal organizing campaign moving into the future. </a:t>
            </a:r>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62</a:t>
            </a:fld>
            <a:endParaRPr lang="en-US" dirty="0"/>
          </a:p>
        </p:txBody>
      </p:sp>
    </p:spTree>
    <p:extLst>
      <p:ext uri="{BB962C8B-B14F-4D97-AF65-F5344CB8AC3E}">
        <p14:creationId xmlns:p14="http://schemas.microsoft.com/office/powerpoint/2010/main" val="423155023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WRAP UP the training by getting out in the field and house-calling our members.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EMPHASIZE to apply the skills learned in the training and identify what the membership issues are, and then discuss in a debrief how some of those issues might lead to a good internal organizing campaign moving into the future.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Servicing Director of the Council wraps everything up with a call to action.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Based on the debrief from the member’s house call, the instructor will ask each representative to build out a work plan for the following week to follow up on those house calls and the issues they identified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7FC5FDC6-0B8E-4F1F-8A9F-55ED113A981E}" type="slidenum">
              <a:rPr lang="en-US" smtClean="0"/>
              <a:pPr/>
              <a:t>63</a:t>
            </a:fld>
            <a:endParaRPr lang="en-US" dirty="0"/>
          </a:p>
        </p:txBody>
      </p:sp>
    </p:spTree>
    <p:extLst>
      <p:ext uri="{BB962C8B-B14F-4D97-AF65-F5344CB8AC3E}">
        <p14:creationId xmlns:p14="http://schemas.microsoft.com/office/powerpoint/2010/main" val="39987758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r>
              <a:rPr lang="en-US" dirty="0"/>
              <a:t>EXPLAIN time management and working internal organizing into a representative’s day-to-day plan. </a:t>
            </a:r>
          </a:p>
          <a:p>
            <a:r>
              <a:rPr lang="en-US" dirty="0"/>
              <a:t>DISTRIBUTE handout – Sample Internal Organizing Campaign in Local 77.</a:t>
            </a:r>
          </a:p>
          <a:p>
            <a:r>
              <a:rPr lang="en-US" dirty="0"/>
              <a:t>PRESENT a sample Individual work plan for internal organizing is presented, reviewed, and discussed with the group. </a:t>
            </a:r>
          </a:p>
          <a:p>
            <a:r>
              <a:rPr lang="en-US" dirty="0"/>
              <a:t>The group wraps up with an Individual work plan exercise and presents to the rest of the group.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Make sure you are open and honest about how your house calls went to ask for feedback from your peers and director. Use this feedback to improve your one-on-ones. </a:t>
            </a:r>
          </a:p>
          <a:p>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64</a:t>
            </a:fld>
            <a:endParaRPr lang="en-US" dirty="0"/>
          </a:p>
        </p:txBody>
      </p:sp>
    </p:spTree>
    <p:extLst>
      <p:ext uri="{BB962C8B-B14F-4D97-AF65-F5344CB8AC3E}">
        <p14:creationId xmlns:p14="http://schemas.microsoft.com/office/powerpoint/2010/main" val="151161110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ASK participants to share their key takeaways.</a:t>
            </a:r>
          </a:p>
        </p:txBody>
      </p:sp>
      <p:sp>
        <p:nvSpPr>
          <p:cNvPr id="4" name="Slide Number Placeholder 3"/>
          <p:cNvSpPr>
            <a:spLocks noGrp="1"/>
          </p:cNvSpPr>
          <p:nvPr>
            <p:ph type="sldNum" sz="quarter" idx="5"/>
          </p:nvPr>
        </p:nvSpPr>
        <p:spPr/>
        <p:txBody>
          <a:bodyPr/>
          <a:lstStyle/>
          <a:p>
            <a:fld id="{7FC5FDC6-0B8E-4F1F-8A9F-55ED113A981E}" type="slidenum">
              <a:rPr lang="en-US" smtClean="0"/>
              <a:pPr/>
              <a:t>65</a:t>
            </a:fld>
            <a:endParaRPr lang="en-US" dirty="0"/>
          </a:p>
        </p:txBody>
      </p:sp>
    </p:spTree>
    <p:extLst>
      <p:ext uri="{BB962C8B-B14F-4D97-AF65-F5344CB8AC3E}">
        <p14:creationId xmlns:p14="http://schemas.microsoft.com/office/powerpoint/2010/main" val="228021443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NOTES:</a:t>
            </a:r>
          </a:p>
          <a:p>
            <a:r>
              <a:rPr lang="en-US" dirty="0"/>
              <a:t>ASK questions or comments from participants.</a:t>
            </a:r>
          </a:p>
          <a:p>
            <a:r>
              <a:rPr lang="en-US" dirty="0"/>
              <a:t>STATE contact information.</a:t>
            </a:r>
          </a:p>
          <a:p>
            <a:endParaRPr lang="en-US" dirty="0"/>
          </a:p>
        </p:txBody>
      </p:sp>
      <p:sp>
        <p:nvSpPr>
          <p:cNvPr id="4" name="Slide Number Placeholder 3"/>
          <p:cNvSpPr>
            <a:spLocks noGrp="1"/>
          </p:cNvSpPr>
          <p:nvPr>
            <p:ph type="sldNum" sz="quarter" idx="5"/>
          </p:nvPr>
        </p:nvSpPr>
        <p:spPr/>
        <p:txBody>
          <a:bodyPr/>
          <a:lstStyle/>
          <a:p>
            <a:fld id="{7FC5FDC6-0B8E-4F1F-8A9F-55ED113A981E}" type="slidenum">
              <a:rPr lang="en-US" smtClean="0"/>
              <a:pPr/>
              <a:t>66</a:t>
            </a:fld>
            <a:endParaRPr lang="en-US" dirty="0"/>
          </a:p>
        </p:txBody>
      </p:sp>
    </p:spTree>
    <p:extLst>
      <p:ext uri="{BB962C8B-B14F-4D97-AF65-F5344CB8AC3E}">
        <p14:creationId xmlns:p14="http://schemas.microsoft.com/office/powerpoint/2010/main" val="4265591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NOTES:</a:t>
            </a:r>
          </a:p>
          <a:p>
            <a:r>
              <a:rPr lang="en-US" dirty="0"/>
              <a:t>REMIND people about the union and the culture we are trying to build. (Found on Phase 1 Culture talking points) </a:t>
            </a:r>
          </a:p>
          <a:p>
            <a:pPr marL="0" lvl="0" indent="0" algn="l" rtl="0">
              <a:spcBef>
                <a:spcPts val="0"/>
              </a:spcBef>
              <a:spcAft>
                <a:spcPts val="0"/>
              </a:spcAft>
              <a:buNone/>
            </a:pPr>
            <a:r>
              <a:rPr lang="en-US" dirty="0"/>
              <a:t>ASK 3 to 4 participants what union culture is to them.</a:t>
            </a:r>
          </a:p>
          <a:p>
            <a:r>
              <a:rPr lang="en-US" dirty="0"/>
              <a:t>Facilitate the Commitment Round (5-10 minutes depending on group size):</a:t>
            </a:r>
          </a:p>
          <a:p>
            <a:pPr marL="228600" indent="-228600">
              <a:buFont typeface="+mj-lt"/>
              <a:buAutoNum type="arabicPeriod"/>
            </a:pPr>
            <a:r>
              <a:rPr lang="en-US" dirty="0"/>
              <a:t>Go around the room and invite each person to respond.</a:t>
            </a:r>
          </a:p>
          <a:p>
            <a:pPr marL="228600" indent="-228600">
              <a:buFont typeface="+mj-lt"/>
              <a:buAutoNum type="arabicPeriod"/>
            </a:pPr>
            <a:r>
              <a:rPr lang="en-US" dirty="0"/>
              <a:t>Use names whenever possible to personalize the interaction.</a:t>
            </a:r>
          </a:p>
          <a:p>
            <a:pPr marL="228600" indent="-228600">
              <a:buFont typeface="+mj-lt"/>
              <a:buAutoNum type="arabicPeriod"/>
            </a:pPr>
            <a:r>
              <a:rPr lang="en-US" dirty="0"/>
              <a:t>ASK – “Are you committed to building union culture in your Local and District Council?” Go first to set the tone. Example: "I'm [Facilitator Name], and I am absolutely committed to building a strong, inclusive union culture in my Local and District Council.“</a:t>
            </a:r>
          </a:p>
          <a:p>
            <a:pPr marL="0" indent="0">
              <a:buFont typeface="+mj-lt"/>
              <a:buNone/>
            </a:pPr>
            <a:r>
              <a:rPr lang="en-US" dirty="0"/>
              <a:t>Wrap-Up: Acknowledge the courage and unity in the room. Reinforce the importance of collective commitment: "Your voices today reflect a shared promise to lead and uplift our union culture. This is how movements grow—together."</a:t>
            </a:r>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pPr/>
              <a:t>7</a:t>
            </a:fld>
            <a:endParaRPr lang="en-US" dirty="0"/>
          </a:p>
        </p:txBody>
      </p:sp>
    </p:spTree>
    <p:extLst>
      <p:ext uri="{BB962C8B-B14F-4D97-AF65-F5344CB8AC3E}">
        <p14:creationId xmlns:p14="http://schemas.microsoft.com/office/powerpoint/2010/main" val="5831734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r>
              <a:rPr lang="en-CA" dirty="0"/>
              <a:t>REVIEW the whys from the participants’ introduction. </a:t>
            </a:r>
            <a:r>
              <a:rPr lang="en-US" dirty="0"/>
              <a:t>Pinpoint a few people and say you told me why this is.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EMPHASIZE that it is important to remember your why when conversations get hard. </a:t>
            </a:r>
          </a:p>
        </p:txBody>
      </p:sp>
      <p:sp>
        <p:nvSpPr>
          <p:cNvPr id="4" name="Slide Number Placeholder 3"/>
          <p:cNvSpPr>
            <a:spLocks noGrp="1"/>
          </p:cNvSpPr>
          <p:nvPr>
            <p:ph type="sldNum" sz="quarter" idx="5"/>
          </p:nvPr>
        </p:nvSpPr>
        <p:spPr/>
        <p:txBody>
          <a:bodyPr/>
          <a:lstStyle/>
          <a:p>
            <a:fld id="{7FC5FDC6-0B8E-4F1F-8A9F-55ED113A981E}" type="slidenum">
              <a:rPr lang="en-US" smtClean="0"/>
              <a:t>8</a:t>
            </a:fld>
            <a:endParaRPr lang="en-US" dirty="0"/>
          </a:p>
        </p:txBody>
      </p:sp>
    </p:spTree>
    <p:extLst>
      <p:ext uri="{BB962C8B-B14F-4D97-AF65-F5344CB8AC3E}">
        <p14:creationId xmlns:p14="http://schemas.microsoft.com/office/powerpoint/2010/main" val="37673317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r>
              <a:rPr lang="en-CA" dirty="0"/>
              <a:t>ASK – What is a union? A </a:t>
            </a:r>
            <a:r>
              <a:rPr lang="en-US" dirty="0"/>
              <a:t>union is an organization of workers formed to collectively negotiate with employers over wages, benefits, and working conditions, giving employees a stronger voice and bargaining power in the workplace. </a:t>
            </a:r>
            <a:endParaRPr lang="en-CA" dirty="0"/>
          </a:p>
        </p:txBody>
      </p:sp>
      <p:sp>
        <p:nvSpPr>
          <p:cNvPr id="4" name="Slide Number Placeholder 3"/>
          <p:cNvSpPr>
            <a:spLocks noGrp="1"/>
          </p:cNvSpPr>
          <p:nvPr>
            <p:ph type="sldNum" sz="quarter" idx="5"/>
          </p:nvPr>
        </p:nvSpPr>
        <p:spPr/>
        <p:txBody>
          <a:bodyPr/>
          <a:lstStyle/>
          <a:p>
            <a:fld id="{7FC5FDC6-0B8E-4F1F-8A9F-55ED113A981E}" type="slidenum">
              <a:rPr lang="en-US" smtClean="0"/>
              <a:t>9</a:t>
            </a:fld>
            <a:endParaRPr lang="en-US" dirty="0"/>
          </a:p>
        </p:txBody>
      </p:sp>
    </p:spTree>
    <p:extLst>
      <p:ext uri="{BB962C8B-B14F-4D97-AF65-F5344CB8AC3E}">
        <p14:creationId xmlns:p14="http://schemas.microsoft.com/office/powerpoint/2010/main" val="1840475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8C3FE-02E5-78E3-501C-1C4426503D4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E394709-540F-726D-A06F-3E550C89BE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350466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36894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3" name="Parallelogram 2">
            <a:extLst>
              <a:ext uri="{FF2B5EF4-FFF2-40B4-BE49-F238E27FC236}">
                <a16:creationId xmlns:a16="http://schemas.microsoft.com/office/drawing/2014/main" id="{BABFA23D-EF08-498D-B396-87960FB4784F}"/>
              </a:ext>
            </a:extLst>
          </p:cNvPr>
          <p:cNvSpPr/>
          <p:nvPr userDrawn="1"/>
        </p:nvSpPr>
        <p:spPr>
          <a:xfrm>
            <a:off x="-241300" y="203200"/>
            <a:ext cx="4361355" cy="635000"/>
          </a:xfrm>
          <a:prstGeom prst="parallelogram">
            <a:avLst/>
          </a:prstGeom>
          <a:solidFill>
            <a:srgbClr val="E8B9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1440"/>
            <a:endParaRPr lang="en-US" sz="22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itle 1">
            <a:extLst>
              <a:ext uri="{FF2B5EF4-FFF2-40B4-BE49-F238E27FC236}">
                <a16:creationId xmlns:a16="http://schemas.microsoft.com/office/drawing/2014/main" id="{9D887AEA-21B2-49AB-8ECD-4932A6828B18}"/>
              </a:ext>
            </a:extLst>
          </p:cNvPr>
          <p:cNvSpPr>
            <a:spLocks noGrp="1"/>
          </p:cNvSpPr>
          <p:nvPr>
            <p:ph type="title"/>
          </p:nvPr>
        </p:nvSpPr>
        <p:spPr>
          <a:xfrm>
            <a:off x="381000" y="44970"/>
            <a:ext cx="10515600" cy="1049311"/>
          </a:xfrm>
        </p:spPr>
        <p:txBody>
          <a:bodyPr>
            <a:normAutofit/>
          </a:bodyPr>
          <a:lstStyle>
            <a:lvl1pPr>
              <a:defRPr sz="2200" b="1">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endParaRPr lang="en-CA" dirty="0"/>
          </a:p>
        </p:txBody>
      </p:sp>
    </p:spTree>
    <p:extLst>
      <p:ext uri="{BB962C8B-B14F-4D97-AF65-F5344CB8AC3E}">
        <p14:creationId xmlns:p14="http://schemas.microsoft.com/office/powerpoint/2010/main" val="1504357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
        <p:nvSpPr>
          <p:cNvPr id="5" name="Parallelogram 4">
            <a:extLst>
              <a:ext uri="{FF2B5EF4-FFF2-40B4-BE49-F238E27FC236}">
                <a16:creationId xmlns:a16="http://schemas.microsoft.com/office/drawing/2014/main" id="{DCAE9823-823F-4720-B650-AF179F11CF5D}"/>
              </a:ext>
            </a:extLst>
          </p:cNvPr>
          <p:cNvSpPr/>
          <p:nvPr userDrawn="1"/>
        </p:nvSpPr>
        <p:spPr>
          <a:xfrm>
            <a:off x="-241300" y="203200"/>
            <a:ext cx="10658046" cy="635000"/>
          </a:xfrm>
          <a:prstGeom prst="parallelogram">
            <a:avLst/>
          </a:prstGeom>
          <a:solidFill>
            <a:srgbClr val="E8B9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1440"/>
            <a:endParaRPr lang="en-US" sz="22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1">
            <a:extLst>
              <a:ext uri="{FF2B5EF4-FFF2-40B4-BE49-F238E27FC236}">
                <a16:creationId xmlns:a16="http://schemas.microsoft.com/office/drawing/2014/main" id="{F349A743-5730-4B23-94EE-425581BEB861}"/>
              </a:ext>
            </a:extLst>
          </p:cNvPr>
          <p:cNvSpPr>
            <a:spLocks noGrp="1"/>
          </p:cNvSpPr>
          <p:nvPr>
            <p:ph type="title"/>
          </p:nvPr>
        </p:nvSpPr>
        <p:spPr>
          <a:xfrm>
            <a:off x="381000" y="44970"/>
            <a:ext cx="10515600" cy="1049311"/>
          </a:xfrm>
        </p:spPr>
        <p:txBody>
          <a:bodyPr>
            <a:normAutofit/>
          </a:bodyPr>
          <a:lstStyle>
            <a:lvl1pPr>
              <a:defRPr sz="2200" b="1">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endParaRPr lang="en-CA" dirty="0"/>
          </a:p>
        </p:txBody>
      </p:sp>
    </p:spTree>
    <p:extLst>
      <p:ext uri="{BB962C8B-B14F-4D97-AF65-F5344CB8AC3E}">
        <p14:creationId xmlns:p14="http://schemas.microsoft.com/office/powerpoint/2010/main" val="2297516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4_Content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1C564D5-9040-454F-BEE6-9CB2410E081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07959" y="172194"/>
            <a:ext cx="909290" cy="910897"/>
          </a:xfrm>
          <a:prstGeom prst="rect">
            <a:avLst/>
          </a:prstGeom>
        </p:spPr>
      </p:pic>
      <p:pic>
        <p:nvPicPr>
          <p:cNvPr id="12" name="Picture 11">
            <a:extLst>
              <a:ext uri="{FF2B5EF4-FFF2-40B4-BE49-F238E27FC236}">
                <a16:creationId xmlns:a16="http://schemas.microsoft.com/office/drawing/2014/main" id="{9FF66FFA-A946-4C95-9559-11B9E8E93A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9044" y="5068081"/>
            <a:ext cx="1574617" cy="1059587"/>
          </a:xfrm>
          <a:prstGeom prst="rect">
            <a:avLst/>
          </a:prstGeom>
        </p:spPr>
      </p:pic>
      <p:sp>
        <p:nvSpPr>
          <p:cNvPr id="13" name="TextBox 12">
            <a:extLst>
              <a:ext uri="{FF2B5EF4-FFF2-40B4-BE49-F238E27FC236}">
                <a16:creationId xmlns:a16="http://schemas.microsoft.com/office/drawing/2014/main" id="{4C21D53C-9087-42BC-AFE8-13327F86ACC0}"/>
              </a:ext>
            </a:extLst>
          </p:cNvPr>
          <p:cNvSpPr txBox="1"/>
          <p:nvPr/>
        </p:nvSpPr>
        <p:spPr>
          <a:xfrm>
            <a:off x="11107959" y="1009756"/>
            <a:ext cx="1373017" cy="307777"/>
          </a:xfrm>
          <a:prstGeom prst="rect">
            <a:avLst/>
          </a:prstGeom>
          <a:noFill/>
        </p:spPr>
        <p:txBody>
          <a:bodyPr wrap="square" rtlCol="0">
            <a:spAutoFit/>
          </a:bodyPr>
          <a:lstStyle/>
          <a:p>
            <a:r>
              <a:rPr lang="en-CA" sz="1400" b="1" dirty="0">
                <a:solidFill>
                  <a:srgbClr val="E7B909"/>
                </a:solidFill>
              </a:rPr>
              <a:t>i</a:t>
            </a:r>
            <a:r>
              <a:rPr lang="en-CA" sz="1400" b="1" dirty="0"/>
              <a:t>FTI.edu</a:t>
            </a:r>
          </a:p>
        </p:txBody>
      </p:sp>
      <p:sp>
        <p:nvSpPr>
          <p:cNvPr id="15" name="Text Placeholder 2">
            <a:extLst>
              <a:ext uri="{FF2B5EF4-FFF2-40B4-BE49-F238E27FC236}">
                <a16:creationId xmlns:a16="http://schemas.microsoft.com/office/drawing/2014/main" id="{14483724-E2D5-4C3E-B42E-C4AC7591BC09}"/>
              </a:ext>
            </a:extLst>
          </p:cNvPr>
          <p:cNvSpPr>
            <a:spLocks noGrp="1"/>
          </p:cNvSpPr>
          <p:nvPr>
            <p:ph idx="1" hasCustomPrompt="1"/>
          </p:nvPr>
        </p:nvSpPr>
        <p:spPr>
          <a:xfrm>
            <a:off x="838200" y="1825625"/>
            <a:ext cx="10515600" cy="4351338"/>
          </a:xfrm>
          <a:prstGeom prst="rect">
            <a:avLst/>
          </a:prstGeom>
        </p:spPr>
        <p:txBody>
          <a:bodyPr vert="horz" lIns="91440" tIns="45720" rIns="91440" bIns="45720" rtlCol="0">
            <a:normAutofit/>
          </a:bodyPr>
          <a:lstStyle>
            <a:lvl1pPr marL="0" indent="0">
              <a:buNone/>
              <a:defRPr sz="2200">
                <a:latin typeface="Open Sans" panose="020B0606030504020204" pitchFamily="34" charset="0"/>
                <a:ea typeface="Open Sans" panose="020B0606030504020204" pitchFamily="34" charset="0"/>
                <a:cs typeface="Open Sans" panose="020B0606030504020204" pitchFamily="34" charset="0"/>
              </a:defRPr>
            </a:lvl1pPr>
            <a:lvl2pPr marL="914400" indent="-457200">
              <a:spcAft>
                <a:spcPts val="500"/>
              </a:spcAft>
              <a:buClr>
                <a:srgbClr val="E8B909"/>
              </a:buClr>
              <a:buFont typeface="+mj-lt"/>
              <a:buAutoNum type="alphaUcPeriod"/>
              <a:defRPr sz="1800">
                <a:latin typeface="Open Sans" panose="020B0606030504020204" pitchFamily="34" charset="0"/>
                <a:ea typeface="Open Sans" panose="020B0606030504020204" pitchFamily="34" charset="0"/>
                <a:cs typeface="Open Sans" panose="020B0606030504020204" pitchFamily="34" charset="0"/>
              </a:defRPr>
            </a:lvl2pPr>
            <a:lvl3pPr marL="1371600" indent="-457200">
              <a:buFont typeface="+mj-lt"/>
              <a:buAutoNum type="alphaUcPeriod"/>
              <a:defRPr/>
            </a:lvl3pPr>
            <a:lvl4pPr marL="1714500" indent="-342900">
              <a:buFont typeface="+mj-lt"/>
              <a:buAutoNum type="alphaUcPeriod"/>
              <a:defRPr/>
            </a:lvl4pPr>
            <a:lvl5pPr marL="2171700" indent="-342900">
              <a:buFont typeface="+mj-lt"/>
              <a:buAutoNum type="alphaUcPeriod"/>
              <a:defRPr/>
            </a:lvl5pPr>
          </a:lstStyle>
          <a:p>
            <a:pPr lvl="0"/>
            <a:r>
              <a:rPr lang="en-US" dirty="0"/>
              <a:t>Question #1 - Click to edit Master text styles</a:t>
            </a:r>
          </a:p>
          <a:p>
            <a:pPr lvl="0"/>
            <a:endParaRPr lang="en-US" dirty="0"/>
          </a:p>
          <a:p>
            <a:pPr lvl="1"/>
            <a:r>
              <a:rPr lang="en-US" dirty="0"/>
              <a:t>Answer #1</a:t>
            </a:r>
          </a:p>
          <a:p>
            <a:pPr lvl="1"/>
            <a:r>
              <a:rPr lang="en-US" dirty="0"/>
              <a:t>Answer #2</a:t>
            </a:r>
          </a:p>
          <a:p>
            <a:pPr lvl="1"/>
            <a:r>
              <a:rPr lang="en-US" dirty="0"/>
              <a:t>Answer #3</a:t>
            </a:r>
          </a:p>
          <a:p>
            <a:pPr lvl="1"/>
            <a:r>
              <a:rPr lang="en-US" dirty="0"/>
              <a:t>Answer #4</a:t>
            </a:r>
          </a:p>
          <a:p>
            <a:pPr lvl="1"/>
            <a:endParaRPr lang="en-US" dirty="0"/>
          </a:p>
        </p:txBody>
      </p:sp>
      <p:pic>
        <p:nvPicPr>
          <p:cNvPr id="19" name="Picture 18">
            <a:extLst>
              <a:ext uri="{FF2B5EF4-FFF2-40B4-BE49-F238E27FC236}">
                <a16:creationId xmlns:a16="http://schemas.microsoft.com/office/drawing/2014/main" id="{E1C564D5-9040-454F-BEE6-9CB2410E081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07959" y="172194"/>
            <a:ext cx="909290" cy="910897"/>
          </a:xfrm>
          <a:prstGeom prst="rect">
            <a:avLst/>
          </a:prstGeom>
        </p:spPr>
      </p:pic>
      <p:pic>
        <p:nvPicPr>
          <p:cNvPr id="20" name="Picture 19">
            <a:extLst>
              <a:ext uri="{FF2B5EF4-FFF2-40B4-BE49-F238E27FC236}">
                <a16:creationId xmlns:a16="http://schemas.microsoft.com/office/drawing/2014/main" id="{9FF66FFA-A946-4C95-9559-11B9E8E93A2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59044" y="5068081"/>
            <a:ext cx="1574617" cy="1059587"/>
          </a:xfrm>
          <a:prstGeom prst="rect">
            <a:avLst/>
          </a:prstGeom>
        </p:spPr>
      </p:pic>
      <p:sp>
        <p:nvSpPr>
          <p:cNvPr id="21" name="TextBox 20">
            <a:extLst>
              <a:ext uri="{FF2B5EF4-FFF2-40B4-BE49-F238E27FC236}">
                <a16:creationId xmlns:a16="http://schemas.microsoft.com/office/drawing/2014/main" id="{4C21D53C-9087-42BC-AFE8-13327F86ACC0}"/>
              </a:ext>
            </a:extLst>
          </p:cNvPr>
          <p:cNvSpPr txBox="1"/>
          <p:nvPr userDrawn="1"/>
        </p:nvSpPr>
        <p:spPr>
          <a:xfrm>
            <a:off x="11107959" y="1009756"/>
            <a:ext cx="1373017" cy="307777"/>
          </a:xfrm>
          <a:prstGeom prst="rect">
            <a:avLst/>
          </a:prstGeom>
          <a:noFill/>
        </p:spPr>
        <p:txBody>
          <a:bodyPr wrap="square" rtlCol="0">
            <a:spAutoFit/>
          </a:bodyPr>
          <a:lstStyle/>
          <a:p>
            <a:r>
              <a:rPr lang="en-CA" sz="1400" b="1" dirty="0">
                <a:solidFill>
                  <a:srgbClr val="E7B909"/>
                </a:solidFill>
              </a:rPr>
              <a:t>i</a:t>
            </a:r>
            <a:r>
              <a:rPr lang="en-CA" sz="1400" b="1" dirty="0"/>
              <a:t>FTI.edu</a:t>
            </a:r>
          </a:p>
        </p:txBody>
      </p:sp>
      <p:sp>
        <p:nvSpPr>
          <p:cNvPr id="23" name="Parallelogram 22">
            <a:extLst>
              <a:ext uri="{FF2B5EF4-FFF2-40B4-BE49-F238E27FC236}">
                <a16:creationId xmlns:a16="http://schemas.microsoft.com/office/drawing/2014/main" id="{C0296A46-AAD9-4491-ABD7-AAE097D3CB24}"/>
              </a:ext>
            </a:extLst>
          </p:cNvPr>
          <p:cNvSpPr/>
          <p:nvPr userDrawn="1"/>
        </p:nvSpPr>
        <p:spPr>
          <a:xfrm>
            <a:off x="-241300" y="203200"/>
            <a:ext cx="10658046" cy="635000"/>
          </a:xfrm>
          <a:prstGeom prst="parallelogram">
            <a:avLst/>
          </a:prstGeom>
          <a:solidFill>
            <a:srgbClr val="E8B9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1440"/>
            <a:endParaRPr lang="en-US" sz="22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2" name="Title 1">
            <a:extLst>
              <a:ext uri="{FF2B5EF4-FFF2-40B4-BE49-F238E27FC236}">
                <a16:creationId xmlns:a16="http://schemas.microsoft.com/office/drawing/2014/main" id="{11DAAC0B-430A-489D-B616-03BD22B9F9BC}"/>
              </a:ext>
            </a:extLst>
          </p:cNvPr>
          <p:cNvSpPr>
            <a:spLocks noGrp="1"/>
          </p:cNvSpPr>
          <p:nvPr>
            <p:ph type="title"/>
          </p:nvPr>
        </p:nvSpPr>
        <p:spPr>
          <a:xfrm>
            <a:off x="381000" y="44970"/>
            <a:ext cx="10515600" cy="1049311"/>
          </a:xfrm>
        </p:spPr>
        <p:txBody>
          <a:bodyPr>
            <a:normAutofit/>
          </a:bodyPr>
          <a:lstStyle>
            <a:lvl1pPr>
              <a:defRPr sz="2200" b="1">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endParaRPr lang="en-CA" dirty="0"/>
          </a:p>
        </p:txBody>
      </p:sp>
    </p:spTree>
    <p:extLst>
      <p:ext uri="{BB962C8B-B14F-4D97-AF65-F5344CB8AC3E}">
        <p14:creationId xmlns:p14="http://schemas.microsoft.com/office/powerpoint/2010/main" val="1194254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5" name="Parallelogram 4">
            <a:extLst>
              <a:ext uri="{FF2B5EF4-FFF2-40B4-BE49-F238E27FC236}">
                <a16:creationId xmlns:a16="http://schemas.microsoft.com/office/drawing/2014/main" id="{1296585A-E6D9-4686-BC55-9875DEECD312}"/>
              </a:ext>
            </a:extLst>
          </p:cNvPr>
          <p:cNvSpPr/>
          <p:nvPr userDrawn="1"/>
        </p:nvSpPr>
        <p:spPr>
          <a:xfrm>
            <a:off x="-241300" y="203200"/>
            <a:ext cx="10658046" cy="635000"/>
          </a:xfrm>
          <a:prstGeom prst="parallelogram">
            <a:avLst/>
          </a:prstGeom>
          <a:solidFill>
            <a:srgbClr val="E8B9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1440"/>
            <a:endParaRPr lang="en-US" sz="22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1">
            <a:extLst>
              <a:ext uri="{FF2B5EF4-FFF2-40B4-BE49-F238E27FC236}">
                <a16:creationId xmlns:a16="http://schemas.microsoft.com/office/drawing/2014/main" id="{86981705-D531-4C27-8B21-D0BE48056A6E}"/>
              </a:ext>
            </a:extLst>
          </p:cNvPr>
          <p:cNvSpPr>
            <a:spLocks noGrp="1"/>
          </p:cNvSpPr>
          <p:nvPr>
            <p:ph type="title"/>
          </p:nvPr>
        </p:nvSpPr>
        <p:spPr>
          <a:xfrm>
            <a:off x="381000" y="44970"/>
            <a:ext cx="10515600" cy="1049311"/>
          </a:xfrm>
        </p:spPr>
        <p:txBody>
          <a:bodyPr>
            <a:normAutofit/>
          </a:bodyPr>
          <a:lstStyle>
            <a:lvl1pPr>
              <a:defRPr sz="2200" b="1">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endParaRPr lang="en-CA" dirty="0"/>
          </a:p>
        </p:txBody>
      </p:sp>
    </p:spTree>
    <p:extLst>
      <p:ext uri="{BB962C8B-B14F-4D97-AF65-F5344CB8AC3E}">
        <p14:creationId xmlns:p14="http://schemas.microsoft.com/office/powerpoint/2010/main" val="366287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ontent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1C564D5-9040-454F-BEE6-9CB2410E081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07959" y="172194"/>
            <a:ext cx="909290" cy="910897"/>
          </a:xfrm>
          <a:prstGeom prst="rect">
            <a:avLst/>
          </a:prstGeom>
        </p:spPr>
      </p:pic>
      <p:pic>
        <p:nvPicPr>
          <p:cNvPr id="12" name="Picture 11">
            <a:extLst>
              <a:ext uri="{FF2B5EF4-FFF2-40B4-BE49-F238E27FC236}">
                <a16:creationId xmlns:a16="http://schemas.microsoft.com/office/drawing/2014/main" id="{9FF66FFA-A946-4C95-9559-11B9E8E93A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9044" y="5068081"/>
            <a:ext cx="1574617" cy="1059587"/>
          </a:xfrm>
          <a:prstGeom prst="rect">
            <a:avLst/>
          </a:prstGeom>
        </p:spPr>
      </p:pic>
      <p:sp>
        <p:nvSpPr>
          <p:cNvPr id="13" name="TextBox 12">
            <a:extLst>
              <a:ext uri="{FF2B5EF4-FFF2-40B4-BE49-F238E27FC236}">
                <a16:creationId xmlns:a16="http://schemas.microsoft.com/office/drawing/2014/main" id="{4C21D53C-9087-42BC-AFE8-13327F86ACC0}"/>
              </a:ext>
            </a:extLst>
          </p:cNvPr>
          <p:cNvSpPr txBox="1"/>
          <p:nvPr/>
        </p:nvSpPr>
        <p:spPr>
          <a:xfrm>
            <a:off x="11107959" y="1009756"/>
            <a:ext cx="1373017" cy="307777"/>
          </a:xfrm>
          <a:prstGeom prst="rect">
            <a:avLst/>
          </a:prstGeom>
          <a:noFill/>
        </p:spPr>
        <p:txBody>
          <a:bodyPr wrap="square" rtlCol="0">
            <a:spAutoFit/>
          </a:bodyPr>
          <a:lstStyle/>
          <a:p>
            <a:r>
              <a:rPr lang="en-CA" sz="1400" b="1" dirty="0">
                <a:solidFill>
                  <a:srgbClr val="E7B909"/>
                </a:solidFill>
              </a:rPr>
              <a:t>i</a:t>
            </a:r>
            <a:r>
              <a:rPr lang="en-CA" sz="1400" b="1" dirty="0"/>
              <a:t>FTI.edu</a:t>
            </a:r>
          </a:p>
        </p:txBody>
      </p:sp>
      <p:sp>
        <p:nvSpPr>
          <p:cNvPr id="14" name="Parallelogram 13">
            <a:extLst>
              <a:ext uri="{FF2B5EF4-FFF2-40B4-BE49-F238E27FC236}">
                <a16:creationId xmlns:a16="http://schemas.microsoft.com/office/drawing/2014/main" id="{CE1395EB-F2BE-4ECA-81BD-2854CBEA4244}"/>
              </a:ext>
            </a:extLst>
          </p:cNvPr>
          <p:cNvSpPr/>
          <p:nvPr userDrawn="1"/>
        </p:nvSpPr>
        <p:spPr>
          <a:xfrm>
            <a:off x="-241300" y="203200"/>
            <a:ext cx="4361355" cy="635000"/>
          </a:xfrm>
          <a:prstGeom prst="parallelogram">
            <a:avLst/>
          </a:prstGeom>
          <a:solidFill>
            <a:srgbClr val="E8B9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1440"/>
            <a:endParaRPr lang="en-US" sz="22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Text Placeholder 2">
            <a:extLst>
              <a:ext uri="{FF2B5EF4-FFF2-40B4-BE49-F238E27FC236}">
                <a16:creationId xmlns:a16="http://schemas.microsoft.com/office/drawing/2014/main" id="{14483724-E2D5-4C3E-B42E-C4AC7591BC09}"/>
              </a:ext>
            </a:extLst>
          </p:cNvPr>
          <p:cNvSpPr>
            <a:spLocks noGrp="1"/>
          </p:cNvSpPr>
          <p:nvPr>
            <p:ph idx="1" hasCustomPrompt="1"/>
          </p:nvPr>
        </p:nvSpPr>
        <p:spPr>
          <a:xfrm>
            <a:off x="838200" y="1825625"/>
            <a:ext cx="10515600" cy="4351338"/>
          </a:xfrm>
          <a:prstGeom prst="rect">
            <a:avLst/>
          </a:prstGeom>
        </p:spPr>
        <p:txBody>
          <a:bodyPr vert="horz" lIns="91440" tIns="45720" rIns="91440" bIns="45720" rtlCol="0">
            <a:normAutofit/>
          </a:bodyPr>
          <a:lstStyle>
            <a:lvl1pPr marL="0" indent="0">
              <a:buNone/>
              <a:defRPr sz="2200">
                <a:latin typeface="Open Sans" panose="020B0606030504020204" pitchFamily="34" charset="0"/>
                <a:ea typeface="Open Sans" panose="020B0606030504020204" pitchFamily="34" charset="0"/>
                <a:cs typeface="Open Sans" panose="020B0606030504020204" pitchFamily="34" charset="0"/>
              </a:defRPr>
            </a:lvl1pPr>
            <a:lvl2pPr marL="914400" indent="-457200">
              <a:spcAft>
                <a:spcPts val="500"/>
              </a:spcAft>
              <a:buClr>
                <a:srgbClr val="E8B909"/>
              </a:buClr>
              <a:buFont typeface="+mj-lt"/>
              <a:buAutoNum type="alphaUcPeriod"/>
              <a:defRPr sz="1800">
                <a:latin typeface="Open Sans" panose="020B0606030504020204" pitchFamily="34" charset="0"/>
                <a:ea typeface="Open Sans" panose="020B0606030504020204" pitchFamily="34" charset="0"/>
                <a:cs typeface="Open Sans" panose="020B0606030504020204" pitchFamily="34" charset="0"/>
              </a:defRPr>
            </a:lvl2pPr>
            <a:lvl3pPr marL="1371600" indent="-457200">
              <a:buFont typeface="+mj-lt"/>
              <a:buAutoNum type="alphaUcPeriod"/>
              <a:defRPr/>
            </a:lvl3pPr>
            <a:lvl4pPr marL="1714500" indent="-342900">
              <a:buFont typeface="+mj-lt"/>
              <a:buAutoNum type="alphaUcPeriod"/>
              <a:defRPr/>
            </a:lvl4pPr>
            <a:lvl5pPr marL="2171700" indent="-342900">
              <a:buFont typeface="+mj-lt"/>
              <a:buAutoNum type="alphaUcPeriod"/>
              <a:defRPr/>
            </a:lvl5pPr>
          </a:lstStyle>
          <a:p>
            <a:pPr lvl="0"/>
            <a:r>
              <a:rPr lang="en-US" dirty="0"/>
              <a:t>Question #1 - Click to edit Master text styles</a:t>
            </a:r>
          </a:p>
          <a:p>
            <a:pPr lvl="0"/>
            <a:endParaRPr lang="en-US" dirty="0"/>
          </a:p>
          <a:p>
            <a:pPr lvl="1"/>
            <a:r>
              <a:rPr lang="en-US" dirty="0"/>
              <a:t>Answer #1</a:t>
            </a:r>
          </a:p>
          <a:p>
            <a:pPr lvl="1"/>
            <a:r>
              <a:rPr lang="en-US" dirty="0"/>
              <a:t>Answer #2</a:t>
            </a:r>
          </a:p>
          <a:p>
            <a:pPr lvl="1"/>
            <a:r>
              <a:rPr lang="en-US" dirty="0"/>
              <a:t>Answer #3</a:t>
            </a:r>
          </a:p>
          <a:p>
            <a:pPr lvl="1"/>
            <a:r>
              <a:rPr lang="en-US" dirty="0"/>
              <a:t>Answer #4</a:t>
            </a:r>
          </a:p>
          <a:p>
            <a:pPr lvl="1"/>
            <a:endParaRPr lang="en-US" dirty="0"/>
          </a:p>
        </p:txBody>
      </p:sp>
      <p:pic>
        <p:nvPicPr>
          <p:cNvPr id="19" name="Picture 18">
            <a:extLst>
              <a:ext uri="{FF2B5EF4-FFF2-40B4-BE49-F238E27FC236}">
                <a16:creationId xmlns:a16="http://schemas.microsoft.com/office/drawing/2014/main" id="{E1C564D5-9040-454F-BEE6-9CB2410E081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07959" y="172194"/>
            <a:ext cx="909290" cy="910897"/>
          </a:xfrm>
          <a:prstGeom prst="rect">
            <a:avLst/>
          </a:prstGeom>
        </p:spPr>
      </p:pic>
      <p:pic>
        <p:nvPicPr>
          <p:cNvPr id="20" name="Picture 19">
            <a:extLst>
              <a:ext uri="{FF2B5EF4-FFF2-40B4-BE49-F238E27FC236}">
                <a16:creationId xmlns:a16="http://schemas.microsoft.com/office/drawing/2014/main" id="{9FF66FFA-A946-4C95-9559-11B9E8E93A2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59044" y="5068081"/>
            <a:ext cx="1574617" cy="1059587"/>
          </a:xfrm>
          <a:prstGeom prst="rect">
            <a:avLst/>
          </a:prstGeom>
        </p:spPr>
      </p:pic>
      <p:sp>
        <p:nvSpPr>
          <p:cNvPr id="21" name="TextBox 20">
            <a:extLst>
              <a:ext uri="{FF2B5EF4-FFF2-40B4-BE49-F238E27FC236}">
                <a16:creationId xmlns:a16="http://schemas.microsoft.com/office/drawing/2014/main" id="{4C21D53C-9087-42BC-AFE8-13327F86ACC0}"/>
              </a:ext>
            </a:extLst>
          </p:cNvPr>
          <p:cNvSpPr txBox="1"/>
          <p:nvPr userDrawn="1"/>
        </p:nvSpPr>
        <p:spPr>
          <a:xfrm>
            <a:off x="11107959" y="1009756"/>
            <a:ext cx="1373017" cy="307777"/>
          </a:xfrm>
          <a:prstGeom prst="rect">
            <a:avLst/>
          </a:prstGeom>
          <a:noFill/>
        </p:spPr>
        <p:txBody>
          <a:bodyPr wrap="square" rtlCol="0">
            <a:spAutoFit/>
          </a:bodyPr>
          <a:lstStyle/>
          <a:p>
            <a:r>
              <a:rPr lang="en-CA" sz="1400" b="1" dirty="0">
                <a:solidFill>
                  <a:srgbClr val="E7B909"/>
                </a:solidFill>
              </a:rPr>
              <a:t>i</a:t>
            </a:r>
            <a:r>
              <a:rPr lang="en-CA" sz="1400" b="1" dirty="0"/>
              <a:t>FTI.edu</a:t>
            </a:r>
          </a:p>
        </p:txBody>
      </p:sp>
      <p:sp>
        <p:nvSpPr>
          <p:cNvPr id="22" name="Title 1">
            <a:extLst>
              <a:ext uri="{FF2B5EF4-FFF2-40B4-BE49-F238E27FC236}">
                <a16:creationId xmlns:a16="http://schemas.microsoft.com/office/drawing/2014/main" id="{B6C0DC3A-7DDC-4A16-8450-2F89613663BF}"/>
              </a:ext>
            </a:extLst>
          </p:cNvPr>
          <p:cNvSpPr>
            <a:spLocks noGrp="1"/>
          </p:cNvSpPr>
          <p:nvPr>
            <p:ph type="title"/>
          </p:nvPr>
        </p:nvSpPr>
        <p:spPr>
          <a:xfrm>
            <a:off x="381000" y="44970"/>
            <a:ext cx="10515600" cy="1049311"/>
          </a:xfrm>
        </p:spPr>
        <p:txBody>
          <a:bodyPr>
            <a:normAutofit/>
          </a:bodyPr>
          <a:lstStyle>
            <a:lvl1pPr>
              <a:defRPr sz="2200" b="1">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endParaRPr lang="en-CA" dirty="0"/>
          </a:p>
        </p:txBody>
      </p:sp>
    </p:spTree>
    <p:extLst>
      <p:ext uri="{BB962C8B-B14F-4D97-AF65-F5344CB8AC3E}">
        <p14:creationId xmlns:p14="http://schemas.microsoft.com/office/powerpoint/2010/main" val="4173075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B708C988-84CC-4B47-A5D2-03FCCB343CE8}"/>
              </a:ext>
            </a:extLst>
          </p:cNvPr>
          <p:cNvSpPr>
            <a:spLocks noGrp="1"/>
          </p:cNvSpPr>
          <p:nvPr>
            <p:ph type="title"/>
          </p:nvPr>
        </p:nvSpPr>
        <p:spPr>
          <a:xfrm>
            <a:off x="381000" y="44970"/>
            <a:ext cx="10515600" cy="1049311"/>
          </a:xfrm>
        </p:spPr>
        <p:txBody>
          <a:bodyPr>
            <a:normAutofit/>
          </a:bodyPr>
          <a:lstStyle>
            <a:lvl1pPr>
              <a:defRPr sz="2200" b="1">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endParaRPr lang="en-CA" dirty="0"/>
          </a:p>
        </p:txBody>
      </p:sp>
    </p:spTree>
    <p:extLst>
      <p:ext uri="{BB962C8B-B14F-4D97-AF65-F5344CB8AC3E}">
        <p14:creationId xmlns:p14="http://schemas.microsoft.com/office/powerpoint/2010/main" val="523955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EF0E43-1D19-1319-D7EC-07D2826878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D2D4667-390A-468A-CDF9-0A9CBDC693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1003DC-2BEF-000C-0D27-6EDCF2B02F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0337692C-57FC-B152-239A-A1C4D4A734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COR 1246 Internal Organizing Training</a:t>
            </a:r>
          </a:p>
        </p:txBody>
      </p:sp>
      <p:sp>
        <p:nvSpPr>
          <p:cNvPr id="6" name="Slide Number Placeholder 5">
            <a:extLst>
              <a:ext uri="{FF2B5EF4-FFF2-40B4-BE49-F238E27FC236}">
                <a16:creationId xmlns:a16="http://schemas.microsoft.com/office/drawing/2014/main" id="{A3696203-FA8F-6E46-FE55-5CF3423B1D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FBB878-1B24-4F37-B406-070A62E7DF3D}" type="slidenum">
              <a:rPr lang="en-US" smtClean="0"/>
              <a:t>‹#›</a:t>
            </a:fld>
            <a:endParaRPr lang="en-US" dirty="0"/>
          </a:p>
        </p:txBody>
      </p:sp>
      <p:grpSp>
        <p:nvGrpSpPr>
          <p:cNvPr id="7" name="Group 6">
            <a:extLst>
              <a:ext uri="{FF2B5EF4-FFF2-40B4-BE49-F238E27FC236}">
                <a16:creationId xmlns:a16="http://schemas.microsoft.com/office/drawing/2014/main" id="{ED33F1E2-F6B3-4A69-8FE3-93352D3BB30A}"/>
              </a:ext>
            </a:extLst>
          </p:cNvPr>
          <p:cNvGrpSpPr/>
          <p:nvPr userDrawn="1"/>
        </p:nvGrpSpPr>
        <p:grpSpPr>
          <a:xfrm>
            <a:off x="0" y="6356350"/>
            <a:ext cx="12192000" cy="558800"/>
            <a:chOff x="0" y="6299200"/>
            <a:chExt cx="12192000" cy="558800"/>
          </a:xfrm>
        </p:grpSpPr>
        <p:sp>
          <p:nvSpPr>
            <p:cNvPr id="8" name="Rectangle 7">
              <a:extLst>
                <a:ext uri="{FF2B5EF4-FFF2-40B4-BE49-F238E27FC236}">
                  <a16:creationId xmlns:a16="http://schemas.microsoft.com/office/drawing/2014/main" id="{13ED1C3A-5616-43CF-931F-DEB3262B69FC}"/>
                </a:ext>
              </a:extLst>
            </p:cNvPr>
            <p:cNvSpPr/>
            <p:nvPr userDrawn="1"/>
          </p:nvSpPr>
          <p:spPr>
            <a:xfrm>
              <a:off x="0" y="6375400"/>
              <a:ext cx="12192000" cy="482600"/>
            </a:xfrm>
            <a:prstGeom prst="rect">
              <a:avLst/>
            </a:prstGeom>
            <a:solidFill>
              <a:schemeClr val="tx1">
                <a:alpha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82880"/>
              <a:endParaRPr lang="en-US" sz="1400" dirty="0">
                <a:solidFill>
                  <a:schemeClr val="bg1"/>
                </a:solidFill>
              </a:endParaRPr>
            </a:p>
          </p:txBody>
        </p:sp>
        <p:sp>
          <p:nvSpPr>
            <p:cNvPr id="9" name="Rectangle 8">
              <a:extLst>
                <a:ext uri="{FF2B5EF4-FFF2-40B4-BE49-F238E27FC236}">
                  <a16:creationId xmlns:a16="http://schemas.microsoft.com/office/drawing/2014/main" id="{4C0D632D-F461-4C23-B364-95478A810C75}"/>
                </a:ext>
              </a:extLst>
            </p:cNvPr>
            <p:cNvSpPr/>
            <p:nvPr/>
          </p:nvSpPr>
          <p:spPr>
            <a:xfrm>
              <a:off x="0" y="6299200"/>
              <a:ext cx="12192000" cy="91440"/>
            </a:xfrm>
            <a:prstGeom prst="rect">
              <a:avLst/>
            </a:prstGeom>
            <a:solidFill>
              <a:srgbClr val="E8B9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bg1"/>
                </a:solidFill>
              </a:endParaRPr>
            </a:p>
          </p:txBody>
        </p:sp>
      </p:grpSp>
      <p:sp>
        <p:nvSpPr>
          <p:cNvPr id="10" name="Footer Placeholder 5">
            <a:extLst>
              <a:ext uri="{FF2B5EF4-FFF2-40B4-BE49-F238E27FC236}">
                <a16:creationId xmlns:a16="http://schemas.microsoft.com/office/drawing/2014/main" id="{4D3256ED-B8A1-4574-9824-927A9B352AFA}"/>
              </a:ext>
            </a:extLst>
          </p:cNvPr>
          <p:cNvSpPr txBox="1">
            <a:spLocks/>
          </p:cNvSpPr>
          <p:nvPr userDrawn="1"/>
        </p:nvSpPr>
        <p:spPr>
          <a:xfrm>
            <a:off x="3636264" y="6479857"/>
            <a:ext cx="5257799" cy="363601"/>
          </a:xfrm>
          <a:prstGeom prst="rect">
            <a:avLst/>
          </a:prstGeom>
        </p:spPr>
        <p:txBody>
          <a:bodyPr/>
          <a:lstStyle>
            <a:defPPr>
              <a:defRPr lang="en-US"/>
            </a:defPPr>
            <a:lvl1pPr marL="0" algn="ctr" defTabSz="914400" rtl="0" eaLnBrk="1" latinLnBrk="0" hangingPunct="1">
              <a:defRPr sz="16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One Union. </a:t>
            </a:r>
            <a:r>
              <a:rPr lang="en-US" sz="1500" dirty="0">
                <a:solidFill>
                  <a:srgbClr val="E7B909"/>
                </a:solidFill>
              </a:rPr>
              <a:t>One Family</a:t>
            </a:r>
            <a:r>
              <a:rPr lang="en-US" sz="1500" dirty="0"/>
              <a:t>. One Fight!</a:t>
            </a:r>
          </a:p>
        </p:txBody>
      </p:sp>
      <p:sp>
        <p:nvSpPr>
          <p:cNvPr id="11" name="Slide Number Placeholder 6">
            <a:extLst>
              <a:ext uri="{FF2B5EF4-FFF2-40B4-BE49-F238E27FC236}">
                <a16:creationId xmlns:a16="http://schemas.microsoft.com/office/drawing/2014/main" id="{FA5D2CFE-2FD0-4653-8ED5-411E2828B182}"/>
              </a:ext>
            </a:extLst>
          </p:cNvPr>
          <p:cNvSpPr txBox="1">
            <a:spLocks/>
          </p:cNvSpPr>
          <p:nvPr userDrawn="1"/>
        </p:nvSpPr>
        <p:spPr>
          <a:xfrm>
            <a:off x="8610600" y="6478333"/>
            <a:ext cx="2743200" cy="365125"/>
          </a:xfrm>
          <a:prstGeom prst="rect">
            <a:avLst/>
          </a:prstGeom>
        </p:spPr>
        <p:txBody>
          <a:bodyP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A3FBB878-1B24-4F37-B406-070A62E7DF3D}" type="slidenum">
              <a:rPr lang="en-US" smtClean="0"/>
              <a:pPr algn="r"/>
              <a:t>‹#›</a:t>
            </a:fld>
            <a:endParaRPr lang="en-US" dirty="0"/>
          </a:p>
        </p:txBody>
      </p:sp>
      <p:pic>
        <p:nvPicPr>
          <p:cNvPr id="12" name="Google Shape;63;p1">
            <a:extLst>
              <a:ext uri="{FF2B5EF4-FFF2-40B4-BE49-F238E27FC236}">
                <a16:creationId xmlns:a16="http://schemas.microsoft.com/office/drawing/2014/main" id="{65DFD656-FAA3-4B29-A8CE-9757362ED98D}"/>
              </a:ext>
            </a:extLst>
          </p:cNvPr>
          <p:cNvPicPr preferRelativeResize="0"/>
          <p:nvPr userDrawn="1"/>
        </p:nvPicPr>
        <p:blipFill>
          <a:blip r:embed="rId10">
            <a:alphaModFix/>
          </a:blip>
          <a:stretch>
            <a:fillRect/>
          </a:stretch>
        </p:blipFill>
        <p:spPr>
          <a:xfrm>
            <a:off x="4542020" y="6311900"/>
            <a:ext cx="313444" cy="546100"/>
          </a:xfrm>
          <a:prstGeom prst="rect">
            <a:avLst/>
          </a:prstGeom>
          <a:noFill/>
          <a:ln>
            <a:noFill/>
          </a:ln>
        </p:spPr>
      </p:pic>
    </p:spTree>
    <p:extLst>
      <p:ext uri="{BB962C8B-B14F-4D97-AF65-F5344CB8AC3E}">
        <p14:creationId xmlns:p14="http://schemas.microsoft.com/office/powerpoint/2010/main" val="2811968869"/>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7" r:id="rId3"/>
    <p:sldLayoutId id="2147483658" r:id="rId4"/>
    <p:sldLayoutId id="2147483659" r:id="rId5"/>
    <p:sldLayoutId id="2147483660" r:id="rId6"/>
    <p:sldLayoutId id="2147483662" r:id="rId7"/>
    <p:sldLayoutId id="2147483661" r:id="rId8"/>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2.jpeg"/><Relationship Id="rId3" Type="http://schemas.openxmlformats.org/officeDocument/2006/relationships/notesSlide" Target="../notesSlides/notesSlide1.xml"/><Relationship Id="rId7" Type="http://schemas.openxmlformats.org/officeDocument/2006/relationships/image" Target="../media/image7.jpeg"/><Relationship Id="rId12" Type="http://schemas.openxmlformats.org/officeDocument/2006/relationships/image" Target="../media/image11.jpg"/><Relationship Id="rId2" Type="http://schemas.openxmlformats.org/officeDocument/2006/relationships/slideLayout" Target="../slideLayouts/slideLayout1.xml"/><Relationship Id="rId16" Type="http://schemas.openxmlformats.org/officeDocument/2006/relationships/image" Target="../media/image15.png"/><Relationship Id="rId1" Type="http://schemas.openxmlformats.org/officeDocument/2006/relationships/tags" Target="../tags/tag2.xml"/><Relationship Id="rId6" Type="http://schemas.openxmlformats.org/officeDocument/2006/relationships/image" Target="../media/image6.jpg"/><Relationship Id="rId11" Type="http://schemas.openxmlformats.org/officeDocument/2006/relationships/image" Target="../media/image10.jpeg"/><Relationship Id="rId5" Type="http://schemas.openxmlformats.org/officeDocument/2006/relationships/image" Target="../media/image5.jpg"/><Relationship Id="rId15" Type="http://schemas.openxmlformats.org/officeDocument/2006/relationships/image" Target="../media/image14.png"/><Relationship Id="rId10" Type="http://schemas.microsoft.com/office/2007/relationships/hdphoto" Target="../media/hdphoto1.wdp"/><Relationship Id="rId4" Type="http://schemas.openxmlformats.org/officeDocument/2006/relationships/image" Target="../media/image4.jpeg"/><Relationship Id="rId9" Type="http://schemas.openxmlformats.org/officeDocument/2006/relationships/image" Target="../media/image9.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14.png"/><Relationship Id="rId4" Type="http://schemas.microsoft.com/office/2007/relationships/hdphoto" Target="../media/hdphoto4.wdp"/></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9.xml"/><Relationship Id="rId5" Type="http://schemas.openxmlformats.org/officeDocument/2006/relationships/image" Target="../media/image14.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12.jpe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tags" Target="../tags/tag10.xml"/><Relationship Id="rId5" Type="http://schemas.openxmlformats.org/officeDocument/2006/relationships/image" Target="../media/image14.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notesSlide" Target="../notesSlides/notesSlide2.xml"/><Relationship Id="rId7" Type="http://schemas.openxmlformats.org/officeDocument/2006/relationships/image" Target="../media/image14.png"/><Relationship Id="rId2" Type="http://schemas.openxmlformats.org/officeDocument/2006/relationships/slideLayout" Target="../slideLayouts/slideLayout3.xml"/><Relationship Id="rId1" Type="http://schemas.openxmlformats.org/officeDocument/2006/relationships/tags" Target="../tags/tag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3.xml"/><Relationship Id="rId1" Type="http://schemas.openxmlformats.org/officeDocument/2006/relationships/tags" Target="../tags/tag11.xml"/><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39.png"/><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40.png"/><Relationship Id="rId7" Type="http://schemas.openxmlformats.org/officeDocument/2006/relationships/image" Target="../media/image42.pn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microsoft.com/office/2007/relationships/hdphoto" Target="../media/hdphoto6.wdp"/><Relationship Id="rId11" Type="http://schemas.openxmlformats.org/officeDocument/2006/relationships/image" Target="../media/image14.png"/><Relationship Id="rId5" Type="http://schemas.openxmlformats.org/officeDocument/2006/relationships/image" Target="../media/image41.png"/><Relationship Id="rId10" Type="http://schemas.microsoft.com/office/2007/relationships/hdphoto" Target="../media/hdphoto8.wdp"/><Relationship Id="rId4" Type="http://schemas.microsoft.com/office/2007/relationships/hdphoto" Target="../media/hdphoto5.wdp"/><Relationship Id="rId9"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xml"/><Relationship Id="rId1" Type="http://schemas.openxmlformats.org/officeDocument/2006/relationships/tags" Target="../tags/tag12.xml"/><Relationship Id="rId5" Type="http://schemas.openxmlformats.org/officeDocument/2006/relationships/image" Target="../media/image14.png"/><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47.png"/><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4.xml"/><Relationship Id="rId5" Type="http://schemas.openxmlformats.org/officeDocument/2006/relationships/image" Target="../media/image14.png"/><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3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1.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52.svg"/><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3.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4.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7.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3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4.png"/><Relationship Id="rId7" Type="http://schemas.openxmlformats.org/officeDocument/2006/relationships/diagramColors" Target="../diagrams/colors2.xml"/><Relationship Id="rId2" Type="http://schemas.openxmlformats.org/officeDocument/2006/relationships/notesSlide" Target="../notesSlides/notesSlide38.xml"/><Relationship Id="rId1" Type="http://schemas.openxmlformats.org/officeDocument/2006/relationships/slideLayout" Target="../slideLayouts/slideLayout4.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3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4.png"/><Relationship Id="rId7" Type="http://schemas.openxmlformats.org/officeDocument/2006/relationships/diagramColors" Target="../diagrams/colors3.xml"/><Relationship Id="rId2" Type="http://schemas.openxmlformats.org/officeDocument/2006/relationships/notesSlide" Target="../notesSlides/notesSlide39.xml"/><Relationship Id="rId1" Type="http://schemas.openxmlformats.org/officeDocument/2006/relationships/slideLayout" Target="../slideLayouts/slideLayout4.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5.xml"/><Relationship Id="rId4"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xml"/><Relationship Id="rId1" Type="http://schemas.openxmlformats.org/officeDocument/2006/relationships/tags" Target="../tags/tag13.xml"/><Relationship Id="rId5" Type="http://schemas.openxmlformats.org/officeDocument/2006/relationships/image" Target="../media/image14.png"/><Relationship Id="rId4" Type="http://schemas.openxmlformats.org/officeDocument/2006/relationships/image" Target="../media/image21.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4.xml"/><Relationship Id="rId1" Type="http://schemas.openxmlformats.org/officeDocument/2006/relationships/tags" Target="../tags/tag14.xml"/><Relationship Id="rId6" Type="http://schemas.openxmlformats.org/officeDocument/2006/relationships/image" Target="../media/image14.png"/><Relationship Id="rId5" Type="http://schemas.openxmlformats.org/officeDocument/2006/relationships/image" Target="../media/image53.png"/><Relationship Id="rId4" Type="http://schemas.openxmlformats.org/officeDocument/2006/relationships/hyperlink" Target="https://www.linkedin.com/posts/simonsinek_listening-isnt-waiting-for-your-turn-to-activity-7290821845153435649-6I3I" TargetMode="Externa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4.xml"/><Relationship Id="rId1" Type="http://schemas.openxmlformats.org/officeDocument/2006/relationships/tags" Target="../tags/tag15.xml"/><Relationship Id="rId5" Type="http://schemas.openxmlformats.org/officeDocument/2006/relationships/image" Target="../media/image14.png"/><Relationship Id="rId4" Type="http://schemas.openxmlformats.org/officeDocument/2006/relationships/image" Target="../media/image54.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4.xml"/><Relationship Id="rId1" Type="http://schemas.openxmlformats.org/officeDocument/2006/relationships/tags" Target="../tags/tag16.xml"/><Relationship Id="rId5" Type="http://schemas.openxmlformats.org/officeDocument/2006/relationships/image" Target="../media/image14.png"/><Relationship Id="rId4" Type="http://schemas.openxmlformats.org/officeDocument/2006/relationships/image" Target="../media/image55.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4.xml"/><Relationship Id="rId1" Type="http://schemas.openxmlformats.org/officeDocument/2006/relationships/tags" Target="../tags/tag17.xml"/><Relationship Id="rId5" Type="http://schemas.openxmlformats.org/officeDocument/2006/relationships/image" Target="../media/image14.png"/><Relationship Id="rId4" Type="http://schemas.openxmlformats.org/officeDocument/2006/relationships/image" Target="../media/image56.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4.xml"/><Relationship Id="rId1" Type="http://schemas.openxmlformats.org/officeDocument/2006/relationships/tags" Target="../tags/tag18.xml"/><Relationship Id="rId5" Type="http://schemas.openxmlformats.org/officeDocument/2006/relationships/image" Target="../media/image14.png"/><Relationship Id="rId4" Type="http://schemas.openxmlformats.org/officeDocument/2006/relationships/image" Target="../media/image57.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4.xml"/><Relationship Id="rId1" Type="http://schemas.openxmlformats.org/officeDocument/2006/relationships/tags" Target="../tags/tag19.xml"/><Relationship Id="rId5" Type="http://schemas.openxmlformats.org/officeDocument/2006/relationships/image" Target="../media/image14.png"/><Relationship Id="rId4" Type="http://schemas.openxmlformats.org/officeDocument/2006/relationships/image" Target="../media/image58.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4.xml"/><Relationship Id="rId1" Type="http://schemas.openxmlformats.org/officeDocument/2006/relationships/tags" Target="../tags/tag20.xml"/><Relationship Id="rId5" Type="http://schemas.openxmlformats.org/officeDocument/2006/relationships/image" Target="../media/image14.png"/><Relationship Id="rId4" Type="http://schemas.openxmlformats.org/officeDocument/2006/relationships/image" Target="../media/image59.png"/></Relationships>
</file>

<file path=ppt/slides/_rels/slide4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9.xml"/><Relationship Id="rId1" Type="http://schemas.openxmlformats.org/officeDocument/2006/relationships/slideLayout" Target="../slideLayouts/slideLayout4.xml"/><Relationship Id="rId5" Type="http://schemas.openxmlformats.org/officeDocument/2006/relationships/image" Target="../media/image14.png"/><Relationship Id="rId4" Type="http://schemas.microsoft.com/office/2007/relationships/hdphoto" Target="../media/hdphoto9.wdp"/></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6.xml"/><Relationship Id="rId6" Type="http://schemas.openxmlformats.org/officeDocument/2006/relationships/image" Target="../media/image14.png"/><Relationship Id="rId5" Type="http://schemas.openxmlformats.org/officeDocument/2006/relationships/image" Target="../media/image12.jpeg"/><Relationship Id="rId4" Type="http://schemas.openxmlformats.org/officeDocument/2006/relationships/image" Target="../media/image20.jpe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xml"/><Relationship Id="rId1" Type="http://schemas.openxmlformats.org/officeDocument/2006/relationships/tags" Target="../tags/tag21.xml"/><Relationship Id="rId5" Type="http://schemas.openxmlformats.org/officeDocument/2006/relationships/image" Target="../media/image14.png"/><Relationship Id="rId4" Type="http://schemas.openxmlformats.org/officeDocument/2006/relationships/image" Target="../media/image21.png"/></Relationships>
</file>

<file path=ppt/slides/_rels/slide5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2.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5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3.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5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4.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5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5.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5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6.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5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7.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5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8.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59.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59.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6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7.xml"/><Relationship Id="rId5" Type="http://schemas.openxmlformats.org/officeDocument/2006/relationships/image" Target="../media/image14.png"/><Relationship Id="rId4" Type="http://schemas.openxmlformats.org/officeDocument/2006/relationships/image" Target="../media/image21.png"/></Relationships>
</file>

<file path=ppt/slides/_rels/slide6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0.xml"/><Relationship Id="rId1" Type="http://schemas.openxmlformats.org/officeDocument/2006/relationships/slideLayout" Target="../slideLayouts/slideLayout4.xml"/><Relationship Id="rId4" Type="http://schemas.openxmlformats.org/officeDocument/2006/relationships/image" Target="../media/image63.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1.xml"/><Relationship Id="rId1" Type="http://schemas.openxmlformats.org/officeDocument/2006/relationships/tags" Target="../tags/tag22.xml"/><Relationship Id="rId5" Type="http://schemas.openxmlformats.org/officeDocument/2006/relationships/image" Target="../media/image14.png"/><Relationship Id="rId4" Type="http://schemas.openxmlformats.org/officeDocument/2006/relationships/image" Target="../media/image21.png"/></Relationships>
</file>

<file path=ppt/slides/_rels/slide62.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4.png"/><Relationship Id="rId7" Type="http://schemas.openxmlformats.org/officeDocument/2006/relationships/diagramColors" Target="../diagrams/colors4.xml"/><Relationship Id="rId2" Type="http://schemas.openxmlformats.org/officeDocument/2006/relationships/notesSlide" Target="../notesSlides/notesSlide62.xml"/><Relationship Id="rId1" Type="http://schemas.openxmlformats.org/officeDocument/2006/relationships/slideLayout" Target="../slideLayouts/slideLayout4.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1.xml"/><Relationship Id="rId1" Type="http://schemas.openxmlformats.org/officeDocument/2006/relationships/tags" Target="../tags/tag23.xml"/><Relationship Id="rId5" Type="http://schemas.openxmlformats.org/officeDocument/2006/relationships/image" Target="../media/image14.png"/><Relationship Id="rId4" Type="http://schemas.openxmlformats.org/officeDocument/2006/relationships/image" Target="../media/image21.png"/></Relationships>
</file>

<file path=ppt/slides/_rels/slide6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1.xml"/><Relationship Id="rId1" Type="http://schemas.openxmlformats.org/officeDocument/2006/relationships/tags" Target="../tags/tag24.xml"/><Relationship Id="rId6" Type="http://schemas.openxmlformats.org/officeDocument/2006/relationships/image" Target="../media/image15.png"/><Relationship Id="rId5" Type="http://schemas.openxmlformats.org/officeDocument/2006/relationships/image" Target="../media/image13.png"/><Relationship Id="rId4" Type="http://schemas.openxmlformats.org/officeDocument/2006/relationships/image" Target="../media/image64.jpeg"/></Relationships>
</file>

<file path=ppt/slides/_rels/slide6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66.xml"/><Relationship Id="rId7" Type="http://schemas.openxmlformats.org/officeDocument/2006/relationships/image" Target="../media/image65.png"/><Relationship Id="rId2" Type="http://schemas.openxmlformats.org/officeDocument/2006/relationships/slideLayout" Target="../slideLayouts/slideLayout1.xml"/><Relationship Id="rId1" Type="http://schemas.openxmlformats.org/officeDocument/2006/relationships/tags" Target="../tags/tag25.xml"/><Relationship Id="rId6" Type="http://schemas.openxmlformats.org/officeDocument/2006/relationships/slide" Target="slide1.xml"/><Relationship Id="rId5" Type="http://schemas.openxmlformats.org/officeDocument/2006/relationships/hyperlink" Target="http://www.iupat.org/" TargetMode="External"/><Relationship Id="rId4" Type="http://schemas.openxmlformats.org/officeDocument/2006/relationships/image" Target="../media/image64.jpeg"/><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ags" Target="../tags/tag8.xml"/><Relationship Id="rId5" Type="http://schemas.openxmlformats.org/officeDocument/2006/relationships/image" Target="../media/image14.png"/><Relationship Id="rId4" Type="http://schemas.openxmlformats.org/officeDocument/2006/relationships/image" Target="../media/image22.jpg"/></Relationships>
</file>

<file path=ppt/slides/_rels/slide8.xml.rels><?xml version="1.0" encoding="UTF-8" standalone="yes"?>
<Relationships xmlns="http://schemas.openxmlformats.org/package/2006/relationships"><Relationship Id="rId8" Type="http://schemas.openxmlformats.org/officeDocument/2006/relationships/image" Target="../media/image27.jpeg"/><Relationship Id="rId13" Type="http://schemas.openxmlformats.org/officeDocument/2006/relationships/image" Target="../media/image14.png"/><Relationship Id="rId3" Type="http://schemas.openxmlformats.org/officeDocument/2006/relationships/image" Target="../media/image23.png"/><Relationship Id="rId7" Type="http://schemas.openxmlformats.org/officeDocument/2006/relationships/image" Target="../media/image26.jpeg"/><Relationship Id="rId12" Type="http://schemas.microsoft.com/office/2007/relationships/hdphoto" Target="../media/hdphoto3.wdp"/><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25.jpeg"/><Relationship Id="rId11" Type="http://schemas.openxmlformats.org/officeDocument/2006/relationships/image" Target="../media/image30.png"/><Relationship Id="rId5" Type="http://schemas.openxmlformats.org/officeDocument/2006/relationships/image" Target="../media/image24.jpeg"/><Relationship Id="rId10" Type="http://schemas.openxmlformats.org/officeDocument/2006/relationships/image" Target="../media/image29.jpeg"/><Relationship Id="rId4" Type="http://schemas.microsoft.com/office/2007/relationships/hdphoto" Target="../media/hdphoto2.wdp"/><Relationship Id="rId9" Type="http://schemas.openxmlformats.org/officeDocument/2006/relationships/image" Target="../media/image28.jpeg"/></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1AF6EEC-E1DB-DB09-A20F-024818E3BE22}"/>
              </a:ext>
            </a:extLst>
          </p:cNvPr>
          <p:cNvSpPr/>
          <p:nvPr/>
        </p:nvSpPr>
        <p:spPr>
          <a:xfrm>
            <a:off x="0" y="5232374"/>
            <a:ext cx="12192000" cy="1693193"/>
          </a:xfrm>
          <a:prstGeom prst="rect">
            <a:avLst/>
          </a:prstGeom>
          <a:solidFill>
            <a:schemeClr val="tx1">
              <a:lumMod val="95000"/>
              <a:lumOff val="5000"/>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22BAFBE6-7276-355F-10CE-C73F3D59C0E1}"/>
              </a:ext>
            </a:extLst>
          </p:cNvPr>
          <p:cNvSpPr/>
          <p:nvPr/>
        </p:nvSpPr>
        <p:spPr>
          <a:xfrm>
            <a:off x="0" y="5112310"/>
            <a:ext cx="12192000" cy="152400"/>
          </a:xfrm>
          <a:prstGeom prst="rect">
            <a:avLst/>
          </a:prstGeom>
          <a:solidFill>
            <a:srgbClr val="E8B9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8C756FB2-BDCA-A849-9D5D-E75B00BCA451}"/>
              </a:ext>
            </a:extLst>
          </p:cNvPr>
          <p:cNvSpPr txBox="1"/>
          <p:nvPr/>
        </p:nvSpPr>
        <p:spPr>
          <a:xfrm>
            <a:off x="1720159" y="5425800"/>
            <a:ext cx="11007201" cy="954107"/>
          </a:xfrm>
          <a:prstGeom prst="rect">
            <a:avLst/>
          </a:prstGeom>
          <a:noFill/>
        </p:spPr>
        <p:txBody>
          <a:bodyPr wrap="square" rtlCol="0">
            <a:spAutoFit/>
          </a:bodyPr>
          <a:lstStyle/>
          <a:p>
            <a:r>
              <a:rPr lang="en-US" sz="3200" b="1" dirty="0">
                <a:solidFill>
                  <a:srgbClr val="E8B909"/>
                </a:solidFill>
                <a:latin typeface="Open Sans" panose="020B0606030504020204" pitchFamily="34" charset="0"/>
                <a:ea typeface="Open Sans" panose="020B0606030504020204" pitchFamily="34" charset="0"/>
                <a:cs typeface="Open Sans" panose="020B0606030504020204" pitchFamily="34" charset="0"/>
              </a:rPr>
              <a:t>COR 1246 Internal Organizing - Staff</a:t>
            </a:r>
            <a:endParaRPr lang="en-US" sz="3200" b="1" dirty="0">
              <a:solidFill>
                <a:srgbClr val="E7B909"/>
              </a:solidFill>
              <a:latin typeface="Open Sans" panose="020B0606030504020204" pitchFamily="34" charset="0"/>
              <a:ea typeface="Open Sans" panose="020B0606030504020204" pitchFamily="34" charset="0"/>
              <a:cs typeface="Open Sans" panose="020B0606030504020204" pitchFamily="34" charset="0"/>
            </a:endParaRPr>
          </a:p>
          <a:p>
            <a:r>
              <a:rPr lang="en-US" sz="2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One Union   </a:t>
            </a:r>
            <a:r>
              <a:rPr lang="en-US" sz="2400" b="1" dirty="0">
                <a:solidFill>
                  <a:srgbClr val="FFC000"/>
                </a:solidFill>
                <a:latin typeface="Open Sans" panose="020B0606030504020204" pitchFamily="34" charset="0"/>
                <a:ea typeface="Open Sans" panose="020B0606030504020204" pitchFamily="34" charset="0"/>
                <a:cs typeface="Open Sans" panose="020B0606030504020204" pitchFamily="34" charset="0"/>
              </a:rPr>
              <a:t>One Family</a:t>
            </a:r>
            <a:r>
              <a:rPr lang="en-US" sz="2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One Fight!</a:t>
            </a:r>
          </a:p>
        </p:txBody>
      </p:sp>
      <p:sp>
        <p:nvSpPr>
          <p:cNvPr id="2" name="Oval 1">
            <a:extLst>
              <a:ext uri="{FF2B5EF4-FFF2-40B4-BE49-F238E27FC236}">
                <a16:creationId xmlns:a16="http://schemas.microsoft.com/office/drawing/2014/main" id="{4E74FAA1-22A3-4CCC-8F65-B72D23B68937}"/>
              </a:ext>
            </a:extLst>
          </p:cNvPr>
          <p:cNvSpPr/>
          <p:nvPr/>
        </p:nvSpPr>
        <p:spPr>
          <a:xfrm flipH="1">
            <a:off x="3497080" y="6098408"/>
            <a:ext cx="108000" cy="10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0" name="Oval 9">
            <a:extLst>
              <a:ext uri="{FF2B5EF4-FFF2-40B4-BE49-F238E27FC236}">
                <a16:creationId xmlns:a16="http://schemas.microsoft.com/office/drawing/2014/main" id="{9979FCD3-623C-496D-8C1B-3F10919CBAF7}"/>
              </a:ext>
            </a:extLst>
          </p:cNvPr>
          <p:cNvSpPr/>
          <p:nvPr/>
        </p:nvSpPr>
        <p:spPr>
          <a:xfrm flipH="1">
            <a:off x="5433484" y="6098408"/>
            <a:ext cx="108000" cy="10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2" name="Picture 11">
            <a:extLst>
              <a:ext uri="{FF2B5EF4-FFF2-40B4-BE49-F238E27FC236}">
                <a16:creationId xmlns:a16="http://schemas.microsoft.com/office/drawing/2014/main" id="{FE697ABC-C26F-4351-BF8C-7690DFE4863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36276"/>
          <a:stretch/>
        </p:blipFill>
        <p:spPr>
          <a:xfrm rot="5400000">
            <a:off x="3240603" y="2253996"/>
            <a:ext cx="2631848" cy="3084783"/>
          </a:xfrm>
          <a:prstGeom prst="rect">
            <a:avLst/>
          </a:prstGeom>
        </p:spPr>
      </p:pic>
      <p:pic>
        <p:nvPicPr>
          <p:cNvPr id="14" name="Picture 13">
            <a:extLst>
              <a:ext uri="{FF2B5EF4-FFF2-40B4-BE49-F238E27FC236}">
                <a16:creationId xmlns:a16="http://schemas.microsoft.com/office/drawing/2014/main" id="{B6189404-23EC-4146-814F-DC431A4C55DA}"/>
              </a:ext>
            </a:extLst>
          </p:cNvPr>
          <p:cNvPicPr>
            <a:picLocks noChangeAspect="1"/>
          </p:cNvPicPr>
          <p:nvPr/>
        </p:nvPicPr>
        <p:blipFill rotWithShape="1">
          <a:blip r:embed="rId5">
            <a:extLst>
              <a:ext uri="{28A0092B-C50C-407E-A947-70E740481C1C}">
                <a14:useLocalDpi xmlns:a14="http://schemas.microsoft.com/office/drawing/2010/main" val="0"/>
              </a:ext>
            </a:extLst>
          </a:blip>
          <a:srcRect l="3394" t="20280" r="3394" b="-20280"/>
          <a:stretch/>
        </p:blipFill>
        <p:spPr>
          <a:xfrm>
            <a:off x="5780100" y="11188"/>
            <a:ext cx="6411900" cy="3116713"/>
          </a:xfrm>
          <a:prstGeom prst="rect">
            <a:avLst/>
          </a:prstGeom>
        </p:spPr>
      </p:pic>
      <p:pic>
        <p:nvPicPr>
          <p:cNvPr id="15" name="Picture 14">
            <a:extLst>
              <a:ext uri="{FF2B5EF4-FFF2-40B4-BE49-F238E27FC236}">
                <a16:creationId xmlns:a16="http://schemas.microsoft.com/office/drawing/2014/main" id="{11578824-75FF-401C-8BF8-66BCAFDE1F0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1096468" y="3202927"/>
            <a:ext cx="2198329" cy="1648747"/>
          </a:xfrm>
          <a:prstGeom prst="rect">
            <a:avLst/>
          </a:prstGeom>
        </p:spPr>
      </p:pic>
      <p:pic>
        <p:nvPicPr>
          <p:cNvPr id="16" name="Picture 15">
            <a:extLst>
              <a:ext uri="{FF2B5EF4-FFF2-40B4-BE49-F238E27FC236}">
                <a16:creationId xmlns:a16="http://schemas.microsoft.com/office/drawing/2014/main" id="{45D8C69E-7A0A-4A7B-8570-61D73FDC8D3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a:off x="5482225" y="3370416"/>
            <a:ext cx="1990325" cy="1492744"/>
          </a:xfrm>
          <a:prstGeom prst="rect">
            <a:avLst/>
          </a:prstGeom>
        </p:spPr>
      </p:pic>
      <p:pic>
        <p:nvPicPr>
          <p:cNvPr id="17" name="Picture 16">
            <a:extLst>
              <a:ext uri="{FF2B5EF4-FFF2-40B4-BE49-F238E27FC236}">
                <a16:creationId xmlns:a16="http://schemas.microsoft.com/office/drawing/2014/main" id="{A51D0A59-5491-4405-837A-2929BC02AED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5400000">
            <a:off x="5448262" y="3360717"/>
            <a:ext cx="2002775" cy="1502081"/>
          </a:xfrm>
          <a:prstGeom prst="rect">
            <a:avLst/>
          </a:prstGeom>
        </p:spPr>
      </p:pic>
      <p:pic>
        <p:nvPicPr>
          <p:cNvPr id="6" name="Picture 5">
            <a:extLst>
              <a:ext uri="{FF2B5EF4-FFF2-40B4-BE49-F238E27FC236}">
                <a16:creationId xmlns:a16="http://schemas.microsoft.com/office/drawing/2014/main" id="{1B6C3323-225E-4A9E-B4A2-7EC50AF2D06B}"/>
              </a:ext>
            </a:extLst>
          </p:cNvPr>
          <p:cNvPicPr>
            <a:picLocks noChangeAspect="1"/>
          </p:cNvPicPr>
          <p:nvPr/>
        </p:nvPicPr>
        <p:blipFill rotWithShape="1">
          <a:blip r:embed="rId9">
            <a:extLst>
              <a:ext uri="{BEBA8EAE-BF5A-486C-A8C5-ECC9F3942E4B}">
                <a14:imgProps xmlns:a14="http://schemas.microsoft.com/office/drawing/2010/main">
                  <a14:imgLayer r:embed="rId10">
                    <a14:imgEffect>
                      <a14:brightnessContrast bright="40000" contrast="-40000"/>
                    </a14:imgEffect>
                  </a14:imgLayer>
                </a14:imgProps>
              </a:ext>
              <a:ext uri="{28A0092B-C50C-407E-A947-70E740481C1C}">
                <a14:useLocalDpi xmlns:a14="http://schemas.microsoft.com/office/drawing/2010/main" val="0"/>
              </a:ext>
            </a:extLst>
          </a:blip>
          <a:srcRect t="20509" b="14537"/>
          <a:stretch/>
        </p:blipFill>
        <p:spPr>
          <a:xfrm>
            <a:off x="0" y="-1997"/>
            <a:ext cx="7213517" cy="3123623"/>
          </a:xfrm>
          <a:prstGeom prst="rect">
            <a:avLst/>
          </a:prstGeom>
        </p:spPr>
      </p:pic>
      <p:pic>
        <p:nvPicPr>
          <p:cNvPr id="13" name="Picture 12">
            <a:extLst>
              <a:ext uri="{FF2B5EF4-FFF2-40B4-BE49-F238E27FC236}">
                <a16:creationId xmlns:a16="http://schemas.microsoft.com/office/drawing/2014/main" id="{BA963611-5812-47A7-930A-2495371389EA}"/>
              </a:ext>
            </a:extLst>
          </p:cNvPr>
          <p:cNvPicPr>
            <a:picLocks noChangeAspect="1"/>
          </p:cNvPicPr>
          <p:nvPr/>
        </p:nvPicPr>
        <p:blipFill rotWithShape="1">
          <a:blip r:embed="rId11">
            <a:extLst>
              <a:ext uri="{28A0092B-C50C-407E-A947-70E740481C1C}">
                <a14:useLocalDpi xmlns:a14="http://schemas.microsoft.com/office/drawing/2010/main" val="0"/>
              </a:ext>
            </a:extLst>
          </a:blip>
          <a:srcRect t="9433" r="14004"/>
          <a:stretch/>
        </p:blipFill>
        <p:spPr>
          <a:xfrm>
            <a:off x="-18737" y="3121625"/>
            <a:ext cx="1417853" cy="2007839"/>
          </a:xfrm>
          <a:prstGeom prst="rect">
            <a:avLst/>
          </a:prstGeom>
        </p:spPr>
      </p:pic>
      <p:pic>
        <p:nvPicPr>
          <p:cNvPr id="20" name="Picture 19">
            <a:extLst>
              <a:ext uri="{FF2B5EF4-FFF2-40B4-BE49-F238E27FC236}">
                <a16:creationId xmlns:a16="http://schemas.microsoft.com/office/drawing/2014/main" id="{96E63522-E20B-4827-A5A2-9C497F3D74B8}"/>
              </a:ext>
            </a:extLst>
          </p:cNvPr>
          <p:cNvPicPr>
            <a:picLocks noChangeAspect="1"/>
          </p:cNvPicPr>
          <p:nvPr/>
        </p:nvPicPr>
        <p:blipFill rotWithShape="1">
          <a:blip r:embed="rId12">
            <a:extLst>
              <a:ext uri="{28A0092B-C50C-407E-A947-70E740481C1C}">
                <a14:useLocalDpi xmlns:a14="http://schemas.microsoft.com/office/drawing/2010/main" val="0"/>
              </a:ext>
            </a:extLst>
          </a:blip>
          <a:srcRect t="50000" r="3208" b="11532"/>
          <a:stretch/>
        </p:blipFill>
        <p:spPr>
          <a:xfrm>
            <a:off x="7213517" y="2480463"/>
            <a:ext cx="4978483" cy="2638122"/>
          </a:xfrm>
          <a:prstGeom prst="rect">
            <a:avLst/>
          </a:prstGeom>
        </p:spPr>
      </p:pic>
      <p:pic>
        <p:nvPicPr>
          <p:cNvPr id="5" name="Picture 4">
            <a:extLst>
              <a:ext uri="{FF2B5EF4-FFF2-40B4-BE49-F238E27FC236}">
                <a16:creationId xmlns:a16="http://schemas.microsoft.com/office/drawing/2014/main" id="{9F00A41F-CD2E-4986-AB61-DAB24B41A0FB}"/>
              </a:ext>
            </a:extLst>
          </p:cNvPr>
          <p:cNvPicPr>
            <a:picLocks noChangeAspect="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356061" y="3903983"/>
            <a:ext cx="1046464" cy="1693193"/>
          </a:xfrm>
          <a:prstGeom prst="rect">
            <a:avLst/>
          </a:prstGeom>
        </p:spPr>
      </p:pic>
      <p:pic>
        <p:nvPicPr>
          <p:cNvPr id="19" name="Picture 18">
            <a:extLst>
              <a:ext uri="{FF2B5EF4-FFF2-40B4-BE49-F238E27FC236}">
                <a16:creationId xmlns:a16="http://schemas.microsoft.com/office/drawing/2014/main" id="{4D0A50A5-4B1F-4146-AA63-7AC4B061480F}"/>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479556" y="4027300"/>
            <a:ext cx="1601323" cy="1601323"/>
          </a:xfrm>
          <a:prstGeom prst="rect">
            <a:avLst/>
          </a:prstGeom>
        </p:spPr>
      </p:pic>
      <p:pic>
        <p:nvPicPr>
          <p:cNvPr id="18" name="Picture 17">
            <a:extLst>
              <a:ext uri="{FF2B5EF4-FFF2-40B4-BE49-F238E27FC236}">
                <a16:creationId xmlns:a16="http://schemas.microsoft.com/office/drawing/2014/main" id="{2748115B-B8A9-4FB3-ADCD-1E5DCCF006B0}"/>
              </a:ext>
            </a:extLst>
          </p:cNvPr>
          <p:cNvPicPr>
            <a:picLocks noChangeAspect="1"/>
          </p:cNvPicPr>
          <p:nvPr/>
        </p:nvPicPr>
        <p:blipFill rotWithShape="1">
          <a:blip r:embed="rId15">
            <a:clrChange>
              <a:clrFrom>
                <a:srgbClr val="231F20"/>
              </a:clrFrom>
              <a:clrTo>
                <a:srgbClr val="231F20">
                  <a:alpha val="0"/>
                </a:srgbClr>
              </a:clrTo>
            </a:clrChange>
          </a:blip>
          <a:srcRect t="13876"/>
          <a:stretch/>
        </p:blipFill>
        <p:spPr>
          <a:xfrm>
            <a:off x="9987598" y="5788152"/>
            <a:ext cx="1648055" cy="1017351"/>
          </a:xfrm>
          <a:prstGeom prst="rect">
            <a:avLst/>
          </a:prstGeom>
        </p:spPr>
      </p:pic>
      <p:pic>
        <p:nvPicPr>
          <p:cNvPr id="22" name="Picture 21">
            <a:extLst>
              <a:ext uri="{FF2B5EF4-FFF2-40B4-BE49-F238E27FC236}">
                <a16:creationId xmlns:a16="http://schemas.microsoft.com/office/drawing/2014/main" id="{57AD65F7-F29D-4687-A9EE-8A2C74C4A435}"/>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51273" y="5359428"/>
            <a:ext cx="1391855" cy="1391855"/>
          </a:xfrm>
          <a:prstGeom prst="rect">
            <a:avLst/>
          </a:prstGeom>
        </p:spPr>
      </p:pic>
    </p:spTree>
    <p:custDataLst>
      <p:tags r:id="rId1"/>
    </p:custDataLst>
    <p:extLst>
      <p:ext uri="{BB962C8B-B14F-4D97-AF65-F5344CB8AC3E}">
        <p14:creationId xmlns:p14="http://schemas.microsoft.com/office/powerpoint/2010/main" val="30588022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Remember </a:t>
            </a:r>
            <a:r>
              <a:rPr lang="en-US" b="1" dirty="0"/>
              <a:t>What A Union Isn’t</a:t>
            </a:r>
          </a:p>
        </p:txBody>
      </p:sp>
      <p:sp>
        <p:nvSpPr>
          <p:cNvPr id="11" name="Rectangle 10">
            <a:extLst>
              <a:ext uri="{FF2B5EF4-FFF2-40B4-BE49-F238E27FC236}">
                <a16:creationId xmlns:a16="http://schemas.microsoft.com/office/drawing/2014/main" id="{45247269-A891-4E3D-9C72-5F072A516BB0}"/>
              </a:ext>
            </a:extLst>
          </p:cNvPr>
          <p:cNvSpPr/>
          <p:nvPr/>
        </p:nvSpPr>
        <p:spPr>
          <a:xfrm>
            <a:off x="5253112" y="3540268"/>
            <a:ext cx="1164313" cy="974824"/>
          </a:xfrm>
          <a:prstGeom prst="rect">
            <a:avLst/>
          </a:prstGeom>
          <a:solidFill>
            <a:srgbClr val="FFD0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6" name="Rectangle 15">
            <a:extLst>
              <a:ext uri="{FF2B5EF4-FFF2-40B4-BE49-F238E27FC236}">
                <a16:creationId xmlns:a16="http://schemas.microsoft.com/office/drawing/2014/main" id="{A158F46B-1CCF-4012-B67E-6B85899E3D66}"/>
              </a:ext>
            </a:extLst>
          </p:cNvPr>
          <p:cNvSpPr/>
          <p:nvPr/>
        </p:nvSpPr>
        <p:spPr>
          <a:xfrm>
            <a:off x="3111500" y="2025241"/>
            <a:ext cx="6201436" cy="974824"/>
          </a:xfrm>
          <a:prstGeom prst="rect">
            <a:avLst/>
          </a:prstGeom>
          <a:solidFill>
            <a:srgbClr val="FFD0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7" name="Picture 2" descr="OPEIU Local 8 - Reminder from Helen, an ...">
            <a:extLst>
              <a:ext uri="{FF2B5EF4-FFF2-40B4-BE49-F238E27FC236}">
                <a16:creationId xmlns:a16="http://schemas.microsoft.com/office/drawing/2014/main" id="{8D9FB7A4-8898-4E11-80F5-36282F33109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500" r="24641"/>
          <a:stretch/>
        </p:blipFill>
        <p:spPr bwMode="auto">
          <a:xfrm>
            <a:off x="4828757" y="1183481"/>
            <a:ext cx="2159836" cy="2742416"/>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735D18E0-2E2E-459A-AC62-2E61A8F1E0CC}"/>
              </a:ext>
            </a:extLst>
          </p:cNvPr>
          <p:cNvSpPr/>
          <p:nvPr/>
        </p:nvSpPr>
        <p:spPr>
          <a:xfrm>
            <a:off x="7239352" y="1183481"/>
            <a:ext cx="2527300" cy="249018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9" name="Rectangle 18">
            <a:extLst>
              <a:ext uri="{FF2B5EF4-FFF2-40B4-BE49-F238E27FC236}">
                <a16:creationId xmlns:a16="http://schemas.microsoft.com/office/drawing/2014/main" id="{7F64E20D-5A9B-48D8-88EA-1B2268271940}"/>
              </a:ext>
            </a:extLst>
          </p:cNvPr>
          <p:cNvSpPr/>
          <p:nvPr/>
        </p:nvSpPr>
        <p:spPr>
          <a:xfrm>
            <a:off x="2229538" y="1183481"/>
            <a:ext cx="2329180" cy="249018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0" name="Rectangle 19">
            <a:extLst>
              <a:ext uri="{FF2B5EF4-FFF2-40B4-BE49-F238E27FC236}">
                <a16:creationId xmlns:a16="http://schemas.microsoft.com/office/drawing/2014/main" id="{FBED50C8-9DA7-474E-960C-ADBD9261FA6F}"/>
              </a:ext>
            </a:extLst>
          </p:cNvPr>
          <p:cNvSpPr/>
          <p:nvPr/>
        </p:nvSpPr>
        <p:spPr>
          <a:xfrm>
            <a:off x="4737100" y="4160955"/>
            <a:ext cx="2343150" cy="2050825"/>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1" name="TextBox 20">
            <a:extLst>
              <a:ext uri="{FF2B5EF4-FFF2-40B4-BE49-F238E27FC236}">
                <a16:creationId xmlns:a16="http://schemas.microsoft.com/office/drawing/2014/main" id="{08BE2928-6436-4DDC-B2B7-5403E5589072}"/>
              </a:ext>
            </a:extLst>
          </p:cNvPr>
          <p:cNvSpPr txBox="1"/>
          <p:nvPr/>
        </p:nvSpPr>
        <p:spPr>
          <a:xfrm>
            <a:off x="2130478" y="1999865"/>
            <a:ext cx="2527300" cy="769441"/>
          </a:xfrm>
          <a:prstGeom prst="rect">
            <a:avLst/>
          </a:prstGeom>
          <a:noFill/>
        </p:spPr>
        <p:txBody>
          <a:bodyPr wrap="square" rtlCol="0">
            <a:spAutoFit/>
          </a:bodyPr>
          <a:lstStyle/>
          <a:p>
            <a:pPr algn="ctr"/>
            <a:r>
              <a:rPr lang="en-US" sz="2200" dirty="0">
                <a:latin typeface="Open Sans" panose="020B0606030504020204" pitchFamily="34" charset="0"/>
                <a:ea typeface="Open Sans" panose="020B0606030504020204" pitchFamily="34" charset="0"/>
                <a:cs typeface="Open Sans" panose="020B0606030504020204" pitchFamily="34" charset="0"/>
              </a:rPr>
              <a:t>A Union is </a:t>
            </a:r>
            <a:r>
              <a:rPr lang="en-US" sz="2200" b="1" i="1" dirty="0">
                <a:latin typeface="Open Sans" panose="020B0606030504020204" pitchFamily="34" charset="0"/>
                <a:ea typeface="Open Sans" panose="020B0606030504020204" pitchFamily="34" charset="0"/>
                <a:cs typeface="Open Sans" panose="020B0606030504020204" pitchFamily="34" charset="0"/>
              </a:rPr>
              <a:t>not </a:t>
            </a:r>
            <a:r>
              <a:rPr lang="en-US" sz="2200" b="1" dirty="0">
                <a:latin typeface="Open Sans" panose="020B0606030504020204" pitchFamily="34" charset="0"/>
                <a:ea typeface="Open Sans" panose="020B0606030504020204" pitchFamily="34" charset="0"/>
                <a:cs typeface="Open Sans" panose="020B0606030504020204" pitchFamily="34" charset="0"/>
              </a:rPr>
              <a:t>a third party.</a:t>
            </a:r>
          </a:p>
        </p:txBody>
      </p:sp>
      <p:sp>
        <p:nvSpPr>
          <p:cNvPr id="22" name="TextBox 21">
            <a:extLst>
              <a:ext uri="{FF2B5EF4-FFF2-40B4-BE49-F238E27FC236}">
                <a16:creationId xmlns:a16="http://schemas.microsoft.com/office/drawing/2014/main" id="{CB85024D-6150-44BE-A28D-D87DDEAC73D2}"/>
              </a:ext>
            </a:extLst>
          </p:cNvPr>
          <p:cNvSpPr txBox="1"/>
          <p:nvPr/>
        </p:nvSpPr>
        <p:spPr>
          <a:xfrm>
            <a:off x="7254592" y="1830587"/>
            <a:ext cx="2527300" cy="1107996"/>
          </a:xfrm>
          <a:prstGeom prst="rect">
            <a:avLst/>
          </a:prstGeom>
          <a:noFill/>
        </p:spPr>
        <p:txBody>
          <a:bodyPr wrap="square" rtlCol="0">
            <a:spAutoFit/>
          </a:bodyPr>
          <a:lstStyle/>
          <a:p>
            <a:pPr algn="ctr"/>
            <a:r>
              <a:rPr lang="en-US" sz="2200" dirty="0">
                <a:latin typeface="Open Sans" panose="020B0606030504020204" pitchFamily="34" charset="0"/>
                <a:ea typeface="Open Sans" panose="020B0606030504020204" pitchFamily="34" charset="0"/>
                <a:cs typeface="Open Sans" panose="020B0606030504020204" pitchFamily="34" charset="0"/>
              </a:rPr>
              <a:t>A Union is </a:t>
            </a:r>
            <a:r>
              <a:rPr lang="en-US" sz="2200" b="1" i="1" dirty="0">
                <a:latin typeface="Open Sans" panose="020B0606030504020204" pitchFamily="34" charset="0"/>
                <a:ea typeface="Open Sans" panose="020B0606030504020204" pitchFamily="34" charset="0"/>
                <a:cs typeface="Open Sans" panose="020B0606030504020204" pitchFamily="34" charset="0"/>
              </a:rPr>
              <a:t>not </a:t>
            </a:r>
            <a:r>
              <a:rPr lang="en-US" sz="2200" b="1" dirty="0">
                <a:latin typeface="Open Sans" panose="020B0606030504020204" pitchFamily="34" charset="0"/>
                <a:ea typeface="Open Sans" panose="020B0606030504020204" pitchFamily="34" charset="0"/>
                <a:cs typeface="Open Sans" panose="020B0606030504020204" pitchFamily="34" charset="0"/>
              </a:rPr>
              <a:t>an employment agency.</a:t>
            </a:r>
          </a:p>
        </p:txBody>
      </p:sp>
      <p:sp>
        <p:nvSpPr>
          <p:cNvPr id="23" name="TextBox 22">
            <a:extLst>
              <a:ext uri="{FF2B5EF4-FFF2-40B4-BE49-F238E27FC236}">
                <a16:creationId xmlns:a16="http://schemas.microsoft.com/office/drawing/2014/main" id="{4A1286A7-9190-4EE3-93A7-4C95DE301944}"/>
              </a:ext>
            </a:extLst>
          </p:cNvPr>
          <p:cNvSpPr txBox="1"/>
          <p:nvPr/>
        </p:nvSpPr>
        <p:spPr>
          <a:xfrm>
            <a:off x="4645025" y="4549526"/>
            <a:ext cx="2527300" cy="769441"/>
          </a:xfrm>
          <a:prstGeom prst="rect">
            <a:avLst/>
          </a:prstGeom>
          <a:noFill/>
        </p:spPr>
        <p:txBody>
          <a:bodyPr wrap="square" rtlCol="0">
            <a:spAutoFit/>
          </a:bodyPr>
          <a:lstStyle/>
          <a:p>
            <a:pPr algn="ctr"/>
            <a:r>
              <a:rPr lang="en-US" sz="2200" dirty="0">
                <a:latin typeface="Open Sans" panose="020B0606030504020204" pitchFamily="34" charset="0"/>
                <a:ea typeface="Open Sans" panose="020B0606030504020204" pitchFamily="34" charset="0"/>
                <a:cs typeface="Open Sans" panose="020B0606030504020204" pitchFamily="34" charset="0"/>
              </a:rPr>
              <a:t>A Union is </a:t>
            </a:r>
            <a:r>
              <a:rPr lang="en-US" sz="2200" b="1" i="1" dirty="0">
                <a:latin typeface="Open Sans" panose="020B0606030504020204" pitchFamily="34" charset="0"/>
                <a:ea typeface="Open Sans" panose="020B0606030504020204" pitchFamily="34" charset="0"/>
                <a:cs typeface="Open Sans" panose="020B0606030504020204" pitchFamily="34" charset="0"/>
              </a:rPr>
              <a:t>not</a:t>
            </a:r>
            <a:r>
              <a:rPr lang="en-US" sz="2200" b="1" dirty="0">
                <a:latin typeface="Open Sans" panose="020B0606030504020204" pitchFamily="34" charset="0"/>
                <a:ea typeface="Open Sans" panose="020B0606030504020204" pitchFamily="34" charset="0"/>
                <a:cs typeface="Open Sans" panose="020B0606030504020204" pitchFamily="34" charset="0"/>
              </a:rPr>
              <a:t> a social service.</a:t>
            </a:r>
          </a:p>
        </p:txBody>
      </p:sp>
      <p:pic>
        <p:nvPicPr>
          <p:cNvPr id="13" name="Picture 12">
            <a:extLst>
              <a:ext uri="{FF2B5EF4-FFF2-40B4-BE49-F238E27FC236}">
                <a16:creationId xmlns:a16="http://schemas.microsoft.com/office/drawing/2014/main" id="{AE25012D-3689-41DA-881F-CF0A393EC72B}"/>
              </a:ext>
            </a:extLst>
          </p:cNvPr>
          <p:cNvPicPr>
            <a:picLocks noChangeAspect="1"/>
          </p:cNvPicPr>
          <p:nvPr/>
        </p:nvPicPr>
        <p:blipFill rotWithShape="1">
          <a:blip r:embed="rId4"/>
          <a:srcRect t="13876"/>
          <a:stretch/>
        </p:blipFill>
        <p:spPr>
          <a:xfrm>
            <a:off x="9545941" y="6500062"/>
            <a:ext cx="520165" cy="321100"/>
          </a:xfrm>
          <a:prstGeom prst="rect">
            <a:avLst/>
          </a:prstGeom>
        </p:spPr>
      </p:pic>
      <p:sp>
        <p:nvSpPr>
          <p:cNvPr id="14" name="Footer Placeholder 1">
            <a:extLst>
              <a:ext uri="{FF2B5EF4-FFF2-40B4-BE49-F238E27FC236}">
                <a16:creationId xmlns:a16="http://schemas.microsoft.com/office/drawing/2014/main" id="{C3FC043B-9C51-4E25-94C5-BC0B97E91435}"/>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extLst>
      <p:ext uri="{BB962C8B-B14F-4D97-AF65-F5344CB8AC3E}">
        <p14:creationId xmlns:p14="http://schemas.microsoft.com/office/powerpoint/2010/main" val="29917609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AAD45-EBA9-4513-9D44-BC770B577CC7}"/>
              </a:ext>
            </a:extLst>
          </p:cNvPr>
          <p:cNvSpPr/>
          <p:nvPr/>
        </p:nvSpPr>
        <p:spPr>
          <a:xfrm>
            <a:off x="775252" y="1183481"/>
            <a:ext cx="10641496" cy="4620971"/>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Types of </a:t>
            </a:r>
            <a:r>
              <a:rPr lang="en-US" b="1" dirty="0"/>
              <a:t>Internal Campaigns</a:t>
            </a:r>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775250" y="2038960"/>
            <a:ext cx="4666036" cy="151084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sz="2200" dirty="0">
                <a:latin typeface="Open Sans" panose="020B0606030504020204" pitchFamily="34" charset="0"/>
                <a:ea typeface="Open Sans" panose="020B0606030504020204" pitchFamily="34" charset="0"/>
                <a:cs typeface="Open Sans" panose="020B0606030504020204" pitchFamily="34" charset="0"/>
              </a:rPr>
              <a:t>Membership Drives</a:t>
            </a:r>
          </a:p>
          <a:p>
            <a:pPr lvl="1"/>
            <a:r>
              <a:rPr lang="en-US" sz="2200" dirty="0">
                <a:latin typeface="Open Sans" panose="020B0606030504020204" pitchFamily="34" charset="0"/>
                <a:ea typeface="Open Sans" panose="020B0606030504020204" pitchFamily="34" charset="0"/>
                <a:cs typeface="Open Sans" panose="020B0606030504020204" pitchFamily="34" charset="0"/>
              </a:rPr>
              <a:t>Contract Campaigns</a:t>
            </a:r>
          </a:p>
          <a:p>
            <a:pPr lvl="1"/>
            <a:r>
              <a:rPr lang="en-US" sz="2200" dirty="0">
                <a:latin typeface="Open Sans" panose="020B0606030504020204" pitchFamily="34" charset="0"/>
                <a:ea typeface="Open Sans" panose="020B0606030504020204" pitchFamily="34" charset="0"/>
                <a:cs typeface="Open Sans" panose="020B0606030504020204" pitchFamily="34" charset="0"/>
              </a:rPr>
              <a:t>Recertification Campaigns</a:t>
            </a:r>
          </a:p>
          <a:p>
            <a:pPr lvl="1"/>
            <a:r>
              <a:rPr lang="en-US" sz="2200" dirty="0">
                <a:latin typeface="Open Sans" panose="020B0606030504020204" pitchFamily="34" charset="0"/>
                <a:ea typeface="Open Sans" panose="020B0606030504020204" pitchFamily="34" charset="0"/>
                <a:cs typeface="Open Sans" panose="020B0606030504020204" pitchFamily="34" charset="0"/>
              </a:rPr>
              <a:t>9a Conversion Campaigns</a:t>
            </a:r>
          </a:p>
          <a:p>
            <a:pPr lvl="1"/>
            <a:r>
              <a:rPr lang="en-US" sz="2200" dirty="0">
                <a:latin typeface="Open Sans" panose="020B0606030504020204" pitchFamily="34" charset="0"/>
                <a:ea typeface="Open Sans" panose="020B0606030504020204" pitchFamily="34" charset="0"/>
                <a:cs typeface="Open Sans" panose="020B0606030504020204" pitchFamily="34" charset="0"/>
              </a:rPr>
              <a:t>First Contract Campaigns</a:t>
            </a:r>
          </a:p>
          <a:p>
            <a:pPr lvl="1"/>
            <a:r>
              <a:rPr lang="en-US" sz="2200" dirty="0">
                <a:latin typeface="Open Sans" panose="020B0606030504020204" pitchFamily="34" charset="0"/>
                <a:ea typeface="Open Sans" panose="020B0606030504020204" pitchFamily="34" charset="0"/>
                <a:cs typeface="Open Sans" panose="020B0606030504020204" pitchFamily="34" charset="0"/>
              </a:rPr>
              <a:t>Solidarity Initiatives</a:t>
            </a:r>
          </a:p>
          <a:p>
            <a:pPr lvl="1"/>
            <a:r>
              <a:rPr lang="en-US" sz="2200" dirty="0">
                <a:latin typeface="Open Sans" panose="020B0606030504020204" pitchFamily="34" charset="0"/>
                <a:ea typeface="Open Sans" panose="020B0606030504020204" pitchFamily="34" charset="0"/>
                <a:cs typeface="Open Sans" panose="020B0606030504020204" pitchFamily="34" charset="0"/>
              </a:rPr>
              <a:t>Power-Building Campaigns</a:t>
            </a:r>
          </a:p>
          <a:p>
            <a:pPr lvl="1"/>
            <a:r>
              <a:rPr lang="en-US" sz="2200" dirty="0">
                <a:latin typeface="Open Sans" panose="020B0606030504020204" pitchFamily="34" charset="0"/>
                <a:ea typeface="Open Sans" panose="020B0606030504020204" pitchFamily="34" charset="0"/>
                <a:cs typeface="Open Sans" panose="020B0606030504020204" pitchFamily="34" charset="0"/>
              </a:rPr>
              <a:t>Structure Tests</a:t>
            </a:r>
          </a:p>
          <a:p>
            <a:pPr lvl="1"/>
            <a:r>
              <a:rPr lang="en-US" sz="2200" dirty="0">
                <a:latin typeface="Open Sans" panose="020B0606030504020204" pitchFamily="34" charset="0"/>
                <a:ea typeface="Open Sans" panose="020B0606030504020204" pitchFamily="34" charset="0"/>
                <a:cs typeface="Open Sans" panose="020B0606030504020204" pitchFamily="34" charset="0"/>
              </a:rPr>
              <a:t>Member-Driven Initiative &amp; Policy Drives</a:t>
            </a:r>
          </a:p>
          <a:p>
            <a:pPr marL="0" indent="0">
              <a:buNone/>
            </a:pP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CA" sz="2200"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a:extLst>
              <a:ext uri="{FF2B5EF4-FFF2-40B4-BE49-F238E27FC236}">
                <a16:creationId xmlns:a16="http://schemas.microsoft.com/office/drawing/2014/main" id="{55980B58-C4BD-4FF4-9C3A-D1DB50460F4E}"/>
              </a:ext>
            </a:extLst>
          </p:cNvPr>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8800"/>
                    </a14:imgEffect>
                  </a14:imgLayer>
                </a14:imgProps>
              </a:ext>
              <a:ext uri="{28A0092B-C50C-407E-A947-70E740481C1C}">
                <a14:useLocalDpi xmlns:a14="http://schemas.microsoft.com/office/drawing/2010/main" val="0"/>
              </a:ext>
            </a:extLst>
          </a:blip>
          <a:srcRect l="6577"/>
          <a:stretch/>
        </p:blipFill>
        <p:spPr>
          <a:xfrm>
            <a:off x="5441287" y="2038960"/>
            <a:ext cx="5658823" cy="3288414"/>
          </a:xfrm>
          <a:prstGeom prst="rect">
            <a:avLst/>
          </a:prstGeom>
        </p:spPr>
      </p:pic>
      <p:pic>
        <p:nvPicPr>
          <p:cNvPr id="8" name="Picture 7">
            <a:extLst>
              <a:ext uri="{FF2B5EF4-FFF2-40B4-BE49-F238E27FC236}">
                <a16:creationId xmlns:a16="http://schemas.microsoft.com/office/drawing/2014/main" id="{283058B5-AF00-4F9F-BF01-085B59E4192F}"/>
              </a:ext>
            </a:extLst>
          </p:cNvPr>
          <p:cNvPicPr>
            <a:picLocks noChangeAspect="1"/>
          </p:cNvPicPr>
          <p:nvPr/>
        </p:nvPicPr>
        <p:blipFill rotWithShape="1">
          <a:blip r:embed="rId5"/>
          <a:srcRect t="13876"/>
          <a:stretch/>
        </p:blipFill>
        <p:spPr>
          <a:xfrm>
            <a:off x="9545941" y="6500062"/>
            <a:ext cx="520165" cy="321100"/>
          </a:xfrm>
          <a:prstGeom prst="rect">
            <a:avLst/>
          </a:prstGeom>
        </p:spPr>
      </p:pic>
      <p:sp>
        <p:nvSpPr>
          <p:cNvPr id="9" name="Footer Placeholder 1">
            <a:extLst>
              <a:ext uri="{FF2B5EF4-FFF2-40B4-BE49-F238E27FC236}">
                <a16:creationId xmlns:a16="http://schemas.microsoft.com/office/drawing/2014/main" id="{C2E2FF96-DFD6-4F70-901A-B4ECE7E679D0}"/>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
        <p:nvSpPr>
          <p:cNvPr id="10" name="Content Placeholder 3">
            <a:extLst>
              <a:ext uri="{FF2B5EF4-FFF2-40B4-BE49-F238E27FC236}">
                <a16:creationId xmlns:a16="http://schemas.microsoft.com/office/drawing/2014/main" id="{D865367F-2122-4EFC-8BC3-0546610D868D}"/>
              </a:ext>
            </a:extLst>
          </p:cNvPr>
          <p:cNvSpPr txBox="1">
            <a:spLocks/>
          </p:cNvSpPr>
          <p:nvPr/>
        </p:nvSpPr>
        <p:spPr>
          <a:xfrm>
            <a:off x="775250" y="1437124"/>
            <a:ext cx="9700251" cy="46847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en-US" sz="2200" dirty="0">
                <a:latin typeface="Open Sans" panose="020B0606030504020204" pitchFamily="34" charset="0"/>
                <a:ea typeface="Open Sans" panose="020B0606030504020204" pitchFamily="34" charset="0"/>
                <a:cs typeface="Open Sans" panose="020B0606030504020204" pitchFamily="34" charset="0"/>
              </a:rPr>
              <a:t>Membership and Member-Driven Initiative and Policy </a:t>
            </a:r>
            <a:r>
              <a:rPr lang="en-US" sz="2200" b="1" dirty="0">
                <a:latin typeface="Open Sans" panose="020B0606030504020204" pitchFamily="34" charset="0"/>
                <a:ea typeface="Open Sans" panose="020B0606030504020204" pitchFamily="34" charset="0"/>
                <a:cs typeface="Open Sans" panose="020B0606030504020204" pitchFamily="34" charset="0"/>
              </a:rPr>
              <a:t>Drives</a:t>
            </a:r>
          </a:p>
          <a:p>
            <a:pPr marL="0" indent="0">
              <a:buNone/>
            </a:pP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CA" sz="22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144178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Get to </a:t>
            </a:r>
            <a:r>
              <a:rPr lang="en-US" b="1" dirty="0"/>
              <a:t>Our Baseline</a:t>
            </a:r>
          </a:p>
        </p:txBody>
      </p:sp>
      <p:pic>
        <p:nvPicPr>
          <p:cNvPr id="8" name="Picture 7">
            <a:extLst>
              <a:ext uri="{FF2B5EF4-FFF2-40B4-BE49-F238E27FC236}">
                <a16:creationId xmlns:a16="http://schemas.microsoft.com/office/drawing/2014/main" id="{283058B5-AF00-4F9F-BF01-085B59E4192F}"/>
              </a:ext>
            </a:extLst>
          </p:cNvPr>
          <p:cNvPicPr>
            <a:picLocks noChangeAspect="1"/>
          </p:cNvPicPr>
          <p:nvPr/>
        </p:nvPicPr>
        <p:blipFill rotWithShape="1">
          <a:blip r:embed="rId3"/>
          <a:srcRect t="13876"/>
          <a:stretch/>
        </p:blipFill>
        <p:spPr>
          <a:xfrm>
            <a:off x="9545941" y="6500062"/>
            <a:ext cx="520165" cy="321100"/>
          </a:xfrm>
          <a:prstGeom prst="rect">
            <a:avLst/>
          </a:prstGeom>
        </p:spPr>
      </p:pic>
      <p:sp>
        <p:nvSpPr>
          <p:cNvPr id="9" name="Footer Placeholder 1">
            <a:extLst>
              <a:ext uri="{FF2B5EF4-FFF2-40B4-BE49-F238E27FC236}">
                <a16:creationId xmlns:a16="http://schemas.microsoft.com/office/drawing/2014/main" id="{C2E2FF96-DFD6-4F70-901A-B4ECE7E679D0}"/>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pic>
        <p:nvPicPr>
          <p:cNvPr id="4" name="Picture 3">
            <a:extLst>
              <a:ext uri="{FF2B5EF4-FFF2-40B4-BE49-F238E27FC236}">
                <a16:creationId xmlns:a16="http://schemas.microsoft.com/office/drawing/2014/main" id="{83E14A16-ECAB-410E-BB19-69473CFA0D83}"/>
              </a:ext>
            </a:extLst>
          </p:cNvPr>
          <p:cNvPicPr>
            <a:picLocks noChangeAspect="1"/>
          </p:cNvPicPr>
          <p:nvPr/>
        </p:nvPicPr>
        <p:blipFill>
          <a:blip r:embed="rId4"/>
          <a:stretch>
            <a:fillRect/>
          </a:stretch>
        </p:blipFill>
        <p:spPr>
          <a:xfrm>
            <a:off x="979935" y="2009809"/>
            <a:ext cx="10232130" cy="2113334"/>
          </a:xfrm>
          <a:prstGeom prst="rect">
            <a:avLst/>
          </a:prstGeom>
        </p:spPr>
      </p:pic>
    </p:spTree>
    <p:extLst>
      <p:ext uri="{BB962C8B-B14F-4D97-AF65-F5344CB8AC3E}">
        <p14:creationId xmlns:p14="http://schemas.microsoft.com/office/powerpoint/2010/main" val="41987966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Internal Organizing: </a:t>
            </a:r>
            <a:r>
              <a:rPr lang="en-US" b="1" dirty="0"/>
              <a:t>Basic Concepts</a:t>
            </a:r>
          </a:p>
        </p:txBody>
      </p:sp>
      <p:pic>
        <p:nvPicPr>
          <p:cNvPr id="7" name="Picture 6">
            <a:extLst>
              <a:ext uri="{FF2B5EF4-FFF2-40B4-BE49-F238E27FC236}">
                <a16:creationId xmlns:a16="http://schemas.microsoft.com/office/drawing/2014/main" id="{573770D4-018D-4618-8E6A-DE0F5C720A9E}"/>
              </a:ext>
            </a:extLst>
          </p:cNvPr>
          <p:cNvPicPr>
            <a:picLocks noChangeAspect="1"/>
          </p:cNvPicPr>
          <p:nvPr/>
        </p:nvPicPr>
        <p:blipFill>
          <a:blip r:embed="rId3"/>
          <a:stretch>
            <a:fillRect/>
          </a:stretch>
        </p:blipFill>
        <p:spPr>
          <a:xfrm>
            <a:off x="2578790" y="2092404"/>
            <a:ext cx="7034420" cy="2375601"/>
          </a:xfrm>
          <a:prstGeom prst="rect">
            <a:avLst/>
          </a:prstGeom>
        </p:spPr>
      </p:pic>
      <p:pic>
        <p:nvPicPr>
          <p:cNvPr id="5" name="Picture 4">
            <a:extLst>
              <a:ext uri="{FF2B5EF4-FFF2-40B4-BE49-F238E27FC236}">
                <a16:creationId xmlns:a16="http://schemas.microsoft.com/office/drawing/2014/main" id="{D49BED98-DD32-471E-A95A-35387266DF49}"/>
              </a:ext>
            </a:extLst>
          </p:cNvPr>
          <p:cNvPicPr>
            <a:picLocks noChangeAspect="1"/>
          </p:cNvPicPr>
          <p:nvPr/>
        </p:nvPicPr>
        <p:blipFill rotWithShape="1">
          <a:blip r:embed="rId4"/>
          <a:srcRect t="13876"/>
          <a:stretch/>
        </p:blipFill>
        <p:spPr>
          <a:xfrm>
            <a:off x="9545941" y="6500062"/>
            <a:ext cx="520165" cy="321100"/>
          </a:xfrm>
          <a:prstGeom prst="rect">
            <a:avLst/>
          </a:prstGeom>
        </p:spPr>
      </p:pic>
      <p:sp>
        <p:nvSpPr>
          <p:cNvPr id="8" name="Footer Placeholder 1">
            <a:extLst>
              <a:ext uri="{FF2B5EF4-FFF2-40B4-BE49-F238E27FC236}">
                <a16:creationId xmlns:a16="http://schemas.microsoft.com/office/drawing/2014/main" id="{CC6C62E1-0721-44DA-9BE6-E307F0EB6BC0}"/>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extLst>
      <p:ext uri="{BB962C8B-B14F-4D97-AF65-F5344CB8AC3E}">
        <p14:creationId xmlns:p14="http://schemas.microsoft.com/office/powerpoint/2010/main" val="41173212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1AF6EEC-E1DB-DB09-A20F-024818E3BE22}"/>
              </a:ext>
            </a:extLst>
          </p:cNvPr>
          <p:cNvSpPr/>
          <p:nvPr/>
        </p:nvSpPr>
        <p:spPr>
          <a:xfrm>
            <a:off x="0" y="3271993"/>
            <a:ext cx="12192000" cy="1602827"/>
          </a:xfrm>
          <a:prstGeom prst="rect">
            <a:avLst/>
          </a:prstGeom>
          <a:solidFill>
            <a:schemeClr val="tx1">
              <a:lumMod val="95000"/>
              <a:lumOff val="5000"/>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22BAFBE6-7276-355F-10CE-C73F3D59C0E1}"/>
              </a:ext>
            </a:extLst>
          </p:cNvPr>
          <p:cNvSpPr/>
          <p:nvPr/>
        </p:nvSpPr>
        <p:spPr>
          <a:xfrm>
            <a:off x="0" y="3129131"/>
            <a:ext cx="12192000" cy="152400"/>
          </a:xfrm>
          <a:prstGeom prst="rect">
            <a:avLst/>
          </a:prstGeom>
          <a:solidFill>
            <a:srgbClr val="E8B9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8C756FB2-BDCA-A849-9D5D-E75B00BCA451}"/>
              </a:ext>
            </a:extLst>
          </p:cNvPr>
          <p:cNvSpPr txBox="1"/>
          <p:nvPr/>
        </p:nvSpPr>
        <p:spPr>
          <a:xfrm>
            <a:off x="496778" y="3490065"/>
            <a:ext cx="9119155" cy="1200329"/>
          </a:xfrm>
          <a:prstGeom prst="rect">
            <a:avLst/>
          </a:prstGeom>
          <a:noFill/>
        </p:spPr>
        <p:txBody>
          <a:bodyPr wrap="square" rtlCol="0">
            <a:spAutoFit/>
          </a:bodyPr>
          <a:lstStyle/>
          <a:p>
            <a:r>
              <a:rPr lang="en-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Internal Organizing: </a:t>
            </a:r>
          </a:p>
          <a:p>
            <a:r>
              <a:rPr lang="en-US" sz="3600" b="1" dirty="0">
                <a:solidFill>
                  <a:srgbClr val="FFC000"/>
                </a:solidFill>
                <a:latin typeface="Open Sans" panose="020B0606030504020204" pitchFamily="34" charset="0"/>
                <a:ea typeface="Open Sans" panose="020B0606030504020204" pitchFamily="34" charset="0"/>
                <a:cs typeface="Open Sans" panose="020B0606030504020204" pitchFamily="34" charset="0"/>
              </a:rPr>
              <a:t>Initial Assessment Exercise</a:t>
            </a:r>
          </a:p>
        </p:txBody>
      </p:sp>
      <p:sp>
        <p:nvSpPr>
          <p:cNvPr id="9" name="Google Shape;225;p7">
            <a:extLst>
              <a:ext uri="{FF2B5EF4-FFF2-40B4-BE49-F238E27FC236}">
                <a16:creationId xmlns:a16="http://schemas.microsoft.com/office/drawing/2014/main" id="{BE1A04EB-48DB-48BA-B2AA-437BFF149837}"/>
              </a:ext>
            </a:extLst>
          </p:cNvPr>
          <p:cNvSpPr/>
          <p:nvPr/>
        </p:nvSpPr>
        <p:spPr>
          <a:xfrm>
            <a:off x="8044820" y="3646940"/>
            <a:ext cx="1682840" cy="1479646"/>
          </a:xfrm>
          <a:prstGeom prst="rect">
            <a:avLst/>
          </a:prstGeom>
          <a:solidFill>
            <a:srgbClr val="FFFFFF">
              <a:alpha val="9803"/>
            </a:srgbClr>
          </a:solidFill>
          <a:ln w="127000" cap="flat" cmpd="sng">
            <a:solidFill>
              <a:srgbClr val="E7B90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000" b="0" i="0" u="none" strike="noStrike" cap="none" dirty="0">
                <a:solidFill>
                  <a:schemeClr val="bg1"/>
                </a:solidFill>
                <a:latin typeface="Source Sans Pro"/>
                <a:ea typeface="Source Sans Pro"/>
                <a:cs typeface="Source Sans Pro"/>
                <a:sym typeface="Source Sans Pro"/>
              </a:rPr>
              <a:t>02</a:t>
            </a:r>
            <a:endParaRPr sz="10000" dirty="0">
              <a:solidFill>
                <a:schemeClr val="bg1"/>
              </a:solidFill>
            </a:endParaRPr>
          </a:p>
        </p:txBody>
      </p:sp>
      <p:grpSp>
        <p:nvGrpSpPr>
          <p:cNvPr id="2" name="Google Shape;228;p7">
            <a:extLst>
              <a:ext uri="{FF2B5EF4-FFF2-40B4-BE49-F238E27FC236}">
                <a16:creationId xmlns:a16="http://schemas.microsoft.com/office/drawing/2014/main" id="{4A18EBEC-6182-4B29-9B12-26D608C617BC}"/>
              </a:ext>
            </a:extLst>
          </p:cNvPr>
          <p:cNvGrpSpPr/>
          <p:nvPr/>
        </p:nvGrpSpPr>
        <p:grpSpPr>
          <a:xfrm>
            <a:off x="10062363" y="3576470"/>
            <a:ext cx="2464340" cy="1701137"/>
            <a:chOff x="10422411" y="939875"/>
            <a:chExt cx="1837799" cy="1369289"/>
          </a:xfrm>
        </p:grpSpPr>
        <p:pic>
          <p:nvPicPr>
            <p:cNvPr id="14" name="Google Shape;229;p7">
              <a:extLst>
                <a:ext uri="{FF2B5EF4-FFF2-40B4-BE49-F238E27FC236}">
                  <a16:creationId xmlns:a16="http://schemas.microsoft.com/office/drawing/2014/main" id="{C2C3D28D-3503-4E00-81F8-52250BECECB4}"/>
                </a:ext>
              </a:extLst>
            </p:cNvPr>
            <p:cNvPicPr preferRelativeResize="0"/>
            <p:nvPr/>
          </p:nvPicPr>
          <p:blipFill rotWithShape="1">
            <a:blip r:embed="rId4" cstate="print">
              <a:alphaModFix/>
            </a:blip>
            <a:srcRect/>
            <a:stretch/>
          </p:blipFill>
          <p:spPr>
            <a:xfrm>
              <a:off x="10422411" y="939875"/>
              <a:ext cx="1254989" cy="1254989"/>
            </a:xfrm>
            <a:prstGeom prst="rect">
              <a:avLst/>
            </a:prstGeom>
            <a:noFill/>
            <a:ln>
              <a:noFill/>
            </a:ln>
          </p:spPr>
        </p:pic>
        <p:sp>
          <p:nvSpPr>
            <p:cNvPr id="15" name="Google Shape;230;p7">
              <a:extLst>
                <a:ext uri="{FF2B5EF4-FFF2-40B4-BE49-F238E27FC236}">
                  <a16:creationId xmlns:a16="http://schemas.microsoft.com/office/drawing/2014/main" id="{2E4BFC44-AB6F-4879-97CF-2C79F6C32914}"/>
                </a:ext>
              </a:extLst>
            </p:cNvPr>
            <p:cNvSpPr txBox="1"/>
            <p:nvPr/>
          </p:nvSpPr>
          <p:spPr>
            <a:xfrm>
              <a:off x="11735270" y="1991664"/>
              <a:ext cx="524940" cy="317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en-US" sz="2000" b="0" i="0" u="none" strike="noStrike" cap="none" dirty="0">
                  <a:solidFill>
                    <a:schemeClr val="dk1"/>
                  </a:solidFill>
                  <a:latin typeface="Source Sans Pro"/>
                  <a:ea typeface="Source Sans Pro"/>
                  <a:cs typeface="Source Sans Pro"/>
                  <a:sym typeface="Source Sans Pro"/>
                </a:rPr>
                <a:t>®</a:t>
              </a:r>
              <a:endParaRPr dirty="0"/>
            </a:p>
          </p:txBody>
        </p:sp>
      </p:grpSp>
      <p:sp>
        <p:nvSpPr>
          <p:cNvPr id="16" name="TextBox 15">
            <a:extLst>
              <a:ext uri="{FF2B5EF4-FFF2-40B4-BE49-F238E27FC236}">
                <a16:creationId xmlns:a16="http://schemas.microsoft.com/office/drawing/2014/main" id="{76466472-48A5-4E2E-B9D4-AD8DFC2E2260}"/>
              </a:ext>
            </a:extLst>
          </p:cNvPr>
          <p:cNvSpPr txBox="1"/>
          <p:nvPr/>
        </p:nvSpPr>
        <p:spPr>
          <a:xfrm>
            <a:off x="10229639" y="5135008"/>
            <a:ext cx="1373017" cy="461665"/>
          </a:xfrm>
          <a:prstGeom prst="rect">
            <a:avLst/>
          </a:prstGeom>
          <a:noFill/>
        </p:spPr>
        <p:txBody>
          <a:bodyPr wrap="square" rtlCol="0">
            <a:spAutoFit/>
          </a:bodyPr>
          <a:lstStyle/>
          <a:p>
            <a:r>
              <a:rPr lang="en-CA" sz="2400" b="1" dirty="0">
                <a:solidFill>
                  <a:srgbClr val="E7B909"/>
                </a:solidFill>
              </a:rPr>
              <a:t>i</a:t>
            </a:r>
            <a:r>
              <a:rPr lang="en-CA" sz="2400" b="1" dirty="0"/>
              <a:t>FTI.edu</a:t>
            </a:r>
          </a:p>
        </p:txBody>
      </p:sp>
      <p:pic>
        <p:nvPicPr>
          <p:cNvPr id="10" name="Picture 9">
            <a:extLst>
              <a:ext uri="{FF2B5EF4-FFF2-40B4-BE49-F238E27FC236}">
                <a16:creationId xmlns:a16="http://schemas.microsoft.com/office/drawing/2014/main" id="{E7A15379-2A47-4B88-BF7F-323E56E882E2}"/>
              </a:ext>
            </a:extLst>
          </p:cNvPr>
          <p:cNvPicPr>
            <a:picLocks noChangeAspect="1"/>
          </p:cNvPicPr>
          <p:nvPr/>
        </p:nvPicPr>
        <p:blipFill rotWithShape="1">
          <a:blip r:embed="rId5"/>
          <a:srcRect t="13876"/>
          <a:stretch/>
        </p:blipFill>
        <p:spPr>
          <a:xfrm>
            <a:off x="9545941" y="6500062"/>
            <a:ext cx="520165" cy="321100"/>
          </a:xfrm>
          <a:prstGeom prst="rect">
            <a:avLst/>
          </a:prstGeom>
        </p:spPr>
      </p:pic>
    </p:spTree>
    <p:custDataLst>
      <p:tags r:id="rId1"/>
    </p:custDataLst>
    <p:extLst>
      <p:ext uri="{BB962C8B-B14F-4D97-AF65-F5344CB8AC3E}">
        <p14:creationId xmlns:p14="http://schemas.microsoft.com/office/powerpoint/2010/main" val="35688012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How do Members </a:t>
            </a:r>
            <a:r>
              <a:rPr lang="en-US" b="1" dirty="0"/>
              <a:t>view our Union?</a:t>
            </a:r>
          </a:p>
        </p:txBody>
      </p:sp>
      <p:pic>
        <p:nvPicPr>
          <p:cNvPr id="14" name="Picture 13">
            <a:extLst>
              <a:ext uri="{FF2B5EF4-FFF2-40B4-BE49-F238E27FC236}">
                <a16:creationId xmlns:a16="http://schemas.microsoft.com/office/drawing/2014/main" id="{57F59A1F-268F-4E5A-BADE-013479137D2B}"/>
              </a:ext>
            </a:extLst>
          </p:cNvPr>
          <p:cNvPicPr>
            <a:picLocks noChangeAspect="1"/>
          </p:cNvPicPr>
          <p:nvPr/>
        </p:nvPicPr>
        <p:blipFill>
          <a:blip r:embed="rId3"/>
          <a:stretch>
            <a:fillRect/>
          </a:stretch>
        </p:blipFill>
        <p:spPr>
          <a:xfrm>
            <a:off x="3619500" y="1004679"/>
            <a:ext cx="4858428" cy="3467584"/>
          </a:xfrm>
          <a:prstGeom prst="rect">
            <a:avLst/>
          </a:prstGeom>
        </p:spPr>
      </p:pic>
      <p:sp>
        <p:nvSpPr>
          <p:cNvPr id="15" name="Oval 14">
            <a:extLst>
              <a:ext uri="{FF2B5EF4-FFF2-40B4-BE49-F238E27FC236}">
                <a16:creationId xmlns:a16="http://schemas.microsoft.com/office/drawing/2014/main" id="{D239A9FE-C846-4883-BC76-52E4ABAA908E}"/>
              </a:ext>
            </a:extLst>
          </p:cNvPr>
          <p:cNvSpPr/>
          <p:nvPr/>
        </p:nvSpPr>
        <p:spPr>
          <a:xfrm>
            <a:off x="7840647" y="2075689"/>
            <a:ext cx="3403600" cy="132556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4" name="Oval 23">
            <a:extLst>
              <a:ext uri="{FF2B5EF4-FFF2-40B4-BE49-F238E27FC236}">
                <a16:creationId xmlns:a16="http://schemas.microsoft.com/office/drawing/2014/main" id="{40D13C77-A1BB-4388-93A4-1DC6B6F6B97D}"/>
              </a:ext>
            </a:extLst>
          </p:cNvPr>
          <p:cNvSpPr/>
          <p:nvPr/>
        </p:nvSpPr>
        <p:spPr>
          <a:xfrm>
            <a:off x="4469130" y="3872112"/>
            <a:ext cx="3403600" cy="1325563"/>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5" name="Oval 24">
            <a:extLst>
              <a:ext uri="{FF2B5EF4-FFF2-40B4-BE49-F238E27FC236}">
                <a16:creationId xmlns:a16="http://schemas.microsoft.com/office/drawing/2014/main" id="{48546104-7A1E-4C6F-8034-F1723980870D}"/>
              </a:ext>
            </a:extLst>
          </p:cNvPr>
          <p:cNvSpPr/>
          <p:nvPr/>
        </p:nvSpPr>
        <p:spPr>
          <a:xfrm>
            <a:off x="722630" y="2103436"/>
            <a:ext cx="3403600" cy="132556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highlight>
                <a:srgbClr val="FFD03B"/>
              </a:highlight>
            </a:endParaRPr>
          </a:p>
        </p:txBody>
      </p:sp>
      <p:sp>
        <p:nvSpPr>
          <p:cNvPr id="26" name="TextBox 25">
            <a:extLst>
              <a:ext uri="{FF2B5EF4-FFF2-40B4-BE49-F238E27FC236}">
                <a16:creationId xmlns:a16="http://schemas.microsoft.com/office/drawing/2014/main" id="{46C5B0BB-8C85-4742-96F3-E1AC6AE96163}"/>
              </a:ext>
            </a:extLst>
          </p:cNvPr>
          <p:cNvSpPr txBox="1"/>
          <p:nvPr/>
        </p:nvSpPr>
        <p:spPr>
          <a:xfrm>
            <a:off x="4618990" y="4980037"/>
            <a:ext cx="3253740" cy="954107"/>
          </a:xfrm>
          <a:prstGeom prst="rect">
            <a:avLst/>
          </a:prstGeom>
          <a:noFill/>
        </p:spPr>
        <p:txBody>
          <a:bodyPr wrap="square" rtlCol="0">
            <a:spAutoFit/>
          </a:bodyPr>
          <a:lstStyle/>
          <a:p>
            <a:pPr marL="571500" indent="-571500">
              <a:buFont typeface="Arial" panose="020B0604020202020204" pitchFamily="34" charset="0"/>
              <a:buChar char="•"/>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algn="ctr"/>
            <a:r>
              <a:rPr lang="en-US" sz="3600" b="1" dirty="0">
                <a:solidFill>
                  <a:schemeClr val="accent4"/>
                </a:solidFill>
                <a:latin typeface="Open Sans" panose="020B0606030504020204" pitchFamily="34" charset="0"/>
                <a:ea typeface="Open Sans" panose="020B0606030504020204" pitchFamily="34" charset="0"/>
                <a:cs typeface="Open Sans" panose="020B0606030504020204" pitchFamily="34" charset="0"/>
              </a:rPr>
              <a:t>WHY?</a:t>
            </a:r>
          </a:p>
        </p:txBody>
      </p:sp>
      <p:sp>
        <p:nvSpPr>
          <p:cNvPr id="27" name="TextBox 26">
            <a:extLst>
              <a:ext uri="{FF2B5EF4-FFF2-40B4-BE49-F238E27FC236}">
                <a16:creationId xmlns:a16="http://schemas.microsoft.com/office/drawing/2014/main" id="{E066A93E-04AE-4A06-BA04-F9B9F2DF3C70}"/>
              </a:ext>
            </a:extLst>
          </p:cNvPr>
          <p:cNvSpPr txBox="1"/>
          <p:nvPr/>
        </p:nvSpPr>
        <p:spPr>
          <a:xfrm>
            <a:off x="710692" y="2477456"/>
            <a:ext cx="3253740" cy="707886"/>
          </a:xfrm>
          <a:prstGeom prst="rect">
            <a:avLst/>
          </a:prstGeom>
          <a:noFill/>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As a </a:t>
            </a:r>
            <a:r>
              <a:rPr lang="en-US" sz="2000" b="1" dirty="0">
                <a:latin typeface="Open Sans" panose="020B0606030504020204" pitchFamily="34" charset="0"/>
                <a:ea typeface="Open Sans" panose="020B0606030504020204" pitchFamily="34" charset="0"/>
                <a:cs typeface="Open Sans" panose="020B0606030504020204" pitchFamily="34" charset="0"/>
              </a:rPr>
              <a:t>Representative of Members?</a:t>
            </a:r>
          </a:p>
        </p:txBody>
      </p:sp>
      <p:sp>
        <p:nvSpPr>
          <p:cNvPr id="28" name="TextBox 27">
            <a:extLst>
              <a:ext uri="{FF2B5EF4-FFF2-40B4-BE49-F238E27FC236}">
                <a16:creationId xmlns:a16="http://schemas.microsoft.com/office/drawing/2014/main" id="{A4E05E8F-5C0B-4E1A-8078-DD1E0B19C171}"/>
              </a:ext>
            </a:extLst>
          </p:cNvPr>
          <p:cNvSpPr txBox="1"/>
          <p:nvPr/>
        </p:nvSpPr>
        <p:spPr>
          <a:xfrm>
            <a:off x="8311760" y="2575035"/>
            <a:ext cx="3253740" cy="400110"/>
          </a:xfrm>
          <a:prstGeom prst="rect">
            <a:avLst/>
          </a:prstGeom>
          <a:noFill/>
        </p:spPr>
        <p:txBody>
          <a:bodyPr wrap="square" rtlCol="0">
            <a:spAutoFi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As a </a:t>
            </a:r>
            <a:r>
              <a:rPr lang="en-US" sz="2000" b="1" dirty="0">
                <a:latin typeface="Open Sans" panose="020B0606030504020204" pitchFamily="34" charset="0"/>
                <a:ea typeface="Open Sans" panose="020B0606030504020204" pitchFamily="34" charset="0"/>
                <a:cs typeface="Open Sans" panose="020B0606030504020204" pitchFamily="34" charset="0"/>
              </a:rPr>
              <a:t>Dues Collector?</a:t>
            </a:r>
          </a:p>
        </p:txBody>
      </p:sp>
      <p:sp>
        <p:nvSpPr>
          <p:cNvPr id="29" name="TextBox 28">
            <a:extLst>
              <a:ext uri="{FF2B5EF4-FFF2-40B4-BE49-F238E27FC236}">
                <a16:creationId xmlns:a16="http://schemas.microsoft.com/office/drawing/2014/main" id="{64825F5C-924A-47F0-8088-2A1320833CF1}"/>
              </a:ext>
            </a:extLst>
          </p:cNvPr>
          <p:cNvSpPr txBox="1"/>
          <p:nvPr/>
        </p:nvSpPr>
        <p:spPr>
          <a:xfrm>
            <a:off x="4618990" y="4365177"/>
            <a:ext cx="3253740" cy="707886"/>
          </a:xfrm>
          <a:prstGeom prst="rect">
            <a:avLst/>
          </a:prstGeom>
          <a:noFill/>
        </p:spPr>
        <p:txBody>
          <a:bodyPr wrap="square" rtlCol="0">
            <a:spAutoFi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As part of a </a:t>
            </a:r>
            <a:r>
              <a:rPr lang="en-US" sz="2000" b="1" dirty="0">
                <a:solidFill>
                  <a:schemeClr val="accent1"/>
                </a:solidFill>
                <a:latin typeface="Open Sans" panose="020B0606030504020204" pitchFamily="34" charset="0"/>
                <a:ea typeface="Open Sans" panose="020B0606030504020204" pitchFamily="34" charset="0"/>
                <a:cs typeface="Open Sans" panose="020B0606030504020204" pitchFamily="34" charset="0"/>
              </a:rPr>
              <a:t>Movement?</a:t>
            </a:r>
          </a:p>
          <a:p>
            <a:pPr marL="571500" indent="-571500">
              <a:buFont typeface="Arial" panose="020B0604020202020204" pitchFamily="34" charset="0"/>
              <a:buChar char="•"/>
            </a:pPr>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30" name="Picture 29">
            <a:extLst>
              <a:ext uri="{FF2B5EF4-FFF2-40B4-BE49-F238E27FC236}">
                <a16:creationId xmlns:a16="http://schemas.microsoft.com/office/drawing/2014/main" id="{1004E99E-8ECA-46AA-A7B3-22D1029FC777}"/>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098679" y="2308394"/>
            <a:ext cx="135600" cy="219402"/>
          </a:xfrm>
          <a:prstGeom prst="rect">
            <a:avLst/>
          </a:prstGeom>
        </p:spPr>
      </p:pic>
      <p:pic>
        <p:nvPicPr>
          <p:cNvPr id="31" name="Picture 30">
            <a:extLst>
              <a:ext uri="{FF2B5EF4-FFF2-40B4-BE49-F238E27FC236}">
                <a16:creationId xmlns:a16="http://schemas.microsoft.com/office/drawing/2014/main" id="{AA634BDD-EAB6-4F73-9813-DDE3F42CE879}"/>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911200" y="2428715"/>
            <a:ext cx="135600" cy="219402"/>
          </a:xfrm>
          <a:prstGeom prst="rect">
            <a:avLst/>
          </a:prstGeom>
        </p:spPr>
      </p:pic>
      <p:pic>
        <p:nvPicPr>
          <p:cNvPr id="32" name="Picture 31">
            <a:extLst>
              <a:ext uri="{FF2B5EF4-FFF2-40B4-BE49-F238E27FC236}">
                <a16:creationId xmlns:a16="http://schemas.microsoft.com/office/drawing/2014/main" id="{07883034-6353-4A40-A6F1-5A99F2F089A6}"/>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495804" y="2598052"/>
            <a:ext cx="135600" cy="219402"/>
          </a:xfrm>
          <a:prstGeom prst="rect">
            <a:avLst/>
          </a:prstGeom>
        </p:spPr>
      </p:pic>
      <p:pic>
        <p:nvPicPr>
          <p:cNvPr id="33" name="Picture 32">
            <a:extLst>
              <a:ext uri="{FF2B5EF4-FFF2-40B4-BE49-F238E27FC236}">
                <a16:creationId xmlns:a16="http://schemas.microsoft.com/office/drawing/2014/main" id="{1EFE8452-D869-48D4-BC3A-B349D0B8458C}"/>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294488" y="2418095"/>
            <a:ext cx="135600" cy="219402"/>
          </a:xfrm>
          <a:prstGeom prst="rect">
            <a:avLst/>
          </a:prstGeom>
        </p:spPr>
      </p:pic>
      <p:pic>
        <p:nvPicPr>
          <p:cNvPr id="34" name="Picture 33">
            <a:extLst>
              <a:ext uri="{FF2B5EF4-FFF2-40B4-BE49-F238E27FC236}">
                <a16:creationId xmlns:a16="http://schemas.microsoft.com/office/drawing/2014/main" id="{ABE6A013-E84F-4D95-ACBE-9910F23F1AFA}"/>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85901" y="2613821"/>
            <a:ext cx="135600" cy="219402"/>
          </a:xfrm>
          <a:prstGeom prst="rect">
            <a:avLst/>
          </a:prstGeom>
        </p:spPr>
      </p:pic>
      <p:pic>
        <p:nvPicPr>
          <p:cNvPr id="17" name="Picture 16">
            <a:extLst>
              <a:ext uri="{FF2B5EF4-FFF2-40B4-BE49-F238E27FC236}">
                <a16:creationId xmlns:a16="http://schemas.microsoft.com/office/drawing/2014/main" id="{15A3FC56-C31F-4DFA-A0C2-056CE93735BB}"/>
              </a:ext>
            </a:extLst>
          </p:cNvPr>
          <p:cNvPicPr>
            <a:picLocks noChangeAspect="1"/>
          </p:cNvPicPr>
          <p:nvPr/>
        </p:nvPicPr>
        <p:blipFill rotWithShape="1">
          <a:blip r:embed="rId5"/>
          <a:srcRect t="13876"/>
          <a:stretch/>
        </p:blipFill>
        <p:spPr>
          <a:xfrm>
            <a:off x="9545941" y="6500062"/>
            <a:ext cx="520165" cy="321100"/>
          </a:xfrm>
          <a:prstGeom prst="rect">
            <a:avLst/>
          </a:prstGeom>
        </p:spPr>
      </p:pic>
      <p:sp>
        <p:nvSpPr>
          <p:cNvPr id="18" name="Footer Placeholder 1">
            <a:extLst>
              <a:ext uri="{FF2B5EF4-FFF2-40B4-BE49-F238E27FC236}">
                <a16:creationId xmlns:a16="http://schemas.microsoft.com/office/drawing/2014/main" id="{A0FD5CB7-623C-40AB-8571-FED588AA51C9}"/>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extLst>
      <p:ext uri="{BB962C8B-B14F-4D97-AF65-F5344CB8AC3E}">
        <p14:creationId xmlns:p14="http://schemas.microsoft.com/office/powerpoint/2010/main" val="24983204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How do Members </a:t>
            </a:r>
            <a:r>
              <a:rPr lang="en-US" b="1" dirty="0"/>
              <a:t>experience our Union?</a:t>
            </a:r>
          </a:p>
        </p:txBody>
      </p:sp>
      <p:pic>
        <p:nvPicPr>
          <p:cNvPr id="12" name="Picture 11">
            <a:extLst>
              <a:ext uri="{FF2B5EF4-FFF2-40B4-BE49-F238E27FC236}">
                <a16:creationId xmlns:a16="http://schemas.microsoft.com/office/drawing/2014/main" id="{22ABCB0C-CAA4-4C13-ADA2-FCE5C7E65DB6}"/>
              </a:ext>
            </a:extLst>
          </p:cNvPr>
          <p:cNvPicPr>
            <a:picLocks noChangeAspect="1"/>
          </p:cNvPicPr>
          <p:nvPr/>
        </p:nvPicPr>
        <p:blipFill>
          <a:blip r:embed="rId3">
            <a:biLevel thresh="75000"/>
          </a:blip>
          <a:stretch>
            <a:fillRect/>
          </a:stretch>
        </p:blipFill>
        <p:spPr>
          <a:xfrm>
            <a:off x="3619500" y="1004679"/>
            <a:ext cx="4858428" cy="3467584"/>
          </a:xfrm>
          <a:prstGeom prst="rect">
            <a:avLst/>
          </a:prstGeom>
        </p:spPr>
      </p:pic>
      <p:sp>
        <p:nvSpPr>
          <p:cNvPr id="21" name="Oval 20">
            <a:extLst>
              <a:ext uri="{FF2B5EF4-FFF2-40B4-BE49-F238E27FC236}">
                <a16:creationId xmlns:a16="http://schemas.microsoft.com/office/drawing/2014/main" id="{AE9082D6-7488-4AA6-BF4B-8F8A02C7CFFD}"/>
              </a:ext>
            </a:extLst>
          </p:cNvPr>
          <p:cNvSpPr/>
          <p:nvPr/>
        </p:nvSpPr>
        <p:spPr>
          <a:xfrm>
            <a:off x="722630" y="2103436"/>
            <a:ext cx="3403600" cy="1325563"/>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2" name="TextBox 21">
            <a:extLst>
              <a:ext uri="{FF2B5EF4-FFF2-40B4-BE49-F238E27FC236}">
                <a16:creationId xmlns:a16="http://schemas.microsoft.com/office/drawing/2014/main" id="{7CBDC240-7F72-4131-A66A-129893B85BCF}"/>
              </a:ext>
            </a:extLst>
          </p:cNvPr>
          <p:cNvSpPr txBox="1"/>
          <p:nvPr/>
        </p:nvSpPr>
        <p:spPr>
          <a:xfrm>
            <a:off x="1092200" y="2517525"/>
            <a:ext cx="3909060" cy="400110"/>
          </a:xfrm>
          <a:prstGeom prst="rect">
            <a:avLst/>
          </a:prstGeom>
          <a:noFill/>
        </p:spPr>
        <p:txBody>
          <a:bodyPr wrap="square" rtlCol="0">
            <a:spAutoFi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In a </a:t>
            </a:r>
            <a:r>
              <a:rPr lang="en-US" sz="2000" b="1" dirty="0">
                <a:latin typeface="Open Sans" panose="020B0606030504020204" pitchFamily="34" charset="0"/>
                <a:ea typeface="Open Sans" panose="020B0606030504020204" pitchFamily="34" charset="0"/>
                <a:cs typeface="Open Sans" panose="020B0606030504020204" pitchFamily="34" charset="0"/>
              </a:rPr>
              <a:t>Negative</a:t>
            </a:r>
            <a:r>
              <a:rPr lang="en-US" sz="2000" dirty="0">
                <a:latin typeface="Open Sans" panose="020B0606030504020204" pitchFamily="34" charset="0"/>
                <a:ea typeface="Open Sans" panose="020B0606030504020204" pitchFamily="34" charset="0"/>
                <a:cs typeface="Open Sans" panose="020B0606030504020204" pitchFamily="34" charset="0"/>
              </a:rPr>
              <a:t> sense?</a:t>
            </a:r>
          </a:p>
        </p:txBody>
      </p:sp>
      <p:sp>
        <p:nvSpPr>
          <p:cNvPr id="23" name="Oval 22">
            <a:extLst>
              <a:ext uri="{FF2B5EF4-FFF2-40B4-BE49-F238E27FC236}">
                <a16:creationId xmlns:a16="http://schemas.microsoft.com/office/drawing/2014/main" id="{359758DA-97A9-452A-998E-8A280A3DE6C7}"/>
              </a:ext>
            </a:extLst>
          </p:cNvPr>
          <p:cNvSpPr/>
          <p:nvPr/>
        </p:nvSpPr>
        <p:spPr>
          <a:xfrm>
            <a:off x="7884160" y="2103436"/>
            <a:ext cx="3403600" cy="1325563"/>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4" name="Oval 23">
            <a:extLst>
              <a:ext uri="{FF2B5EF4-FFF2-40B4-BE49-F238E27FC236}">
                <a16:creationId xmlns:a16="http://schemas.microsoft.com/office/drawing/2014/main" id="{6EF3F339-52E1-4658-95AD-BC9874776311}"/>
              </a:ext>
            </a:extLst>
          </p:cNvPr>
          <p:cNvSpPr/>
          <p:nvPr/>
        </p:nvSpPr>
        <p:spPr>
          <a:xfrm>
            <a:off x="4346914" y="3809481"/>
            <a:ext cx="3403600" cy="132556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5" name="TextBox 24">
            <a:extLst>
              <a:ext uri="{FF2B5EF4-FFF2-40B4-BE49-F238E27FC236}">
                <a16:creationId xmlns:a16="http://schemas.microsoft.com/office/drawing/2014/main" id="{1BBB00CA-5C1D-4345-A341-A9B8736672EB}"/>
              </a:ext>
            </a:extLst>
          </p:cNvPr>
          <p:cNvSpPr txBox="1"/>
          <p:nvPr/>
        </p:nvSpPr>
        <p:spPr>
          <a:xfrm>
            <a:off x="4535618" y="4283809"/>
            <a:ext cx="3909060" cy="400110"/>
          </a:xfrm>
          <a:prstGeom prst="rect">
            <a:avLst/>
          </a:prstGeom>
          <a:noFill/>
        </p:spPr>
        <p:txBody>
          <a:bodyPr wrap="square" rtlCol="0">
            <a:spAutoFi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In an </a:t>
            </a:r>
            <a:r>
              <a:rPr lang="en-US" sz="2000" b="1" dirty="0">
                <a:solidFill>
                  <a:schemeClr val="accent1"/>
                </a:solidFill>
                <a:latin typeface="Open Sans" panose="020B0606030504020204" pitchFamily="34" charset="0"/>
                <a:ea typeface="Open Sans" panose="020B0606030504020204" pitchFamily="34" charset="0"/>
                <a:cs typeface="Open Sans" panose="020B0606030504020204" pitchFamily="34" charset="0"/>
              </a:rPr>
              <a:t>Inspirational</a:t>
            </a:r>
            <a:r>
              <a:rPr lang="en-US" sz="2000" dirty="0">
                <a:latin typeface="Open Sans" panose="020B0606030504020204" pitchFamily="34" charset="0"/>
                <a:ea typeface="Open Sans" panose="020B0606030504020204" pitchFamily="34" charset="0"/>
                <a:cs typeface="Open Sans" panose="020B0606030504020204" pitchFamily="34" charset="0"/>
              </a:rPr>
              <a:t> sense? </a:t>
            </a:r>
          </a:p>
        </p:txBody>
      </p:sp>
      <p:sp>
        <p:nvSpPr>
          <p:cNvPr id="26" name="TextBox 25">
            <a:extLst>
              <a:ext uri="{FF2B5EF4-FFF2-40B4-BE49-F238E27FC236}">
                <a16:creationId xmlns:a16="http://schemas.microsoft.com/office/drawing/2014/main" id="{88CD7256-49DF-42CE-AC50-37076BAD4ACC}"/>
              </a:ext>
            </a:extLst>
          </p:cNvPr>
          <p:cNvSpPr txBox="1"/>
          <p:nvPr/>
        </p:nvSpPr>
        <p:spPr>
          <a:xfrm>
            <a:off x="4618990" y="4980037"/>
            <a:ext cx="3253740" cy="954107"/>
          </a:xfrm>
          <a:prstGeom prst="rect">
            <a:avLst/>
          </a:prstGeom>
          <a:noFill/>
        </p:spPr>
        <p:txBody>
          <a:bodyPr wrap="square" rtlCol="0">
            <a:spAutoFit/>
          </a:bodyPr>
          <a:lstStyle/>
          <a:p>
            <a:pPr marL="571500" indent="-571500">
              <a:buFont typeface="Arial" panose="020B0604020202020204" pitchFamily="34" charset="0"/>
              <a:buChar char="•"/>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algn="ctr"/>
            <a:r>
              <a:rPr lang="en-US" sz="3600" b="1" dirty="0">
                <a:solidFill>
                  <a:schemeClr val="accent4"/>
                </a:solidFill>
                <a:latin typeface="Open Sans" panose="020B0606030504020204" pitchFamily="34" charset="0"/>
                <a:ea typeface="Open Sans" panose="020B0606030504020204" pitchFamily="34" charset="0"/>
                <a:cs typeface="Open Sans" panose="020B0606030504020204" pitchFamily="34" charset="0"/>
              </a:rPr>
              <a:t>WHY?</a:t>
            </a:r>
          </a:p>
        </p:txBody>
      </p:sp>
      <p:pic>
        <p:nvPicPr>
          <p:cNvPr id="27" name="Picture 26">
            <a:extLst>
              <a:ext uri="{FF2B5EF4-FFF2-40B4-BE49-F238E27FC236}">
                <a16:creationId xmlns:a16="http://schemas.microsoft.com/office/drawing/2014/main" id="{9492B773-5895-4CF6-970B-4D8FC8DFA90C}"/>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098679" y="2308394"/>
            <a:ext cx="135600" cy="219402"/>
          </a:xfrm>
          <a:prstGeom prst="rect">
            <a:avLst/>
          </a:prstGeom>
        </p:spPr>
      </p:pic>
      <p:pic>
        <p:nvPicPr>
          <p:cNvPr id="28" name="Picture 27">
            <a:extLst>
              <a:ext uri="{FF2B5EF4-FFF2-40B4-BE49-F238E27FC236}">
                <a16:creationId xmlns:a16="http://schemas.microsoft.com/office/drawing/2014/main" id="{0A2073FD-9E6B-4CDA-8BE0-DCB338AE55C9}"/>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911200" y="2428715"/>
            <a:ext cx="135600" cy="219402"/>
          </a:xfrm>
          <a:prstGeom prst="rect">
            <a:avLst/>
          </a:prstGeom>
        </p:spPr>
      </p:pic>
      <p:pic>
        <p:nvPicPr>
          <p:cNvPr id="29" name="Picture 28">
            <a:extLst>
              <a:ext uri="{FF2B5EF4-FFF2-40B4-BE49-F238E27FC236}">
                <a16:creationId xmlns:a16="http://schemas.microsoft.com/office/drawing/2014/main" id="{BD2554FF-2E5A-427B-86B0-CE52A48583F7}"/>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495804" y="2598052"/>
            <a:ext cx="135600" cy="219402"/>
          </a:xfrm>
          <a:prstGeom prst="rect">
            <a:avLst/>
          </a:prstGeom>
        </p:spPr>
      </p:pic>
      <p:pic>
        <p:nvPicPr>
          <p:cNvPr id="30" name="Picture 29">
            <a:extLst>
              <a:ext uri="{FF2B5EF4-FFF2-40B4-BE49-F238E27FC236}">
                <a16:creationId xmlns:a16="http://schemas.microsoft.com/office/drawing/2014/main" id="{1169DE04-5564-467F-BD4E-143DA2D2A0E1}"/>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294488" y="2418095"/>
            <a:ext cx="135600" cy="219402"/>
          </a:xfrm>
          <a:prstGeom prst="rect">
            <a:avLst/>
          </a:prstGeom>
        </p:spPr>
      </p:pic>
      <p:pic>
        <p:nvPicPr>
          <p:cNvPr id="31" name="Picture 30">
            <a:extLst>
              <a:ext uri="{FF2B5EF4-FFF2-40B4-BE49-F238E27FC236}">
                <a16:creationId xmlns:a16="http://schemas.microsoft.com/office/drawing/2014/main" id="{69BA4FF3-621A-4DF6-A372-E2765A22C1AA}"/>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85901" y="2613821"/>
            <a:ext cx="135600" cy="219402"/>
          </a:xfrm>
          <a:prstGeom prst="rect">
            <a:avLst/>
          </a:prstGeom>
        </p:spPr>
      </p:pic>
      <p:sp>
        <p:nvSpPr>
          <p:cNvPr id="32" name="TextBox 31">
            <a:extLst>
              <a:ext uri="{FF2B5EF4-FFF2-40B4-BE49-F238E27FC236}">
                <a16:creationId xmlns:a16="http://schemas.microsoft.com/office/drawing/2014/main" id="{97F0C1CC-8701-4F9E-A893-90C41D486EAE}"/>
              </a:ext>
            </a:extLst>
          </p:cNvPr>
          <p:cNvSpPr txBox="1"/>
          <p:nvPr/>
        </p:nvSpPr>
        <p:spPr>
          <a:xfrm>
            <a:off x="8096928" y="2584934"/>
            <a:ext cx="3909060" cy="400110"/>
          </a:xfrm>
          <a:prstGeom prst="rect">
            <a:avLst/>
          </a:prstGeom>
          <a:noFill/>
        </p:spPr>
        <p:txBody>
          <a:bodyPr wrap="square" rtlCol="0">
            <a:spAutoFi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In a </a:t>
            </a:r>
            <a:r>
              <a:rPr lang="en-US" sz="2000" b="1" dirty="0">
                <a:latin typeface="Open Sans" panose="020B0606030504020204" pitchFamily="34" charset="0"/>
                <a:ea typeface="Open Sans" panose="020B0606030504020204" pitchFamily="34" charset="0"/>
                <a:cs typeface="Open Sans" panose="020B0606030504020204" pitchFamily="34" charset="0"/>
              </a:rPr>
              <a:t>Transactional</a:t>
            </a:r>
            <a:r>
              <a:rPr lang="en-US" sz="2000" dirty="0">
                <a:latin typeface="Open Sans" panose="020B0606030504020204" pitchFamily="34" charset="0"/>
                <a:ea typeface="Open Sans" panose="020B0606030504020204" pitchFamily="34" charset="0"/>
                <a:cs typeface="Open Sans" panose="020B0606030504020204" pitchFamily="34" charset="0"/>
              </a:rPr>
              <a:t> sense?</a:t>
            </a:r>
          </a:p>
        </p:txBody>
      </p:sp>
      <p:pic>
        <p:nvPicPr>
          <p:cNvPr id="17" name="Picture 16">
            <a:extLst>
              <a:ext uri="{FF2B5EF4-FFF2-40B4-BE49-F238E27FC236}">
                <a16:creationId xmlns:a16="http://schemas.microsoft.com/office/drawing/2014/main" id="{71242D80-E269-4E51-A3BA-0B253AE00815}"/>
              </a:ext>
            </a:extLst>
          </p:cNvPr>
          <p:cNvPicPr>
            <a:picLocks noChangeAspect="1"/>
          </p:cNvPicPr>
          <p:nvPr/>
        </p:nvPicPr>
        <p:blipFill rotWithShape="1">
          <a:blip r:embed="rId5"/>
          <a:srcRect t="13876"/>
          <a:stretch/>
        </p:blipFill>
        <p:spPr>
          <a:xfrm>
            <a:off x="9545941" y="6500062"/>
            <a:ext cx="520165" cy="321100"/>
          </a:xfrm>
          <a:prstGeom prst="rect">
            <a:avLst/>
          </a:prstGeom>
        </p:spPr>
      </p:pic>
      <p:sp>
        <p:nvSpPr>
          <p:cNvPr id="18" name="Footer Placeholder 1">
            <a:extLst>
              <a:ext uri="{FF2B5EF4-FFF2-40B4-BE49-F238E27FC236}">
                <a16:creationId xmlns:a16="http://schemas.microsoft.com/office/drawing/2014/main" id="{4932E0A3-B715-4C24-8485-210ED8BFD759}"/>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extLst>
      <p:ext uri="{BB962C8B-B14F-4D97-AF65-F5344CB8AC3E}">
        <p14:creationId xmlns:p14="http://schemas.microsoft.com/office/powerpoint/2010/main" val="38233522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D06FCCE-7147-453D-83E3-05209E41E45A}"/>
              </a:ext>
            </a:extLst>
          </p:cNvPr>
          <p:cNvSpPr/>
          <p:nvPr/>
        </p:nvSpPr>
        <p:spPr>
          <a:xfrm>
            <a:off x="1913391" y="1327355"/>
            <a:ext cx="7740609" cy="1102400"/>
          </a:xfrm>
          <a:prstGeom prst="rect">
            <a:avLst/>
          </a:prstGeom>
          <a:solidFill>
            <a:srgbClr val="FFF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District Council </a:t>
            </a:r>
            <a:r>
              <a:rPr lang="en-US" b="1" dirty="0"/>
              <a:t>Self-Assessment Snapshot Quiz</a:t>
            </a:r>
          </a:p>
        </p:txBody>
      </p:sp>
      <p:sp>
        <p:nvSpPr>
          <p:cNvPr id="5" name="TextBox 4">
            <a:extLst>
              <a:ext uri="{FF2B5EF4-FFF2-40B4-BE49-F238E27FC236}">
                <a16:creationId xmlns:a16="http://schemas.microsoft.com/office/drawing/2014/main" id="{6E248A2C-EF1B-4182-93E1-9D98961B6FE5}"/>
              </a:ext>
            </a:extLst>
          </p:cNvPr>
          <p:cNvSpPr txBox="1"/>
          <p:nvPr/>
        </p:nvSpPr>
        <p:spPr>
          <a:xfrm>
            <a:off x="1913391" y="1528637"/>
            <a:ext cx="7904969" cy="3477875"/>
          </a:xfrm>
          <a:prstGeom prst="rect">
            <a:avLst/>
          </a:prstGeom>
          <a:noFill/>
        </p:spPr>
        <p:txBody>
          <a:bodyPr wrap="square" rtlCol="0">
            <a:spAutoFi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Purpose of Exercise -  Not to judge where we are now but to </a:t>
            </a:r>
            <a:r>
              <a:rPr lang="en-US" sz="2000" b="1" u="sng" dirty="0">
                <a:latin typeface="Open Sans" panose="020B0606030504020204" pitchFamily="34" charset="0"/>
                <a:ea typeface="Open Sans" panose="020B0606030504020204" pitchFamily="34" charset="0"/>
                <a:cs typeface="Open Sans" panose="020B0606030504020204" pitchFamily="34" charset="0"/>
              </a:rPr>
              <a:t>arrive at a starting point</a:t>
            </a:r>
            <a:r>
              <a:rPr lang="en-US" sz="2000" b="1" dirty="0">
                <a:latin typeface="Open Sans" panose="020B0606030504020204" pitchFamily="34" charset="0"/>
                <a:ea typeface="Open Sans" panose="020B0606030504020204" pitchFamily="34" charset="0"/>
                <a:cs typeface="Open Sans" panose="020B0606030504020204" pitchFamily="34" charset="0"/>
              </a:rPr>
              <a:t> </a:t>
            </a:r>
            <a:r>
              <a:rPr lang="en-US" sz="2000" dirty="0">
                <a:latin typeface="Open Sans" panose="020B0606030504020204" pitchFamily="34" charset="0"/>
                <a:ea typeface="Open Sans" panose="020B0606030504020204" pitchFamily="34" charset="0"/>
                <a:cs typeface="Open Sans" panose="020B0606030504020204" pitchFamily="34" charset="0"/>
              </a:rPr>
              <a:t>for Internal Organizing.</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endParaRPr lang="en-US" sz="2000" b="1" dirty="0">
              <a:latin typeface="Open Sans" panose="020B0606030504020204" pitchFamily="34" charset="0"/>
              <a:ea typeface="Open Sans" panose="020B0606030504020204" pitchFamily="34" charset="0"/>
              <a:cs typeface="Open Sans" panose="020B0606030504020204" pitchFamily="34" charset="0"/>
            </a:endParaRPr>
          </a:p>
          <a:p>
            <a:r>
              <a:rPr lang="en-US" sz="2000" b="1" dirty="0">
                <a:latin typeface="Open Sans" panose="020B0606030504020204" pitchFamily="34" charset="0"/>
                <a:ea typeface="Open Sans" panose="020B0606030504020204" pitchFamily="34" charset="0"/>
                <a:cs typeface="Open Sans" panose="020B0606030504020204" pitchFamily="34" charset="0"/>
              </a:rPr>
              <a:t>REMINDERS:</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mj-lt"/>
              <a:buAutoNum type="arabicPeriod"/>
            </a:pPr>
            <a:r>
              <a:rPr lang="en-US" sz="2000" dirty="0">
                <a:latin typeface="Open Sans" panose="020B0606030504020204" pitchFamily="34" charset="0"/>
                <a:ea typeface="Open Sans" panose="020B0606030504020204" pitchFamily="34" charset="0"/>
                <a:cs typeface="Open Sans" panose="020B0606030504020204" pitchFamily="34" charset="0"/>
              </a:rPr>
              <a:t>Answer each question honestly and accurately.</a:t>
            </a:r>
          </a:p>
          <a:p>
            <a:pPr marL="457200" indent="-457200">
              <a:buFont typeface="+mj-lt"/>
              <a:buAutoNum type="arabicPeriod"/>
            </a:pPr>
            <a:r>
              <a:rPr lang="en-US" sz="2000" dirty="0">
                <a:latin typeface="Open Sans" panose="020B0606030504020204" pitchFamily="34" charset="0"/>
                <a:ea typeface="Open Sans" panose="020B0606030504020204" pitchFamily="34" charset="0"/>
                <a:cs typeface="Open Sans" panose="020B0606030504020204" pitchFamily="34" charset="0"/>
              </a:rPr>
              <a:t>Select only one answer per question (A, B, C, or D).</a:t>
            </a:r>
          </a:p>
          <a:p>
            <a:pPr marL="457200" indent="-457200">
              <a:buFont typeface="+mj-lt"/>
              <a:buAutoNum type="arabicPeriod"/>
            </a:pPr>
            <a:r>
              <a:rPr lang="en-US" sz="2000" dirty="0">
                <a:latin typeface="Open Sans" panose="020B0606030504020204" pitchFamily="34" charset="0"/>
                <a:ea typeface="Open Sans" panose="020B0606030504020204" pitchFamily="34" charset="0"/>
                <a:cs typeface="Open Sans" panose="020B0606030504020204" pitchFamily="34" charset="0"/>
              </a:rPr>
              <a:t>Your group must reach a consensus for each question.</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8" name="Picture 7">
            <a:extLst>
              <a:ext uri="{FF2B5EF4-FFF2-40B4-BE49-F238E27FC236}">
                <a16:creationId xmlns:a16="http://schemas.microsoft.com/office/drawing/2014/main" id="{6B0380E6-5AF2-4D14-BCCC-FE62AA44860D}"/>
              </a:ext>
            </a:extLst>
          </p:cNvPr>
          <p:cNvPicPr>
            <a:picLocks noChangeAspect="1"/>
          </p:cNvPicPr>
          <p:nvPr/>
        </p:nvPicPr>
        <p:blipFill rotWithShape="1">
          <a:blip r:embed="rId3"/>
          <a:srcRect t="13876"/>
          <a:stretch/>
        </p:blipFill>
        <p:spPr>
          <a:xfrm>
            <a:off x="9545941" y="6500062"/>
            <a:ext cx="520165" cy="321100"/>
          </a:xfrm>
          <a:prstGeom prst="rect">
            <a:avLst/>
          </a:prstGeom>
        </p:spPr>
      </p:pic>
      <p:sp>
        <p:nvSpPr>
          <p:cNvPr id="9" name="Footer Placeholder 1">
            <a:extLst>
              <a:ext uri="{FF2B5EF4-FFF2-40B4-BE49-F238E27FC236}">
                <a16:creationId xmlns:a16="http://schemas.microsoft.com/office/drawing/2014/main" id="{4A54281E-C30F-4B34-905F-4BBB0CF58B9C}"/>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extLst>
      <p:ext uri="{BB962C8B-B14F-4D97-AF65-F5344CB8AC3E}">
        <p14:creationId xmlns:p14="http://schemas.microsoft.com/office/powerpoint/2010/main" val="35757414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How did your </a:t>
            </a:r>
            <a:r>
              <a:rPr lang="en-US" b="1" dirty="0"/>
              <a:t>District Council score?</a:t>
            </a:r>
          </a:p>
        </p:txBody>
      </p:sp>
      <p:sp>
        <p:nvSpPr>
          <p:cNvPr id="6" name="Rectangle 5">
            <a:extLst>
              <a:ext uri="{FF2B5EF4-FFF2-40B4-BE49-F238E27FC236}">
                <a16:creationId xmlns:a16="http://schemas.microsoft.com/office/drawing/2014/main" id="{A5324E91-286D-46CF-B80C-5BE8AF75B4A0}"/>
              </a:ext>
            </a:extLst>
          </p:cNvPr>
          <p:cNvSpPr/>
          <p:nvPr/>
        </p:nvSpPr>
        <p:spPr>
          <a:xfrm>
            <a:off x="835152" y="1285327"/>
            <a:ext cx="1943100" cy="11831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200" dirty="0">
                <a:latin typeface="Open Sans" panose="020B0606030504020204" pitchFamily="34" charset="0"/>
                <a:ea typeface="Open Sans" panose="020B0606030504020204" pitchFamily="34" charset="0"/>
                <a:cs typeface="Open Sans" panose="020B0606030504020204" pitchFamily="34" charset="0"/>
              </a:rPr>
              <a:t>0-11</a:t>
            </a:r>
          </a:p>
          <a:p>
            <a:pPr algn="ctr"/>
            <a:r>
              <a:rPr lang="en-CA" sz="2200" dirty="0">
                <a:latin typeface="Open Sans" panose="020B0606030504020204" pitchFamily="34" charset="0"/>
                <a:ea typeface="Open Sans" panose="020B0606030504020204" pitchFamily="34" charset="0"/>
                <a:cs typeface="Open Sans" panose="020B0606030504020204" pitchFamily="34" charset="0"/>
              </a:rPr>
              <a:t>Red Zone</a:t>
            </a:r>
          </a:p>
        </p:txBody>
      </p:sp>
      <p:sp>
        <p:nvSpPr>
          <p:cNvPr id="7" name="Rectangle 6">
            <a:extLst>
              <a:ext uri="{FF2B5EF4-FFF2-40B4-BE49-F238E27FC236}">
                <a16:creationId xmlns:a16="http://schemas.microsoft.com/office/drawing/2014/main" id="{660653D0-91A1-4AE0-89A9-05B0069091D9}"/>
              </a:ext>
            </a:extLst>
          </p:cNvPr>
          <p:cNvSpPr/>
          <p:nvPr/>
        </p:nvSpPr>
        <p:spPr>
          <a:xfrm>
            <a:off x="835152" y="2796015"/>
            <a:ext cx="1943100" cy="118311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12-24</a:t>
            </a:r>
          </a:p>
          <a:p>
            <a:pPr algn="ctr"/>
            <a:r>
              <a:rPr lang="en-CA"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Yellow Zone</a:t>
            </a:r>
          </a:p>
        </p:txBody>
      </p:sp>
      <p:sp>
        <p:nvSpPr>
          <p:cNvPr id="8" name="Rectangle 7">
            <a:extLst>
              <a:ext uri="{FF2B5EF4-FFF2-40B4-BE49-F238E27FC236}">
                <a16:creationId xmlns:a16="http://schemas.microsoft.com/office/drawing/2014/main" id="{24E27DD2-B87B-487D-B1B7-8A3191EA3792}"/>
              </a:ext>
            </a:extLst>
          </p:cNvPr>
          <p:cNvSpPr/>
          <p:nvPr/>
        </p:nvSpPr>
        <p:spPr>
          <a:xfrm>
            <a:off x="835152" y="4394200"/>
            <a:ext cx="1943100" cy="118952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200" dirty="0">
                <a:latin typeface="Open Sans" panose="020B0606030504020204" pitchFamily="34" charset="0"/>
                <a:ea typeface="Open Sans" panose="020B0606030504020204" pitchFamily="34" charset="0"/>
                <a:cs typeface="Open Sans" panose="020B0606030504020204" pitchFamily="34" charset="0"/>
              </a:rPr>
              <a:t>25+</a:t>
            </a:r>
          </a:p>
          <a:p>
            <a:pPr algn="ctr"/>
            <a:r>
              <a:rPr lang="en-CA" sz="2200" dirty="0">
                <a:latin typeface="Open Sans" panose="020B0606030504020204" pitchFamily="34" charset="0"/>
                <a:ea typeface="Open Sans" panose="020B0606030504020204" pitchFamily="34" charset="0"/>
                <a:cs typeface="Open Sans" panose="020B0606030504020204" pitchFamily="34" charset="0"/>
              </a:rPr>
              <a:t>Green Zone</a:t>
            </a:r>
          </a:p>
        </p:txBody>
      </p:sp>
      <p:sp>
        <p:nvSpPr>
          <p:cNvPr id="10" name="TextBox 9">
            <a:extLst>
              <a:ext uri="{FF2B5EF4-FFF2-40B4-BE49-F238E27FC236}">
                <a16:creationId xmlns:a16="http://schemas.microsoft.com/office/drawing/2014/main" id="{155FA4DC-A021-450D-9158-0A59B251A73A}"/>
              </a:ext>
            </a:extLst>
          </p:cNvPr>
          <p:cNvSpPr txBox="1"/>
          <p:nvPr/>
        </p:nvSpPr>
        <p:spPr>
          <a:xfrm>
            <a:off x="3273552" y="1297929"/>
            <a:ext cx="8178800" cy="1200329"/>
          </a:xfrm>
          <a:prstGeom prst="rect">
            <a:avLst/>
          </a:prstGeom>
          <a:noFill/>
        </p:spPr>
        <p:txBody>
          <a:bodyPr wrap="square">
            <a:spAutoFit/>
          </a:bodyPr>
          <a:lstStyle/>
          <a:p>
            <a:r>
              <a:rPr lang="en-US" dirty="0">
                <a:latin typeface="Open Sans" panose="020B0606030504020204" pitchFamily="34" charset="0"/>
                <a:ea typeface="Open Sans" panose="020B0606030504020204" pitchFamily="34" charset="0"/>
                <a:cs typeface="Open Sans" panose="020B0606030504020204" pitchFamily="34" charset="0"/>
              </a:rPr>
              <a:t>Your council is extremely </a:t>
            </a:r>
            <a:r>
              <a:rPr lang="en-US" b="1" dirty="0">
                <a:latin typeface="Open Sans" panose="020B0606030504020204" pitchFamily="34" charset="0"/>
                <a:ea typeface="Open Sans" panose="020B0606030504020204" pitchFamily="34" charset="0"/>
                <a:cs typeface="Open Sans" panose="020B0606030504020204" pitchFamily="34" charset="0"/>
              </a:rPr>
              <a:t>vulnerable to employer attacks </a:t>
            </a:r>
            <a:r>
              <a:rPr lang="en-US" dirty="0">
                <a:latin typeface="Open Sans" panose="020B0606030504020204" pitchFamily="34" charset="0"/>
                <a:ea typeface="Open Sans" panose="020B0606030504020204" pitchFamily="34" charset="0"/>
                <a:cs typeface="Open Sans" panose="020B0606030504020204" pitchFamily="34" charset="0"/>
              </a:rPr>
              <a:t>that could lead to decertification, bad contract proposals, etc. You are also at high risk of </a:t>
            </a:r>
            <a:r>
              <a:rPr lang="en-US" b="1" dirty="0">
                <a:latin typeface="Open Sans" panose="020B0606030504020204" pitchFamily="34" charset="0"/>
                <a:ea typeface="Open Sans" panose="020B0606030504020204" pitchFamily="34" charset="0"/>
                <a:cs typeface="Open Sans" panose="020B0606030504020204" pitchFamily="34" charset="0"/>
              </a:rPr>
              <a:t>raids and member dropouts</a:t>
            </a:r>
            <a:r>
              <a:rPr lang="en-US" dirty="0">
                <a:latin typeface="Open Sans" panose="020B0606030504020204" pitchFamily="34" charset="0"/>
                <a:ea typeface="Open Sans" panose="020B0606030504020204" pitchFamily="34" charset="0"/>
                <a:cs typeface="Open Sans" panose="020B0606030504020204" pitchFamily="34" charset="0"/>
              </a:rPr>
              <a:t>. If you are in the red, Internal Organizing isn’t just necessary, it is an </a:t>
            </a:r>
            <a:r>
              <a:rPr lang="en-US" b="1" dirty="0">
                <a:solidFill>
                  <a:srgbClr val="FF0000"/>
                </a:solidFill>
                <a:latin typeface="Open Sans" panose="020B0606030504020204" pitchFamily="34" charset="0"/>
                <a:ea typeface="Open Sans" panose="020B0606030504020204" pitchFamily="34" charset="0"/>
                <a:cs typeface="Open Sans" panose="020B0606030504020204" pitchFamily="34" charset="0"/>
              </a:rPr>
              <a:t>urgent matter </a:t>
            </a:r>
            <a:r>
              <a:rPr lang="en-US" dirty="0">
                <a:latin typeface="Open Sans" panose="020B0606030504020204" pitchFamily="34" charset="0"/>
                <a:ea typeface="Open Sans" panose="020B0606030504020204" pitchFamily="34" charset="0"/>
                <a:cs typeface="Open Sans" panose="020B0606030504020204" pitchFamily="34" charset="0"/>
              </a:rPr>
              <a:t>of your Union’s survival.</a:t>
            </a:r>
          </a:p>
        </p:txBody>
      </p:sp>
      <p:sp>
        <p:nvSpPr>
          <p:cNvPr id="13" name="TextBox 12">
            <a:extLst>
              <a:ext uri="{FF2B5EF4-FFF2-40B4-BE49-F238E27FC236}">
                <a16:creationId xmlns:a16="http://schemas.microsoft.com/office/drawing/2014/main" id="{5BD1DE62-A26A-4F7A-B7CE-6479E1527897}"/>
              </a:ext>
            </a:extLst>
          </p:cNvPr>
          <p:cNvSpPr txBox="1"/>
          <p:nvPr/>
        </p:nvSpPr>
        <p:spPr>
          <a:xfrm>
            <a:off x="3273552" y="2796015"/>
            <a:ext cx="8178800" cy="1200329"/>
          </a:xfrm>
          <a:prstGeom prst="rect">
            <a:avLst/>
          </a:prstGeom>
          <a:noFill/>
        </p:spPr>
        <p:txBody>
          <a:bodyPr wrap="square">
            <a:spAutoFit/>
          </a:bodyPr>
          <a:lstStyle/>
          <a:p>
            <a:r>
              <a:rPr lang="en-US" dirty="0">
                <a:latin typeface="Open Sans" panose="020B0606030504020204" pitchFamily="34" charset="0"/>
                <a:ea typeface="Open Sans" panose="020B0606030504020204" pitchFamily="34" charset="0"/>
                <a:cs typeface="Open Sans" panose="020B0606030504020204" pitchFamily="34" charset="0"/>
              </a:rPr>
              <a:t>Your council is </a:t>
            </a:r>
            <a:r>
              <a:rPr lang="en-US" b="1" dirty="0">
                <a:latin typeface="Open Sans" panose="020B0606030504020204" pitchFamily="34" charset="0"/>
                <a:ea typeface="Open Sans" panose="020B0606030504020204" pitchFamily="34" charset="0"/>
                <a:cs typeface="Open Sans" panose="020B0606030504020204" pitchFamily="34" charset="0"/>
              </a:rPr>
              <a:t>still vulnerable to attack</a:t>
            </a:r>
            <a:r>
              <a:rPr lang="en-US" dirty="0">
                <a:latin typeface="Open Sans" panose="020B0606030504020204" pitchFamily="34" charset="0"/>
                <a:ea typeface="Open Sans" panose="020B0606030504020204" pitchFamily="34" charset="0"/>
                <a:cs typeface="Open Sans" panose="020B0606030504020204" pitchFamily="34" charset="0"/>
              </a:rPr>
              <a:t>, but you likely </a:t>
            </a:r>
            <a:r>
              <a:rPr lang="en-US" b="1" dirty="0">
                <a:latin typeface="Open Sans" panose="020B0606030504020204" pitchFamily="34" charset="0"/>
                <a:ea typeface="Open Sans" panose="020B0606030504020204" pitchFamily="34" charset="0"/>
                <a:cs typeface="Open Sans" panose="020B0606030504020204" pitchFamily="34" charset="0"/>
              </a:rPr>
              <a:t>have a small but growing base</a:t>
            </a:r>
            <a:r>
              <a:rPr lang="en-US" dirty="0">
                <a:latin typeface="Open Sans" panose="020B0606030504020204" pitchFamily="34" charset="0"/>
                <a:ea typeface="Open Sans" panose="020B0606030504020204" pitchFamily="34" charset="0"/>
                <a:cs typeface="Open Sans" panose="020B0606030504020204" pitchFamily="34" charset="0"/>
              </a:rPr>
              <a:t> of rank-and-file activists from which you can create internal campaigns to fortify your Union’s strength and bargaining POWER. There’s </a:t>
            </a:r>
            <a:r>
              <a:rPr lang="en-US" b="1" dirty="0">
                <a:highlight>
                  <a:srgbClr val="FFFF00"/>
                </a:highlight>
                <a:latin typeface="Open Sans" panose="020B0606030504020204" pitchFamily="34" charset="0"/>
                <a:ea typeface="Open Sans" panose="020B0606030504020204" pitchFamily="34" charset="0"/>
                <a:cs typeface="Open Sans" panose="020B0606030504020204" pitchFamily="34" charset="0"/>
              </a:rPr>
              <a:t>still much work to do </a:t>
            </a:r>
            <a:r>
              <a:rPr lang="en-US" dirty="0">
                <a:latin typeface="Open Sans" panose="020B0606030504020204" pitchFamily="34" charset="0"/>
                <a:ea typeface="Open Sans" panose="020B0606030504020204" pitchFamily="34" charset="0"/>
                <a:cs typeface="Open Sans" panose="020B0606030504020204" pitchFamily="34" charset="0"/>
              </a:rPr>
              <a:t>to get members involved and grow.</a:t>
            </a:r>
          </a:p>
        </p:txBody>
      </p:sp>
      <p:sp>
        <p:nvSpPr>
          <p:cNvPr id="14" name="TextBox 13">
            <a:extLst>
              <a:ext uri="{FF2B5EF4-FFF2-40B4-BE49-F238E27FC236}">
                <a16:creationId xmlns:a16="http://schemas.microsoft.com/office/drawing/2014/main" id="{5F05A44E-FEAD-47EC-842A-C86D94E932E0}"/>
              </a:ext>
            </a:extLst>
          </p:cNvPr>
          <p:cNvSpPr txBox="1"/>
          <p:nvPr/>
        </p:nvSpPr>
        <p:spPr>
          <a:xfrm>
            <a:off x="3273552" y="4394200"/>
            <a:ext cx="8178800" cy="1477328"/>
          </a:xfrm>
          <a:prstGeom prst="rect">
            <a:avLst/>
          </a:prstGeom>
          <a:noFill/>
        </p:spPr>
        <p:txBody>
          <a:bodyPr wrap="square">
            <a:spAutoFit/>
          </a:bodyPr>
          <a:lstStyle/>
          <a:p>
            <a:r>
              <a:rPr lang="en-US" dirty="0">
                <a:latin typeface="Open Sans" panose="020B0606030504020204" pitchFamily="34" charset="0"/>
                <a:ea typeface="Open Sans" panose="020B0606030504020204" pitchFamily="34" charset="0"/>
                <a:cs typeface="Open Sans" panose="020B0606030504020204" pitchFamily="34" charset="0"/>
              </a:rPr>
              <a:t>Your council likely boasts </a:t>
            </a:r>
            <a:r>
              <a:rPr lang="en-US" b="1" dirty="0">
                <a:latin typeface="Open Sans" panose="020B0606030504020204" pitchFamily="34" charset="0"/>
                <a:ea typeface="Open Sans" panose="020B0606030504020204" pitchFamily="34" charset="0"/>
                <a:cs typeface="Open Sans" panose="020B0606030504020204" pitchFamily="34" charset="0"/>
              </a:rPr>
              <a:t>strong membership committees</a:t>
            </a:r>
            <a:r>
              <a:rPr lang="en-US" dirty="0">
                <a:latin typeface="Open Sans" panose="020B0606030504020204" pitchFamily="34" charset="0"/>
                <a:ea typeface="Open Sans" panose="020B0606030504020204" pitchFamily="34" charset="0"/>
                <a:cs typeface="Open Sans" panose="020B0606030504020204" pitchFamily="34" charset="0"/>
              </a:rPr>
              <a:t>, with impressive meeting turnout and members who are always strike-ready. The average member </a:t>
            </a:r>
            <a:r>
              <a:rPr lang="en-US" b="1" dirty="0">
                <a:solidFill>
                  <a:srgbClr val="00B050"/>
                </a:solidFill>
                <a:latin typeface="Open Sans" panose="020B0606030504020204" pitchFamily="34" charset="0"/>
                <a:ea typeface="Open Sans" panose="020B0606030504020204" pitchFamily="34" charset="0"/>
                <a:cs typeface="Open Sans" panose="020B0606030504020204" pitchFamily="34" charset="0"/>
              </a:rPr>
              <a:t>speaks highly of the Union and strongly believes in collective action</a:t>
            </a:r>
            <a:r>
              <a:rPr lang="en-US" dirty="0">
                <a:latin typeface="Open Sans" panose="020B0606030504020204" pitchFamily="34" charset="0"/>
                <a:ea typeface="Open Sans" panose="020B0606030504020204" pitchFamily="34" charset="0"/>
                <a:cs typeface="Open Sans" panose="020B0606030504020204" pitchFamily="34" charset="0"/>
              </a:rPr>
              <a:t>. However, never underestimate the importance of Internal Organizing—employers can be sneaky!</a:t>
            </a:r>
          </a:p>
        </p:txBody>
      </p:sp>
      <p:pic>
        <p:nvPicPr>
          <p:cNvPr id="11" name="Picture 10">
            <a:extLst>
              <a:ext uri="{FF2B5EF4-FFF2-40B4-BE49-F238E27FC236}">
                <a16:creationId xmlns:a16="http://schemas.microsoft.com/office/drawing/2014/main" id="{AC9C7EB3-0905-47EB-969D-BE4499919833}"/>
              </a:ext>
            </a:extLst>
          </p:cNvPr>
          <p:cNvPicPr>
            <a:picLocks noChangeAspect="1"/>
          </p:cNvPicPr>
          <p:nvPr/>
        </p:nvPicPr>
        <p:blipFill rotWithShape="1">
          <a:blip r:embed="rId3"/>
          <a:srcRect t="13876"/>
          <a:stretch/>
        </p:blipFill>
        <p:spPr>
          <a:xfrm>
            <a:off x="9545941" y="6500062"/>
            <a:ext cx="520165" cy="321100"/>
          </a:xfrm>
          <a:prstGeom prst="rect">
            <a:avLst/>
          </a:prstGeom>
        </p:spPr>
      </p:pic>
      <p:sp>
        <p:nvSpPr>
          <p:cNvPr id="12" name="Footer Placeholder 1">
            <a:extLst>
              <a:ext uri="{FF2B5EF4-FFF2-40B4-BE49-F238E27FC236}">
                <a16:creationId xmlns:a16="http://schemas.microsoft.com/office/drawing/2014/main" id="{DE50F74E-DC5A-4BA5-87D8-30BB5C0BC675}"/>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extLst>
      <p:ext uri="{BB962C8B-B14F-4D97-AF65-F5344CB8AC3E}">
        <p14:creationId xmlns:p14="http://schemas.microsoft.com/office/powerpoint/2010/main" val="5630725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1AF6EEC-E1DB-DB09-A20F-024818E3BE22}"/>
              </a:ext>
            </a:extLst>
          </p:cNvPr>
          <p:cNvSpPr/>
          <p:nvPr/>
        </p:nvSpPr>
        <p:spPr>
          <a:xfrm>
            <a:off x="0" y="3271993"/>
            <a:ext cx="12192000" cy="1602827"/>
          </a:xfrm>
          <a:prstGeom prst="rect">
            <a:avLst/>
          </a:prstGeom>
          <a:solidFill>
            <a:schemeClr val="tx1">
              <a:lumMod val="95000"/>
              <a:lumOff val="5000"/>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22BAFBE6-7276-355F-10CE-C73F3D59C0E1}"/>
              </a:ext>
            </a:extLst>
          </p:cNvPr>
          <p:cNvSpPr/>
          <p:nvPr/>
        </p:nvSpPr>
        <p:spPr>
          <a:xfrm>
            <a:off x="0" y="3129131"/>
            <a:ext cx="12192000" cy="152400"/>
          </a:xfrm>
          <a:prstGeom prst="rect">
            <a:avLst/>
          </a:prstGeom>
          <a:solidFill>
            <a:srgbClr val="E8B9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8C756FB2-BDCA-A849-9D5D-E75B00BCA451}"/>
              </a:ext>
            </a:extLst>
          </p:cNvPr>
          <p:cNvSpPr txBox="1"/>
          <p:nvPr/>
        </p:nvSpPr>
        <p:spPr>
          <a:xfrm>
            <a:off x="496778" y="3490065"/>
            <a:ext cx="9119155" cy="1200329"/>
          </a:xfrm>
          <a:prstGeom prst="rect">
            <a:avLst/>
          </a:prstGeom>
          <a:noFill/>
        </p:spPr>
        <p:txBody>
          <a:bodyPr wrap="square" rtlCol="0">
            <a:spAutoFit/>
          </a:bodyPr>
          <a:lstStyle/>
          <a:p>
            <a:r>
              <a:rPr lang="en-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Getting Started:</a:t>
            </a:r>
          </a:p>
          <a:p>
            <a:r>
              <a:rPr lang="en-US" sz="3600" b="1" dirty="0">
                <a:solidFill>
                  <a:srgbClr val="FFC000"/>
                </a:solidFill>
                <a:latin typeface="Open Sans" panose="020B0606030504020204" pitchFamily="34" charset="0"/>
                <a:ea typeface="Open Sans" panose="020B0606030504020204" pitchFamily="34" charset="0"/>
                <a:cs typeface="Open Sans" panose="020B0606030504020204" pitchFamily="34" charset="0"/>
              </a:rPr>
              <a:t>Internal Organizing Campaign</a:t>
            </a:r>
          </a:p>
        </p:txBody>
      </p:sp>
      <p:sp>
        <p:nvSpPr>
          <p:cNvPr id="9" name="Google Shape;225;p7">
            <a:extLst>
              <a:ext uri="{FF2B5EF4-FFF2-40B4-BE49-F238E27FC236}">
                <a16:creationId xmlns:a16="http://schemas.microsoft.com/office/drawing/2014/main" id="{BE1A04EB-48DB-48BA-B2AA-437BFF149837}"/>
              </a:ext>
            </a:extLst>
          </p:cNvPr>
          <p:cNvSpPr/>
          <p:nvPr/>
        </p:nvSpPr>
        <p:spPr>
          <a:xfrm>
            <a:off x="8044820" y="3646940"/>
            <a:ext cx="1682840" cy="1479646"/>
          </a:xfrm>
          <a:prstGeom prst="rect">
            <a:avLst/>
          </a:prstGeom>
          <a:solidFill>
            <a:srgbClr val="FFFFFF">
              <a:alpha val="9803"/>
            </a:srgbClr>
          </a:solidFill>
          <a:ln w="127000" cap="flat" cmpd="sng">
            <a:solidFill>
              <a:srgbClr val="E7B90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000" b="0" i="0" u="none" strike="noStrike" cap="none" dirty="0">
                <a:solidFill>
                  <a:schemeClr val="bg1"/>
                </a:solidFill>
                <a:latin typeface="Source Sans Pro"/>
                <a:ea typeface="Source Sans Pro"/>
                <a:cs typeface="Source Sans Pro"/>
                <a:sym typeface="Source Sans Pro"/>
              </a:rPr>
              <a:t>03</a:t>
            </a:r>
            <a:endParaRPr sz="10000" dirty="0">
              <a:solidFill>
                <a:schemeClr val="bg1"/>
              </a:solidFill>
            </a:endParaRPr>
          </a:p>
        </p:txBody>
      </p:sp>
      <p:grpSp>
        <p:nvGrpSpPr>
          <p:cNvPr id="2" name="Google Shape;228;p7">
            <a:extLst>
              <a:ext uri="{FF2B5EF4-FFF2-40B4-BE49-F238E27FC236}">
                <a16:creationId xmlns:a16="http://schemas.microsoft.com/office/drawing/2014/main" id="{4A18EBEC-6182-4B29-9B12-26D608C617BC}"/>
              </a:ext>
            </a:extLst>
          </p:cNvPr>
          <p:cNvGrpSpPr/>
          <p:nvPr/>
        </p:nvGrpSpPr>
        <p:grpSpPr>
          <a:xfrm>
            <a:off x="10062363" y="3576470"/>
            <a:ext cx="2464340" cy="1701137"/>
            <a:chOff x="10422411" y="939875"/>
            <a:chExt cx="1837799" cy="1369289"/>
          </a:xfrm>
        </p:grpSpPr>
        <p:pic>
          <p:nvPicPr>
            <p:cNvPr id="14" name="Google Shape;229;p7">
              <a:extLst>
                <a:ext uri="{FF2B5EF4-FFF2-40B4-BE49-F238E27FC236}">
                  <a16:creationId xmlns:a16="http://schemas.microsoft.com/office/drawing/2014/main" id="{C2C3D28D-3503-4E00-81F8-52250BECECB4}"/>
                </a:ext>
              </a:extLst>
            </p:cNvPr>
            <p:cNvPicPr preferRelativeResize="0"/>
            <p:nvPr/>
          </p:nvPicPr>
          <p:blipFill rotWithShape="1">
            <a:blip r:embed="rId4" cstate="print">
              <a:alphaModFix/>
            </a:blip>
            <a:srcRect/>
            <a:stretch/>
          </p:blipFill>
          <p:spPr>
            <a:xfrm>
              <a:off x="10422411" y="939875"/>
              <a:ext cx="1254989" cy="1254989"/>
            </a:xfrm>
            <a:prstGeom prst="rect">
              <a:avLst/>
            </a:prstGeom>
            <a:noFill/>
            <a:ln>
              <a:noFill/>
            </a:ln>
          </p:spPr>
        </p:pic>
        <p:sp>
          <p:nvSpPr>
            <p:cNvPr id="15" name="Google Shape;230;p7">
              <a:extLst>
                <a:ext uri="{FF2B5EF4-FFF2-40B4-BE49-F238E27FC236}">
                  <a16:creationId xmlns:a16="http://schemas.microsoft.com/office/drawing/2014/main" id="{2E4BFC44-AB6F-4879-97CF-2C79F6C32914}"/>
                </a:ext>
              </a:extLst>
            </p:cNvPr>
            <p:cNvSpPr txBox="1"/>
            <p:nvPr/>
          </p:nvSpPr>
          <p:spPr>
            <a:xfrm>
              <a:off x="11735270" y="1991664"/>
              <a:ext cx="524940" cy="317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en-US" sz="2000" b="0" i="0" u="none" strike="noStrike" cap="none" dirty="0">
                  <a:solidFill>
                    <a:schemeClr val="dk1"/>
                  </a:solidFill>
                  <a:latin typeface="Source Sans Pro"/>
                  <a:ea typeface="Source Sans Pro"/>
                  <a:cs typeface="Source Sans Pro"/>
                  <a:sym typeface="Source Sans Pro"/>
                </a:rPr>
                <a:t>®</a:t>
              </a:r>
              <a:endParaRPr dirty="0"/>
            </a:p>
          </p:txBody>
        </p:sp>
      </p:grpSp>
      <p:sp>
        <p:nvSpPr>
          <p:cNvPr id="16" name="TextBox 15">
            <a:extLst>
              <a:ext uri="{FF2B5EF4-FFF2-40B4-BE49-F238E27FC236}">
                <a16:creationId xmlns:a16="http://schemas.microsoft.com/office/drawing/2014/main" id="{76466472-48A5-4E2E-B9D4-AD8DFC2E2260}"/>
              </a:ext>
            </a:extLst>
          </p:cNvPr>
          <p:cNvSpPr txBox="1"/>
          <p:nvPr/>
        </p:nvSpPr>
        <p:spPr>
          <a:xfrm>
            <a:off x="10229639" y="5135008"/>
            <a:ext cx="1373017" cy="461665"/>
          </a:xfrm>
          <a:prstGeom prst="rect">
            <a:avLst/>
          </a:prstGeom>
          <a:noFill/>
        </p:spPr>
        <p:txBody>
          <a:bodyPr wrap="square" rtlCol="0">
            <a:spAutoFit/>
          </a:bodyPr>
          <a:lstStyle/>
          <a:p>
            <a:r>
              <a:rPr lang="en-CA" sz="2400" b="1" dirty="0">
                <a:solidFill>
                  <a:srgbClr val="E7B909"/>
                </a:solidFill>
              </a:rPr>
              <a:t>i</a:t>
            </a:r>
            <a:r>
              <a:rPr lang="en-CA" sz="2400" b="1" dirty="0"/>
              <a:t>FTI.edu</a:t>
            </a:r>
          </a:p>
        </p:txBody>
      </p:sp>
      <p:pic>
        <p:nvPicPr>
          <p:cNvPr id="10" name="Picture 9">
            <a:extLst>
              <a:ext uri="{FF2B5EF4-FFF2-40B4-BE49-F238E27FC236}">
                <a16:creationId xmlns:a16="http://schemas.microsoft.com/office/drawing/2014/main" id="{FC4B06FC-DEE5-4682-95F1-04B8FCC62A14}"/>
              </a:ext>
            </a:extLst>
          </p:cNvPr>
          <p:cNvPicPr>
            <a:picLocks noChangeAspect="1"/>
          </p:cNvPicPr>
          <p:nvPr/>
        </p:nvPicPr>
        <p:blipFill rotWithShape="1">
          <a:blip r:embed="rId5"/>
          <a:srcRect t="13876"/>
          <a:stretch/>
        </p:blipFill>
        <p:spPr>
          <a:xfrm>
            <a:off x="9545941" y="6500062"/>
            <a:ext cx="520165" cy="321100"/>
          </a:xfrm>
          <a:prstGeom prst="rect">
            <a:avLst/>
          </a:prstGeom>
        </p:spPr>
      </p:pic>
    </p:spTree>
    <p:custDataLst>
      <p:tags r:id="rId1"/>
    </p:custDataLst>
    <p:extLst>
      <p:ext uri="{BB962C8B-B14F-4D97-AF65-F5344CB8AC3E}">
        <p14:creationId xmlns:p14="http://schemas.microsoft.com/office/powerpoint/2010/main" val="2128506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C4615-487E-48FE-8139-D2EF85860419}"/>
              </a:ext>
            </a:extLst>
          </p:cNvPr>
          <p:cNvSpPr>
            <a:spLocks noGrp="1"/>
          </p:cNvSpPr>
          <p:nvPr>
            <p:ph type="title"/>
          </p:nvPr>
        </p:nvSpPr>
        <p:spPr/>
        <p:txBody>
          <a:bodyPr/>
          <a:lstStyle/>
          <a:p>
            <a:r>
              <a:rPr lang="en-CA" dirty="0">
                <a:solidFill>
                  <a:schemeClr val="bg1"/>
                </a:solidFill>
              </a:rPr>
              <a:t>Introduction</a:t>
            </a:r>
          </a:p>
        </p:txBody>
      </p:sp>
      <p:pic>
        <p:nvPicPr>
          <p:cNvPr id="4" name="Picture 2" descr="Is This What Getting to Know you Feels Like? -">
            <a:extLst>
              <a:ext uri="{FF2B5EF4-FFF2-40B4-BE49-F238E27FC236}">
                <a16:creationId xmlns:a16="http://schemas.microsoft.com/office/drawing/2014/main" id="{4D9FA155-1972-46B4-A080-6F69788ABE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20048" y="197388"/>
            <a:ext cx="4771952" cy="2493158"/>
          </a:xfrm>
          <a:prstGeom prst="rect">
            <a:avLst/>
          </a:prstGeom>
          <a:noFill/>
          <a:extLst>
            <a:ext uri="{909E8E84-426E-40DD-AFC4-6F175D3DCCD1}">
              <a14:hiddenFill xmlns:a14="http://schemas.microsoft.com/office/drawing/2010/main">
                <a:solidFill>
                  <a:srgbClr val="FFFFFF"/>
                </a:solidFill>
              </a14:hiddenFill>
            </a:ext>
          </a:extLst>
        </p:spPr>
      </p:pic>
      <p:sp>
        <p:nvSpPr>
          <p:cNvPr id="18" name="Footer Placeholder 1">
            <a:extLst>
              <a:ext uri="{FF2B5EF4-FFF2-40B4-BE49-F238E27FC236}">
                <a16:creationId xmlns:a16="http://schemas.microsoft.com/office/drawing/2014/main" id="{52EF0CF5-DB3F-43CE-908C-374CF74AE518}"/>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pic>
        <p:nvPicPr>
          <p:cNvPr id="20" name="Picture 19">
            <a:extLst>
              <a:ext uri="{FF2B5EF4-FFF2-40B4-BE49-F238E27FC236}">
                <a16:creationId xmlns:a16="http://schemas.microsoft.com/office/drawing/2014/main" id="{ED92E8EF-FBCE-4EFA-9FF9-44E01F3A0105}"/>
              </a:ext>
            </a:extLst>
          </p:cNvPr>
          <p:cNvPicPr>
            <a:picLocks noChangeAspect="1"/>
          </p:cNvPicPr>
          <p:nvPr/>
        </p:nvPicPr>
        <p:blipFill>
          <a:blip r:embed="rId5"/>
          <a:stretch>
            <a:fillRect/>
          </a:stretch>
        </p:blipFill>
        <p:spPr>
          <a:xfrm>
            <a:off x="1331098" y="1647376"/>
            <a:ext cx="3783343" cy="632625"/>
          </a:xfrm>
          <a:prstGeom prst="rect">
            <a:avLst/>
          </a:prstGeom>
        </p:spPr>
      </p:pic>
      <p:pic>
        <p:nvPicPr>
          <p:cNvPr id="9" name="Picture 8">
            <a:extLst>
              <a:ext uri="{FF2B5EF4-FFF2-40B4-BE49-F238E27FC236}">
                <a16:creationId xmlns:a16="http://schemas.microsoft.com/office/drawing/2014/main" id="{BDA4927E-DA75-4E99-9D23-7C6C911F1BD8}"/>
              </a:ext>
            </a:extLst>
          </p:cNvPr>
          <p:cNvPicPr>
            <a:picLocks noChangeAspect="1"/>
          </p:cNvPicPr>
          <p:nvPr/>
        </p:nvPicPr>
        <p:blipFill>
          <a:blip r:embed="rId6"/>
          <a:stretch>
            <a:fillRect/>
          </a:stretch>
        </p:blipFill>
        <p:spPr>
          <a:xfrm>
            <a:off x="1331098" y="3896557"/>
            <a:ext cx="9694711" cy="1870093"/>
          </a:xfrm>
          <a:prstGeom prst="rect">
            <a:avLst/>
          </a:prstGeom>
        </p:spPr>
      </p:pic>
      <p:pic>
        <p:nvPicPr>
          <p:cNvPr id="10" name="Picture 9">
            <a:extLst>
              <a:ext uri="{FF2B5EF4-FFF2-40B4-BE49-F238E27FC236}">
                <a16:creationId xmlns:a16="http://schemas.microsoft.com/office/drawing/2014/main" id="{7FFC5847-67AD-44B7-BB80-4A0CBBF290B5}"/>
              </a:ext>
            </a:extLst>
          </p:cNvPr>
          <p:cNvPicPr>
            <a:picLocks noChangeAspect="1"/>
          </p:cNvPicPr>
          <p:nvPr/>
        </p:nvPicPr>
        <p:blipFill rotWithShape="1">
          <a:blip r:embed="rId7"/>
          <a:srcRect t="13876"/>
          <a:stretch/>
        </p:blipFill>
        <p:spPr>
          <a:xfrm>
            <a:off x="9545941" y="6500062"/>
            <a:ext cx="520165" cy="321100"/>
          </a:xfrm>
          <a:prstGeom prst="rect">
            <a:avLst/>
          </a:prstGeom>
        </p:spPr>
      </p:pic>
      <p:pic>
        <p:nvPicPr>
          <p:cNvPr id="7" name="Picture 6">
            <a:extLst>
              <a:ext uri="{FF2B5EF4-FFF2-40B4-BE49-F238E27FC236}">
                <a16:creationId xmlns:a16="http://schemas.microsoft.com/office/drawing/2014/main" id="{02159601-3C74-8797-8DAE-C7FC8FB3DE11}"/>
              </a:ext>
            </a:extLst>
          </p:cNvPr>
          <p:cNvPicPr>
            <a:picLocks noChangeAspect="1"/>
          </p:cNvPicPr>
          <p:nvPr/>
        </p:nvPicPr>
        <p:blipFill>
          <a:blip r:embed="rId8"/>
          <a:stretch>
            <a:fillRect/>
          </a:stretch>
        </p:blipFill>
        <p:spPr>
          <a:xfrm>
            <a:off x="1331097" y="2280001"/>
            <a:ext cx="8938603" cy="1616556"/>
          </a:xfrm>
          <a:prstGeom prst="rect">
            <a:avLst/>
          </a:prstGeom>
        </p:spPr>
      </p:pic>
    </p:spTree>
    <p:custDataLst>
      <p:tags r:id="rId1"/>
    </p:custDataLst>
    <p:extLst>
      <p:ext uri="{BB962C8B-B14F-4D97-AF65-F5344CB8AC3E}">
        <p14:creationId xmlns:p14="http://schemas.microsoft.com/office/powerpoint/2010/main" val="42490118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Rectangle 2"/>
          <p:cNvSpPr>
            <a:spLocks noChangeArrowheads="1"/>
          </p:cNvSpPr>
          <p:nvPr/>
        </p:nvSpPr>
        <p:spPr bwMode="auto">
          <a:xfrm>
            <a:off x="1524001" y="329684"/>
            <a:ext cx="184731" cy="369332"/>
          </a:xfrm>
          <a:prstGeom prst="rect">
            <a:avLst/>
          </a:prstGeom>
          <a:noFill/>
          <a:ln w="9525">
            <a:noFill/>
            <a:miter lim="800000"/>
            <a:headEnd/>
            <a:tailEnd/>
          </a:ln>
          <a:effectLst/>
        </p:spPr>
        <p:txBody>
          <a:bodyPr wrap="none" anchor="ctr">
            <a:spAutoFit/>
          </a:bodyPr>
          <a:lstStyle/>
          <a:p>
            <a:endParaRPr lang="en-US" dirty="0"/>
          </a:p>
        </p:txBody>
      </p:sp>
      <p:sp>
        <p:nvSpPr>
          <p:cNvPr id="363523" name="Rectangle 3"/>
          <p:cNvSpPr>
            <a:spLocks noChangeArrowheads="1"/>
          </p:cNvSpPr>
          <p:nvPr/>
        </p:nvSpPr>
        <p:spPr bwMode="auto">
          <a:xfrm>
            <a:off x="1524001" y="329684"/>
            <a:ext cx="184731" cy="369332"/>
          </a:xfrm>
          <a:prstGeom prst="rect">
            <a:avLst/>
          </a:prstGeom>
          <a:noFill/>
          <a:ln w="9525">
            <a:noFill/>
            <a:miter lim="800000"/>
            <a:headEnd/>
            <a:tailEnd/>
          </a:ln>
          <a:effectLst/>
        </p:spPr>
        <p:txBody>
          <a:bodyPr wrap="none" anchor="ctr">
            <a:spAutoFit/>
          </a:bodyPr>
          <a:lstStyle/>
          <a:p>
            <a:endParaRPr lang="en-US" dirty="0"/>
          </a:p>
        </p:txBody>
      </p:sp>
      <p:sp>
        <p:nvSpPr>
          <p:cNvPr id="363524" name="Rectangle 4"/>
          <p:cNvSpPr>
            <a:spLocks noChangeArrowheads="1"/>
          </p:cNvSpPr>
          <p:nvPr/>
        </p:nvSpPr>
        <p:spPr bwMode="auto">
          <a:xfrm>
            <a:off x="1524001" y="329684"/>
            <a:ext cx="184731" cy="369332"/>
          </a:xfrm>
          <a:prstGeom prst="rect">
            <a:avLst/>
          </a:prstGeom>
          <a:noFill/>
          <a:ln w="9525">
            <a:noFill/>
            <a:miter lim="800000"/>
            <a:headEnd/>
            <a:tailEnd/>
          </a:ln>
          <a:effectLst/>
        </p:spPr>
        <p:txBody>
          <a:bodyPr wrap="none" anchor="ctr">
            <a:spAutoFit/>
          </a:bodyPr>
          <a:lstStyle/>
          <a:p>
            <a:endParaRPr lang="en-US" dirty="0"/>
          </a:p>
        </p:txBody>
      </p:sp>
      <p:sp>
        <p:nvSpPr>
          <p:cNvPr id="4" name="TextBox 3"/>
          <p:cNvSpPr txBox="1"/>
          <p:nvPr/>
        </p:nvSpPr>
        <p:spPr>
          <a:xfrm>
            <a:off x="746145" y="3964900"/>
            <a:ext cx="10572750" cy="615553"/>
          </a:xfrm>
          <a:prstGeom prst="rect">
            <a:avLst/>
          </a:prstGeom>
          <a:noFill/>
        </p:spPr>
        <p:txBody>
          <a:bodyPr wrap="square" rtlCol="0">
            <a:spAutoFit/>
          </a:bodyPr>
          <a:lstStyle/>
          <a:p>
            <a:endParaRPr lang="en-US" sz="1600" dirty="0"/>
          </a:p>
          <a:p>
            <a:endParaRPr lang="en-US" dirty="0"/>
          </a:p>
        </p:txBody>
      </p:sp>
      <p:sp>
        <p:nvSpPr>
          <p:cNvPr id="6" name="Title 5">
            <a:extLst>
              <a:ext uri="{FF2B5EF4-FFF2-40B4-BE49-F238E27FC236}">
                <a16:creationId xmlns:a16="http://schemas.microsoft.com/office/drawing/2014/main" id="{D6E9133A-6710-43BC-BC87-27C22D1F2757}"/>
              </a:ext>
            </a:extLst>
          </p:cNvPr>
          <p:cNvSpPr>
            <a:spLocks noGrp="1"/>
          </p:cNvSpPr>
          <p:nvPr>
            <p:ph type="title"/>
          </p:nvPr>
        </p:nvSpPr>
        <p:spPr/>
        <p:txBody>
          <a:bodyPr/>
          <a:lstStyle/>
          <a:p>
            <a:r>
              <a:rPr lang="en-CA" dirty="0">
                <a:solidFill>
                  <a:schemeClr val="bg1"/>
                </a:solidFill>
              </a:rPr>
              <a:t>Getting </a:t>
            </a:r>
            <a:r>
              <a:rPr lang="en-CA" dirty="0"/>
              <a:t>Started</a:t>
            </a:r>
          </a:p>
        </p:txBody>
      </p:sp>
      <p:sp>
        <p:nvSpPr>
          <p:cNvPr id="12" name="TextBox 11">
            <a:extLst>
              <a:ext uri="{FF2B5EF4-FFF2-40B4-BE49-F238E27FC236}">
                <a16:creationId xmlns:a16="http://schemas.microsoft.com/office/drawing/2014/main" id="{31FC4882-C3BF-4FC7-8B0A-74249484E965}"/>
              </a:ext>
            </a:extLst>
          </p:cNvPr>
          <p:cNvSpPr txBox="1"/>
          <p:nvPr/>
        </p:nvSpPr>
        <p:spPr>
          <a:xfrm>
            <a:off x="977900" y="1656576"/>
            <a:ext cx="9525000" cy="2246769"/>
          </a:xfrm>
          <a:prstGeom prst="rect">
            <a:avLst/>
          </a:prstGeom>
          <a:noFill/>
        </p:spPr>
        <p:txBody>
          <a:bodyPr wrap="square">
            <a:spAutoFit/>
          </a:bodyPr>
          <a:lstStyle/>
          <a:p>
            <a:pPr marL="457200" indent="-457200">
              <a:buFont typeface="+mj-lt"/>
              <a:buAutoNum type="arabicPeriod"/>
            </a:pPr>
            <a:r>
              <a:rPr lang="en-US" sz="2000" dirty="0">
                <a:latin typeface="Open Sans" panose="020B0606030504020204" pitchFamily="34" charset="0"/>
                <a:ea typeface="Open Sans" panose="020B0606030504020204" pitchFamily="34" charset="0"/>
                <a:cs typeface="Open Sans" panose="020B0606030504020204" pitchFamily="34" charset="0"/>
              </a:rPr>
              <a:t>Is there a </a:t>
            </a:r>
            <a:r>
              <a:rPr lang="en-US" sz="2000" b="1" dirty="0">
                <a:solidFill>
                  <a:srgbClr val="E7B909"/>
                </a:solidFill>
                <a:latin typeface="Open Sans" panose="020B0606030504020204" pitchFamily="34" charset="0"/>
                <a:ea typeface="Open Sans" panose="020B0606030504020204" pitchFamily="34" charset="0"/>
                <a:cs typeface="Open Sans" panose="020B0606030504020204" pitchFamily="34" charset="0"/>
              </a:rPr>
              <a:t>need for internal organizing </a:t>
            </a:r>
            <a:r>
              <a:rPr lang="en-US" sz="2000" dirty="0">
                <a:latin typeface="Open Sans" panose="020B0606030504020204" pitchFamily="34" charset="0"/>
                <a:ea typeface="Open Sans" panose="020B0606030504020204" pitchFamily="34" charset="0"/>
                <a:cs typeface="Open Sans" panose="020B0606030504020204" pitchFamily="34" charset="0"/>
              </a:rPr>
              <a:t>in your District Council?</a:t>
            </a:r>
          </a:p>
          <a:p>
            <a:pPr marL="457200" indent="-457200">
              <a:buFont typeface="+mj-lt"/>
              <a:buAutoNum type="arabicPeriod"/>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mj-lt"/>
              <a:buAutoNum type="arabicPeriod"/>
            </a:pPr>
            <a:r>
              <a:rPr lang="en-US" sz="2000" dirty="0">
                <a:latin typeface="Open Sans" panose="020B0606030504020204" pitchFamily="34" charset="0"/>
                <a:ea typeface="Open Sans" panose="020B0606030504020204" pitchFamily="34" charset="0"/>
                <a:cs typeface="Open Sans" panose="020B0606030504020204" pitchFamily="34" charset="0"/>
              </a:rPr>
              <a:t>Where can internal organizing </a:t>
            </a:r>
            <a:r>
              <a:rPr lang="en-US" sz="2000" b="1" dirty="0">
                <a:solidFill>
                  <a:srgbClr val="E7B909"/>
                </a:solidFill>
                <a:latin typeface="Open Sans" panose="020B0606030504020204" pitchFamily="34" charset="0"/>
                <a:ea typeface="Open Sans" panose="020B0606030504020204" pitchFamily="34" charset="0"/>
                <a:cs typeface="Open Sans" panose="020B0606030504020204" pitchFamily="34" charset="0"/>
              </a:rPr>
              <a:t>increase union membership </a:t>
            </a:r>
            <a:r>
              <a:rPr lang="en-US" sz="2000" dirty="0">
                <a:latin typeface="Open Sans" panose="020B0606030504020204" pitchFamily="34" charset="0"/>
                <a:ea typeface="Open Sans" panose="020B0606030504020204" pitchFamily="34" charset="0"/>
                <a:cs typeface="Open Sans" panose="020B0606030504020204" pitchFamily="34" charset="0"/>
              </a:rPr>
              <a:t>in your District Council?</a:t>
            </a:r>
          </a:p>
          <a:p>
            <a:pPr marL="457200" indent="-457200">
              <a:buFont typeface="+mj-lt"/>
              <a:buAutoNum type="arabicPeriod"/>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mj-lt"/>
              <a:buAutoNum type="arabicPeriod"/>
            </a:pPr>
            <a:r>
              <a:rPr lang="en-US" sz="2000" dirty="0">
                <a:latin typeface="Open Sans" panose="020B0606030504020204" pitchFamily="34" charset="0"/>
                <a:ea typeface="Open Sans" panose="020B0606030504020204" pitchFamily="34" charset="0"/>
                <a:cs typeface="Open Sans" panose="020B0606030504020204" pitchFamily="34" charset="0"/>
              </a:rPr>
              <a:t>Where can internal organizing </a:t>
            </a:r>
            <a:r>
              <a:rPr lang="en-US" sz="2000" b="1" dirty="0">
                <a:solidFill>
                  <a:srgbClr val="E7B909"/>
                </a:solidFill>
                <a:latin typeface="Open Sans" panose="020B0606030504020204" pitchFamily="34" charset="0"/>
                <a:ea typeface="Open Sans" panose="020B0606030504020204" pitchFamily="34" charset="0"/>
                <a:cs typeface="Open Sans" panose="020B0606030504020204" pitchFamily="34" charset="0"/>
              </a:rPr>
              <a:t>support new organizing campaigns </a:t>
            </a:r>
            <a:r>
              <a:rPr lang="en-US" sz="2000" dirty="0">
                <a:latin typeface="Open Sans" panose="020B0606030504020204" pitchFamily="34" charset="0"/>
                <a:ea typeface="Open Sans" panose="020B0606030504020204" pitchFamily="34" charset="0"/>
                <a:cs typeface="Open Sans" panose="020B0606030504020204" pitchFamily="34" charset="0"/>
              </a:rPr>
              <a:t>and build power?</a:t>
            </a:r>
          </a:p>
        </p:txBody>
      </p:sp>
      <p:pic>
        <p:nvPicPr>
          <p:cNvPr id="9" name="Picture 8">
            <a:extLst>
              <a:ext uri="{FF2B5EF4-FFF2-40B4-BE49-F238E27FC236}">
                <a16:creationId xmlns:a16="http://schemas.microsoft.com/office/drawing/2014/main" id="{4FB16414-47E9-4867-9197-0B0C66A56293}"/>
              </a:ext>
            </a:extLst>
          </p:cNvPr>
          <p:cNvPicPr>
            <a:picLocks noChangeAspect="1"/>
          </p:cNvPicPr>
          <p:nvPr/>
        </p:nvPicPr>
        <p:blipFill rotWithShape="1">
          <a:blip r:embed="rId4"/>
          <a:srcRect t="13876"/>
          <a:stretch/>
        </p:blipFill>
        <p:spPr>
          <a:xfrm>
            <a:off x="9545941" y="6500062"/>
            <a:ext cx="520165" cy="321100"/>
          </a:xfrm>
          <a:prstGeom prst="rect">
            <a:avLst/>
          </a:prstGeom>
        </p:spPr>
      </p:pic>
      <p:sp>
        <p:nvSpPr>
          <p:cNvPr id="11" name="Footer Placeholder 1">
            <a:extLst>
              <a:ext uri="{FF2B5EF4-FFF2-40B4-BE49-F238E27FC236}">
                <a16:creationId xmlns:a16="http://schemas.microsoft.com/office/drawing/2014/main" id="{C9F1C649-C3EE-4FAF-B65C-57013290B931}"/>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custDataLst>
      <p:tags r:id="rId1"/>
    </p:custDataLst>
    <p:extLst>
      <p:ext uri="{BB962C8B-B14F-4D97-AF65-F5344CB8AC3E}">
        <p14:creationId xmlns:p14="http://schemas.microsoft.com/office/powerpoint/2010/main" val="25247552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Why should we run an </a:t>
            </a:r>
            <a:r>
              <a:rPr lang="en-US" b="1" dirty="0"/>
              <a:t>Internal Organizing Campaign?</a:t>
            </a:r>
          </a:p>
        </p:txBody>
      </p:sp>
      <p:graphicFrame>
        <p:nvGraphicFramePr>
          <p:cNvPr id="3" name="Diagram 2">
            <a:extLst>
              <a:ext uri="{FF2B5EF4-FFF2-40B4-BE49-F238E27FC236}">
                <a16:creationId xmlns:a16="http://schemas.microsoft.com/office/drawing/2014/main" id="{05E5094F-B8F3-46B9-9ED0-2BEE9392AFC6}"/>
              </a:ext>
            </a:extLst>
          </p:cNvPr>
          <p:cNvGraphicFramePr/>
          <p:nvPr/>
        </p:nvGraphicFramePr>
        <p:xfrm>
          <a:off x="1803399" y="1237268"/>
          <a:ext cx="8864601" cy="49548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8BCC5A14-B5A8-40A1-AA93-06FDD0AD61F3}"/>
              </a:ext>
            </a:extLst>
          </p:cNvPr>
          <p:cNvPicPr>
            <a:picLocks noChangeAspect="1"/>
          </p:cNvPicPr>
          <p:nvPr/>
        </p:nvPicPr>
        <p:blipFill rotWithShape="1">
          <a:blip r:embed="rId8"/>
          <a:srcRect t="13876"/>
          <a:stretch/>
        </p:blipFill>
        <p:spPr>
          <a:xfrm>
            <a:off x="9545941" y="6500062"/>
            <a:ext cx="520165" cy="321100"/>
          </a:xfrm>
          <a:prstGeom prst="rect">
            <a:avLst/>
          </a:prstGeom>
        </p:spPr>
      </p:pic>
      <p:sp>
        <p:nvSpPr>
          <p:cNvPr id="7" name="Footer Placeholder 1">
            <a:extLst>
              <a:ext uri="{FF2B5EF4-FFF2-40B4-BE49-F238E27FC236}">
                <a16:creationId xmlns:a16="http://schemas.microsoft.com/office/drawing/2014/main" id="{CEB55624-6E72-40FB-BD9B-B05E72E45F06}"/>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extLst>
      <p:ext uri="{BB962C8B-B14F-4D97-AF65-F5344CB8AC3E}">
        <p14:creationId xmlns:p14="http://schemas.microsoft.com/office/powerpoint/2010/main" val="42283505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Meet Workers </a:t>
            </a:r>
            <a:r>
              <a:rPr lang="en-US" b="1" dirty="0"/>
              <a:t>Where They’re At</a:t>
            </a:r>
          </a:p>
        </p:txBody>
      </p:sp>
      <p:sp>
        <p:nvSpPr>
          <p:cNvPr id="9" name="Rectangle 8">
            <a:extLst>
              <a:ext uri="{FF2B5EF4-FFF2-40B4-BE49-F238E27FC236}">
                <a16:creationId xmlns:a16="http://schemas.microsoft.com/office/drawing/2014/main" id="{9256A347-33F4-4462-8FA8-318D294739BA}"/>
              </a:ext>
            </a:extLst>
          </p:cNvPr>
          <p:cNvSpPr/>
          <p:nvPr/>
        </p:nvSpPr>
        <p:spPr>
          <a:xfrm>
            <a:off x="8007246" y="4521341"/>
            <a:ext cx="3705920" cy="156323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3" name="Rectangle 12">
            <a:extLst>
              <a:ext uri="{FF2B5EF4-FFF2-40B4-BE49-F238E27FC236}">
                <a16:creationId xmlns:a16="http://schemas.microsoft.com/office/drawing/2014/main" id="{5C4732E1-FBAD-498F-B940-08E9DEEECBAA}"/>
              </a:ext>
            </a:extLst>
          </p:cNvPr>
          <p:cNvSpPr/>
          <p:nvPr/>
        </p:nvSpPr>
        <p:spPr>
          <a:xfrm>
            <a:off x="478834" y="3155124"/>
            <a:ext cx="3335913" cy="156966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4" name="Rectangle 13">
            <a:extLst>
              <a:ext uri="{FF2B5EF4-FFF2-40B4-BE49-F238E27FC236}">
                <a16:creationId xmlns:a16="http://schemas.microsoft.com/office/drawing/2014/main" id="{FDD7B098-1297-4662-96EC-EE85C77C842D}"/>
              </a:ext>
            </a:extLst>
          </p:cNvPr>
          <p:cNvSpPr/>
          <p:nvPr/>
        </p:nvSpPr>
        <p:spPr>
          <a:xfrm>
            <a:off x="3957403" y="1064302"/>
            <a:ext cx="3867463" cy="461994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7" name="Picture 16">
            <a:extLst>
              <a:ext uri="{FF2B5EF4-FFF2-40B4-BE49-F238E27FC236}">
                <a16:creationId xmlns:a16="http://schemas.microsoft.com/office/drawing/2014/main" id="{39D743B8-F006-49ED-96FB-6EEC05B8535F}"/>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967521" y="3250185"/>
            <a:ext cx="3929777" cy="2834390"/>
          </a:xfrm>
          <a:prstGeom prst="rect">
            <a:avLst/>
          </a:prstGeom>
        </p:spPr>
      </p:pic>
      <p:pic>
        <p:nvPicPr>
          <p:cNvPr id="18" name="Picture 17">
            <a:extLst>
              <a:ext uri="{FF2B5EF4-FFF2-40B4-BE49-F238E27FC236}">
                <a16:creationId xmlns:a16="http://schemas.microsoft.com/office/drawing/2014/main" id="{9FB92E8D-476A-410B-B8D9-31CE278D35D7}"/>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62530" y="1480816"/>
            <a:ext cx="3191320" cy="3067478"/>
          </a:xfrm>
          <a:prstGeom prst="rect">
            <a:avLst/>
          </a:prstGeom>
        </p:spPr>
      </p:pic>
      <p:sp>
        <p:nvSpPr>
          <p:cNvPr id="19" name="TextBox 18">
            <a:extLst>
              <a:ext uri="{FF2B5EF4-FFF2-40B4-BE49-F238E27FC236}">
                <a16:creationId xmlns:a16="http://schemas.microsoft.com/office/drawing/2014/main" id="{D05C276D-FA9C-4130-948A-C749C8F94B25}"/>
              </a:ext>
            </a:extLst>
          </p:cNvPr>
          <p:cNvSpPr txBox="1"/>
          <p:nvPr/>
        </p:nvSpPr>
        <p:spPr>
          <a:xfrm>
            <a:off x="3775022" y="1079374"/>
            <a:ext cx="4232224" cy="1569660"/>
          </a:xfrm>
          <a:prstGeom prst="rect">
            <a:avLst/>
          </a:prstGeom>
          <a:noFill/>
        </p:spPr>
        <p:txBody>
          <a:bodyPr wrap="square" rtlCol="0">
            <a:spAutoFit/>
          </a:bodyPr>
          <a:lstStyle/>
          <a:p>
            <a:pPr algn="ctr"/>
            <a:r>
              <a:rPr lang="en-US" sz="2400" b="1" dirty="0">
                <a:solidFill>
                  <a:srgbClr val="E7B909"/>
                </a:solidFill>
                <a:latin typeface="Open Sans" panose="020B0606030504020204" pitchFamily="34" charset="0"/>
                <a:ea typeface="Open Sans" panose="020B0606030504020204" pitchFamily="34" charset="0"/>
                <a:cs typeface="Open Sans" panose="020B0606030504020204" pitchFamily="34" charset="0"/>
              </a:rPr>
              <a:t>One-on-One Conversations</a:t>
            </a:r>
            <a:endParaRPr lang="en-US" sz="2400" dirty="0">
              <a:solidFill>
                <a:srgbClr val="E7B909"/>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sz="2400" dirty="0">
              <a:solidFill>
                <a:srgbClr val="E7B909"/>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sz="2400" dirty="0">
              <a:solidFill>
                <a:srgbClr val="E7B909"/>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0" name="TextBox 19">
            <a:extLst>
              <a:ext uri="{FF2B5EF4-FFF2-40B4-BE49-F238E27FC236}">
                <a16:creationId xmlns:a16="http://schemas.microsoft.com/office/drawing/2014/main" id="{E0FEA695-D566-48A7-BB28-4C758F814981}"/>
              </a:ext>
            </a:extLst>
          </p:cNvPr>
          <p:cNvSpPr txBox="1"/>
          <p:nvPr/>
        </p:nvSpPr>
        <p:spPr>
          <a:xfrm>
            <a:off x="597934" y="1280761"/>
            <a:ext cx="2006600" cy="400110"/>
          </a:xfrm>
          <a:prstGeom prst="rect">
            <a:avLst/>
          </a:prstGeom>
          <a:noFill/>
        </p:spPr>
        <p:txBody>
          <a:bodyPr wrap="square">
            <a:spAutoFit/>
          </a:bodyPr>
          <a:lstStyle/>
          <a:p>
            <a:r>
              <a:rPr lang="en-US" sz="2000" b="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Jobsites</a:t>
            </a:r>
          </a:p>
        </p:txBody>
      </p:sp>
      <p:sp>
        <p:nvSpPr>
          <p:cNvPr id="21" name="TextBox 20">
            <a:extLst>
              <a:ext uri="{FF2B5EF4-FFF2-40B4-BE49-F238E27FC236}">
                <a16:creationId xmlns:a16="http://schemas.microsoft.com/office/drawing/2014/main" id="{5C6D0F45-0E23-4FB5-A7B3-0D3AA70A3E25}"/>
              </a:ext>
            </a:extLst>
          </p:cNvPr>
          <p:cNvSpPr txBox="1"/>
          <p:nvPr/>
        </p:nvSpPr>
        <p:spPr>
          <a:xfrm>
            <a:off x="8223291" y="3262163"/>
            <a:ext cx="2006600" cy="400110"/>
          </a:xfrm>
          <a:prstGeom prst="rect">
            <a:avLst/>
          </a:prstGeom>
          <a:noFill/>
        </p:spPr>
        <p:txBody>
          <a:bodyPr wrap="square">
            <a:spAutoFit/>
          </a:bodyPr>
          <a:lstStyle/>
          <a:p>
            <a:r>
              <a:rPr lang="en-US" sz="2000" b="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House Calls</a:t>
            </a:r>
          </a:p>
        </p:txBody>
      </p:sp>
      <p:pic>
        <p:nvPicPr>
          <p:cNvPr id="22" name="Picture 21">
            <a:extLst>
              <a:ext uri="{FF2B5EF4-FFF2-40B4-BE49-F238E27FC236}">
                <a16:creationId xmlns:a16="http://schemas.microsoft.com/office/drawing/2014/main" id="{140BE0E5-6416-4788-A388-6AB3F50EDC8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4100058" y="1668493"/>
            <a:ext cx="3724808" cy="4110133"/>
          </a:xfrm>
          <a:prstGeom prst="rect">
            <a:avLst/>
          </a:prstGeom>
        </p:spPr>
      </p:pic>
      <p:sp>
        <p:nvSpPr>
          <p:cNvPr id="15" name="Arrow: Right 14">
            <a:extLst>
              <a:ext uri="{FF2B5EF4-FFF2-40B4-BE49-F238E27FC236}">
                <a16:creationId xmlns:a16="http://schemas.microsoft.com/office/drawing/2014/main" id="{10FBD541-027C-4882-82C2-01D56E6ABF70}"/>
              </a:ext>
            </a:extLst>
          </p:cNvPr>
          <p:cNvSpPr/>
          <p:nvPr/>
        </p:nvSpPr>
        <p:spPr>
          <a:xfrm rot="12345049">
            <a:off x="3507319" y="2507153"/>
            <a:ext cx="393932" cy="378143"/>
          </a:xfrm>
          <a:prstGeom prst="rightArrow">
            <a:avLst>
              <a:gd name="adj1" fmla="val 31533"/>
              <a:gd name="adj2" fmla="val 50000"/>
            </a:avLst>
          </a:prstGeom>
          <a:solidFill>
            <a:srgbClr val="FAD3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6" name="Arrow: Right 15">
            <a:extLst>
              <a:ext uri="{FF2B5EF4-FFF2-40B4-BE49-F238E27FC236}">
                <a16:creationId xmlns:a16="http://schemas.microsoft.com/office/drawing/2014/main" id="{4505F856-07B5-4681-A94E-81B4B3489E3E}"/>
              </a:ext>
            </a:extLst>
          </p:cNvPr>
          <p:cNvSpPr/>
          <p:nvPr/>
        </p:nvSpPr>
        <p:spPr>
          <a:xfrm rot="1286362">
            <a:off x="7831451" y="3199449"/>
            <a:ext cx="393932" cy="378143"/>
          </a:xfrm>
          <a:prstGeom prst="rightArrow">
            <a:avLst>
              <a:gd name="adj1" fmla="val 31533"/>
              <a:gd name="adj2" fmla="val 50000"/>
            </a:avLst>
          </a:prstGeom>
          <a:solidFill>
            <a:srgbClr val="FAD3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23" name="Picture 22">
            <a:extLst>
              <a:ext uri="{FF2B5EF4-FFF2-40B4-BE49-F238E27FC236}">
                <a16:creationId xmlns:a16="http://schemas.microsoft.com/office/drawing/2014/main" id="{275BAFAB-F713-44F3-8C47-8983AA98E787}"/>
              </a:ext>
            </a:extLst>
          </p:cNvPr>
          <p:cNvPicPr>
            <a:picLocks noChangeAspect="1"/>
          </p:cNvPicPr>
          <p:nvPr/>
        </p:nvPicPr>
        <p:blipFill rotWithShape="1">
          <a:blip r:embed="rId6"/>
          <a:srcRect t="13876"/>
          <a:stretch/>
        </p:blipFill>
        <p:spPr>
          <a:xfrm>
            <a:off x="9545941" y="6500062"/>
            <a:ext cx="520165" cy="321100"/>
          </a:xfrm>
          <a:prstGeom prst="rect">
            <a:avLst/>
          </a:prstGeom>
        </p:spPr>
      </p:pic>
      <p:sp>
        <p:nvSpPr>
          <p:cNvPr id="24" name="Footer Placeholder 1">
            <a:extLst>
              <a:ext uri="{FF2B5EF4-FFF2-40B4-BE49-F238E27FC236}">
                <a16:creationId xmlns:a16="http://schemas.microsoft.com/office/drawing/2014/main" id="{F37A5940-A4E9-4013-8952-BAD162C767D6}"/>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extLst>
      <p:ext uri="{BB962C8B-B14F-4D97-AF65-F5344CB8AC3E}">
        <p14:creationId xmlns:p14="http://schemas.microsoft.com/office/powerpoint/2010/main" val="1793025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Let’s Talk </a:t>
            </a:r>
            <a:r>
              <a:rPr lang="en-US" b="1" dirty="0"/>
              <a:t>About Jobsite Visits</a:t>
            </a:r>
          </a:p>
        </p:txBody>
      </p:sp>
      <p:sp>
        <p:nvSpPr>
          <p:cNvPr id="11" name="Rectangle 10">
            <a:extLst>
              <a:ext uri="{FF2B5EF4-FFF2-40B4-BE49-F238E27FC236}">
                <a16:creationId xmlns:a16="http://schemas.microsoft.com/office/drawing/2014/main" id="{D8CFE091-4262-4761-91F6-5E4689AFC05C}"/>
              </a:ext>
            </a:extLst>
          </p:cNvPr>
          <p:cNvSpPr/>
          <p:nvPr/>
        </p:nvSpPr>
        <p:spPr>
          <a:xfrm>
            <a:off x="515389" y="1459974"/>
            <a:ext cx="10922922" cy="3644039"/>
          </a:xfrm>
          <a:prstGeom prst="rect">
            <a:avLst/>
          </a:prstGeom>
          <a:solidFill>
            <a:srgbClr val="FFD0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2" name="Picture 11">
            <a:extLst>
              <a:ext uri="{FF2B5EF4-FFF2-40B4-BE49-F238E27FC236}">
                <a16:creationId xmlns:a16="http://schemas.microsoft.com/office/drawing/2014/main" id="{67893F4A-53D3-4F17-ADF2-87B86C12EE99}"/>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rot="5400000">
            <a:off x="402103" y="2070075"/>
            <a:ext cx="3246348" cy="2434761"/>
          </a:xfrm>
          <a:prstGeom prst="rect">
            <a:avLst/>
          </a:prstGeom>
        </p:spPr>
      </p:pic>
      <p:pic>
        <p:nvPicPr>
          <p:cNvPr id="13" name="Picture 12">
            <a:extLst>
              <a:ext uri="{FF2B5EF4-FFF2-40B4-BE49-F238E27FC236}">
                <a16:creationId xmlns:a16="http://schemas.microsoft.com/office/drawing/2014/main" id="{C0F8A637-1E36-4D95-BF3F-B81FBB43993B}"/>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rot="5400000">
            <a:off x="3053485" y="2070072"/>
            <a:ext cx="3246348" cy="2434762"/>
          </a:xfrm>
          <a:prstGeom prst="rect">
            <a:avLst/>
          </a:prstGeom>
        </p:spPr>
      </p:pic>
      <p:pic>
        <p:nvPicPr>
          <p:cNvPr id="14" name="Picture 13">
            <a:extLst>
              <a:ext uri="{FF2B5EF4-FFF2-40B4-BE49-F238E27FC236}">
                <a16:creationId xmlns:a16="http://schemas.microsoft.com/office/drawing/2014/main" id="{72B479D0-EE1D-4085-BF04-3F8FBDF59F5D}"/>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5400000">
            <a:off x="8376984" y="2070073"/>
            <a:ext cx="3246349" cy="2434761"/>
          </a:xfrm>
          <a:prstGeom prst="rect">
            <a:avLst/>
          </a:prstGeom>
        </p:spPr>
      </p:pic>
      <p:pic>
        <p:nvPicPr>
          <p:cNvPr id="15" name="Picture 14">
            <a:extLst>
              <a:ext uri="{FF2B5EF4-FFF2-40B4-BE49-F238E27FC236}">
                <a16:creationId xmlns:a16="http://schemas.microsoft.com/office/drawing/2014/main" id="{21320B3D-8FC9-4657-B77A-8DD410D30236}"/>
              </a:ext>
            </a:extLst>
          </p:cNvPr>
          <p:cNvPicPr>
            <a:picLocks noChangeAspect="1"/>
          </p:cNvPicPr>
          <p:nvPr/>
        </p:nvPicPr>
        <p:blipFill>
          <a:blip r:embed="rId9">
            <a:extLst>
              <a:ext uri="{BEBA8EAE-BF5A-486C-A8C5-ECC9F3942E4B}">
                <a14:imgProps xmlns:a14="http://schemas.microsoft.com/office/drawing/2010/main">
                  <a14:imgLayer r:embed="rId10">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rot="5400000">
            <a:off x="5725602" y="2070073"/>
            <a:ext cx="3246349" cy="2434762"/>
          </a:xfrm>
          <a:prstGeom prst="rect">
            <a:avLst/>
          </a:prstGeom>
        </p:spPr>
      </p:pic>
      <p:pic>
        <p:nvPicPr>
          <p:cNvPr id="9" name="Picture 8">
            <a:extLst>
              <a:ext uri="{FF2B5EF4-FFF2-40B4-BE49-F238E27FC236}">
                <a16:creationId xmlns:a16="http://schemas.microsoft.com/office/drawing/2014/main" id="{37FACAFC-38E1-45CB-A838-F37C933FEC30}"/>
              </a:ext>
            </a:extLst>
          </p:cNvPr>
          <p:cNvPicPr>
            <a:picLocks noChangeAspect="1"/>
          </p:cNvPicPr>
          <p:nvPr/>
        </p:nvPicPr>
        <p:blipFill rotWithShape="1">
          <a:blip r:embed="rId11"/>
          <a:srcRect t="13876"/>
          <a:stretch/>
        </p:blipFill>
        <p:spPr>
          <a:xfrm>
            <a:off x="9545941" y="6500062"/>
            <a:ext cx="520165" cy="321100"/>
          </a:xfrm>
          <a:prstGeom prst="rect">
            <a:avLst/>
          </a:prstGeom>
        </p:spPr>
      </p:pic>
      <p:sp>
        <p:nvSpPr>
          <p:cNvPr id="10" name="Footer Placeholder 1">
            <a:extLst>
              <a:ext uri="{FF2B5EF4-FFF2-40B4-BE49-F238E27FC236}">
                <a16:creationId xmlns:a16="http://schemas.microsoft.com/office/drawing/2014/main" id="{F8E62929-5058-4BDE-AFD4-F2BB80B68CE4}"/>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extLst>
      <p:ext uri="{BB962C8B-B14F-4D97-AF65-F5344CB8AC3E}">
        <p14:creationId xmlns:p14="http://schemas.microsoft.com/office/powerpoint/2010/main" val="25916672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Let’s Talk </a:t>
            </a:r>
            <a:r>
              <a:rPr lang="en-US" b="1" dirty="0"/>
              <a:t>About House Calls</a:t>
            </a:r>
          </a:p>
        </p:txBody>
      </p:sp>
      <p:sp>
        <p:nvSpPr>
          <p:cNvPr id="7" name="Rectangle 6">
            <a:extLst>
              <a:ext uri="{FF2B5EF4-FFF2-40B4-BE49-F238E27FC236}">
                <a16:creationId xmlns:a16="http://schemas.microsoft.com/office/drawing/2014/main" id="{484C5D16-80AE-4EC7-9BA6-38DF62244D74}"/>
              </a:ext>
            </a:extLst>
          </p:cNvPr>
          <p:cNvSpPr/>
          <p:nvPr/>
        </p:nvSpPr>
        <p:spPr>
          <a:xfrm>
            <a:off x="6429893" y="3145580"/>
            <a:ext cx="4228114" cy="156966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8" name="Rectangle 7">
            <a:extLst>
              <a:ext uri="{FF2B5EF4-FFF2-40B4-BE49-F238E27FC236}">
                <a16:creationId xmlns:a16="http://schemas.microsoft.com/office/drawing/2014/main" id="{97CB8225-B7BF-4BE9-99B6-8C93285AB3E5}"/>
              </a:ext>
            </a:extLst>
          </p:cNvPr>
          <p:cNvSpPr/>
          <p:nvPr/>
        </p:nvSpPr>
        <p:spPr>
          <a:xfrm>
            <a:off x="554912" y="5075074"/>
            <a:ext cx="11082176" cy="59513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a:extLst>
              <a:ext uri="{FF2B5EF4-FFF2-40B4-BE49-F238E27FC236}">
                <a16:creationId xmlns:a16="http://schemas.microsoft.com/office/drawing/2014/main" id="{2CAF9D3F-60D2-4C6E-8D04-8BE563743646}"/>
              </a:ext>
            </a:extLst>
          </p:cNvPr>
          <p:cNvPicPr>
            <a:picLocks noChangeAspect="1"/>
          </p:cNvPicPr>
          <p:nvPr/>
        </p:nvPicPr>
        <p:blipFill rotWithShape="1">
          <a:blip r:embed="rId3">
            <a:clrChange>
              <a:clrFrom>
                <a:srgbClr val="FFFFFF"/>
              </a:clrFrom>
              <a:clrTo>
                <a:srgbClr val="FFFFFF">
                  <a:alpha val="0"/>
                </a:srgbClr>
              </a:clrTo>
            </a:clrChange>
          </a:blip>
          <a:srcRect l="3996" r="5129"/>
          <a:stretch/>
        </p:blipFill>
        <p:spPr>
          <a:xfrm>
            <a:off x="6429892" y="1531095"/>
            <a:ext cx="4228115" cy="3355786"/>
          </a:xfrm>
          <a:prstGeom prst="rect">
            <a:avLst/>
          </a:prstGeom>
        </p:spPr>
      </p:pic>
      <p:sp>
        <p:nvSpPr>
          <p:cNvPr id="12" name="Content Placeholder 3">
            <a:extLst>
              <a:ext uri="{FF2B5EF4-FFF2-40B4-BE49-F238E27FC236}">
                <a16:creationId xmlns:a16="http://schemas.microsoft.com/office/drawing/2014/main" id="{F4A75791-0B05-4C45-98D3-6DEAB551E995}"/>
              </a:ext>
            </a:extLst>
          </p:cNvPr>
          <p:cNvSpPr txBox="1">
            <a:spLocks/>
          </p:cNvSpPr>
          <p:nvPr/>
        </p:nvSpPr>
        <p:spPr>
          <a:xfrm>
            <a:off x="856079" y="2262355"/>
            <a:ext cx="5387848"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latin typeface="Open Sans" panose="020B0606030504020204" pitchFamily="34" charset="0"/>
                <a:ea typeface="Open Sans" panose="020B0606030504020204" pitchFamily="34" charset="0"/>
                <a:cs typeface="Open Sans" panose="020B0606030504020204" pitchFamily="34" charset="0"/>
              </a:rPr>
              <a:t>Why do we want to meet members at home?</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r>
              <a:rPr lang="en-US" sz="2000" dirty="0">
                <a:latin typeface="Open Sans" panose="020B0606030504020204" pitchFamily="34" charset="0"/>
                <a:ea typeface="Open Sans" panose="020B0606030504020204" pitchFamily="34" charset="0"/>
                <a:cs typeface="Open Sans" panose="020B0606030504020204" pitchFamily="34" charset="0"/>
              </a:rPr>
              <a:t>What are some common objections or myths about housecalling members/workers?</a:t>
            </a:r>
            <a:endParaRPr lang="en-CA"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13" name="TextBox 12">
            <a:extLst>
              <a:ext uri="{FF2B5EF4-FFF2-40B4-BE49-F238E27FC236}">
                <a16:creationId xmlns:a16="http://schemas.microsoft.com/office/drawing/2014/main" id="{9FF1AEA9-2D8E-49A4-B2D2-29B0FAA6CEDD}"/>
              </a:ext>
            </a:extLst>
          </p:cNvPr>
          <p:cNvSpPr txBox="1"/>
          <p:nvPr/>
        </p:nvSpPr>
        <p:spPr>
          <a:xfrm>
            <a:off x="6680285" y="1719288"/>
            <a:ext cx="2006600" cy="400110"/>
          </a:xfrm>
          <a:prstGeom prst="rect">
            <a:avLst/>
          </a:prstGeom>
          <a:noFill/>
        </p:spPr>
        <p:txBody>
          <a:bodyPr wrap="square">
            <a:spAutoFit/>
          </a:bodyPr>
          <a:lstStyle/>
          <a:p>
            <a:r>
              <a:rPr lang="en-US" sz="2000" b="1"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House Calls</a:t>
            </a:r>
          </a:p>
        </p:txBody>
      </p:sp>
      <p:sp>
        <p:nvSpPr>
          <p:cNvPr id="15" name="Content Placeholder 3">
            <a:extLst>
              <a:ext uri="{FF2B5EF4-FFF2-40B4-BE49-F238E27FC236}">
                <a16:creationId xmlns:a16="http://schemas.microsoft.com/office/drawing/2014/main" id="{BA60522E-9AA3-414D-823F-1801EE7DA23D}"/>
              </a:ext>
            </a:extLst>
          </p:cNvPr>
          <p:cNvSpPr txBox="1">
            <a:spLocks/>
          </p:cNvSpPr>
          <p:nvPr/>
        </p:nvSpPr>
        <p:spPr>
          <a:xfrm>
            <a:off x="554912" y="4795610"/>
            <a:ext cx="11155153" cy="10625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US" sz="2000" dirty="0">
                <a:latin typeface="Open Sans" panose="020B0606030504020204" pitchFamily="34" charset="0"/>
                <a:ea typeface="Open Sans" panose="020B0606030504020204" pitchFamily="34" charset="0"/>
                <a:cs typeface="Open Sans" panose="020B0606030504020204" pitchFamily="34" charset="0"/>
              </a:rPr>
              <a:t>Remember our </a:t>
            </a:r>
            <a:r>
              <a:rPr lang="en-US" sz="2000" b="1" dirty="0">
                <a:latin typeface="Open Sans" panose="020B0606030504020204" pitchFamily="34" charset="0"/>
                <a:ea typeface="Open Sans" panose="020B0606030504020204" pitchFamily="34" charset="0"/>
                <a:cs typeface="Open Sans" panose="020B0606030504020204" pitchFamily="34" charset="0"/>
              </a:rPr>
              <a:t>commitment to building a Strong Union Culture </a:t>
            </a:r>
            <a:r>
              <a:rPr lang="en-US" sz="2000" dirty="0">
                <a:latin typeface="Open Sans" panose="020B0606030504020204" pitchFamily="34" charset="0"/>
                <a:ea typeface="Open Sans" panose="020B0606030504020204" pitchFamily="34" charset="0"/>
                <a:cs typeface="Open Sans" panose="020B0606030504020204" pitchFamily="34" charset="0"/>
              </a:rPr>
              <a:t>throughout our Council.</a:t>
            </a:r>
          </a:p>
          <a:p>
            <a:pPr marL="0" indent="0">
              <a:buNone/>
            </a:pPr>
            <a:endParaRPr lang="en-CA" sz="2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a:extLst>
              <a:ext uri="{FF2B5EF4-FFF2-40B4-BE49-F238E27FC236}">
                <a16:creationId xmlns:a16="http://schemas.microsoft.com/office/drawing/2014/main" id="{1A7A8E04-E2C6-464F-A381-CB468EB7F93B}"/>
              </a:ext>
            </a:extLst>
          </p:cNvPr>
          <p:cNvPicPr>
            <a:picLocks noChangeAspect="1"/>
          </p:cNvPicPr>
          <p:nvPr/>
        </p:nvPicPr>
        <p:blipFill rotWithShape="1">
          <a:blip r:embed="rId4"/>
          <a:srcRect t="13876"/>
          <a:stretch/>
        </p:blipFill>
        <p:spPr>
          <a:xfrm>
            <a:off x="9545941" y="6500062"/>
            <a:ext cx="520165" cy="321100"/>
          </a:xfrm>
          <a:prstGeom prst="rect">
            <a:avLst/>
          </a:prstGeom>
        </p:spPr>
      </p:pic>
      <p:sp>
        <p:nvSpPr>
          <p:cNvPr id="14" name="Footer Placeholder 1">
            <a:extLst>
              <a:ext uri="{FF2B5EF4-FFF2-40B4-BE49-F238E27FC236}">
                <a16:creationId xmlns:a16="http://schemas.microsoft.com/office/drawing/2014/main" id="{F53860D8-16A1-47F1-A1D7-FEF35B91AEF6}"/>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Training							</a:t>
            </a:r>
          </a:p>
        </p:txBody>
      </p:sp>
    </p:spTree>
    <p:extLst>
      <p:ext uri="{BB962C8B-B14F-4D97-AF65-F5344CB8AC3E}">
        <p14:creationId xmlns:p14="http://schemas.microsoft.com/office/powerpoint/2010/main" val="6378876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1AF6EEC-E1DB-DB09-A20F-024818E3BE22}"/>
              </a:ext>
            </a:extLst>
          </p:cNvPr>
          <p:cNvSpPr/>
          <p:nvPr/>
        </p:nvSpPr>
        <p:spPr>
          <a:xfrm>
            <a:off x="0" y="3271993"/>
            <a:ext cx="12192000" cy="1602827"/>
          </a:xfrm>
          <a:prstGeom prst="rect">
            <a:avLst/>
          </a:prstGeom>
          <a:solidFill>
            <a:schemeClr val="tx1">
              <a:lumMod val="95000"/>
              <a:lumOff val="5000"/>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22BAFBE6-7276-355F-10CE-C73F3D59C0E1}"/>
              </a:ext>
            </a:extLst>
          </p:cNvPr>
          <p:cNvSpPr/>
          <p:nvPr/>
        </p:nvSpPr>
        <p:spPr>
          <a:xfrm>
            <a:off x="0" y="3129131"/>
            <a:ext cx="12192000" cy="152400"/>
          </a:xfrm>
          <a:prstGeom prst="rect">
            <a:avLst/>
          </a:prstGeom>
          <a:solidFill>
            <a:srgbClr val="E8B9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8C756FB2-BDCA-A849-9D5D-E75B00BCA451}"/>
              </a:ext>
            </a:extLst>
          </p:cNvPr>
          <p:cNvSpPr txBox="1"/>
          <p:nvPr/>
        </p:nvSpPr>
        <p:spPr>
          <a:xfrm>
            <a:off x="496778" y="3490065"/>
            <a:ext cx="9119155" cy="1200329"/>
          </a:xfrm>
          <a:prstGeom prst="rect">
            <a:avLst/>
          </a:prstGeom>
          <a:noFill/>
        </p:spPr>
        <p:txBody>
          <a:bodyPr wrap="square" rtlCol="0">
            <a:spAutoFit/>
          </a:bodyPr>
          <a:lstStyle/>
          <a:p>
            <a:r>
              <a:rPr lang="en-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Internal Organizing: </a:t>
            </a:r>
          </a:p>
          <a:p>
            <a:r>
              <a:rPr lang="en-US" sz="3600" b="1" dirty="0">
                <a:solidFill>
                  <a:srgbClr val="FFC000"/>
                </a:solidFill>
                <a:latin typeface="Open Sans" panose="020B0606030504020204" pitchFamily="34" charset="0"/>
                <a:ea typeface="Open Sans" panose="020B0606030504020204" pitchFamily="34" charset="0"/>
                <a:cs typeface="Open Sans" panose="020B0606030504020204" pitchFamily="34" charset="0"/>
              </a:rPr>
              <a:t>Structured Conversations</a:t>
            </a:r>
          </a:p>
        </p:txBody>
      </p:sp>
      <p:sp>
        <p:nvSpPr>
          <p:cNvPr id="9" name="Google Shape;225;p7">
            <a:extLst>
              <a:ext uri="{FF2B5EF4-FFF2-40B4-BE49-F238E27FC236}">
                <a16:creationId xmlns:a16="http://schemas.microsoft.com/office/drawing/2014/main" id="{BE1A04EB-48DB-48BA-B2AA-437BFF149837}"/>
              </a:ext>
            </a:extLst>
          </p:cNvPr>
          <p:cNvSpPr/>
          <p:nvPr/>
        </p:nvSpPr>
        <p:spPr>
          <a:xfrm>
            <a:off x="8044820" y="3646940"/>
            <a:ext cx="1682840" cy="1479646"/>
          </a:xfrm>
          <a:prstGeom prst="rect">
            <a:avLst/>
          </a:prstGeom>
          <a:solidFill>
            <a:srgbClr val="FFFFFF">
              <a:alpha val="9803"/>
            </a:srgbClr>
          </a:solidFill>
          <a:ln w="127000" cap="flat" cmpd="sng">
            <a:solidFill>
              <a:srgbClr val="E7B90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000" b="0" i="0" u="none" strike="noStrike" cap="none" dirty="0">
                <a:solidFill>
                  <a:schemeClr val="bg1"/>
                </a:solidFill>
                <a:latin typeface="Source Sans Pro"/>
                <a:ea typeface="Source Sans Pro"/>
                <a:cs typeface="Source Sans Pro"/>
                <a:sym typeface="Source Sans Pro"/>
              </a:rPr>
              <a:t>04</a:t>
            </a:r>
            <a:endParaRPr sz="10000" dirty="0">
              <a:solidFill>
                <a:schemeClr val="bg1"/>
              </a:solidFill>
            </a:endParaRPr>
          </a:p>
        </p:txBody>
      </p:sp>
      <p:grpSp>
        <p:nvGrpSpPr>
          <p:cNvPr id="2" name="Google Shape;228;p7">
            <a:extLst>
              <a:ext uri="{FF2B5EF4-FFF2-40B4-BE49-F238E27FC236}">
                <a16:creationId xmlns:a16="http://schemas.microsoft.com/office/drawing/2014/main" id="{4A18EBEC-6182-4B29-9B12-26D608C617BC}"/>
              </a:ext>
            </a:extLst>
          </p:cNvPr>
          <p:cNvGrpSpPr/>
          <p:nvPr/>
        </p:nvGrpSpPr>
        <p:grpSpPr>
          <a:xfrm>
            <a:off x="10062363" y="3576470"/>
            <a:ext cx="2464340" cy="1701137"/>
            <a:chOff x="10422411" y="939875"/>
            <a:chExt cx="1837799" cy="1369289"/>
          </a:xfrm>
        </p:grpSpPr>
        <p:pic>
          <p:nvPicPr>
            <p:cNvPr id="14" name="Google Shape;229;p7">
              <a:extLst>
                <a:ext uri="{FF2B5EF4-FFF2-40B4-BE49-F238E27FC236}">
                  <a16:creationId xmlns:a16="http://schemas.microsoft.com/office/drawing/2014/main" id="{C2C3D28D-3503-4E00-81F8-52250BECECB4}"/>
                </a:ext>
              </a:extLst>
            </p:cNvPr>
            <p:cNvPicPr preferRelativeResize="0"/>
            <p:nvPr/>
          </p:nvPicPr>
          <p:blipFill rotWithShape="1">
            <a:blip r:embed="rId4" cstate="print">
              <a:alphaModFix/>
            </a:blip>
            <a:srcRect/>
            <a:stretch/>
          </p:blipFill>
          <p:spPr>
            <a:xfrm>
              <a:off x="10422411" y="939875"/>
              <a:ext cx="1254989" cy="1254989"/>
            </a:xfrm>
            <a:prstGeom prst="rect">
              <a:avLst/>
            </a:prstGeom>
            <a:noFill/>
            <a:ln>
              <a:noFill/>
            </a:ln>
          </p:spPr>
        </p:pic>
        <p:sp>
          <p:nvSpPr>
            <p:cNvPr id="15" name="Google Shape;230;p7">
              <a:extLst>
                <a:ext uri="{FF2B5EF4-FFF2-40B4-BE49-F238E27FC236}">
                  <a16:creationId xmlns:a16="http://schemas.microsoft.com/office/drawing/2014/main" id="{2E4BFC44-AB6F-4879-97CF-2C79F6C32914}"/>
                </a:ext>
              </a:extLst>
            </p:cNvPr>
            <p:cNvSpPr txBox="1"/>
            <p:nvPr/>
          </p:nvSpPr>
          <p:spPr>
            <a:xfrm>
              <a:off x="11735270" y="1991664"/>
              <a:ext cx="524940" cy="317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en-US" sz="2000" b="0" i="0" u="none" strike="noStrike" cap="none" dirty="0">
                  <a:solidFill>
                    <a:schemeClr val="dk1"/>
                  </a:solidFill>
                  <a:latin typeface="Source Sans Pro"/>
                  <a:ea typeface="Source Sans Pro"/>
                  <a:cs typeface="Source Sans Pro"/>
                  <a:sym typeface="Source Sans Pro"/>
                </a:rPr>
                <a:t>®</a:t>
              </a:r>
              <a:endParaRPr dirty="0"/>
            </a:p>
          </p:txBody>
        </p:sp>
      </p:grpSp>
      <p:sp>
        <p:nvSpPr>
          <p:cNvPr id="16" name="TextBox 15">
            <a:extLst>
              <a:ext uri="{FF2B5EF4-FFF2-40B4-BE49-F238E27FC236}">
                <a16:creationId xmlns:a16="http://schemas.microsoft.com/office/drawing/2014/main" id="{76466472-48A5-4E2E-B9D4-AD8DFC2E2260}"/>
              </a:ext>
            </a:extLst>
          </p:cNvPr>
          <p:cNvSpPr txBox="1"/>
          <p:nvPr/>
        </p:nvSpPr>
        <p:spPr>
          <a:xfrm>
            <a:off x="10229639" y="5135008"/>
            <a:ext cx="1373017" cy="461665"/>
          </a:xfrm>
          <a:prstGeom prst="rect">
            <a:avLst/>
          </a:prstGeom>
          <a:noFill/>
        </p:spPr>
        <p:txBody>
          <a:bodyPr wrap="square" rtlCol="0">
            <a:spAutoFit/>
          </a:bodyPr>
          <a:lstStyle/>
          <a:p>
            <a:r>
              <a:rPr lang="en-CA" sz="2400" b="1" dirty="0">
                <a:solidFill>
                  <a:srgbClr val="E7B909"/>
                </a:solidFill>
              </a:rPr>
              <a:t>i</a:t>
            </a:r>
            <a:r>
              <a:rPr lang="en-CA" sz="2400" b="1" dirty="0"/>
              <a:t>FTI.edu</a:t>
            </a:r>
          </a:p>
        </p:txBody>
      </p:sp>
      <p:pic>
        <p:nvPicPr>
          <p:cNvPr id="10" name="Picture 9">
            <a:extLst>
              <a:ext uri="{FF2B5EF4-FFF2-40B4-BE49-F238E27FC236}">
                <a16:creationId xmlns:a16="http://schemas.microsoft.com/office/drawing/2014/main" id="{1DE44952-6B4B-4FA0-A37E-B145F984F10A}"/>
              </a:ext>
            </a:extLst>
          </p:cNvPr>
          <p:cNvPicPr>
            <a:picLocks noChangeAspect="1"/>
          </p:cNvPicPr>
          <p:nvPr/>
        </p:nvPicPr>
        <p:blipFill rotWithShape="1">
          <a:blip r:embed="rId5"/>
          <a:srcRect t="13876"/>
          <a:stretch/>
        </p:blipFill>
        <p:spPr>
          <a:xfrm>
            <a:off x="9545941" y="6500062"/>
            <a:ext cx="520165" cy="321100"/>
          </a:xfrm>
          <a:prstGeom prst="rect">
            <a:avLst/>
          </a:prstGeom>
        </p:spPr>
      </p:pic>
    </p:spTree>
    <p:custDataLst>
      <p:tags r:id="rId1"/>
    </p:custDataLst>
    <p:extLst>
      <p:ext uri="{BB962C8B-B14F-4D97-AF65-F5344CB8AC3E}">
        <p14:creationId xmlns:p14="http://schemas.microsoft.com/office/powerpoint/2010/main" val="29480777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1488A25-7976-4535-9AB9-090285311F44}"/>
              </a:ext>
            </a:extLst>
          </p:cNvPr>
          <p:cNvSpPr/>
          <p:nvPr/>
        </p:nvSpPr>
        <p:spPr>
          <a:xfrm>
            <a:off x="2967521" y="1930538"/>
            <a:ext cx="6856946" cy="3668428"/>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Structured </a:t>
            </a:r>
            <a:r>
              <a:rPr lang="en-US" b="1" dirty="0"/>
              <a:t>Conversations</a:t>
            </a:r>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835152" y="130846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dirty="0">
                <a:latin typeface="Open Sans" panose="020B0606030504020204" pitchFamily="34" charset="0"/>
                <a:ea typeface="Open Sans" panose="020B0606030504020204" pitchFamily="34" charset="0"/>
                <a:cs typeface="Open Sans" panose="020B0606030504020204" pitchFamily="34" charset="0"/>
              </a:rPr>
              <a:t>How do we approach conversations with members?</a:t>
            </a:r>
          </a:p>
          <a:p>
            <a:pPr marL="0" indent="0">
              <a:buNone/>
            </a:pPr>
            <a:endParaRPr lang="en-CA" sz="2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3">
            <a:extLst>
              <a:ext uri="{FF2B5EF4-FFF2-40B4-BE49-F238E27FC236}">
                <a16:creationId xmlns:a16="http://schemas.microsoft.com/office/drawing/2014/main" id="{999BA43A-D8C0-4773-BC06-EFE611B308AC}"/>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998150" y="1797018"/>
            <a:ext cx="6677957" cy="3505689"/>
          </a:xfrm>
          <a:prstGeom prst="rect">
            <a:avLst/>
          </a:prstGeom>
        </p:spPr>
      </p:pic>
      <p:sp>
        <p:nvSpPr>
          <p:cNvPr id="10" name="Content Placeholder 3">
            <a:extLst>
              <a:ext uri="{FF2B5EF4-FFF2-40B4-BE49-F238E27FC236}">
                <a16:creationId xmlns:a16="http://schemas.microsoft.com/office/drawing/2014/main" id="{265B4BB6-E5E5-430E-805D-646C5CF6CD5F}"/>
              </a:ext>
            </a:extLst>
          </p:cNvPr>
          <p:cNvSpPr txBox="1">
            <a:spLocks/>
          </p:cNvSpPr>
          <p:nvPr/>
        </p:nvSpPr>
        <p:spPr>
          <a:xfrm>
            <a:off x="1705241" y="2266844"/>
            <a:ext cx="5497286" cy="47877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dirty="0">
                <a:latin typeface="Open Sans" panose="020B0606030504020204" pitchFamily="34" charset="0"/>
                <a:ea typeface="Open Sans" panose="020B0606030504020204" pitchFamily="34" charset="0"/>
                <a:cs typeface="Open Sans" panose="020B0606030504020204" pitchFamily="34" charset="0"/>
              </a:rPr>
              <a:t>Transactional? </a:t>
            </a:r>
            <a:endParaRPr lang="en-CA" sz="20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Content Placeholder 3">
            <a:extLst>
              <a:ext uri="{FF2B5EF4-FFF2-40B4-BE49-F238E27FC236}">
                <a16:creationId xmlns:a16="http://schemas.microsoft.com/office/drawing/2014/main" id="{17E7B2A5-E348-485E-8116-3CD743408866}"/>
              </a:ext>
            </a:extLst>
          </p:cNvPr>
          <p:cNvSpPr txBox="1">
            <a:spLocks/>
          </p:cNvSpPr>
          <p:nvPr/>
        </p:nvSpPr>
        <p:spPr>
          <a:xfrm>
            <a:off x="5638800" y="5120195"/>
            <a:ext cx="5497286" cy="47877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dirty="0">
                <a:latin typeface="Open Sans" panose="020B0606030504020204" pitchFamily="34" charset="0"/>
                <a:ea typeface="Open Sans" panose="020B0606030504020204" pitchFamily="34" charset="0"/>
                <a:cs typeface="Open Sans" panose="020B0606030504020204" pitchFamily="34" charset="0"/>
              </a:rPr>
              <a:t>Transformative?</a:t>
            </a:r>
          </a:p>
          <a:p>
            <a:pPr marL="0" indent="0">
              <a:buNone/>
            </a:pPr>
            <a:endParaRPr lang="en-CA" sz="2000" b="1" dirty="0">
              <a:latin typeface="Open Sans" panose="020B0606030504020204" pitchFamily="34" charset="0"/>
              <a:ea typeface="Open Sans" panose="020B0606030504020204" pitchFamily="34" charset="0"/>
              <a:cs typeface="Open Sans" panose="020B0606030504020204" pitchFamily="34" charset="0"/>
            </a:endParaRPr>
          </a:p>
        </p:txBody>
      </p:sp>
      <p:pic>
        <p:nvPicPr>
          <p:cNvPr id="9" name="Picture 8">
            <a:extLst>
              <a:ext uri="{FF2B5EF4-FFF2-40B4-BE49-F238E27FC236}">
                <a16:creationId xmlns:a16="http://schemas.microsoft.com/office/drawing/2014/main" id="{C14310BF-3CA2-4244-B640-CD065D3BCD96}"/>
              </a:ext>
            </a:extLst>
          </p:cNvPr>
          <p:cNvPicPr>
            <a:picLocks noChangeAspect="1"/>
          </p:cNvPicPr>
          <p:nvPr/>
        </p:nvPicPr>
        <p:blipFill rotWithShape="1">
          <a:blip r:embed="rId4"/>
          <a:srcRect t="13876"/>
          <a:stretch/>
        </p:blipFill>
        <p:spPr>
          <a:xfrm>
            <a:off x="9545941" y="6500062"/>
            <a:ext cx="520165" cy="321100"/>
          </a:xfrm>
          <a:prstGeom prst="rect">
            <a:avLst/>
          </a:prstGeom>
        </p:spPr>
      </p:pic>
      <p:sp>
        <p:nvSpPr>
          <p:cNvPr id="12" name="Footer Placeholder 1">
            <a:extLst>
              <a:ext uri="{FF2B5EF4-FFF2-40B4-BE49-F238E27FC236}">
                <a16:creationId xmlns:a16="http://schemas.microsoft.com/office/drawing/2014/main" id="{458C0820-6749-4010-8C57-6FB2433B5B4D}"/>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extLst>
      <p:ext uri="{BB962C8B-B14F-4D97-AF65-F5344CB8AC3E}">
        <p14:creationId xmlns:p14="http://schemas.microsoft.com/office/powerpoint/2010/main" val="32488972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What are the characteristics of a </a:t>
            </a:r>
            <a:r>
              <a:rPr lang="en-US" b="1" dirty="0"/>
              <a:t>Transactional Interaction?</a:t>
            </a:r>
          </a:p>
        </p:txBody>
      </p:sp>
      <p:pic>
        <p:nvPicPr>
          <p:cNvPr id="22" name="Picture 21">
            <a:extLst>
              <a:ext uri="{FF2B5EF4-FFF2-40B4-BE49-F238E27FC236}">
                <a16:creationId xmlns:a16="http://schemas.microsoft.com/office/drawing/2014/main" id="{8700F534-3EC4-4DA2-B511-629458C1B9C8}"/>
              </a:ext>
            </a:extLst>
          </p:cNvPr>
          <p:cNvPicPr>
            <a:picLocks noChangeAspect="1"/>
          </p:cNvPicPr>
          <p:nvPr/>
        </p:nvPicPr>
        <p:blipFill rotWithShape="1">
          <a:blip r:embed="rId3"/>
          <a:srcRect r="44132"/>
          <a:stretch/>
        </p:blipFill>
        <p:spPr>
          <a:xfrm>
            <a:off x="8155090" y="1920379"/>
            <a:ext cx="1857479" cy="3750172"/>
          </a:xfrm>
          <a:prstGeom prst="rect">
            <a:avLst/>
          </a:prstGeom>
        </p:spPr>
      </p:pic>
      <p:pic>
        <p:nvPicPr>
          <p:cNvPr id="35" name="Picture 34">
            <a:extLst>
              <a:ext uri="{FF2B5EF4-FFF2-40B4-BE49-F238E27FC236}">
                <a16:creationId xmlns:a16="http://schemas.microsoft.com/office/drawing/2014/main" id="{64B15E8F-0520-41B1-BD26-DDA4E2DB808E}"/>
              </a:ext>
            </a:extLst>
          </p:cNvPr>
          <p:cNvPicPr>
            <a:picLocks noChangeAspect="1"/>
          </p:cNvPicPr>
          <p:nvPr/>
        </p:nvPicPr>
        <p:blipFill rotWithShape="1">
          <a:blip r:embed="rId4">
            <a:clrChange>
              <a:clrFrom>
                <a:srgbClr val="FFFFFF"/>
              </a:clrFrom>
              <a:clrTo>
                <a:srgbClr val="FFFFFF">
                  <a:alpha val="0"/>
                </a:srgbClr>
              </a:clrTo>
            </a:clrChange>
          </a:blip>
          <a:srcRect l="59339"/>
          <a:stretch/>
        </p:blipFill>
        <p:spPr>
          <a:xfrm>
            <a:off x="9945373" y="1765305"/>
            <a:ext cx="1487053" cy="4033328"/>
          </a:xfrm>
          <a:prstGeom prst="rect">
            <a:avLst/>
          </a:prstGeom>
        </p:spPr>
      </p:pic>
      <p:pic>
        <p:nvPicPr>
          <p:cNvPr id="18" name="Picture 17">
            <a:extLst>
              <a:ext uri="{FF2B5EF4-FFF2-40B4-BE49-F238E27FC236}">
                <a16:creationId xmlns:a16="http://schemas.microsoft.com/office/drawing/2014/main" id="{429BB830-EB00-43F3-BD32-39C1F11B4E65}"/>
              </a:ext>
            </a:extLst>
          </p:cNvPr>
          <p:cNvPicPr>
            <a:picLocks noChangeAspect="1"/>
          </p:cNvPicPr>
          <p:nvPr/>
        </p:nvPicPr>
        <p:blipFill rotWithShape="1">
          <a:blip r:embed="rId5"/>
          <a:srcRect t="751" b="5261"/>
          <a:stretch/>
        </p:blipFill>
        <p:spPr>
          <a:xfrm>
            <a:off x="371645" y="1183481"/>
            <a:ext cx="7654846" cy="4383601"/>
          </a:xfrm>
          <a:prstGeom prst="rect">
            <a:avLst/>
          </a:prstGeom>
        </p:spPr>
      </p:pic>
      <p:pic>
        <p:nvPicPr>
          <p:cNvPr id="7" name="Picture 6">
            <a:extLst>
              <a:ext uri="{FF2B5EF4-FFF2-40B4-BE49-F238E27FC236}">
                <a16:creationId xmlns:a16="http://schemas.microsoft.com/office/drawing/2014/main" id="{2C8D8A2A-5FEB-4642-8D40-AE90093907A4}"/>
              </a:ext>
            </a:extLst>
          </p:cNvPr>
          <p:cNvPicPr>
            <a:picLocks noChangeAspect="1"/>
          </p:cNvPicPr>
          <p:nvPr/>
        </p:nvPicPr>
        <p:blipFill rotWithShape="1">
          <a:blip r:embed="rId6"/>
          <a:srcRect t="13876"/>
          <a:stretch/>
        </p:blipFill>
        <p:spPr>
          <a:xfrm>
            <a:off x="9545941" y="6500062"/>
            <a:ext cx="520165" cy="321100"/>
          </a:xfrm>
          <a:prstGeom prst="rect">
            <a:avLst/>
          </a:prstGeom>
        </p:spPr>
      </p:pic>
      <p:sp>
        <p:nvSpPr>
          <p:cNvPr id="8" name="Footer Placeholder 1">
            <a:extLst>
              <a:ext uri="{FF2B5EF4-FFF2-40B4-BE49-F238E27FC236}">
                <a16:creationId xmlns:a16="http://schemas.microsoft.com/office/drawing/2014/main" id="{5D7B6D14-6E68-4A30-B43B-206FFBA265E0}"/>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extLst>
      <p:ext uri="{BB962C8B-B14F-4D97-AF65-F5344CB8AC3E}">
        <p14:creationId xmlns:p14="http://schemas.microsoft.com/office/powerpoint/2010/main" val="39975224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Why do we need to approach </a:t>
            </a:r>
            <a:r>
              <a:rPr lang="en-US" b="1" dirty="0"/>
              <a:t>conversations with members and </a:t>
            </a:r>
            <a:br>
              <a:rPr lang="en-US" b="1" dirty="0"/>
            </a:br>
            <a:r>
              <a:rPr lang="en-US" b="1" dirty="0"/>
              <a:t>potential members differently?</a:t>
            </a:r>
          </a:p>
        </p:txBody>
      </p:sp>
      <p:pic>
        <p:nvPicPr>
          <p:cNvPr id="7" name="Picture 6">
            <a:extLst>
              <a:ext uri="{FF2B5EF4-FFF2-40B4-BE49-F238E27FC236}">
                <a16:creationId xmlns:a16="http://schemas.microsoft.com/office/drawing/2014/main" id="{77BF2139-6079-4933-AB3F-77D12D7FDC0E}"/>
              </a:ext>
            </a:extLst>
          </p:cNvPr>
          <p:cNvPicPr>
            <a:picLocks noChangeAspect="1"/>
          </p:cNvPicPr>
          <p:nvPr/>
        </p:nvPicPr>
        <p:blipFill>
          <a:blip r:embed="rId3"/>
          <a:stretch>
            <a:fillRect/>
          </a:stretch>
        </p:blipFill>
        <p:spPr>
          <a:xfrm>
            <a:off x="2746070" y="844535"/>
            <a:ext cx="6250013" cy="5168930"/>
          </a:xfrm>
          <a:prstGeom prst="rect">
            <a:avLst/>
          </a:prstGeom>
        </p:spPr>
      </p:pic>
      <p:pic>
        <p:nvPicPr>
          <p:cNvPr id="5" name="Picture 4">
            <a:extLst>
              <a:ext uri="{FF2B5EF4-FFF2-40B4-BE49-F238E27FC236}">
                <a16:creationId xmlns:a16="http://schemas.microsoft.com/office/drawing/2014/main" id="{2A7DE073-2370-40FB-9A9E-2FF50CF8003D}"/>
              </a:ext>
            </a:extLst>
          </p:cNvPr>
          <p:cNvPicPr>
            <a:picLocks noChangeAspect="1"/>
          </p:cNvPicPr>
          <p:nvPr/>
        </p:nvPicPr>
        <p:blipFill rotWithShape="1">
          <a:blip r:embed="rId4"/>
          <a:srcRect t="13876"/>
          <a:stretch/>
        </p:blipFill>
        <p:spPr>
          <a:xfrm>
            <a:off x="9545941" y="6500062"/>
            <a:ext cx="520165" cy="321100"/>
          </a:xfrm>
          <a:prstGeom prst="rect">
            <a:avLst/>
          </a:prstGeom>
        </p:spPr>
      </p:pic>
      <p:sp>
        <p:nvSpPr>
          <p:cNvPr id="8" name="Footer Placeholder 1">
            <a:extLst>
              <a:ext uri="{FF2B5EF4-FFF2-40B4-BE49-F238E27FC236}">
                <a16:creationId xmlns:a16="http://schemas.microsoft.com/office/drawing/2014/main" id="{1BEA8B99-6E46-4E22-91C0-A51BAB4BE527}"/>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extLst>
      <p:ext uri="{BB962C8B-B14F-4D97-AF65-F5344CB8AC3E}">
        <p14:creationId xmlns:p14="http://schemas.microsoft.com/office/powerpoint/2010/main" val="26707884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What are </a:t>
            </a:r>
            <a:r>
              <a:rPr lang="en-US" b="1" dirty="0"/>
              <a:t>Structured Conversations?</a:t>
            </a:r>
          </a:p>
        </p:txBody>
      </p:sp>
      <p:pic>
        <p:nvPicPr>
          <p:cNvPr id="4" name="Picture 3">
            <a:extLst>
              <a:ext uri="{FF2B5EF4-FFF2-40B4-BE49-F238E27FC236}">
                <a16:creationId xmlns:a16="http://schemas.microsoft.com/office/drawing/2014/main" id="{D0E26C67-0B6C-4F0A-8D62-AD148DAF5BB0}"/>
              </a:ext>
            </a:extLst>
          </p:cNvPr>
          <p:cNvPicPr>
            <a:picLocks noChangeAspect="1"/>
          </p:cNvPicPr>
          <p:nvPr/>
        </p:nvPicPr>
        <p:blipFill>
          <a:blip r:embed="rId3"/>
          <a:stretch>
            <a:fillRect/>
          </a:stretch>
        </p:blipFill>
        <p:spPr>
          <a:xfrm>
            <a:off x="728592" y="1183481"/>
            <a:ext cx="10515601" cy="4306389"/>
          </a:xfrm>
          <a:prstGeom prst="rect">
            <a:avLst/>
          </a:prstGeom>
        </p:spPr>
      </p:pic>
      <p:pic>
        <p:nvPicPr>
          <p:cNvPr id="5" name="Picture 4">
            <a:extLst>
              <a:ext uri="{FF2B5EF4-FFF2-40B4-BE49-F238E27FC236}">
                <a16:creationId xmlns:a16="http://schemas.microsoft.com/office/drawing/2014/main" id="{D36B150C-1F30-474A-8E2C-FAF253E10036}"/>
              </a:ext>
            </a:extLst>
          </p:cNvPr>
          <p:cNvPicPr>
            <a:picLocks noChangeAspect="1"/>
          </p:cNvPicPr>
          <p:nvPr/>
        </p:nvPicPr>
        <p:blipFill rotWithShape="1">
          <a:blip r:embed="rId4"/>
          <a:srcRect t="13876"/>
          <a:stretch/>
        </p:blipFill>
        <p:spPr>
          <a:xfrm>
            <a:off x="9545941" y="6500062"/>
            <a:ext cx="520165" cy="321100"/>
          </a:xfrm>
          <a:prstGeom prst="rect">
            <a:avLst/>
          </a:prstGeom>
        </p:spPr>
      </p:pic>
      <p:sp>
        <p:nvSpPr>
          <p:cNvPr id="7" name="Footer Placeholder 1">
            <a:extLst>
              <a:ext uri="{FF2B5EF4-FFF2-40B4-BE49-F238E27FC236}">
                <a16:creationId xmlns:a16="http://schemas.microsoft.com/office/drawing/2014/main" id="{BF893EFC-2C0E-4FDB-B271-1B738140D5E7}"/>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extLst>
      <p:ext uri="{BB962C8B-B14F-4D97-AF65-F5344CB8AC3E}">
        <p14:creationId xmlns:p14="http://schemas.microsoft.com/office/powerpoint/2010/main" val="12789094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278E057-A16C-4E0E-812C-F291097B5AAF}"/>
              </a:ext>
            </a:extLst>
          </p:cNvPr>
          <p:cNvSpPr/>
          <p:nvPr/>
        </p:nvSpPr>
        <p:spPr>
          <a:xfrm>
            <a:off x="3999591" y="4190654"/>
            <a:ext cx="7740609" cy="1246274"/>
          </a:xfrm>
          <a:prstGeom prst="rect">
            <a:avLst/>
          </a:prstGeom>
          <a:solidFill>
            <a:srgbClr val="FFF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9" name="TextBox 18">
            <a:extLst>
              <a:ext uri="{FF2B5EF4-FFF2-40B4-BE49-F238E27FC236}">
                <a16:creationId xmlns:a16="http://schemas.microsoft.com/office/drawing/2014/main" id="{75B84B68-0885-11A0-F0E9-6D18AEABB8F6}"/>
              </a:ext>
            </a:extLst>
          </p:cNvPr>
          <p:cNvSpPr txBox="1"/>
          <p:nvPr/>
        </p:nvSpPr>
        <p:spPr>
          <a:xfrm>
            <a:off x="3999591" y="2065477"/>
            <a:ext cx="7887609" cy="3871124"/>
          </a:xfrm>
          <a:prstGeom prst="rect">
            <a:avLst/>
          </a:prstGeom>
          <a:noFill/>
        </p:spPr>
        <p:txBody>
          <a:bodyPr wrap="square" rtlCol="0">
            <a:spAutoFit/>
          </a:bodyPr>
          <a:lstStyle/>
          <a:p>
            <a:pPr>
              <a:lnSpc>
                <a:spcPts val="2600"/>
              </a:lnSpc>
              <a:spcAft>
                <a:spcPts val="1800"/>
              </a:spcAft>
              <a:buClr>
                <a:srgbClr val="E8B909"/>
              </a:buClr>
              <a:buSzPct val="120000"/>
            </a:pPr>
            <a:r>
              <a:rPr lang="en-US" sz="2000" dirty="0">
                <a:latin typeface="Open Sans" panose="020B0606030504020204" pitchFamily="34" charset="0"/>
                <a:ea typeface="Open Sans" panose="020B0606030504020204" pitchFamily="34" charset="0"/>
                <a:cs typeface="Open Sans" panose="020B0606030504020204" pitchFamily="34" charset="0"/>
              </a:rPr>
              <a:t>Internal Union Organizing training strengthens union membership and </a:t>
            </a:r>
            <a:r>
              <a:rPr lang="en-US" sz="2000" b="1" dirty="0">
                <a:latin typeface="Open Sans" panose="020B0606030504020204" pitchFamily="34" charset="0"/>
                <a:ea typeface="Open Sans" panose="020B0606030504020204" pitchFamily="34" charset="0"/>
                <a:cs typeface="Open Sans" panose="020B0606030504020204" pitchFamily="34" charset="0"/>
              </a:rPr>
              <a:t>builds POWER</a:t>
            </a:r>
            <a:r>
              <a:rPr lang="en-US" sz="2000" dirty="0">
                <a:latin typeface="Open Sans" panose="020B0606030504020204" pitchFamily="34" charset="0"/>
                <a:ea typeface="Open Sans" panose="020B0606030504020204" pitchFamily="34" charset="0"/>
                <a:cs typeface="Open Sans" panose="020B0606030504020204" pitchFamily="34" charset="0"/>
              </a:rPr>
              <a:t> within the workplace, Local Union, or District Council. It covers key concepts such as developing a </a:t>
            </a:r>
            <a:r>
              <a:rPr lang="en-US" sz="2000" b="1" dirty="0">
                <a:latin typeface="Open Sans" panose="020B0606030504020204" pitchFamily="34" charset="0"/>
                <a:ea typeface="Open Sans" panose="020B0606030504020204" pitchFamily="34" charset="0"/>
                <a:cs typeface="Open Sans" panose="020B0606030504020204" pitchFamily="34" charset="0"/>
              </a:rPr>
              <a:t>strong Union culture</a:t>
            </a:r>
            <a:r>
              <a:rPr lang="en-US" sz="2000" dirty="0">
                <a:latin typeface="Open Sans" panose="020B0606030504020204" pitchFamily="34" charset="0"/>
                <a:ea typeface="Open Sans" panose="020B0606030504020204" pitchFamily="34" charset="0"/>
                <a:cs typeface="Open Sans" panose="020B0606030504020204" pitchFamily="34" charset="0"/>
              </a:rPr>
              <a:t>, conducting structured organizing conversations, assessing union strength, and launching internal organizing campaigns. </a:t>
            </a:r>
          </a:p>
          <a:p>
            <a:pPr>
              <a:lnSpc>
                <a:spcPts val="2600"/>
              </a:lnSpc>
              <a:spcAft>
                <a:spcPts val="1800"/>
              </a:spcAft>
              <a:buClr>
                <a:srgbClr val="E8B909"/>
              </a:buClr>
              <a:buSzPct val="120000"/>
            </a:pPr>
            <a:r>
              <a:rPr lang="en-US" sz="2000" dirty="0">
                <a:latin typeface="Open Sans" panose="020B0606030504020204" pitchFamily="34" charset="0"/>
                <a:ea typeface="Open Sans" panose="020B0606030504020204" pitchFamily="34" charset="0"/>
                <a:cs typeface="Open Sans" panose="020B0606030504020204" pitchFamily="34" charset="0"/>
              </a:rPr>
              <a:t>The training emphasizes the importance of </a:t>
            </a:r>
            <a:r>
              <a:rPr lang="en-US" sz="2000" b="1" dirty="0">
                <a:solidFill>
                  <a:srgbClr val="FFD03B"/>
                </a:solidFill>
                <a:latin typeface="Open Sans" panose="020B0606030504020204" pitchFamily="34" charset="0"/>
                <a:ea typeface="Open Sans" panose="020B0606030504020204" pitchFamily="34" charset="0"/>
                <a:cs typeface="Open Sans" panose="020B0606030504020204" pitchFamily="34" charset="0"/>
              </a:rPr>
              <a:t>one-on-one engagement</a:t>
            </a:r>
            <a:r>
              <a:rPr lang="en-US" sz="2000" dirty="0">
                <a:latin typeface="Open Sans" panose="020B0606030504020204" pitchFamily="34" charset="0"/>
                <a:ea typeface="Open Sans" panose="020B0606030504020204" pitchFamily="34" charset="0"/>
                <a:cs typeface="Open Sans" panose="020B0606030504020204" pitchFamily="34" charset="0"/>
              </a:rPr>
              <a:t>, overcoming objections, and fostering </a:t>
            </a:r>
            <a:r>
              <a:rPr lang="en-US" sz="2000" b="1" dirty="0">
                <a:solidFill>
                  <a:srgbClr val="FFD03B"/>
                </a:solidFill>
                <a:latin typeface="Open Sans" panose="020B0606030504020204" pitchFamily="34" charset="0"/>
                <a:ea typeface="Open Sans" panose="020B0606030504020204" pitchFamily="34" charset="0"/>
                <a:cs typeface="Open Sans" panose="020B0606030504020204" pitchFamily="34" charset="0"/>
              </a:rPr>
              <a:t>solidarity</a:t>
            </a:r>
            <a:r>
              <a:rPr lang="en-US" sz="2000" dirty="0">
                <a:latin typeface="Open Sans" panose="020B0606030504020204" pitchFamily="34" charset="0"/>
                <a:ea typeface="Open Sans" panose="020B0606030504020204" pitchFamily="34" charset="0"/>
                <a:cs typeface="Open Sans" panose="020B0606030504020204" pitchFamily="34" charset="0"/>
              </a:rPr>
              <a:t> among members. </a:t>
            </a:r>
          </a:p>
          <a:p>
            <a:pPr>
              <a:lnSpc>
                <a:spcPts val="2600"/>
              </a:lnSpc>
              <a:spcAft>
                <a:spcPts val="1800"/>
              </a:spcAft>
              <a:buClr>
                <a:srgbClr val="E8B909"/>
              </a:buClr>
              <a:buSzPct val="120000"/>
            </a:pPr>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Title 4">
            <a:extLst>
              <a:ext uri="{FF2B5EF4-FFF2-40B4-BE49-F238E27FC236}">
                <a16:creationId xmlns:a16="http://schemas.microsoft.com/office/drawing/2014/main" id="{0B1DC1A8-B202-4B81-AB48-D4CC6FEA168C}"/>
              </a:ext>
            </a:extLst>
          </p:cNvPr>
          <p:cNvSpPr>
            <a:spLocks noGrp="1"/>
          </p:cNvSpPr>
          <p:nvPr>
            <p:ph type="title"/>
          </p:nvPr>
        </p:nvSpPr>
        <p:spPr/>
        <p:txBody>
          <a:bodyPr/>
          <a:lstStyle/>
          <a:p>
            <a:r>
              <a:rPr lang="en-CA" dirty="0">
                <a:solidFill>
                  <a:schemeClr val="bg1"/>
                </a:solidFill>
              </a:rPr>
              <a:t>Course </a:t>
            </a:r>
            <a:r>
              <a:rPr lang="en-CA" dirty="0"/>
              <a:t>Description</a:t>
            </a:r>
          </a:p>
        </p:txBody>
      </p:sp>
      <p:sp>
        <p:nvSpPr>
          <p:cNvPr id="9" name="TextBox 8">
            <a:extLst>
              <a:ext uri="{FF2B5EF4-FFF2-40B4-BE49-F238E27FC236}">
                <a16:creationId xmlns:a16="http://schemas.microsoft.com/office/drawing/2014/main" id="{501A49E9-AE4A-44BA-8A4F-43781B8ACC3F}"/>
              </a:ext>
            </a:extLst>
          </p:cNvPr>
          <p:cNvSpPr txBox="1"/>
          <p:nvPr/>
        </p:nvSpPr>
        <p:spPr>
          <a:xfrm>
            <a:off x="3999591" y="1295848"/>
            <a:ext cx="8064502" cy="430887"/>
          </a:xfrm>
          <a:prstGeom prst="rect">
            <a:avLst/>
          </a:prstGeom>
          <a:noFill/>
        </p:spPr>
        <p:txBody>
          <a:bodyPr wrap="square" rtlCol="0">
            <a:spAutoFit/>
          </a:bodyPr>
          <a:lstStyle/>
          <a:p>
            <a:r>
              <a:rPr lang="en-US" sz="2200" b="1" dirty="0">
                <a:solidFill>
                  <a:srgbClr val="FFC000"/>
                </a:solidFill>
                <a:latin typeface="Open Sans" panose="020B0606030504020204" pitchFamily="34" charset="0"/>
                <a:ea typeface="Open Sans" panose="020B0606030504020204" pitchFamily="34" charset="0"/>
                <a:cs typeface="Open Sans" panose="020B0606030504020204" pitchFamily="34" charset="0"/>
              </a:rPr>
              <a:t>IUPAT Internal Organizing Training </a:t>
            </a:r>
          </a:p>
        </p:txBody>
      </p:sp>
      <p:pic>
        <p:nvPicPr>
          <p:cNvPr id="12" name="Picture 11">
            <a:extLst>
              <a:ext uri="{FF2B5EF4-FFF2-40B4-BE49-F238E27FC236}">
                <a16:creationId xmlns:a16="http://schemas.microsoft.com/office/drawing/2014/main" id="{51F4DE03-B313-475E-824B-EB0039AACB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815" y="1810626"/>
            <a:ext cx="2853576" cy="2853576"/>
          </a:xfrm>
          <a:prstGeom prst="rect">
            <a:avLst/>
          </a:prstGeom>
        </p:spPr>
      </p:pic>
      <p:pic>
        <p:nvPicPr>
          <p:cNvPr id="8" name="Picture 7">
            <a:extLst>
              <a:ext uri="{FF2B5EF4-FFF2-40B4-BE49-F238E27FC236}">
                <a16:creationId xmlns:a16="http://schemas.microsoft.com/office/drawing/2014/main" id="{4393F833-AA58-4B00-A822-DF0D0BFF93FA}"/>
              </a:ext>
            </a:extLst>
          </p:cNvPr>
          <p:cNvPicPr>
            <a:picLocks noChangeAspect="1"/>
          </p:cNvPicPr>
          <p:nvPr/>
        </p:nvPicPr>
        <p:blipFill rotWithShape="1">
          <a:blip r:embed="rId5"/>
          <a:srcRect t="13876"/>
          <a:stretch/>
        </p:blipFill>
        <p:spPr>
          <a:xfrm>
            <a:off x="9545941" y="6500062"/>
            <a:ext cx="520165" cy="321100"/>
          </a:xfrm>
          <a:prstGeom prst="rect">
            <a:avLst/>
          </a:prstGeom>
        </p:spPr>
      </p:pic>
      <p:sp>
        <p:nvSpPr>
          <p:cNvPr id="14" name="Footer Placeholder 1">
            <a:extLst>
              <a:ext uri="{FF2B5EF4-FFF2-40B4-BE49-F238E27FC236}">
                <a16:creationId xmlns:a16="http://schemas.microsoft.com/office/drawing/2014/main" id="{DB4F7D04-B719-4719-AF4B-C95D21BCDF8F}"/>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custDataLst>
      <p:tags r:id="rId1"/>
    </p:custDataLst>
    <p:extLst>
      <p:ext uri="{BB962C8B-B14F-4D97-AF65-F5344CB8AC3E}">
        <p14:creationId xmlns:p14="http://schemas.microsoft.com/office/powerpoint/2010/main" val="27235879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What are </a:t>
            </a:r>
            <a:r>
              <a:rPr lang="en-US" b="1" dirty="0"/>
              <a:t>the 7 Steps to a Structured Conversation?</a:t>
            </a:r>
          </a:p>
        </p:txBody>
      </p:sp>
      <p:pic>
        <p:nvPicPr>
          <p:cNvPr id="7" name="Picture 6">
            <a:extLst>
              <a:ext uri="{FF2B5EF4-FFF2-40B4-BE49-F238E27FC236}">
                <a16:creationId xmlns:a16="http://schemas.microsoft.com/office/drawing/2014/main" id="{63CED087-8202-4C96-B368-7EDA0336C7DD}"/>
              </a:ext>
            </a:extLst>
          </p:cNvPr>
          <p:cNvPicPr>
            <a:picLocks noChangeAspect="1"/>
          </p:cNvPicPr>
          <p:nvPr/>
        </p:nvPicPr>
        <p:blipFill rotWithShape="1">
          <a:blip r:embed="rId3"/>
          <a:srcRect t="3329" b="-509"/>
          <a:stretch/>
        </p:blipFill>
        <p:spPr>
          <a:xfrm>
            <a:off x="2963439" y="838200"/>
            <a:ext cx="5815408" cy="5248292"/>
          </a:xfrm>
          <a:prstGeom prst="rect">
            <a:avLst/>
          </a:prstGeom>
        </p:spPr>
      </p:pic>
      <p:pic>
        <p:nvPicPr>
          <p:cNvPr id="5" name="Picture 4">
            <a:extLst>
              <a:ext uri="{FF2B5EF4-FFF2-40B4-BE49-F238E27FC236}">
                <a16:creationId xmlns:a16="http://schemas.microsoft.com/office/drawing/2014/main" id="{95F6651A-9F0D-4802-BFDA-559B8058714D}"/>
              </a:ext>
            </a:extLst>
          </p:cNvPr>
          <p:cNvPicPr>
            <a:picLocks noChangeAspect="1"/>
          </p:cNvPicPr>
          <p:nvPr/>
        </p:nvPicPr>
        <p:blipFill rotWithShape="1">
          <a:blip r:embed="rId4"/>
          <a:srcRect t="13876"/>
          <a:stretch/>
        </p:blipFill>
        <p:spPr>
          <a:xfrm>
            <a:off x="9545941" y="6500062"/>
            <a:ext cx="520165" cy="321100"/>
          </a:xfrm>
          <a:prstGeom prst="rect">
            <a:avLst/>
          </a:prstGeom>
        </p:spPr>
      </p:pic>
      <p:sp>
        <p:nvSpPr>
          <p:cNvPr id="8" name="Footer Placeholder 1">
            <a:extLst>
              <a:ext uri="{FF2B5EF4-FFF2-40B4-BE49-F238E27FC236}">
                <a16:creationId xmlns:a16="http://schemas.microsoft.com/office/drawing/2014/main" id="{FCBDC852-FE41-45F0-A798-54C2B3FAE30D}"/>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extLst>
      <p:ext uri="{BB962C8B-B14F-4D97-AF65-F5344CB8AC3E}">
        <p14:creationId xmlns:p14="http://schemas.microsoft.com/office/powerpoint/2010/main" val="68182439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39C635F-0EDE-4D4F-8A5E-E36BCB87F029}"/>
              </a:ext>
            </a:extLst>
          </p:cNvPr>
          <p:cNvSpPr/>
          <p:nvPr/>
        </p:nvSpPr>
        <p:spPr>
          <a:xfrm>
            <a:off x="3637647" y="3380350"/>
            <a:ext cx="7919575" cy="1626365"/>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Step 1: </a:t>
            </a:r>
            <a:r>
              <a:rPr lang="en-US" b="1" dirty="0"/>
              <a:t>Introduction</a:t>
            </a:r>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3637648" y="1470705"/>
            <a:ext cx="7919574"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latin typeface="Open Sans" panose="020B0606030504020204" pitchFamily="34" charset="0"/>
                <a:ea typeface="Open Sans" panose="020B0606030504020204" pitchFamily="34" charset="0"/>
                <a:cs typeface="Open Sans" panose="020B0606030504020204" pitchFamily="34" charset="0"/>
              </a:rPr>
              <a:t>What makes a good introduction?</a:t>
            </a:r>
          </a:p>
          <a:p>
            <a:pPr marL="0" indent="0">
              <a:buNone/>
            </a:pPr>
            <a:endParaRPr lang="en-US" sz="2000" b="1"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US" sz="2000" dirty="0">
                <a:latin typeface="Open Sans" panose="020B0606030504020204" pitchFamily="34" charset="0"/>
                <a:ea typeface="Open Sans" panose="020B0606030504020204" pitchFamily="34" charset="0"/>
                <a:cs typeface="Open Sans" panose="020B0606030504020204" pitchFamily="34" charset="0"/>
              </a:rPr>
              <a:t>Who you are &amp; Why you are there. THAT’S IT!</a:t>
            </a:r>
          </a:p>
          <a:p>
            <a:pPr marL="0" indent="0">
              <a:buNone/>
            </a:pPr>
            <a:r>
              <a:rPr lang="en-US" sz="2000" dirty="0">
                <a:latin typeface="Open Sans" panose="020B0606030504020204" pitchFamily="34" charset="0"/>
                <a:ea typeface="Open Sans" panose="020B0606030504020204" pitchFamily="34" charset="0"/>
                <a:cs typeface="Open Sans" panose="020B0606030504020204" pitchFamily="34" charset="0"/>
              </a:rPr>
              <a:t>Make why you are there about members taking collective action. </a:t>
            </a: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US" sz="2000" dirty="0">
                <a:latin typeface="Open Sans" panose="020B0606030504020204" pitchFamily="34" charset="0"/>
                <a:ea typeface="Open Sans" panose="020B0606030504020204" pitchFamily="34" charset="0"/>
                <a:cs typeface="Open Sans" panose="020B0606030504020204" pitchFamily="34" charset="0"/>
              </a:rPr>
              <a:t>Sample:</a:t>
            </a:r>
          </a:p>
          <a:p>
            <a:pPr marL="0" indent="0">
              <a:buNone/>
            </a:pPr>
            <a:r>
              <a:rPr lang="en-US" sz="2000" dirty="0">
                <a:latin typeface="Open Sans" panose="020B0606030504020204" pitchFamily="34" charset="0"/>
                <a:ea typeface="Open Sans" panose="020B0606030504020204" pitchFamily="34" charset="0"/>
                <a:cs typeface="Open Sans" panose="020B0606030504020204" pitchFamily="34" charset="0"/>
              </a:rPr>
              <a:t>“I’m Danny Vuyk with the Glaziers Union and I’m here because your co-workers at Gemtron are fighting back against the company’s proposed elimination of your pension”.</a:t>
            </a: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CA" sz="2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8" name="Picture 7">
            <a:extLst>
              <a:ext uri="{FF2B5EF4-FFF2-40B4-BE49-F238E27FC236}">
                <a16:creationId xmlns:a16="http://schemas.microsoft.com/office/drawing/2014/main" id="{4F2A4977-51EE-4153-95B3-7E02ABE92A84}"/>
              </a:ext>
            </a:extLst>
          </p:cNvPr>
          <p:cNvPicPr>
            <a:picLocks noChangeAspect="1"/>
          </p:cNvPicPr>
          <p:nvPr/>
        </p:nvPicPr>
        <p:blipFill rotWithShape="1">
          <a:blip r:embed="rId3"/>
          <a:srcRect t="3329" b="-509"/>
          <a:stretch/>
        </p:blipFill>
        <p:spPr>
          <a:xfrm>
            <a:off x="381000" y="1724025"/>
            <a:ext cx="3050177" cy="2752725"/>
          </a:xfrm>
          <a:prstGeom prst="rect">
            <a:avLst/>
          </a:prstGeom>
        </p:spPr>
      </p:pic>
      <p:pic>
        <p:nvPicPr>
          <p:cNvPr id="9" name="Graphic 8" descr="Man with solid fill">
            <a:extLst>
              <a:ext uri="{FF2B5EF4-FFF2-40B4-BE49-F238E27FC236}">
                <a16:creationId xmlns:a16="http://schemas.microsoft.com/office/drawing/2014/main" id="{7E60F907-1EF3-4875-891D-79907927C4D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52335" y="3377520"/>
            <a:ext cx="2009775" cy="2009775"/>
          </a:xfrm>
          <a:prstGeom prst="rect">
            <a:avLst/>
          </a:prstGeom>
        </p:spPr>
      </p:pic>
      <p:pic>
        <p:nvPicPr>
          <p:cNvPr id="10" name="Picture 9">
            <a:extLst>
              <a:ext uri="{FF2B5EF4-FFF2-40B4-BE49-F238E27FC236}">
                <a16:creationId xmlns:a16="http://schemas.microsoft.com/office/drawing/2014/main" id="{4AFB65F2-083B-4FC7-A891-3614BC5E604F}"/>
              </a:ext>
            </a:extLst>
          </p:cNvPr>
          <p:cNvPicPr>
            <a:picLocks noChangeAspect="1"/>
          </p:cNvPicPr>
          <p:nvPr/>
        </p:nvPicPr>
        <p:blipFill rotWithShape="1">
          <a:blip r:embed="rId6"/>
          <a:srcRect t="13876"/>
          <a:stretch/>
        </p:blipFill>
        <p:spPr>
          <a:xfrm>
            <a:off x="9545941" y="6500062"/>
            <a:ext cx="520165" cy="321100"/>
          </a:xfrm>
          <a:prstGeom prst="rect">
            <a:avLst/>
          </a:prstGeom>
        </p:spPr>
      </p:pic>
      <p:sp>
        <p:nvSpPr>
          <p:cNvPr id="11" name="Footer Placeholder 1">
            <a:extLst>
              <a:ext uri="{FF2B5EF4-FFF2-40B4-BE49-F238E27FC236}">
                <a16:creationId xmlns:a16="http://schemas.microsoft.com/office/drawing/2014/main" id="{86834525-3612-4E2F-B510-A3FFF56E6721}"/>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extLst>
      <p:ext uri="{BB962C8B-B14F-4D97-AF65-F5344CB8AC3E}">
        <p14:creationId xmlns:p14="http://schemas.microsoft.com/office/powerpoint/2010/main" val="3175175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Step 2: </a:t>
            </a:r>
            <a:r>
              <a:rPr lang="en-US" b="1" dirty="0"/>
              <a:t>Finding the issues and getting the story</a:t>
            </a:r>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3431176" y="1361040"/>
            <a:ext cx="7919575"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latin typeface="Open Sans" panose="020B0606030504020204" pitchFamily="34" charset="0"/>
                <a:ea typeface="Open Sans" panose="020B0606030504020204" pitchFamily="34" charset="0"/>
                <a:cs typeface="Open Sans" panose="020B0606030504020204" pitchFamily="34" charset="0"/>
              </a:rPr>
              <a:t>How do we identify issues and get the story?</a:t>
            </a: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mj-lt"/>
              <a:buAutoNum type="arabicPeriod"/>
            </a:pPr>
            <a:r>
              <a:rPr lang="en-US" sz="2000" dirty="0">
                <a:latin typeface="Open Sans" panose="020B0606030504020204" pitchFamily="34" charset="0"/>
                <a:ea typeface="Open Sans" panose="020B0606030504020204" pitchFamily="34" charset="0"/>
                <a:cs typeface="Open Sans" panose="020B0606030504020204" pitchFamily="34" charset="0"/>
              </a:rPr>
              <a:t>Start with an Icebreaker</a:t>
            </a:r>
          </a:p>
          <a:p>
            <a:pPr marL="457200" indent="-457200">
              <a:buFont typeface="+mj-lt"/>
              <a:buAutoNum type="arabicPeriod"/>
            </a:pPr>
            <a:r>
              <a:rPr lang="en-US" sz="2000" dirty="0">
                <a:latin typeface="Open Sans" panose="020B0606030504020204" pitchFamily="34" charset="0"/>
                <a:ea typeface="Open Sans" panose="020B0606030504020204" pitchFamily="34" charset="0"/>
                <a:cs typeface="Open Sans" panose="020B0606030504020204" pitchFamily="34" charset="0"/>
              </a:rPr>
              <a:t>Ask Open-Ended Questions</a:t>
            </a:r>
          </a:p>
          <a:p>
            <a:pPr marL="457200" indent="-457200">
              <a:buFont typeface="+mj-lt"/>
              <a:buAutoNum type="arabicPeriod"/>
            </a:pPr>
            <a:r>
              <a:rPr lang="en-US" sz="2000" dirty="0">
                <a:latin typeface="Open Sans" panose="020B0606030504020204" pitchFamily="34" charset="0"/>
                <a:ea typeface="Open Sans" panose="020B0606030504020204" pitchFamily="34" charset="0"/>
                <a:cs typeface="Open Sans" panose="020B0606030504020204" pitchFamily="34" charset="0"/>
              </a:rPr>
              <a:t>Go Broad, and then Go Deep</a:t>
            </a:r>
          </a:p>
          <a:p>
            <a:pPr marL="457200" indent="-457200">
              <a:buFont typeface="+mj-lt"/>
              <a:buAutoNum type="arabicPeriod"/>
            </a:pPr>
            <a:r>
              <a:rPr lang="en-US" sz="2000" dirty="0">
                <a:latin typeface="Open Sans" panose="020B0606030504020204" pitchFamily="34" charset="0"/>
                <a:ea typeface="Open Sans" panose="020B0606030504020204" pitchFamily="34" charset="0"/>
                <a:cs typeface="Open Sans" panose="020B0606030504020204" pitchFamily="34" charset="0"/>
              </a:rPr>
              <a:t>Listen, Don’t be Defensive</a:t>
            </a:r>
          </a:p>
          <a:p>
            <a:pPr marL="457200" indent="-457200">
              <a:buFont typeface="+mj-lt"/>
              <a:buAutoNum type="arabicPeriod"/>
            </a:pPr>
            <a:r>
              <a:rPr lang="en-US" sz="2000" dirty="0">
                <a:latin typeface="Open Sans" panose="020B0606030504020204" pitchFamily="34" charset="0"/>
                <a:ea typeface="Open Sans" panose="020B0606030504020204" pitchFamily="34" charset="0"/>
                <a:cs typeface="Open Sans" panose="020B0606030504020204" pitchFamily="34" charset="0"/>
              </a:rPr>
              <a:t>Get Personal, that’s where the ‘why’ is.</a:t>
            </a:r>
          </a:p>
          <a:p>
            <a:pPr marL="457200" indent="-457200">
              <a:buFont typeface="+mj-lt"/>
              <a:buAutoNum type="arabicPeriod"/>
            </a:pPr>
            <a:r>
              <a:rPr lang="en-US" sz="2000" dirty="0">
                <a:latin typeface="Open Sans" panose="020B0606030504020204" pitchFamily="34" charset="0"/>
                <a:ea typeface="Open Sans" panose="020B0606030504020204" pitchFamily="34" charset="0"/>
                <a:cs typeface="Open Sans" panose="020B0606030504020204" pitchFamily="34" charset="0"/>
              </a:rPr>
              <a:t>Follow up, don’t rush, and learn as much as you can about the member, their life, and concerns.</a:t>
            </a: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CA" sz="2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a:extLst>
              <a:ext uri="{FF2B5EF4-FFF2-40B4-BE49-F238E27FC236}">
                <a16:creationId xmlns:a16="http://schemas.microsoft.com/office/drawing/2014/main" id="{41581834-2638-47ED-9316-B3FEC864534D}"/>
              </a:ext>
            </a:extLst>
          </p:cNvPr>
          <p:cNvPicPr>
            <a:picLocks noChangeAspect="1"/>
          </p:cNvPicPr>
          <p:nvPr/>
        </p:nvPicPr>
        <p:blipFill rotWithShape="1">
          <a:blip r:embed="rId3"/>
          <a:srcRect t="3329" b="-509"/>
          <a:stretch/>
        </p:blipFill>
        <p:spPr>
          <a:xfrm>
            <a:off x="381000" y="1724025"/>
            <a:ext cx="3050177" cy="2752725"/>
          </a:xfrm>
          <a:prstGeom prst="rect">
            <a:avLst/>
          </a:prstGeom>
        </p:spPr>
      </p:pic>
      <p:pic>
        <p:nvPicPr>
          <p:cNvPr id="7" name="Picture 6">
            <a:extLst>
              <a:ext uri="{FF2B5EF4-FFF2-40B4-BE49-F238E27FC236}">
                <a16:creationId xmlns:a16="http://schemas.microsoft.com/office/drawing/2014/main" id="{080874A0-0C3A-4E05-B0E0-ECCC71887478}"/>
              </a:ext>
            </a:extLst>
          </p:cNvPr>
          <p:cNvPicPr>
            <a:picLocks noChangeAspect="1"/>
          </p:cNvPicPr>
          <p:nvPr/>
        </p:nvPicPr>
        <p:blipFill rotWithShape="1">
          <a:blip r:embed="rId4"/>
          <a:srcRect t="13876"/>
          <a:stretch/>
        </p:blipFill>
        <p:spPr>
          <a:xfrm>
            <a:off x="9545941" y="6500062"/>
            <a:ext cx="520165" cy="321100"/>
          </a:xfrm>
          <a:prstGeom prst="rect">
            <a:avLst/>
          </a:prstGeom>
        </p:spPr>
      </p:pic>
      <p:sp>
        <p:nvSpPr>
          <p:cNvPr id="8" name="Footer Placeholder 1">
            <a:extLst>
              <a:ext uri="{FF2B5EF4-FFF2-40B4-BE49-F238E27FC236}">
                <a16:creationId xmlns:a16="http://schemas.microsoft.com/office/drawing/2014/main" id="{B8A2C849-FA7B-4263-BE9E-B0FBCBA9EB65}"/>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extLst>
      <p:ext uri="{BB962C8B-B14F-4D97-AF65-F5344CB8AC3E}">
        <p14:creationId xmlns:p14="http://schemas.microsoft.com/office/powerpoint/2010/main" val="30214036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Step 3: </a:t>
            </a:r>
            <a:r>
              <a:rPr lang="en-US" dirty="0"/>
              <a:t>A</a:t>
            </a:r>
            <a:r>
              <a:rPr lang="en-US" b="1" dirty="0"/>
              <a:t>gitation</a:t>
            </a:r>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3619500" y="1470705"/>
            <a:ext cx="773125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latin typeface="Open Sans" panose="020B0606030504020204" pitchFamily="34" charset="0"/>
                <a:ea typeface="Open Sans" panose="020B0606030504020204" pitchFamily="34" charset="0"/>
                <a:cs typeface="Open Sans" panose="020B0606030504020204" pitchFamily="34" charset="0"/>
              </a:rPr>
              <a:t>How do we agitate?</a:t>
            </a: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US" sz="2000" dirty="0">
                <a:latin typeface="Open Sans" panose="020B0606030504020204" pitchFamily="34" charset="0"/>
                <a:ea typeface="Open Sans" panose="020B0606030504020204" pitchFamily="34" charset="0"/>
                <a:cs typeface="Open Sans" panose="020B0606030504020204" pitchFamily="34" charset="0"/>
              </a:rPr>
              <a:t>Who, What, When, Where, Why, How Questions</a:t>
            </a:r>
          </a:p>
          <a:p>
            <a:pPr marL="457200" lvl="1" indent="0">
              <a:buNone/>
            </a:pPr>
            <a:r>
              <a:rPr lang="en-US" sz="2000" dirty="0">
                <a:latin typeface="Open Sans" panose="020B0606030504020204" pitchFamily="34" charset="0"/>
                <a:ea typeface="Open Sans" panose="020B0606030504020204" pitchFamily="34" charset="0"/>
                <a:cs typeface="Open Sans" panose="020B0606030504020204" pitchFamily="34" charset="0"/>
              </a:rPr>
              <a:t>Who made that decision?</a:t>
            </a:r>
          </a:p>
          <a:p>
            <a:pPr marL="457200" lvl="1" indent="0">
              <a:buNone/>
            </a:pPr>
            <a:r>
              <a:rPr lang="en-US" sz="2000" dirty="0">
                <a:latin typeface="Open Sans" panose="020B0606030504020204" pitchFamily="34" charset="0"/>
                <a:ea typeface="Open Sans" panose="020B0606030504020204" pitchFamily="34" charset="0"/>
                <a:cs typeface="Open Sans" panose="020B0606030504020204" pitchFamily="34" charset="0"/>
              </a:rPr>
              <a:t>What Happened?</a:t>
            </a:r>
          </a:p>
          <a:p>
            <a:pPr marL="457200" lvl="1" indent="0">
              <a:buNone/>
            </a:pPr>
            <a:r>
              <a:rPr lang="en-US" sz="2000" dirty="0">
                <a:latin typeface="Open Sans" panose="020B0606030504020204" pitchFamily="34" charset="0"/>
                <a:ea typeface="Open Sans" panose="020B0606030504020204" pitchFamily="34" charset="0"/>
                <a:cs typeface="Open Sans" panose="020B0606030504020204" pitchFamily="34" charset="0"/>
              </a:rPr>
              <a:t>When were those changes made?</a:t>
            </a:r>
          </a:p>
          <a:p>
            <a:pPr marL="457200" lvl="1" indent="0">
              <a:buNone/>
            </a:pPr>
            <a:r>
              <a:rPr lang="en-US" sz="2000" dirty="0">
                <a:latin typeface="Open Sans" panose="020B0606030504020204" pitchFamily="34" charset="0"/>
                <a:ea typeface="Open Sans" panose="020B0606030504020204" pitchFamily="34" charset="0"/>
                <a:cs typeface="Open Sans" panose="020B0606030504020204" pitchFamily="34" charset="0"/>
              </a:rPr>
              <a:t>Where did that happen? </a:t>
            </a:r>
          </a:p>
          <a:p>
            <a:pPr marL="457200" lvl="1" indent="0">
              <a:buNone/>
            </a:pPr>
            <a:r>
              <a:rPr lang="en-US" sz="2000" dirty="0">
                <a:latin typeface="Open Sans" panose="020B0606030504020204" pitchFamily="34" charset="0"/>
                <a:ea typeface="Open Sans" panose="020B0606030504020204" pitchFamily="34" charset="0"/>
                <a:cs typeface="Open Sans" panose="020B0606030504020204" pitchFamily="34" charset="0"/>
              </a:rPr>
              <a:t>Why do they treat people that way? Why is that?</a:t>
            </a:r>
          </a:p>
          <a:p>
            <a:pPr marL="457200" lvl="1" indent="0">
              <a:buNone/>
            </a:pPr>
            <a:r>
              <a:rPr lang="en-US" sz="2000" dirty="0">
                <a:latin typeface="Open Sans" panose="020B0606030504020204" pitchFamily="34" charset="0"/>
                <a:ea typeface="Open Sans" panose="020B0606030504020204" pitchFamily="34" charset="0"/>
                <a:cs typeface="Open Sans" panose="020B0606030504020204" pitchFamily="34" charset="0"/>
              </a:rPr>
              <a:t>How does that make you feel? How do they keep getting away with that?</a:t>
            </a: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CA" sz="2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a:extLst>
              <a:ext uri="{FF2B5EF4-FFF2-40B4-BE49-F238E27FC236}">
                <a16:creationId xmlns:a16="http://schemas.microsoft.com/office/drawing/2014/main" id="{58A9228E-D12D-4117-ADD4-3806C57B7F39}"/>
              </a:ext>
            </a:extLst>
          </p:cNvPr>
          <p:cNvPicPr>
            <a:picLocks noChangeAspect="1"/>
          </p:cNvPicPr>
          <p:nvPr/>
        </p:nvPicPr>
        <p:blipFill rotWithShape="1">
          <a:blip r:embed="rId3"/>
          <a:srcRect t="3329" b="-509"/>
          <a:stretch/>
        </p:blipFill>
        <p:spPr>
          <a:xfrm>
            <a:off x="381000" y="1724025"/>
            <a:ext cx="3050177" cy="2752725"/>
          </a:xfrm>
          <a:prstGeom prst="rect">
            <a:avLst/>
          </a:prstGeom>
        </p:spPr>
      </p:pic>
      <p:pic>
        <p:nvPicPr>
          <p:cNvPr id="7" name="Picture 6">
            <a:extLst>
              <a:ext uri="{FF2B5EF4-FFF2-40B4-BE49-F238E27FC236}">
                <a16:creationId xmlns:a16="http://schemas.microsoft.com/office/drawing/2014/main" id="{456AFFDF-BFAC-4BF0-A4E5-C4E4C5E82138}"/>
              </a:ext>
            </a:extLst>
          </p:cNvPr>
          <p:cNvPicPr>
            <a:picLocks noChangeAspect="1"/>
          </p:cNvPicPr>
          <p:nvPr/>
        </p:nvPicPr>
        <p:blipFill rotWithShape="1">
          <a:blip r:embed="rId4"/>
          <a:srcRect t="13876"/>
          <a:stretch/>
        </p:blipFill>
        <p:spPr>
          <a:xfrm>
            <a:off x="9545941" y="6500062"/>
            <a:ext cx="520165" cy="321100"/>
          </a:xfrm>
          <a:prstGeom prst="rect">
            <a:avLst/>
          </a:prstGeom>
        </p:spPr>
      </p:pic>
      <p:sp>
        <p:nvSpPr>
          <p:cNvPr id="8" name="Footer Placeholder 1">
            <a:extLst>
              <a:ext uri="{FF2B5EF4-FFF2-40B4-BE49-F238E27FC236}">
                <a16:creationId xmlns:a16="http://schemas.microsoft.com/office/drawing/2014/main" id="{6DF76376-D2FD-41EE-892F-B87574904F60}"/>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extLst>
      <p:ext uri="{BB962C8B-B14F-4D97-AF65-F5344CB8AC3E}">
        <p14:creationId xmlns:p14="http://schemas.microsoft.com/office/powerpoint/2010/main" val="314635498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DDAD6AD-B2F3-45A9-87ED-C5901EAE2799}"/>
              </a:ext>
            </a:extLst>
          </p:cNvPr>
          <p:cNvSpPr/>
          <p:nvPr/>
        </p:nvSpPr>
        <p:spPr>
          <a:xfrm>
            <a:off x="3431176" y="2020009"/>
            <a:ext cx="6981186" cy="116657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Step 4: </a:t>
            </a:r>
            <a:r>
              <a:rPr lang="en-US" b="1" dirty="0"/>
              <a:t>Vision</a:t>
            </a:r>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3431176" y="1470705"/>
            <a:ext cx="7919575"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latin typeface="Open Sans" panose="020B0606030504020204" pitchFamily="34" charset="0"/>
                <a:ea typeface="Open Sans" panose="020B0606030504020204" pitchFamily="34" charset="0"/>
                <a:cs typeface="Open Sans" panose="020B0606030504020204" pitchFamily="34" charset="0"/>
              </a:rPr>
              <a:t>How do we lay out the Vision for our Members?</a:t>
            </a: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US" sz="2000" dirty="0">
                <a:latin typeface="Open Sans" panose="020B0606030504020204" pitchFamily="34" charset="0"/>
                <a:ea typeface="Open Sans" panose="020B0606030504020204" pitchFamily="34" charset="0"/>
                <a:cs typeface="Open Sans" panose="020B0606030504020204" pitchFamily="34" charset="0"/>
              </a:rPr>
              <a:t>What is the Vision?</a:t>
            </a:r>
          </a:p>
          <a:p>
            <a:pPr marL="457200" lvl="1" indent="0">
              <a:buNone/>
            </a:pPr>
            <a:r>
              <a:rPr lang="en-US" sz="2000" dirty="0">
                <a:latin typeface="Open Sans" panose="020B0606030504020204" pitchFamily="34" charset="0"/>
                <a:ea typeface="Open Sans" panose="020B0606030504020204" pitchFamily="34" charset="0"/>
                <a:cs typeface="Open Sans" panose="020B0606030504020204" pitchFamily="34" charset="0"/>
              </a:rPr>
              <a:t>Collective Action and Worker POWER is the Solution</a:t>
            </a: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US" sz="2000" dirty="0">
                <a:latin typeface="Open Sans" panose="020B0606030504020204" pitchFamily="34" charset="0"/>
                <a:ea typeface="Open Sans" panose="020B0606030504020204" pitchFamily="34" charset="0"/>
                <a:cs typeface="Open Sans" panose="020B0606030504020204" pitchFamily="34" charset="0"/>
              </a:rPr>
              <a:t>Laying it out:</a:t>
            </a:r>
          </a:p>
          <a:p>
            <a:r>
              <a:rPr lang="en-US" sz="2000" dirty="0">
                <a:latin typeface="Open Sans" panose="020B0606030504020204" pitchFamily="34" charset="0"/>
                <a:ea typeface="Open Sans" panose="020B0606030504020204" pitchFamily="34" charset="0"/>
                <a:cs typeface="Open Sans" panose="020B0606030504020204" pitchFamily="34" charset="0"/>
              </a:rPr>
              <a:t>More open ended questions </a:t>
            </a:r>
          </a:p>
          <a:p>
            <a:r>
              <a:rPr lang="en-US" sz="2000" dirty="0">
                <a:latin typeface="Open Sans" panose="020B0606030504020204" pitchFamily="34" charset="0"/>
                <a:ea typeface="Open Sans" panose="020B0606030504020204" pitchFamily="34" charset="0"/>
                <a:cs typeface="Open Sans" panose="020B0606030504020204" pitchFamily="34" charset="0"/>
              </a:rPr>
              <a:t>What would it take to change things?</a:t>
            </a:r>
          </a:p>
          <a:p>
            <a:r>
              <a:rPr lang="en-US" sz="2000" dirty="0">
                <a:latin typeface="Open Sans" panose="020B0606030504020204" pitchFamily="34" charset="0"/>
                <a:ea typeface="Open Sans" panose="020B0606030504020204" pitchFamily="34" charset="0"/>
                <a:cs typeface="Open Sans" panose="020B0606030504020204" pitchFamily="34" charset="0"/>
              </a:rPr>
              <a:t>What would happen if we all stood together?</a:t>
            </a:r>
          </a:p>
          <a:p>
            <a:r>
              <a:rPr lang="en-US" sz="2000" dirty="0">
                <a:latin typeface="Open Sans" panose="020B0606030504020204" pitchFamily="34" charset="0"/>
                <a:ea typeface="Open Sans" panose="020B0606030504020204" pitchFamily="34" charset="0"/>
                <a:cs typeface="Open Sans" panose="020B0606030504020204" pitchFamily="34" charset="0"/>
              </a:rPr>
              <a:t>POWER OF ONE VS. POWER OF MANY!</a:t>
            </a: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CA" sz="2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a:extLst>
              <a:ext uri="{FF2B5EF4-FFF2-40B4-BE49-F238E27FC236}">
                <a16:creationId xmlns:a16="http://schemas.microsoft.com/office/drawing/2014/main" id="{00CC3616-08C0-4B91-9ECC-A880A2ECD54F}"/>
              </a:ext>
            </a:extLst>
          </p:cNvPr>
          <p:cNvPicPr>
            <a:picLocks noChangeAspect="1"/>
          </p:cNvPicPr>
          <p:nvPr/>
        </p:nvPicPr>
        <p:blipFill rotWithShape="1">
          <a:blip r:embed="rId3"/>
          <a:srcRect t="3329" b="-509"/>
          <a:stretch/>
        </p:blipFill>
        <p:spPr>
          <a:xfrm>
            <a:off x="381000" y="1724025"/>
            <a:ext cx="3050177" cy="2752725"/>
          </a:xfrm>
          <a:prstGeom prst="rect">
            <a:avLst/>
          </a:prstGeom>
        </p:spPr>
      </p:pic>
      <p:pic>
        <p:nvPicPr>
          <p:cNvPr id="8" name="Picture 7">
            <a:extLst>
              <a:ext uri="{FF2B5EF4-FFF2-40B4-BE49-F238E27FC236}">
                <a16:creationId xmlns:a16="http://schemas.microsoft.com/office/drawing/2014/main" id="{B7A831AB-E5DD-4871-AAEA-57D1465F6C25}"/>
              </a:ext>
            </a:extLst>
          </p:cNvPr>
          <p:cNvPicPr>
            <a:picLocks noChangeAspect="1"/>
          </p:cNvPicPr>
          <p:nvPr/>
        </p:nvPicPr>
        <p:blipFill rotWithShape="1">
          <a:blip r:embed="rId4"/>
          <a:srcRect t="13876"/>
          <a:stretch/>
        </p:blipFill>
        <p:spPr>
          <a:xfrm>
            <a:off x="9545941" y="6500062"/>
            <a:ext cx="520165" cy="321100"/>
          </a:xfrm>
          <a:prstGeom prst="rect">
            <a:avLst/>
          </a:prstGeom>
        </p:spPr>
      </p:pic>
      <p:sp>
        <p:nvSpPr>
          <p:cNvPr id="9" name="Footer Placeholder 1">
            <a:extLst>
              <a:ext uri="{FF2B5EF4-FFF2-40B4-BE49-F238E27FC236}">
                <a16:creationId xmlns:a16="http://schemas.microsoft.com/office/drawing/2014/main" id="{04863C4D-9EF6-48C0-8134-F52C0DD21A9C}"/>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extLst>
      <p:ext uri="{BB962C8B-B14F-4D97-AF65-F5344CB8AC3E}">
        <p14:creationId xmlns:p14="http://schemas.microsoft.com/office/powerpoint/2010/main" val="22109377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Step 5: </a:t>
            </a:r>
            <a:r>
              <a:rPr lang="en-US" dirty="0"/>
              <a:t>C</a:t>
            </a:r>
            <a:r>
              <a:rPr lang="en-US" b="1" dirty="0"/>
              <a:t>alling the Question or the ‘Ask’</a:t>
            </a:r>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3431176" y="1470705"/>
            <a:ext cx="7919575"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latin typeface="Open Sans" panose="020B0606030504020204" pitchFamily="34" charset="0"/>
                <a:ea typeface="Open Sans" panose="020B0606030504020204" pitchFamily="34" charset="0"/>
                <a:cs typeface="Open Sans" panose="020B0606030504020204" pitchFamily="34" charset="0"/>
              </a:rPr>
              <a:t>How do we call the Question?</a:t>
            </a: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US" sz="2000" dirty="0">
                <a:latin typeface="Open Sans" panose="020B0606030504020204" pitchFamily="34" charset="0"/>
                <a:ea typeface="Open Sans" panose="020B0606030504020204" pitchFamily="34" charset="0"/>
                <a:cs typeface="Open Sans" panose="020B0606030504020204" pitchFamily="34" charset="0"/>
              </a:rPr>
              <a:t>The ‘Question’ is a choice between POWER and powerlessness at work and a commitment to fight for the vision- Which side are you on?</a:t>
            </a:r>
          </a:p>
          <a:p>
            <a:r>
              <a:rPr lang="en-US" sz="2000" dirty="0">
                <a:latin typeface="Open Sans" panose="020B0606030504020204" pitchFamily="34" charset="0"/>
                <a:ea typeface="Open Sans" panose="020B0606030504020204" pitchFamily="34" charset="0"/>
                <a:cs typeface="Open Sans" panose="020B0606030504020204" pitchFamily="34" charset="0"/>
              </a:rPr>
              <a:t>Frame the Choice</a:t>
            </a:r>
          </a:p>
          <a:p>
            <a:r>
              <a:rPr lang="en-US" sz="2000" dirty="0">
                <a:latin typeface="Open Sans" panose="020B0606030504020204" pitchFamily="34" charset="0"/>
                <a:ea typeface="Open Sans" panose="020B0606030504020204" pitchFamily="34" charset="0"/>
                <a:cs typeface="Open Sans" panose="020B0606030504020204" pitchFamily="34" charset="0"/>
              </a:rPr>
              <a:t>Agitation to Action, Abandon Comfort Zones</a:t>
            </a:r>
          </a:p>
          <a:p>
            <a:r>
              <a:rPr lang="en-US" sz="2000" dirty="0">
                <a:latin typeface="Open Sans" panose="020B0606030504020204" pitchFamily="34" charset="0"/>
                <a:ea typeface="Open Sans" panose="020B0606030504020204" pitchFamily="34" charset="0"/>
                <a:cs typeface="Open Sans" panose="020B0606030504020204" pitchFamily="34" charset="0"/>
              </a:rPr>
              <a:t>Tell your Union Story</a:t>
            </a:r>
          </a:p>
          <a:p>
            <a:r>
              <a:rPr lang="en-US" sz="2000" dirty="0">
                <a:latin typeface="Open Sans" panose="020B0606030504020204" pitchFamily="34" charset="0"/>
                <a:ea typeface="Open Sans" panose="020B0606030504020204" pitchFamily="34" charset="0"/>
                <a:cs typeface="Open Sans" panose="020B0606030504020204" pitchFamily="34" charset="0"/>
              </a:rPr>
              <a:t>Make the ‘Ask’</a:t>
            </a: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CA" sz="2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a:extLst>
              <a:ext uri="{FF2B5EF4-FFF2-40B4-BE49-F238E27FC236}">
                <a16:creationId xmlns:a16="http://schemas.microsoft.com/office/drawing/2014/main" id="{38A4D56C-1A76-4BFA-A5BB-D7E28B62C1CA}"/>
              </a:ext>
            </a:extLst>
          </p:cNvPr>
          <p:cNvPicPr>
            <a:picLocks noChangeAspect="1"/>
          </p:cNvPicPr>
          <p:nvPr/>
        </p:nvPicPr>
        <p:blipFill rotWithShape="1">
          <a:blip r:embed="rId3"/>
          <a:srcRect t="3329" b="-509"/>
          <a:stretch/>
        </p:blipFill>
        <p:spPr>
          <a:xfrm>
            <a:off x="381000" y="1724025"/>
            <a:ext cx="3050177" cy="2752725"/>
          </a:xfrm>
          <a:prstGeom prst="rect">
            <a:avLst/>
          </a:prstGeom>
        </p:spPr>
      </p:pic>
      <p:pic>
        <p:nvPicPr>
          <p:cNvPr id="7" name="Picture 6">
            <a:extLst>
              <a:ext uri="{FF2B5EF4-FFF2-40B4-BE49-F238E27FC236}">
                <a16:creationId xmlns:a16="http://schemas.microsoft.com/office/drawing/2014/main" id="{3478B230-4B2F-4DCE-B817-6DAF5B0F7508}"/>
              </a:ext>
            </a:extLst>
          </p:cNvPr>
          <p:cNvPicPr>
            <a:picLocks noChangeAspect="1"/>
          </p:cNvPicPr>
          <p:nvPr/>
        </p:nvPicPr>
        <p:blipFill rotWithShape="1">
          <a:blip r:embed="rId4"/>
          <a:srcRect t="13876"/>
          <a:stretch/>
        </p:blipFill>
        <p:spPr>
          <a:xfrm>
            <a:off x="9545941" y="6500062"/>
            <a:ext cx="520165" cy="321100"/>
          </a:xfrm>
          <a:prstGeom prst="rect">
            <a:avLst/>
          </a:prstGeom>
        </p:spPr>
      </p:pic>
      <p:sp>
        <p:nvSpPr>
          <p:cNvPr id="8" name="Footer Placeholder 1">
            <a:extLst>
              <a:ext uri="{FF2B5EF4-FFF2-40B4-BE49-F238E27FC236}">
                <a16:creationId xmlns:a16="http://schemas.microsoft.com/office/drawing/2014/main" id="{DFA0A1D1-52A7-4113-BA39-4B0A95050690}"/>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extLst>
      <p:ext uri="{BB962C8B-B14F-4D97-AF65-F5344CB8AC3E}">
        <p14:creationId xmlns:p14="http://schemas.microsoft.com/office/powerpoint/2010/main" val="9905514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4234BD2-90C4-4F9C-AE09-186F5D9F65F2}"/>
              </a:ext>
            </a:extLst>
          </p:cNvPr>
          <p:cNvSpPr/>
          <p:nvPr/>
        </p:nvSpPr>
        <p:spPr>
          <a:xfrm>
            <a:off x="3431175" y="1989944"/>
            <a:ext cx="7465425" cy="119664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Step 6: </a:t>
            </a:r>
            <a:r>
              <a:rPr lang="en-US" b="1" dirty="0"/>
              <a:t>Inoculation</a:t>
            </a:r>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3431176" y="1470705"/>
            <a:ext cx="7919575"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latin typeface="Open Sans" panose="020B0606030504020204" pitchFamily="34" charset="0"/>
                <a:ea typeface="Open Sans" panose="020B0606030504020204" pitchFamily="34" charset="0"/>
                <a:cs typeface="Open Sans" panose="020B0606030504020204" pitchFamily="34" charset="0"/>
              </a:rPr>
              <a:t>How and why do we inoculate our members?</a:t>
            </a: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US" sz="2000" dirty="0">
                <a:latin typeface="Open Sans" panose="020B0606030504020204" pitchFamily="34" charset="0"/>
                <a:ea typeface="Open Sans" panose="020B0606030504020204" pitchFamily="34" charset="0"/>
                <a:cs typeface="Open Sans" panose="020B0606030504020204" pitchFamily="34" charset="0"/>
              </a:rPr>
              <a:t>Inoculation is about preparing members/workers for the long struggle and roadblocks up ahead.</a:t>
            </a: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r>
              <a:rPr lang="en-US" sz="2000" dirty="0">
                <a:latin typeface="Open Sans" panose="020B0606030504020204" pitchFamily="34" charset="0"/>
                <a:ea typeface="Open Sans" panose="020B0606030504020204" pitchFamily="34" charset="0"/>
                <a:cs typeface="Open Sans" panose="020B0606030504020204" pitchFamily="34" charset="0"/>
              </a:rPr>
              <a:t>We need to be real with them about how employers will inevitably react to collective action.</a:t>
            </a:r>
          </a:p>
          <a:p>
            <a:r>
              <a:rPr lang="en-US" sz="2000" dirty="0">
                <a:latin typeface="Open Sans" panose="020B0606030504020204" pitchFamily="34" charset="0"/>
                <a:ea typeface="Open Sans" panose="020B0606030504020204" pitchFamily="34" charset="0"/>
                <a:cs typeface="Open Sans" panose="020B0606030504020204" pitchFamily="34" charset="0"/>
              </a:rPr>
              <a:t>We need to be real about the fact the victories are hard to come by and always take a fight.</a:t>
            </a:r>
          </a:p>
          <a:p>
            <a:r>
              <a:rPr lang="en-US" sz="2000" dirty="0">
                <a:latin typeface="Open Sans" panose="020B0606030504020204" pitchFamily="34" charset="0"/>
                <a:ea typeface="Open Sans" panose="020B0606030504020204" pitchFamily="34" charset="0"/>
                <a:cs typeface="Open Sans" panose="020B0606030504020204" pitchFamily="34" charset="0"/>
              </a:rPr>
              <a:t>We must discuss this struggle with every member.</a:t>
            </a: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CA" sz="2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a:extLst>
              <a:ext uri="{FF2B5EF4-FFF2-40B4-BE49-F238E27FC236}">
                <a16:creationId xmlns:a16="http://schemas.microsoft.com/office/drawing/2014/main" id="{A307D52A-8F78-4855-878F-79D6E96640EB}"/>
              </a:ext>
            </a:extLst>
          </p:cNvPr>
          <p:cNvPicPr>
            <a:picLocks noChangeAspect="1"/>
          </p:cNvPicPr>
          <p:nvPr/>
        </p:nvPicPr>
        <p:blipFill rotWithShape="1">
          <a:blip r:embed="rId3"/>
          <a:srcRect t="3329" b="-509"/>
          <a:stretch/>
        </p:blipFill>
        <p:spPr>
          <a:xfrm>
            <a:off x="381000" y="1724025"/>
            <a:ext cx="3050177" cy="2752725"/>
          </a:xfrm>
          <a:prstGeom prst="rect">
            <a:avLst/>
          </a:prstGeom>
        </p:spPr>
      </p:pic>
      <p:pic>
        <p:nvPicPr>
          <p:cNvPr id="8" name="Picture 7">
            <a:extLst>
              <a:ext uri="{FF2B5EF4-FFF2-40B4-BE49-F238E27FC236}">
                <a16:creationId xmlns:a16="http://schemas.microsoft.com/office/drawing/2014/main" id="{D58F90DC-C18F-4314-9865-D8DF477D0A78}"/>
              </a:ext>
            </a:extLst>
          </p:cNvPr>
          <p:cNvPicPr>
            <a:picLocks noChangeAspect="1"/>
          </p:cNvPicPr>
          <p:nvPr/>
        </p:nvPicPr>
        <p:blipFill rotWithShape="1">
          <a:blip r:embed="rId4"/>
          <a:srcRect t="13876"/>
          <a:stretch/>
        </p:blipFill>
        <p:spPr>
          <a:xfrm>
            <a:off x="9545941" y="6500062"/>
            <a:ext cx="520165" cy="321100"/>
          </a:xfrm>
          <a:prstGeom prst="rect">
            <a:avLst/>
          </a:prstGeom>
        </p:spPr>
      </p:pic>
      <p:sp>
        <p:nvSpPr>
          <p:cNvPr id="9" name="Footer Placeholder 1">
            <a:extLst>
              <a:ext uri="{FF2B5EF4-FFF2-40B4-BE49-F238E27FC236}">
                <a16:creationId xmlns:a16="http://schemas.microsoft.com/office/drawing/2014/main" id="{88EEA64D-BD8F-4AAC-91C6-D1A29A448C16}"/>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extLst>
      <p:ext uri="{BB962C8B-B14F-4D97-AF65-F5344CB8AC3E}">
        <p14:creationId xmlns:p14="http://schemas.microsoft.com/office/powerpoint/2010/main" val="30331276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Step 7: </a:t>
            </a:r>
            <a:r>
              <a:rPr lang="en-US" b="1" dirty="0"/>
              <a:t>Plan to Win/Commitment</a:t>
            </a:r>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3431176" y="1470705"/>
            <a:ext cx="7919575"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latin typeface="Open Sans" panose="020B0606030504020204" pitchFamily="34" charset="0"/>
                <a:ea typeface="Open Sans" panose="020B0606030504020204" pitchFamily="34" charset="0"/>
                <a:cs typeface="Open Sans" panose="020B0606030504020204" pitchFamily="34" charset="0"/>
              </a:rPr>
              <a:t>Making a Plan to Win with a Member/Worker</a:t>
            </a:r>
          </a:p>
          <a:p>
            <a:pPr marL="0" indent="0">
              <a:buNone/>
            </a:pPr>
            <a:endParaRPr lang="en-US" sz="2000" b="1" dirty="0">
              <a:latin typeface="Open Sans" panose="020B0606030504020204" pitchFamily="34" charset="0"/>
              <a:ea typeface="Open Sans" panose="020B0606030504020204" pitchFamily="34" charset="0"/>
              <a:cs typeface="Open Sans" panose="020B0606030504020204" pitchFamily="34" charset="0"/>
            </a:endParaRPr>
          </a:p>
          <a:p>
            <a:r>
              <a:rPr lang="en-US" sz="2000" dirty="0">
                <a:latin typeface="Open Sans" panose="020B0606030504020204" pitchFamily="34" charset="0"/>
                <a:ea typeface="Open Sans" panose="020B0606030504020204" pitchFamily="34" charset="0"/>
                <a:cs typeface="Open Sans" panose="020B0606030504020204" pitchFamily="34" charset="0"/>
              </a:rPr>
              <a:t>Assess Members’ level of commitment to the Union as a whole and the campaign at hand.</a:t>
            </a:r>
          </a:p>
          <a:p>
            <a:r>
              <a:rPr lang="en-US" sz="2000" dirty="0">
                <a:latin typeface="Open Sans" panose="020B0606030504020204" pitchFamily="34" charset="0"/>
                <a:ea typeface="Open Sans" panose="020B0606030504020204" pitchFamily="34" charset="0"/>
                <a:cs typeface="Open Sans" panose="020B0606030504020204" pitchFamily="34" charset="0"/>
              </a:rPr>
              <a:t>Give Members realistic hope for the future and commit them to being involved.</a:t>
            </a:r>
          </a:p>
          <a:p>
            <a:r>
              <a:rPr lang="en-US" sz="2000" dirty="0">
                <a:latin typeface="Open Sans" panose="020B0606030504020204" pitchFamily="34" charset="0"/>
                <a:ea typeface="Open Sans" panose="020B0606030504020204" pitchFamily="34" charset="0"/>
                <a:cs typeface="Open Sans" panose="020B0606030504020204" pitchFamily="34" charset="0"/>
              </a:rPr>
              <a:t>Help Members understand that the first step to winning anything is to bring workers together.</a:t>
            </a:r>
          </a:p>
          <a:p>
            <a:r>
              <a:rPr lang="en-US" sz="2000" dirty="0">
                <a:latin typeface="Open Sans" panose="020B0606030504020204" pitchFamily="34" charset="0"/>
                <a:ea typeface="Open Sans" panose="020B0606030504020204" pitchFamily="34" charset="0"/>
                <a:cs typeface="Open Sans" panose="020B0606030504020204" pitchFamily="34" charset="0"/>
              </a:rPr>
              <a:t>Don’t do things for Members. </a:t>
            </a: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CA" sz="2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a:extLst>
              <a:ext uri="{FF2B5EF4-FFF2-40B4-BE49-F238E27FC236}">
                <a16:creationId xmlns:a16="http://schemas.microsoft.com/office/drawing/2014/main" id="{98988A6F-E683-4B11-9E75-FF20640FC749}"/>
              </a:ext>
            </a:extLst>
          </p:cNvPr>
          <p:cNvPicPr>
            <a:picLocks noChangeAspect="1"/>
          </p:cNvPicPr>
          <p:nvPr/>
        </p:nvPicPr>
        <p:blipFill rotWithShape="1">
          <a:blip r:embed="rId3"/>
          <a:srcRect t="3329" b="-509"/>
          <a:stretch/>
        </p:blipFill>
        <p:spPr>
          <a:xfrm>
            <a:off x="381000" y="1724025"/>
            <a:ext cx="3050177" cy="2752725"/>
          </a:xfrm>
          <a:prstGeom prst="rect">
            <a:avLst/>
          </a:prstGeom>
        </p:spPr>
      </p:pic>
      <p:pic>
        <p:nvPicPr>
          <p:cNvPr id="7" name="Picture 6">
            <a:extLst>
              <a:ext uri="{FF2B5EF4-FFF2-40B4-BE49-F238E27FC236}">
                <a16:creationId xmlns:a16="http://schemas.microsoft.com/office/drawing/2014/main" id="{8B846EA6-F664-4121-901F-F0D85D82FFAC}"/>
              </a:ext>
            </a:extLst>
          </p:cNvPr>
          <p:cNvPicPr>
            <a:picLocks noChangeAspect="1"/>
          </p:cNvPicPr>
          <p:nvPr/>
        </p:nvPicPr>
        <p:blipFill rotWithShape="1">
          <a:blip r:embed="rId4"/>
          <a:srcRect t="13876"/>
          <a:stretch/>
        </p:blipFill>
        <p:spPr>
          <a:xfrm>
            <a:off x="9545941" y="6500062"/>
            <a:ext cx="520165" cy="321100"/>
          </a:xfrm>
          <a:prstGeom prst="rect">
            <a:avLst/>
          </a:prstGeom>
        </p:spPr>
      </p:pic>
      <p:sp>
        <p:nvSpPr>
          <p:cNvPr id="8" name="Footer Placeholder 1">
            <a:extLst>
              <a:ext uri="{FF2B5EF4-FFF2-40B4-BE49-F238E27FC236}">
                <a16:creationId xmlns:a16="http://schemas.microsoft.com/office/drawing/2014/main" id="{115E3AB6-B6E4-4976-BEDB-5E98B51D6AE4}"/>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extLst>
      <p:ext uri="{BB962C8B-B14F-4D97-AF65-F5344CB8AC3E}">
        <p14:creationId xmlns:p14="http://schemas.microsoft.com/office/powerpoint/2010/main" val="39167288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Objections from </a:t>
            </a:r>
            <a:r>
              <a:rPr lang="en-US" b="1" dirty="0"/>
              <a:t>Members and Workers</a:t>
            </a:r>
          </a:p>
        </p:txBody>
      </p:sp>
      <p:pic>
        <p:nvPicPr>
          <p:cNvPr id="5" name="Picture 4">
            <a:extLst>
              <a:ext uri="{FF2B5EF4-FFF2-40B4-BE49-F238E27FC236}">
                <a16:creationId xmlns:a16="http://schemas.microsoft.com/office/drawing/2014/main" id="{BCDF07E8-27F1-4A53-AC48-61248429DF9B}"/>
              </a:ext>
            </a:extLst>
          </p:cNvPr>
          <p:cNvPicPr>
            <a:picLocks noChangeAspect="1"/>
          </p:cNvPicPr>
          <p:nvPr/>
        </p:nvPicPr>
        <p:blipFill rotWithShape="1">
          <a:blip r:embed="rId3"/>
          <a:srcRect t="13876"/>
          <a:stretch/>
        </p:blipFill>
        <p:spPr>
          <a:xfrm>
            <a:off x="9545941" y="6500062"/>
            <a:ext cx="520165" cy="321100"/>
          </a:xfrm>
          <a:prstGeom prst="rect">
            <a:avLst/>
          </a:prstGeom>
        </p:spPr>
      </p:pic>
      <p:sp>
        <p:nvSpPr>
          <p:cNvPr id="7" name="Footer Placeholder 1">
            <a:extLst>
              <a:ext uri="{FF2B5EF4-FFF2-40B4-BE49-F238E27FC236}">
                <a16:creationId xmlns:a16="http://schemas.microsoft.com/office/drawing/2014/main" id="{69C7A7F6-4577-4F22-A973-77D96522F5F4}"/>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graphicFrame>
        <p:nvGraphicFramePr>
          <p:cNvPr id="3" name="Diagram 2">
            <a:extLst>
              <a:ext uri="{FF2B5EF4-FFF2-40B4-BE49-F238E27FC236}">
                <a16:creationId xmlns:a16="http://schemas.microsoft.com/office/drawing/2014/main" id="{87C04A4A-1945-46EA-8CEC-A4D5B3B4BEFA}"/>
              </a:ext>
            </a:extLst>
          </p:cNvPr>
          <p:cNvGraphicFramePr/>
          <p:nvPr>
            <p:extLst>
              <p:ext uri="{D42A27DB-BD31-4B8C-83A1-F6EECF244321}">
                <p14:modId xmlns:p14="http://schemas.microsoft.com/office/powerpoint/2010/main" val="151040648"/>
              </p:ext>
            </p:extLst>
          </p:nvPr>
        </p:nvGraphicFramePr>
        <p:xfrm>
          <a:off x="1467943" y="1693229"/>
          <a:ext cx="8835368" cy="34985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9230549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Overcoming </a:t>
            </a:r>
            <a:r>
              <a:rPr lang="en-US" b="1" dirty="0"/>
              <a:t>Objections</a:t>
            </a:r>
          </a:p>
        </p:txBody>
      </p:sp>
      <p:pic>
        <p:nvPicPr>
          <p:cNvPr id="5" name="Picture 4">
            <a:extLst>
              <a:ext uri="{FF2B5EF4-FFF2-40B4-BE49-F238E27FC236}">
                <a16:creationId xmlns:a16="http://schemas.microsoft.com/office/drawing/2014/main" id="{0C10CAE4-CC7B-4F34-AEA5-0E789154477A}"/>
              </a:ext>
            </a:extLst>
          </p:cNvPr>
          <p:cNvPicPr>
            <a:picLocks noChangeAspect="1"/>
          </p:cNvPicPr>
          <p:nvPr/>
        </p:nvPicPr>
        <p:blipFill rotWithShape="1">
          <a:blip r:embed="rId3"/>
          <a:srcRect t="13876"/>
          <a:stretch/>
        </p:blipFill>
        <p:spPr>
          <a:xfrm>
            <a:off x="9545941" y="6500062"/>
            <a:ext cx="520165" cy="321100"/>
          </a:xfrm>
          <a:prstGeom prst="rect">
            <a:avLst/>
          </a:prstGeom>
        </p:spPr>
      </p:pic>
      <p:sp>
        <p:nvSpPr>
          <p:cNvPr id="7" name="Footer Placeholder 1">
            <a:extLst>
              <a:ext uri="{FF2B5EF4-FFF2-40B4-BE49-F238E27FC236}">
                <a16:creationId xmlns:a16="http://schemas.microsoft.com/office/drawing/2014/main" id="{6FEA4F98-A446-4241-8415-72306676A0E3}"/>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graphicFrame>
        <p:nvGraphicFramePr>
          <p:cNvPr id="3" name="Diagram 2">
            <a:extLst>
              <a:ext uri="{FF2B5EF4-FFF2-40B4-BE49-F238E27FC236}">
                <a16:creationId xmlns:a16="http://schemas.microsoft.com/office/drawing/2014/main" id="{715E4FCE-23B4-4D87-BD70-C88F4CE812D3}"/>
              </a:ext>
            </a:extLst>
          </p:cNvPr>
          <p:cNvGraphicFramePr/>
          <p:nvPr>
            <p:extLst>
              <p:ext uri="{D42A27DB-BD31-4B8C-83A1-F6EECF244321}">
                <p14:modId xmlns:p14="http://schemas.microsoft.com/office/powerpoint/2010/main" val="96862227"/>
              </p:ext>
            </p:extLst>
          </p:nvPr>
        </p:nvGraphicFramePr>
        <p:xfrm>
          <a:off x="2018748" y="946241"/>
          <a:ext cx="7005981" cy="496551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414878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2D63A077-6164-46E7-94CE-9FB4FE55E437}"/>
              </a:ext>
            </a:extLst>
          </p:cNvPr>
          <p:cNvSpPr/>
          <p:nvPr/>
        </p:nvSpPr>
        <p:spPr>
          <a:xfrm>
            <a:off x="653142" y="968036"/>
            <a:ext cx="11005457" cy="4924763"/>
          </a:xfrm>
          <a:prstGeom prst="roundRect">
            <a:avLst/>
          </a:prstGeom>
          <a:solidFill>
            <a:srgbClr val="FFF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9" name="TextBox 18">
            <a:extLst>
              <a:ext uri="{FF2B5EF4-FFF2-40B4-BE49-F238E27FC236}">
                <a16:creationId xmlns:a16="http://schemas.microsoft.com/office/drawing/2014/main" id="{75B84B68-0885-11A0-F0E9-6D18AEABB8F6}"/>
              </a:ext>
            </a:extLst>
          </p:cNvPr>
          <p:cNvSpPr txBox="1"/>
          <p:nvPr/>
        </p:nvSpPr>
        <p:spPr>
          <a:xfrm>
            <a:off x="787399" y="1183481"/>
            <a:ext cx="10751459" cy="4493538"/>
          </a:xfrm>
          <a:prstGeom prst="rect">
            <a:avLst/>
          </a:prstGeom>
          <a:noFill/>
        </p:spPr>
        <p:txBody>
          <a:bodyPr wrap="square" rtlCol="0">
            <a:spAutoFit/>
          </a:bodyPr>
          <a:lstStyle/>
          <a:p>
            <a:pPr marL="285750" indent="-285750">
              <a:buClr>
                <a:srgbClr val="FAD31C"/>
              </a:buClr>
              <a:buFont typeface="Wingdings" panose="05000000000000000000" pitchFamily="2" charset="2"/>
              <a:buChar char="§"/>
            </a:pPr>
            <a:r>
              <a:rPr lang="en-US" sz="2200" dirty="0">
                <a:latin typeface="Open Sans" panose="020B0606030504020204" pitchFamily="34" charset="0"/>
                <a:ea typeface="Open Sans" panose="020B0606030504020204" pitchFamily="34" charset="0"/>
                <a:cs typeface="Open Sans" panose="020B0606030504020204" pitchFamily="34" charset="0"/>
              </a:rPr>
              <a:t>Create a workplace environment where </a:t>
            </a:r>
            <a:r>
              <a:rPr lang="en-US" sz="2200" b="1" dirty="0">
                <a:latin typeface="Open Sans" panose="020B0606030504020204" pitchFamily="34" charset="0"/>
                <a:ea typeface="Open Sans" panose="020B0606030504020204" pitchFamily="34" charset="0"/>
                <a:cs typeface="Open Sans" panose="020B0606030504020204" pitchFamily="34" charset="0"/>
              </a:rPr>
              <a:t>union membership thrives </a:t>
            </a:r>
            <a:r>
              <a:rPr lang="en-US" sz="2200" dirty="0">
                <a:latin typeface="Open Sans" panose="020B0606030504020204" pitchFamily="34" charset="0"/>
                <a:ea typeface="Open Sans" panose="020B0606030504020204" pitchFamily="34" charset="0"/>
                <a:cs typeface="Open Sans" panose="020B0606030504020204" pitchFamily="34" charset="0"/>
              </a:rPr>
              <a:t>and </a:t>
            </a:r>
            <a:r>
              <a:rPr lang="en-US" sz="2200" b="1" dirty="0">
                <a:latin typeface="Open Sans" panose="020B0606030504020204" pitchFamily="34" charset="0"/>
                <a:ea typeface="Open Sans" panose="020B0606030504020204" pitchFamily="34" charset="0"/>
                <a:cs typeface="Open Sans" panose="020B0606030504020204" pitchFamily="34" charset="0"/>
              </a:rPr>
              <a:t>union power grows</a:t>
            </a:r>
            <a:r>
              <a:rPr lang="en-US" sz="2200" dirty="0">
                <a:latin typeface="Open Sans" panose="020B0606030504020204" pitchFamily="34" charset="0"/>
                <a:ea typeface="Open Sans" panose="020B0606030504020204" pitchFamily="34" charset="0"/>
                <a:cs typeface="Open Sans" panose="020B0606030504020204" pitchFamily="34" charset="0"/>
              </a:rPr>
              <a:t>.</a:t>
            </a:r>
          </a:p>
          <a:p>
            <a:pPr marL="285750" indent="-285750">
              <a:buClr>
                <a:srgbClr val="FAD31C"/>
              </a:buClr>
              <a:buFont typeface="Wingdings" panose="05000000000000000000" pitchFamily="2" charset="2"/>
              <a:buChar char="§"/>
            </a:pPr>
            <a:r>
              <a:rPr lang="en-US" sz="2200" dirty="0">
                <a:latin typeface="Open Sans" panose="020B0606030504020204" pitchFamily="34" charset="0"/>
                <a:ea typeface="Open Sans" panose="020B0606030504020204" pitchFamily="34" charset="0"/>
                <a:cs typeface="Open Sans" panose="020B0606030504020204" pitchFamily="34" charset="0"/>
              </a:rPr>
              <a:t>Strengthen relationships, </a:t>
            </a:r>
            <a:r>
              <a:rPr lang="en-US" sz="2200" b="1" dirty="0">
                <a:latin typeface="Open Sans" panose="020B0606030504020204" pitchFamily="34" charset="0"/>
                <a:ea typeface="Open Sans" panose="020B0606030504020204" pitchFamily="34" charset="0"/>
                <a:cs typeface="Open Sans" panose="020B0606030504020204" pitchFamily="34" charset="0"/>
              </a:rPr>
              <a:t>foster active participation</a:t>
            </a:r>
            <a:r>
              <a:rPr lang="en-US" sz="2200" dirty="0">
                <a:latin typeface="Open Sans" panose="020B0606030504020204" pitchFamily="34" charset="0"/>
                <a:ea typeface="Open Sans" panose="020B0606030504020204" pitchFamily="34" charset="0"/>
                <a:cs typeface="Open Sans" panose="020B0606030504020204" pitchFamily="34" charset="0"/>
              </a:rPr>
              <a:t>, and build solidarity.</a:t>
            </a:r>
          </a:p>
          <a:p>
            <a:pPr marL="285750" indent="-285750">
              <a:buClr>
                <a:srgbClr val="FAD31C"/>
              </a:buClr>
              <a:buFont typeface="Wingdings" panose="05000000000000000000" pitchFamily="2" charset="2"/>
              <a:buChar char="§"/>
            </a:pPr>
            <a:r>
              <a:rPr lang="en-US" sz="2200" dirty="0">
                <a:latin typeface="Open Sans" panose="020B0606030504020204" pitchFamily="34" charset="0"/>
                <a:ea typeface="Open Sans" panose="020B0606030504020204" pitchFamily="34" charset="0"/>
                <a:cs typeface="Open Sans" panose="020B0606030504020204" pitchFamily="34" charset="0"/>
              </a:rPr>
              <a:t>Use </a:t>
            </a:r>
            <a:r>
              <a:rPr lang="en-US" sz="2200" b="1" dirty="0">
                <a:latin typeface="Open Sans" panose="020B0606030504020204" pitchFamily="34" charset="0"/>
                <a:ea typeface="Open Sans" panose="020B0606030504020204" pitchFamily="34" charset="0"/>
                <a:cs typeface="Open Sans" panose="020B0606030504020204" pitchFamily="34" charset="0"/>
              </a:rPr>
              <a:t>structured conversations</a:t>
            </a:r>
            <a:r>
              <a:rPr lang="en-US" sz="2200" dirty="0">
                <a:latin typeface="Open Sans" panose="020B0606030504020204" pitchFamily="34" charset="0"/>
                <a:ea typeface="Open Sans" panose="020B0606030504020204" pitchFamily="34" charset="0"/>
                <a:cs typeface="Open Sans" panose="020B0606030504020204" pitchFamily="34" charset="0"/>
              </a:rPr>
              <a:t> and develop strategies </a:t>
            </a:r>
            <a:r>
              <a:rPr lang="en-US" sz="2200" b="1" dirty="0">
                <a:latin typeface="Open Sans" panose="020B0606030504020204" pitchFamily="34" charset="0"/>
                <a:ea typeface="Open Sans" panose="020B0606030504020204" pitchFamily="34" charset="0"/>
                <a:cs typeface="Open Sans" panose="020B0606030504020204" pitchFamily="34" charset="0"/>
              </a:rPr>
              <a:t>to boost engagement</a:t>
            </a:r>
            <a:r>
              <a:rPr lang="en-US" sz="2200" dirty="0">
                <a:latin typeface="Open Sans" panose="020B0606030504020204" pitchFamily="34" charset="0"/>
                <a:ea typeface="Open Sans" panose="020B0606030504020204" pitchFamily="34" charset="0"/>
                <a:cs typeface="Open Sans" panose="020B0606030504020204" pitchFamily="34" charset="0"/>
              </a:rPr>
              <a:t>.</a:t>
            </a:r>
          </a:p>
          <a:p>
            <a:pPr marL="285750" indent="-285750">
              <a:buClr>
                <a:srgbClr val="FAD31C"/>
              </a:buClr>
              <a:buFont typeface="Wingdings" panose="05000000000000000000" pitchFamily="2" charset="2"/>
              <a:buChar char="§"/>
            </a:pPr>
            <a:r>
              <a:rPr lang="en-US" sz="2200" dirty="0">
                <a:latin typeface="Open Sans" panose="020B0606030504020204" pitchFamily="34" charset="0"/>
                <a:ea typeface="Open Sans" panose="020B0606030504020204" pitchFamily="34" charset="0"/>
                <a:cs typeface="Open Sans" panose="020B0606030504020204" pitchFamily="34" charset="0"/>
              </a:rPr>
              <a:t>Apply </a:t>
            </a:r>
            <a:r>
              <a:rPr lang="en-US" sz="2200" b="1" dirty="0">
                <a:latin typeface="Open Sans" panose="020B0606030504020204" pitchFamily="34" charset="0"/>
                <a:ea typeface="Open Sans" panose="020B0606030504020204" pitchFamily="34" charset="0"/>
                <a:cs typeface="Open Sans" panose="020B0606030504020204" pitchFamily="34" charset="0"/>
              </a:rPr>
              <a:t>active listening </a:t>
            </a:r>
            <a:r>
              <a:rPr lang="en-US" sz="2200" dirty="0">
                <a:latin typeface="Open Sans" panose="020B0606030504020204" pitchFamily="34" charset="0"/>
                <a:ea typeface="Open Sans" panose="020B0606030504020204" pitchFamily="34" charset="0"/>
                <a:cs typeface="Open Sans" panose="020B0606030504020204" pitchFamily="34" charset="0"/>
              </a:rPr>
              <a:t>to address concerns and drive meaningful dialogue. </a:t>
            </a:r>
          </a:p>
          <a:p>
            <a:pPr marL="285750" indent="-285750">
              <a:buClr>
                <a:srgbClr val="FAD31C"/>
              </a:buClr>
              <a:buFont typeface="Wingdings" panose="05000000000000000000" pitchFamily="2" charset="2"/>
              <a:buChar char="§"/>
            </a:pPr>
            <a:r>
              <a:rPr lang="en-US" sz="2200" dirty="0">
                <a:latin typeface="Open Sans" panose="020B0606030504020204" pitchFamily="34" charset="0"/>
                <a:ea typeface="Open Sans" panose="020B0606030504020204" pitchFamily="34" charset="0"/>
                <a:cs typeface="Open Sans" panose="020B0606030504020204" pitchFamily="34" charset="0"/>
              </a:rPr>
              <a:t>Develop </a:t>
            </a:r>
            <a:r>
              <a:rPr lang="en-US" sz="2200" b="1" dirty="0">
                <a:latin typeface="Open Sans" panose="020B0606030504020204" pitchFamily="34" charset="0"/>
                <a:ea typeface="Open Sans" panose="020B0606030504020204" pitchFamily="34" charset="0"/>
                <a:cs typeface="Open Sans" panose="020B0606030504020204" pitchFamily="34" charset="0"/>
              </a:rPr>
              <a:t>impactful</a:t>
            </a:r>
            <a:r>
              <a:rPr lang="en-US" sz="2200" dirty="0">
                <a:latin typeface="Open Sans" panose="020B0606030504020204" pitchFamily="34" charset="0"/>
                <a:ea typeface="Open Sans" panose="020B0606030504020204" pitchFamily="34" charset="0"/>
                <a:cs typeface="Open Sans" panose="020B0606030504020204" pitchFamily="34" charset="0"/>
              </a:rPr>
              <a:t> </a:t>
            </a:r>
            <a:r>
              <a:rPr lang="en-US" sz="2200" b="1" dirty="0">
                <a:latin typeface="Open Sans" panose="020B0606030504020204" pitchFamily="34" charset="0"/>
                <a:ea typeface="Open Sans" panose="020B0606030504020204" pitchFamily="34" charset="0"/>
                <a:cs typeface="Open Sans" panose="020B0606030504020204" pitchFamily="34" charset="0"/>
              </a:rPr>
              <a:t>campaigns</a:t>
            </a:r>
            <a:r>
              <a:rPr lang="en-US" sz="2200" dirty="0">
                <a:latin typeface="Open Sans" panose="020B0606030504020204" pitchFamily="34" charset="0"/>
                <a:ea typeface="Open Sans" panose="020B0606030504020204" pitchFamily="34" charset="0"/>
                <a:cs typeface="Open Sans" panose="020B0606030504020204" pitchFamily="34" charset="0"/>
              </a:rPr>
              <a:t> to grow membership, enhance bargaining power, and extend union influence. </a:t>
            </a:r>
          </a:p>
          <a:p>
            <a:pPr marL="285750" indent="-285750">
              <a:buClr>
                <a:srgbClr val="FAD31C"/>
              </a:buClr>
              <a:buFont typeface="Wingdings" panose="05000000000000000000" pitchFamily="2" charset="2"/>
              <a:buChar char="§"/>
            </a:pPr>
            <a:r>
              <a:rPr lang="en-US" sz="2200" b="1" dirty="0">
                <a:latin typeface="Open Sans" panose="020B0606030504020204" pitchFamily="34" charset="0"/>
                <a:ea typeface="Open Sans" panose="020B0606030504020204" pitchFamily="34" charset="0"/>
                <a:cs typeface="Open Sans" panose="020B0606030504020204" pitchFamily="34" charset="0"/>
              </a:rPr>
              <a:t>Connect with members </a:t>
            </a:r>
            <a:r>
              <a:rPr lang="en-US" sz="2200" dirty="0">
                <a:latin typeface="Open Sans" panose="020B0606030504020204" pitchFamily="34" charset="0"/>
                <a:ea typeface="Open Sans" panose="020B0606030504020204" pitchFamily="34" charset="0"/>
                <a:cs typeface="Open Sans" panose="020B0606030504020204" pitchFamily="34" charset="0"/>
              </a:rPr>
              <a:t>in various settings, such as job sites and home visits, to build union support.</a:t>
            </a:r>
          </a:p>
          <a:p>
            <a:pPr marL="285750" indent="-285750">
              <a:buClr>
                <a:srgbClr val="FAD31C"/>
              </a:buClr>
              <a:buFont typeface="Wingdings" panose="05000000000000000000" pitchFamily="2" charset="2"/>
              <a:buChar char="§"/>
            </a:pPr>
            <a:r>
              <a:rPr lang="en-US" sz="2200" b="1" dirty="0">
                <a:latin typeface="Open Sans" panose="020B0606030504020204" pitchFamily="34" charset="0"/>
                <a:ea typeface="Open Sans" panose="020B0606030504020204" pitchFamily="34" charset="0"/>
                <a:cs typeface="Open Sans" panose="020B0606030504020204" pitchFamily="34" charset="0"/>
              </a:rPr>
              <a:t>Address objections </a:t>
            </a:r>
            <a:r>
              <a:rPr lang="en-US" sz="2200" dirty="0">
                <a:latin typeface="Open Sans" panose="020B0606030504020204" pitchFamily="34" charset="0"/>
                <a:ea typeface="Open Sans" panose="020B0606030504020204" pitchFamily="34" charset="0"/>
                <a:cs typeface="Open Sans" panose="020B0606030504020204" pitchFamily="34" charset="0"/>
              </a:rPr>
              <a:t>related to union dues, employer resistance, and other organizing challenges.</a:t>
            </a:r>
          </a:p>
          <a:p>
            <a:pPr marL="285750" indent="-285750">
              <a:buClr>
                <a:srgbClr val="FAD31C"/>
              </a:buClr>
              <a:buFont typeface="Wingdings" panose="05000000000000000000" pitchFamily="2" charset="2"/>
              <a:buChar char="§"/>
            </a:pPr>
            <a:r>
              <a:rPr lang="en-US" sz="2200" dirty="0">
                <a:latin typeface="Open Sans" panose="020B0606030504020204" pitchFamily="34" charset="0"/>
                <a:ea typeface="Open Sans" panose="020B0606030504020204" pitchFamily="34" charset="0"/>
                <a:cs typeface="Open Sans" panose="020B0606030504020204" pitchFamily="34" charset="0"/>
              </a:rPr>
              <a:t>Align internal organizing initiatives with broader labor campaigns to </a:t>
            </a:r>
            <a:r>
              <a:rPr lang="en-US" sz="2200" b="1" dirty="0">
                <a:latin typeface="Open Sans" panose="020B0606030504020204" pitchFamily="34" charset="0"/>
                <a:ea typeface="Open Sans" panose="020B0606030504020204" pitchFamily="34" charset="0"/>
                <a:cs typeface="Open Sans" panose="020B0606030504020204" pitchFamily="34" charset="0"/>
              </a:rPr>
              <a:t>enhance union impact</a:t>
            </a:r>
            <a:r>
              <a:rPr lang="en-US" sz="2200" dirty="0">
                <a:latin typeface="Open Sans" panose="020B0606030504020204" pitchFamily="34" charset="0"/>
                <a:ea typeface="Open Sans" panose="020B0606030504020204" pitchFamily="34" charset="0"/>
                <a:cs typeface="Open Sans" panose="020B0606030504020204" pitchFamily="34" charset="0"/>
              </a:rPr>
              <a:t>.</a:t>
            </a:r>
            <a:endParaRPr lang="en-CA" sz="22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Title 3">
            <a:extLst>
              <a:ext uri="{FF2B5EF4-FFF2-40B4-BE49-F238E27FC236}">
                <a16:creationId xmlns:a16="http://schemas.microsoft.com/office/drawing/2014/main" id="{149A5AF1-4D64-46EB-AB52-6BCF8784ED4A}"/>
              </a:ext>
            </a:extLst>
          </p:cNvPr>
          <p:cNvSpPr>
            <a:spLocks noGrp="1"/>
          </p:cNvSpPr>
          <p:nvPr>
            <p:ph type="title"/>
          </p:nvPr>
        </p:nvSpPr>
        <p:spPr/>
        <p:txBody>
          <a:bodyPr/>
          <a:lstStyle/>
          <a:p>
            <a:r>
              <a:rPr lang="en-CA" dirty="0">
                <a:solidFill>
                  <a:schemeClr val="bg1"/>
                </a:solidFill>
              </a:rPr>
              <a:t>Learning</a:t>
            </a:r>
            <a:r>
              <a:rPr lang="en-CA" dirty="0"/>
              <a:t> Outcomes</a:t>
            </a:r>
          </a:p>
        </p:txBody>
      </p:sp>
      <p:pic>
        <p:nvPicPr>
          <p:cNvPr id="6" name="Picture 5">
            <a:extLst>
              <a:ext uri="{FF2B5EF4-FFF2-40B4-BE49-F238E27FC236}">
                <a16:creationId xmlns:a16="http://schemas.microsoft.com/office/drawing/2014/main" id="{0EE07559-7E9B-4002-BD3A-C71351FB5F41}"/>
              </a:ext>
            </a:extLst>
          </p:cNvPr>
          <p:cNvPicPr>
            <a:picLocks noChangeAspect="1"/>
          </p:cNvPicPr>
          <p:nvPr/>
        </p:nvPicPr>
        <p:blipFill rotWithShape="1">
          <a:blip r:embed="rId4"/>
          <a:srcRect t="13876"/>
          <a:stretch/>
        </p:blipFill>
        <p:spPr>
          <a:xfrm>
            <a:off x="9545941" y="6500062"/>
            <a:ext cx="520165" cy="321100"/>
          </a:xfrm>
          <a:prstGeom prst="rect">
            <a:avLst/>
          </a:prstGeom>
        </p:spPr>
      </p:pic>
      <p:sp>
        <p:nvSpPr>
          <p:cNvPr id="9" name="Footer Placeholder 1">
            <a:extLst>
              <a:ext uri="{FF2B5EF4-FFF2-40B4-BE49-F238E27FC236}">
                <a16:creationId xmlns:a16="http://schemas.microsoft.com/office/drawing/2014/main" id="{360B9A64-06B4-4ED6-AC52-806BD81BB67E}"/>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custDataLst>
      <p:tags r:id="rId1"/>
    </p:custDataLst>
    <p:extLst>
      <p:ext uri="{BB962C8B-B14F-4D97-AF65-F5344CB8AC3E}">
        <p14:creationId xmlns:p14="http://schemas.microsoft.com/office/powerpoint/2010/main" val="3646603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Talking </a:t>
            </a:r>
            <a:r>
              <a:rPr lang="en-US" b="1" dirty="0"/>
              <a:t>About Dues</a:t>
            </a:r>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835152" y="176566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dirty="0">
                <a:latin typeface="Open Sans" panose="020B0606030504020204" pitchFamily="34" charset="0"/>
                <a:ea typeface="Open Sans" panose="020B0606030504020204" pitchFamily="34" charset="0"/>
                <a:cs typeface="Open Sans" panose="020B0606030504020204" pitchFamily="34" charset="0"/>
              </a:rPr>
              <a:t>Dues are for </a:t>
            </a:r>
            <a:r>
              <a:rPr lang="en-US" sz="2200" b="1" dirty="0">
                <a:latin typeface="Open Sans" panose="020B0606030504020204" pitchFamily="34" charset="0"/>
                <a:ea typeface="Open Sans" panose="020B0606030504020204" pitchFamily="34" charset="0"/>
                <a:cs typeface="Open Sans" panose="020B0606030504020204" pitchFamily="34" charset="0"/>
              </a:rPr>
              <a:t>building POWER</a:t>
            </a:r>
            <a:r>
              <a:rPr lang="en-US" sz="2200" dirty="0">
                <a:latin typeface="Open Sans" panose="020B0606030504020204" pitchFamily="34" charset="0"/>
                <a:ea typeface="Open Sans" panose="020B0606030504020204" pitchFamily="34" charset="0"/>
                <a:cs typeface="Open Sans" panose="020B0606030504020204" pitchFamily="34" charset="0"/>
              </a:rPr>
              <a:t>, not a fee-for-service.</a:t>
            </a:r>
          </a:p>
          <a:p>
            <a:r>
              <a:rPr lang="en-US" sz="2200" b="1" dirty="0">
                <a:latin typeface="Open Sans" panose="020B0606030504020204" pitchFamily="34" charset="0"/>
                <a:ea typeface="Open Sans" panose="020B0606030504020204" pitchFamily="34" charset="0"/>
                <a:cs typeface="Open Sans" panose="020B0606030504020204" pitchFamily="34" charset="0"/>
              </a:rPr>
              <a:t>Shift the conversation </a:t>
            </a:r>
            <a:r>
              <a:rPr lang="en-US" sz="2200" dirty="0">
                <a:latin typeface="Open Sans" panose="020B0606030504020204" pitchFamily="34" charset="0"/>
                <a:ea typeface="Open Sans" panose="020B0606030504020204" pitchFamily="34" charset="0"/>
                <a:cs typeface="Open Sans" panose="020B0606030504020204" pitchFamily="34" charset="0"/>
              </a:rPr>
              <a:t>away from ‘what do I get for my dues?’ to a question of what it takes to fight the boss (Do we have more POWER if we have money? How do we build the most POWER at the bargaining table?).</a:t>
            </a:r>
          </a:p>
          <a:p>
            <a:r>
              <a:rPr lang="en-US" sz="2200" dirty="0">
                <a:latin typeface="Open Sans" panose="020B0606030504020204" pitchFamily="34" charset="0"/>
                <a:ea typeface="Open Sans" panose="020B0606030504020204" pitchFamily="34" charset="0"/>
                <a:cs typeface="Open Sans" panose="020B0606030504020204" pitchFamily="34" charset="0"/>
              </a:rPr>
              <a:t>Facilitate a </a:t>
            </a:r>
            <a:r>
              <a:rPr lang="en-US" sz="2200" b="1" dirty="0">
                <a:latin typeface="Open Sans" panose="020B0606030504020204" pitchFamily="34" charset="0"/>
                <a:ea typeface="Open Sans" panose="020B0606030504020204" pitchFamily="34" charset="0"/>
                <a:cs typeface="Open Sans" panose="020B0606030504020204" pitchFamily="34" charset="0"/>
              </a:rPr>
              <a:t>sense of worker ownership</a:t>
            </a:r>
            <a:r>
              <a:rPr lang="en-US" sz="2200" dirty="0">
                <a:latin typeface="Open Sans" panose="020B0606030504020204" pitchFamily="34" charset="0"/>
                <a:ea typeface="Open Sans" panose="020B0606030504020204" pitchFamily="34" charset="0"/>
                <a:cs typeface="Open Sans" panose="020B0606030504020204" pitchFamily="34" charset="0"/>
              </a:rPr>
              <a:t> of the Union.</a:t>
            </a:r>
          </a:p>
          <a:p>
            <a:r>
              <a:rPr lang="en-US" sz="2200" dirty="0">
                <a:latin typeface="Open Sans" panose="020B0606030504020204" pitchFamily="34" charset="0"/>
                <a:ea typeface="Open Sans" panose="020B0606030504020204" pitchFamily="34" charset="0"/>
                <a:cs typeface="Open Sans" panose="020B0606030504020204" pitchFamily="34" charset="0"/>
              </a:rPr>
              <a:t>Members are more likely to fight if they understand </a:t>
            </a:r>
            <a:r>
              <a:rPr lang="en-US" sz="2200" b="1" dirty="0">
                <a:latin typeface="Open Sans" panose="020B0606030504020204" pitchFamily="34" charset="0"/>
                <a:ea typeface="Open Sans" panose="020B0606030504020204" pitchFamily="34" charset="0"/>
                <a:cs typeface="Open Sans" panose="020B0606030504020204" pitchFamily="34" charset="0"/>
              </a:rPr>
              <a:t>dues as transformative</a:t>
            </a:r>
            <a:r>
              <a:rPr lang="en-US" sz="2200" dirty="0">
                <a:latin typeface="Open Sans" panose="020B0606030504020204" pitchFamily="34" charset="0"/>
                <a:ea typeface="Open Sans" panose="020B0606030504020204" pitchFamily="34" charset="0"/>
                <a:cs typeface="Open Sans" panose="020B0606030504020204" pitchFamily="34" charset="0"/>
              </a:rPr>
              <a:t> rather than transactional.</a:t>
            </a:r>
          </a:p>
          <a:p>
            <a:pPr marL="0" indent="0">
              <a:buNone/>
            </a:pP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CA" sz="2200"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a:extLst>
              <a:ext uri="{FF2B5EF4-FFF2-40B4-BE49-F238E27FC236}">
                <a16:creationId xmlns:a16="http://schemas.microsoft.com/office/drawing/2014/main" id="{A29F4AC0-E901-49BF-BFDB-F84D978DD927}"/>
              </a:ext>
            </a:extLst>
          </p:cNvPr>
          <p:cNvPicPr>
            <a:picLocks noChangeAspect="1"/>
          </p:cNvPicPr>
          <p:nvPr/>
        </p:nvPicPr>
        <p:blipFill rotWithShape="1">
          <a:blip r:embed="rId3"/>
          <a:srcRect t="13876"/>
          <a:stretch/>
        </p:blipFill>
        <p:spPr>
          <a:xfrm>
            <a:off x="9545941" y="6500062"/>
            <a:ext cx="520165" cy="321100"/>
          </a:xfrm>
          <a:prstGeom prst="rect">
            <a:avLst/>
          </a:prstGeom>
        </p:spPr>
      </p:pic>
      <p:sp>
        <p:nvSpPr>
          <p:cNvPr id="7" name="Footer Placeholder 1">
            <a:extLst>
              <a:ext uri="{FF2B5EF4-FFF2-40B4-BE49-F238E27FC236}">
                <a16:creationId xmlns:a16="http://schemas.microsoft.com/office/drawing/2014/main" id="{DD8F4DA4-0FE5-4F75-83B5-D36B5D6D03DA}"/>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extLst>
      <p:ext uri="{BB962C8B-B14F-4D97-AF65-F5344CB8AC3E}">
        <p14:creationId xmlns:p14="http://schemas.microsoft.com/office/powerpoint/2010/main" val="128797733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1AF6EEC-E1DB-DB09-A20F-024818E3BE22}"/>
              </a:ext>
            </a:extLst>
          </p:cNvPr>
          <p:cNvSpPr/>
          <p:nvPr/>
        </p:nvSpPr>
        <p:spPr>
          <a:xfrm>
            <a:off x="0" y="3271993"/>
            <a:ext cx="12192000" cy="1602827"/>
          </a:xfrm>
          <a:prstGeom prst="rect">
            <a:avLst/>
          </a:prstGeom>
          <a:solidFill>
            <a:schemeClr val="tx1">
              <a:lumMod val="95000"/>
              <a:lumOff val="5000"/>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22BAFBE6-7276-355F-10CE-C73F3D59C0E1}"/>
              </a:ext>
            </a:extLst>
          </p:cNvPr>
          <p:cNvSpPr/>
          <p:nvPr/>
        </p:nvSpPr>
        <p:spPr>
          <a:xfrm>
            <a:off x="0" y="3129131"/>
            <a:ext cx="12192000" cy="152400"/>
          </a:xfrm>
          <a:prstGeom prst="rect">
            <a:avLst/>
          </a:prstGeom>
          <a:solidFill>
            <a:srgbClr val="E8B9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8C756FB2-BDCA-A849-9D5D-E75B00BCA451}"/>
              </a:ext>
            </a:extLst>
          </p:cNvPr>
          <p:cNvSpPr txBox="1"/>
          <p:nvPr/>
        </p:nvSpPr>
        <p:spPr>
          <a:xfrm>
            <a:off x="496778" y="3490065"/>
            <a:ext cx="9119155" cy="1200329"/>
          </a:xfrm>
          <a:prstGeom prst="rect">
            <a:avLst/>
          </a:prstGeom>
          <a:noFill/>
        </p:spPr>
        <p:txBody>
          <a:bodyPr wrap="square" rtlCol="0">
            <a:spAutoFit/>
          </a:bodyPr>
          <a:lstStyle/>
          <a:p>
            <a:r>
              <a:rPr lang="en-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Internal Organizing: </a:t>
            </a:r>
          </a:p>
          <a:p>
            <a:r>
              <a:rPr lang="en-US" sz="3600" b="1" dirty="0">
                <a:solidFill>
                  <a:srgbClr val="FFC000"/>
                </a:solidFill>
                <a:latin typeface="Open Sans" panose="020B0606030504020204" pitchFamily="34" charset="0"/>
                <a:ea typeface="Open Sans" panose="020B0606030504020204" pitchFamily="34" charset="0"/>
                <a:cs typeface="Open Sans" panose="020B0606030504020204" pitchFamily="34" charset="0"/>
              </a:rPr>
              <a:t>Active Listening Skills</a:t>
            </a:r>
          </a:p>
        </p:txBody>
      </p:sp>
      <p:sp>
        <p:nvSpPr>
          <p:cNvPr id="9" name="Google Shape;225;p7">
            <a:extLst>
              <a:ext uri="{FF2B5EF4-FFF2-40B4-BE49-F238E27FC236}">
                <a16:creationId xmlns:a16="http://schemas.microsoft.com/office/drawing/2014/main" id="{BE1A04EB-48DB-48BA-B2AA-437BFF149837}"/>
              </a:ext>
            </a:extLst>
          </p:cNvPr>
          <p:cNvSpPr/>
          <p:nvPr/>
        </p:nvSpPr>
        <p:spPr>
          <a:xfrm>
            <a:off x="8044820" y="3646940"/>
            <a:ext cx="1682840" cy="1479646"/>
          </a:xfrm>
          <a:prstGeom prst="rect">
            <a:avLst/>
          </a:prstGeom>
          <a:solidFill>
            <a:srgbClr val="FFFFFF">
              <a:alpha val="9803"/>
            </a:srgbClr>
          </a:solidFill>
          <a:ln w="127000" cap="flat" cmpd="sng">
            <a:solidFill>
              <a:srgbClr val="E7B90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000" b="0" i="0" u="none" strike="noStrike" cap="none" dirty="0">
                <a:solidFill>
                  <a:schemeClr val="bg1"/>
                </a:solidFill>
                <a:latin typeface="Source Sans Pro"/>
                <a:ea typeface="Source Sans Pro"/>
                <a:cs typeface="Source Sans Pro"/>
                <a:sym typeface="Source Sans Pro"/>
              </a:rPr>
              <a:t>05</a:t>
            </a:r>
            <a:endParaRPr sz="10000" dirty="0">
              <a:solidFill>
                <a:schemeClr val="bg1"/>
              </a:solidFill>
            </a:endParaRPr>
          </a:p>
        </p:txBody>
      </p:sp>
      <p:grpSp>
        <p:nvGrpSpPr>
          <p:cNvPr id="2" name="Google Shape;228;p7">
            <a:extLst>
              <a:ext uri="{FF2B5EF4-FFF2-40B4-BE49-F238E27FC236}">
                <a16:creationId xmlns:a16="http://schemas.microsoft.com/office/drawing/2014/main" id="{4A18EBEC-6182-4B29-9B12-26D608C617BC}"/>
              </a:ext>
            </a:extLst>
          </p:cNvPr>
          <p:cNvGrpSpPr/>
          <p:nvPr/>
        </p:nvGrpSpPr>
        <p:grpSpPr>
          <a:xfrm>
            <a:off x="10062363" y="3576470"/>
            <a:ext cx="2464340" cy="1701137"/>
            <a:chOff x="10422411" y="939875"/>
            <a:chExt cx="1837799" cy="1369289"/>
          </a:xfrm>
        </p:grpSpPr>
        <p:pic>
          <p:nvPicPr>
            <p:cNvPr id="14" name="Google Shape;229;p7">
              <a:extLst>
                <a:ext uri="{FF2B5EF4-FFF2-40B4-BE49-F238E27FC236}">
                  <a16:creationId xmlns:a16="http://schemas.microsoft.com/office/drawing/2014/main" id="{C2C3D28D-3503-4E00-81F8-52250BECECB4}"/>
                </a:ext>
              </a:extLst>
            </p:cNvPr>
            <p:cNvPicPr preferRelativeResize="0"/>
            <p:nvPr/>
          </p:nvPicPr>
          <p:blipFill rotWithShape="1">
            <a:blip r:embed="rId4" cstate="print">
              <a:alphaModFix/>
            </a:blip>
            <a:srcRect/>
            <a:stretch/>
          </p:blipFill>
          <p:spPr>
            <a:xfrm>
              <a:off x="10422411" y="939875"/>
              <a:ext cx="1254989" cy="1254989"/>
            </a:xfrm>
            <a:prstGeom prst="rect">
              <a:avLst/>
            </a:prstGeom>
            <a:noFill/>
            <a:ln>
              <a:noFill/>
            </a:ln>
          </p:spPr>
        </p:pic>
        <p:sp>
          <p:nvSpPr>
            <p:cNvPr id="15" name="Google Shape;230;p7">
              <a:extLst>
                <a:ext uri="{FF2B5EF4-FFF2-40B4-BE49-F238E27FC236}">
                  <a16:creationId xmlns:a16="http://schemas.microsoft.com/office/drawing/2014/main" id="{2E4BFC44-AB6F-4879-97CF-2C79F6C32914}"/>
                </a:ext>
              </a:extLst>
            </p:cNvPr>
            <p:cNvSpPr txBox="1"/>
            <p:nvPr/>
          </p:nvSpPr>
          <p:spPr>
            <a:xfrm>
              <a:off x="11735270" y="1991664"/>
              <a:ext cx="524940" cy="317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en-US" sz="2000" b="0" i="0" u="none" strike="noStrike" cap="none" dirty="0">
                  <a:solidFill>
                    <a:schemeClr val="dk1"/>
                  </a:solidFill>
                  <a:latin typeface="Source Sans Pro"/>
                  <a:ea typeface="Source Sans Pro"/>
                  <a:cs typeface="Source Sans Pro"/>
                  <a:sym typeface="Source Sans Pro"/>
                </a:rPr>
                <a:t>®</a:t>
              </a:r>
              <a:endParaRPr dirty="0"/>
            </a:p>
          </p:txBody>
        </p:sp>
      </p:grpSp>
      <p:sp>
        <p:nvSpPr>
          <p:cNvPr id="16" name="TextBox 15">
            <a:extLst>
              <a:ext uri="{FF2B5EF4-FFF2-40B4-BE49-F238E27FC236}">
                <a16:creationId xmlns:a16="http://schemas.microsoft.com/office/drawing/2014/main" id="{76466472-48A5-4E2E-B9D4-AD8DFC2E2260}"/>
              </a:ext>
            </a:extLst>
          </p:cNvPr>
          <p:cNvSpPr txBox="1"/>
          <p:nvPr/>
        </p:nvSpPr>
        <p:spPr>
          <a:xfrm>
            <a:off x="10229639" y="5135008"/>
            <a:ext cx="1373017" cy="461665"/>
          </a:xfrm>
          <a:prstGeom prst="rect">
            <a:avLst/>
          </a:prstGeom>
          <a:noFill/>
        </p:spPr>
        <p:txBody>
          <a:bodyPr wrap="square" rtlCol="0">
            <a:spAutoFit/>
          </a:bodyPr>
          <a:lstStyle/>
          <a:p>
            <a:r>
              <a:rPr lang="en-CA" sz="2400" b="1" dirty="0">
                <a:solidFill>
                  <a:srgbClr val="E7B909"/>
                </a:solidFill>
              </a:rPr>
              <a:t>i</a:t>
            </a:r>
            <a:r>
              <a:rPr lang="en-CA" sz="2400" b="1" dirty="0"/>
              <a:t>FTI.edu</a:t>
            </a:r>
          </a:p>
        </p:txBody>
      </p:sp>
      <p:pic>
        <p:nvPicPr>
          <p:cNvPr id="10" name="Picture 9">
            <a:extLst>
              <a:ext uri="{FF2B5EF4-FFF2-40B4-BE49-F238E27FC236}">
                <a16:creationId xmlns:a16="http://schemas.microsoft.com/office/drawing/2014/main" id="{9CC8F61D-F5A3-4564-80E6-7E11A14BAB53}"/>
              </a:ext>
            </a:extLst>
          </p:cNvPr>
          <p:cNvPicPr>
            <a:picLocks noChangeAspect="1"/>
          </p:cNvPicPr>
          <p:nvPr/>
        </p:nvPicPr>
        <p:blipFill rotWithShape="1">
          <a:blip r:embed="rId5"/>
          <a:srcRect t="13876"/>
          <a:stretch/>
        </p:blipFill>
        <p:spPr>
          <a:xfrm>
            <a:off x="9545941" y="6500062"/>
            <a:ext cx="520165" cy="321100"/>
          </a:xfrm>
          <a:prstGeom prst="rect">
            <a:avLst/>
          </a:prstGeom>
        </p:spPr>
      </p:pic>
    </p:spTree>
    <p:custDataLst>
      <p:tags r:id="rId1"/>
    </p:custDataLst>
    <p:extLst>
      <p:ext uri="{BB962C8B-B14F-4D97-AF65-F5344CB8AC3E}">
        <p14:creationId xmlns:p14="http://schemas.microsoft.com/office/powerpoint/2010/main" val="13281123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54C581B-4D4E-4017-A238-7DC9EA96C98C}"/>
              </a:ext>
            </a:extLst>
          </p:cNvPr>
          <p:cNvSpPr/>
          <p:nvPr/>
        </p:nvSpPr>
        <p:spPr>
          <a:xfrm>
            <a:off x="1540711" y="1664831"/>
            <a:ext cx="9869854" cy="1523045"/>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9" name="TextBox 18">
            <a:extLst>
              <a:ext uri="{FF2B5EF4-FFF2-40B4-BE49-F238E27FC236}">
                <a16:creationId xmlns:a16="http://schemas.microsoft.com/office/drawing/2014/main" id="{75B84B68-0885-11A0-F0E9-6D18AEABB8F6}"/>
              </a:ext>
            </a:extLst>
          </p:cNvPr>
          <p:cNvSpPr txBox="1"/>
          <p:nvPr/>
        </p:nvSpPr>
        <p:spPr>
          <a:xfrm>
            <a:off x="1540711" y="1790065"/>
            <a:ext cx="9869854" cy="1200329"/>
          </a:xfrm>
          <a:prstGeom prst="rect">
            <a:avLst/>
          </a:prstGeom>
          <a:noFill/>
        </p:spPr>
        <p:txBody>
          <a:bodyPr wrap="square" rtlCol="0">
            <a:spAutoFit/>
          </a:bodyPr>
          <a:lstStyle/>
          <a:p>
            <a:pPr marL="342900">
              <a:buClr>
                <a:srgbClr val="E8B909"/>
              </a:buClr>
              <a:buSzPct val="120000"/>
            </a:pPr>
            <a:r>
              <a:rPr lang="en-US" sz="2400" b="1" dirty="0">
                <a:solidFill>
                  <a:srgbClr val="FFC000"/>
                </a:solidFill>
                <a:latin typeface="Open Sans" panose="020B0606030504020204" pitchFamily="34" charset="0"/>
                <a:ea typeface="Open Sans" panose="020B0606030504020204" pitchFamily="34" charset="0"/>
                <a:cs typeface="Open Sans" panose="020B0606030504020204" pitchFamily="34" charset="0"/>
              </a:rPr>
              <a:t>Active Listening </a:t>
            </a:r>
            <a:r>
              <a:rPr lang="en-US" sz="2400" dirty="0">
                <a:latin typeface="Open Sans" panose="020B0606030504020204" pitchFamily="34" charset="0"/>
                <a:ea typeface="Open Sans" panose="020B0606030504020204" pitchFamily="34" charset="0"/>
                <a:cs typeface="Open Sans" panose="020B0606030504020204" pitchFamily="34" charset="0"/>
              </a:rPr>
              <a:t>is an essential skill for fostering effective communication, particularly in union settings where challenging or sensitive conversations are common. </a:t>
            </a:r>
            <a:endParaRPr lang="en-CA"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Title 4">
            <a:extLst>
              <a:ext uri="{FF2B5EF4-FFF2-40B4-BE49-F238E27FC236}">
                <a16:creationId xmlns:a16="http://schemas.microsoft.com/office/drawing/2014/main" id="{0B1DC1A8-B202-4B81-AB48-D4CC6FEA168C}"/>
              </a:ext>
            </a:extLst>
          </p:cNvPr>
          <p:cNvSpPr>
            <a:spLocks noGrp="1"/>
          </p:cNvSpPr>
          <p:nvPr>
            <p:ph type="title"/>
          </p:nvPr>
        </p:nvSpPr>
        <p:spPr>
          <a:xfrm>
            <a:off x="381000" y="-142082"/>
            <a:ext cx="10515600" cy="1325563"/>
          </a:xfrm>
        </p:spPr>
        <p:txBody>
          <a:bodyPr/>
          <a:lstStyle/>
          <a:p>
            <a:r>
              <a:rPr lang="en-CA" dirty="0">
                <a:solidFill>
                  <a:schemeClr val="bg1"/>
                </a:solidFill>
              </a:rPr>
              <a:t>What is </a:t>
            </a:r>
            <a:r>
              <a:rPr lang="en-CA" dirty="0"/>
              <a:t>Active Listening?</a:t>
            </a:r>
          </a:p>
        </p:txBody>
      </p:sp>
      <p:pic>
        <p:nvPicPr>
          <p:cNvPr id="3" name="Picture 2">
            <a:hlinkClick r:id="rId4"/>
            <a:extLst>
              <a:ext uri="{FF2B5EF4-FFF2-40B4-BE49-F238E27FC236}">
                <a16:creationId xmlns:a16="http://schemas.microsoft.com/office/drawing/2014/main" id="{9EC5F8AA-C54B-4C22-94AE-A1F0DB47C6A7}"/>
              </a:ext>
            </a:extLst>
          </p:cNvPr>
          <p:cNvPicPr>
            <a:picLocks noChangeAspect="1"/>
          </p:cNvPicPr>
          <p:nvPr/>
        </p:nvPicPr>
        <p:blipFill>
          <a:blip r:embed="rId5"/>
          <a:stretch>
            <a:fillRect/>
          </a:stretch>
        </p:blipFill>
        <p:spPr>
          <a:xfrm>
            <a:off x="4153650" y="3187876"/>
            <a:ext cx="4456950" cy="2897017"/>
          </a:xfrm>
          <a:prstGeom prst="rect">
            <a:avLst/>
          </a:prstGeom>
        </p:spPr>
      </p:pic>
      <p:pic>
        <p:nvPicPr>
          <p:cNvPr id="7" name="Picture 6">
            <a:extLst>
              <a:ext uri="{FF2B5EF4-FFF2-40B4-BE49-F238E27FC236}">
                <a16:creationId xmlns:a16="http://schemas.microsoft.com/office/drawing/2014/main" id="{906031E2-6786-4223-B775-CA0FCC0075BC}"/>
              </a:ext>
            </a:extLst>
          </p:cNvPr>
          <p:cNvPicPr>
            <a:picLocks noChangeAspect="1"/>
          </p:cNvPicPr>
          <p:nvPr/>
        </p:nvPicPr>
        <p:blipFill rotWithShape="1">
          <a:blip r:embed="rId6"/>
          <a:srcRect t="13876"/>
          <a:stretch/>
        </p:blipFill>
        <p:spPr>
          <a:xfrm>
            <a:off x="9545941" y="6500062"/>
            <a:ext cx="520165" cy="321100"/>
          </a:xfrm>
          <a:prstGeom prst="rect">
            <a:avLst/>
          </a:prstGeom>
        </p:spPr>
      </p:pic>
      <p:sp>
        <p:nvSpPr>
          <p:cNvPr id="9" name="Footer Placeholder 1">
            <a:extLst>
              <a:ext uri="{FF2B5EF4-FFF2-40B4-BE49-F238E27FC236}">
                <a16:creationId xmlns:a16="http://schemas.microsoft.com/office/drawing/2014/main" id="{FB2D93B0-066E-4C89-8376-7E5F8797884B}"/>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custDataLst>
      <p:tags r:id="rId1"/>
    </p:custDataLst>
    <p:extLst>
      <p:ext uri="{BB962C8B-B14F-4D97-AF65-F5344CB8AC3E}">
        <p14:creationId xmlns:p14="http://schemas.microsoft.com/office/powerpoint/2010/main" val="17372050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1DC1A8-B202-4B81-AB48-D4CC6FEA168C}"/>
              </a:ext>
            </a:extLst>
          </p:cNvPr>
          <p:cNvSpPr>
            <a:spLocks noGrp="1"/>
          </p:cNvSpPr>
          <p:nvPr>
            <p:ph type="title"/>
          </p:nvPr>
        </p:nvSpPr>
        <p:spPr>
          <a:xfrm>
            <a:off x="381000" y="-142082"/>
            <a:ext cx="10515600" cy="1325563"/>
          </a:xfrm>
        </p:spPr>
        <p:txBody>
          <a:bodyPr/>
          <a:lstStyle/>
          <a:p>
            <a:r>
              <a:rPr lang="en-US" dirty="0">
                <a:solidFill>
                  <a:schemeClr val="bg1"/>
                </a:solidFill>
              </a:rPr>
              <a:t>Key Elements of </a:t>
            </a:r>
            <a:r>
              <a:rPr lang="en-US" dirty="0"/>
              <a:t>Active Listening</a:t>
            </a:r>
            <a:endParaRPr lang="en-CA" dirty="0"/>
          </a:p>
        </p:txBody>
      </p:sp>
      <p:sp>
        <p:nvSpPr>
          <p:cNvPr id="9" name="Rectangle 8">
            <a:extLst>
              <a:ext uri="{FF2B5EF4-FFF2-40B4-BE49-F238E27FC236}">
                <a16:creationId xmlns:a16="http://schemas.microsoft.com/office/drawing/2014/main" id="{5CF462F1-757C-41D6-932D-C42E6F1FF2CC}"/>
              </a:ext>
            </a:extLst>
          </p:cNvPr>
          <p:cNvSpPr/>
          <p:nvPr/>
        </p:nvSpPr>
        <p:spPr>
          <a:xfrm>
            <a:off x="5088466" y="4115433"/>
            <a:ext cx="1193801" cy="5327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44E40E09-D567-409C-811B-E6A23916188B}"/>
              </a:ext>
            </a:extLst>
          </p:cNvPr>
          <p:cNvSpPr/>
          <p:nvPr/>
        </p:nvSpPr>
        <p:spPr>
          <a:xfrm>
            <a:off x="7196667" y="3751844"/>
            <a:ext cx="1080905" cy="9821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D8C407BE-9475-4CC9-932E-0918B859BBBE}"/>
              </a:ext>
            </a:extLst>
          </p:cNvPr>
          <p:cNvPicPr>
            <a:picLocks noChangeAspect="1"/>
          </p:cNvPicPr>
          <p:nvPr/>
        </p:nvPicPr>
        <p:blipFill>
          <a:blip r:embed="rId4"/>
          <a:stretch>
            <a:fillRect/>
          </a:stretch>
        </p:blipFill>
        <p:spPr>
          <a:xfrm>
            <a:off x="352408" y="1392464"/>
            <a:ext cx="11427814" cy="4073071"/>
          </a:xfrm>
          <a:prstGeom prst="rect">
            <a:avLst/>
          </a:prstGeom>
        </p:spPr>
      </p:pic>
      <p:pic>
        <p:nvPicPr>
          <p:cNvPr id="7" name="Picture 6">
            <a:extLst>
              <a:ext uri="{FF2B5EF4-FFF2-40B4-BE49-F238E27FC236}">
                <a16:creationId xmlns:a16="http://schemas.microsoft.com/office/drawing/2014/main" id="{09A2A588-50F8-40B1-92D2-92971954F880}"/>
              </a:ext>
            </a:extLst>
          </p:cNvPr>
          <p:cNvPicPr>
            <a:picLocks noChangeAspect="1"/>
          </p:cNvPicPr>
          <p:nvPr/>
        </p:nvPicPr>
        <p:blipFill rotWithShape="1">
          <a:blip r:embed="rId5"/>
          <a:srcRect t="13876"/>
          <a:stretch/>
        </p:blipFill>
        <p:spPr>
          <a:xfrm>
            <a:off x="9545941" y="6500062"/>
            <a:ext cx="520165" cy="321100"/>
          </a:xfrm>
          <a:prstGeom prst="rect">
            <a:avLst/>
          </a:prstGeom>
        </p:spPr>
      </p:pic>
      <p:sp>
        <p:nvSpPr>
          <p:cNvPr id="8" name="Footer Placeholder 1">
            <a:extLst>
              <a:ext uri="{FF2B5EF4-FFF2-40B4-BE49-F238E27FC236}">
                <a16:creationId xmlns:a16="http://schemas.microsoft.com/office/drawing/2014/main" id="{E3A460D6-42D2-4C4E-A979-6871038ED58B}"/>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custDataLst>
      <p:tags r:id="rId1"/>
    </p:custDataLst>
    <p:extLst>
      <p:ext uri="{BB962C8B-B14F-4D97-AF65-F5344CB8AC3E}">
        <p14:creationId xmlns:p14="http://schemas.microsoft.com/office/powerpoint/2010/main" val="27164170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1DC1A8-B202-4B81-AB48-D4CC6FEA168C}"/>
              </a:ext>
            </a:extLst>
          </p:cNvPr>
          <p:cNvSpPr>
            <a:spLocks noGrp="1"/>
          </p:cNvSpPr>
          <p:nvPr>
            <p:ph type="title"/>
          </p:nvPr>
        </p:nvSpPr>
        <p:spPr>
          <a:xfrm>
            <a:off x="381000" y="-142082"/>
            <a:ext cx="10515600" cy="1325563"/>
          </a:xfrm>
        </p:spPr>
        <p:txBody>
          <a:bodyPr/>
          <a:lstStyle/>
          <a:p>
            <a:r>
              <a:rPr lang="en-US" dirty="0">
                <a:solidFill>
                  <a:schemeClr val="bg1"/>
                </a:solidFill>
              </a:rPr>
              <a:t>7 Key Tips for </a:t>
            </a:r>
            <a:r>
              <a:rPr lang="en-US" dirty="0"/>
              <a:t>Dealing with Difficult Situations</a:t>
            </a:r>
            <a:endParaRPr lang="en-CA" dirty="0"/>
          </a:p>
        </p:txBody>
      </p:sp>
      <p:pic>
        <p:nvPicPr>
          <p:cNvPr id="3" name="Picture 2">
            <a:extLst>
              <a:ext uri="{FF2B5EF4-FFF2-40B4-BE49-F238E27FC236}">
                <a16:creationId xmlns:a16="http://schemas.microsoft.com/office/drawing/2014/main" id="{B68FF3E7-E081-4A44-A736-2FBC1B313632}"/>
              </a:ext>
            </a:extLst>
          </p:cNvPr>
          <p:cNvPicPr>
            <a:picLocks noChangeAspect="1"/>
          </p:cNvPicPr>
          <p:nvPr/>
        </p:nvPicPr>
        <p:blipFill rotWithShape="1">
          <a:blip r:embed="rId4"/>
          <a:srcRect t="1647" b="2005"/>
          <a:stretch/>
        </p:blipFill>
        <p:spPr>
          <a:xfrm>
            <a:off x="3438154" y="868948"/>
            <a:ext cx="5315692" cy="5130800"/>
          </a:xfrm>
          <a:prstGeom prst="rect">
            <a:avLst/>
          </a:prstGeom>
        </p:spPr>
      </p:pic>
      <p:pic>
        <p:nvPicPr>
          <p:cNvPr id="6" name="Picture 5">
            <a:extLst>
              <a:ext uri="{FF2B5EF4-FFF2-40B4-BE49-F238E27FC236}">
                <a16:creationId xmlns:a16="http://schemas.microsoft.com/office/drawing/2014/main" id="{1E15E226-B750-4A64-86F0-284ED05A07DB}"/>
              </a:ext>
            </a:extLst>
          </p:cNvPr>
          <p:cNvPicPr>
            <a:picLocks noChangeAspect="1"/>
          </p:cNvPicPr>
          <p:nvPr/>
        </p:nvPicPr>
        <p:blipFill rotWithShape="1">
          <a:blip r:embed="rId5"/>
          <a:srcRect t="13876"/>
          <a:stretch/>
        </p:blipFill>
        <p:spPr>
          <a:xfrm>
            <a:off x="9545941" y="6500062"/>
            <a:ext cx="520165" cy="321100"/>
          </a:xfrm>
          <a:prstGeom prst="rect">
            <a:avLst/>
          </a:prstGeom>
        </p:spPr>
      </p:pic>
      <p:sp>
        <p:nvSpPr>
          <p:cNvPr id="8" name="Footer Placeholder 1">
            <a:extLst>
              <a:ext uri="{FF2B5EF4-FFF2-40B4-BE49-F238E27FC236}">
                <a16:creationId xmlns:a16="http://schemas.microsoft.com/office/drawing/2014/main" id="{A314D095-5B76-4BB9-94FE-0BE4EB0A5241}"/>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custDataLst>
      <p:tags r:id="rId1"/>
    </p:custDataLst>
    <p:extLst>
      <p:ext uri="{BB962C8B-B14F-4D97-AF65-F5344CB8AC3E}">
        <p14:creationId xmlns:p14="http://schemas.microsoft.com/office/powerpoint/2010/main" val="8582675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1DC1A8-B202-4B81-AB48-D4CC6FEA168C}"/>
              </a:ext>
            </a:extLst>
          </p:cNvPr>
          <p:cNvSpPr>
            <a:spLocks noGrp="1"/>
          </p:cNvSpPr>
          <p:nvPr>
            <p:ph type="title"/>
          </p:nvPr>
        </p:nvSpPr>
        <p:spPr>
          <a:xfrm>
            <a:off x="381000" y="-142082"/>
            <a:ext cx="10515600" cy="1325563"/>
          </a:xfrm>
        </p:spPr>
        <p:txBody>
          <a:bodyPr/>
          <a:lstStyle/>
          <a:p>
            <a:r>
              <a:rPr lang="en-CA" dirty="0">
                <a:solidFill>
                  <a:schemeClr val="bg1"/>
                </a:solidFill>
              </a:rPr>
              <a:t>Practice Active Listening - </a:t>
            </a:r>
            <a:r>
              <a:rPr lang="en-US" dirty="0"/>
              <a:t>Scenario 1: We Don’t Have A Voice.</a:t>
            </a:r>
            <a:endParaRPr lang="en-CA" dirty="0"/>
          </a:p>
        </p:txBody>
      </p:sp>
      <p:pic>
        <p:nvPicPr>
          <p:cNvPr id="10" name="Picture 9">
            <a:extLst>
              <a:ext uri="{FF2B5EF4-FFF2-40B4-BE49-F238E27FC236}">
                <a16:creationId xmlns:a16="http://schemas.microsoft.com/office/drawing/2014/main" id="{46E9CE38-4364-4DB0-B09A-590AC11315E2}"/>
              </a:ext>
            </a:extLst>
          </p:cNvPr>
          <p:cNvPicPr>
            <a:picLocks noChangeAspect="1"/>
          </p:cNvPicPr>
          <p:nvPr/>
        </p:nvPicPr>
        <p:blipFill>
          <a:blip r:embed="rId4"/>
          <a:stretch>
            <a:fillRect/>
          </a:stretch>
        </p:blipFill>
        <p:spPr>
          <a:xfrm>
            <a:off x="3084831" y="947719"/>
            <a:ext cx="6926068" cy="4962562"/>
          </a:xfrm>
          <a:prstGeom prst="rect">
            <a:avLst/>
          </a:prstGeom>
        </p:spPr>
      </p:pic>
      <p:pic>
        <p:nvPicPr>
          <p:cNvPr id="7" name="Picture 6">
            <a:extLst>
              <a:ext uri="{FF2B5EF4-FFF2-40B4-BE49-F238E27FC236}">
                <a16:creationId xmlns:a16="http://schemas.microsoft.com/office/drawing/2014/main" id="{3B7A96C4-ACA5-46BB-AE63-0CF07B22616D}"/>
              </a:ext>
            </a:extLst>
          </p:cNvPr>
          <p:cNvPicPr>
            <a:picLocks noChangeAspect="1"/>
          </p:cNvPicPr>
          <p:nvPr/>
        </p:nvPicPr>
        <p:blipFill rotWithShape="1">
          <a:blip r:embed="rId5"/>
          <a:srcRect t="13876"/>
          <a:stretch/>
        </p:blipFill>
        <p:spPr>
          <a:xfrm>
            <a:off x="9545941" y="6500062"/>
            <a:ext cx="520165" cy="321100"/>
          </a:xfrm>
          <a:prstGeom prst="rect">
            <a:avLst/>
          </a:prstGeom>
        </p:spPr>
      </p:pic>
      <p:sp>
        <p:nvSpPr>
          <p:cNvPr id="8" name="Footer Placeholder 1">
            <a:extLst>
              <a:ext uri="{FF2B5EF4-FFF2-40B4-BE49-F238E27FC236}">
                <a16:creationId xmlns:a16="http://schemas.microsoft.com/office/drawing/2014/main" id="{A3899D84-E0D3-42F9-B5E7-C55F77B56D02}"/>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custDataLst>
      <p:tags r:id="rId1"/>
    </p:custDataLst>
    <p:extLst>
      <p:ext uri="{BB962C8B-B14F-4D97-AF65-F5344CB8AC3E}">
        <p14:creationId xmlns:p14="http://schemas.microsoft.com/office/powerpoint/2010/main" val="4863213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1DC1A8-B202-4B81-AB48-D4CC6FEA168C}"/>
              </a:ext>
            </a:extLst>
          </p:cNvPr>
          <p:cNvSpPr>
            <a:spLocks noGrp="1"/>
          </p:cNvSpPr>
          <p:nvPr>
            <p:ph type="title"/>
          </p:nvPr>
        </p:nvSpPr>
        <p:spPr>
          <a:xfrm>
            <a:off x="381000" y="-142082"/>
            <a:ext cx="10515600" cy="1325563"/>
          </a:xfrm>
        </p:spPr>
        <p:txBody>
          <a:bodyPr/>
          <a:lstStyle/>
          <a:p>
            <a:r>
              <a:rPr lang="en-CA" dirty="0">
                <a:solidFill>
                  <a:schemeClr val="bg1"/>
                </a:solidFill>
              </a:rPr>
              <a:t>Practice Active Listening - </a:t>
            </a:r>
            <a:r>
              <a:rPr lang="en-US" dirty="0"/>
              <a:t>Scenario 2: Our Union Does Not Support Me.</a:t>
            </a:r>
            <a:endParaRPr lang="en-CA" dirty="0"/>
          </a:p>
        </p:txBody>
      </p:sp>
      <p:pic>
        <p:nvPicPr>
          <p:cNvPr id="16" name="Picture 15">
            <a:extLst>
              <a:ext uri="{FF2B5EF4-FFF2-40B4-BE49-F238E27FC236}">
                <a16:creationId xmlns:a16="http://schemas.microsoft.com/office/drawing/2014/main" id="{8E8296AB-73E7-450F-80F3-FC8563BEC322}"/>
              </a:ext>
            </a:extLst>
          </p:cNvPr>
          <p:cNvPicPr>
            <a:picLocks noChangeAspect="1"/>
          </p:cNvPicPr>
          <p:nvPr/>
        </p:nvPicPr>
        <p:blipFill>
          <a:blip r:embed="rId4"/>
          <a:stretch>
            <a:fillRect/>
          </a:stretch>
        </p:blipFill>
        <p:spPr>
          <a:xfrm>
            <a:off x="2437545" y="818356"/>
            <a:ext cx="7775448" cy="5229840"/>
          </a:xfrm>
          <a:prstGeom prst="rect">
            <a:avLst/>
          </a:prstGeom>
        </p:spPr>
      </p:pic>
      <p:pic>
        <p:nvPicPr>
          <p:cNvPr id="6" name="Picture 5">
            <a:extLst>
              <a:ext uri="{FF2B5EF4-FFF2-40B4-BE49-F238E27FC236}">
                <a16:creationId xmlns:a16="http://schemas.microsoft.com/office/drawing/2014/main" id="{E7B68D77-BA76-4D9A-B63C-889C5BFA28D3}"/>
              </a:ext>
            </a:extLst>
          </p:cNvPr>
          <p:cNvPicPr>
            <a:picLocks noChangeAspect="1"/>
          </p:cNvPicPr>
          <p:nvPr/>
        </p:nvPicPr>
        <p:blipFill rotWithShape="1">
          <a:blip r:embed="rId5"/>
          <a:srcRect t="13876"/>
          <a:stretch/>
        </p:blipFill>
        <p:spPr>
          <a:xfrm>
            <a:off x="9545941" y="6500062"/>
            <a:ext cx="520165" cy="321100"/>
          </a:xfrm>
          <a:prstGeom prst="rect">
            <a:avLst/>
          </a:prstGeom>
        </p:spPr>
      </p:pic>
      <p:sp>
        <p:nvSpPr>
          <p:cNvPr id="8" name="Footer Placeholder 1">
            <a:extLst>
              <a:ext uri="{FF2B5EF4-FFF2-40B4-BE49-F238E27FC236}">
                <a16:creationId xmlns:a16="http://schemas.microsoft.com/office/drawing/2014/main" id="{45452DB5-1AF2-45E1-BB37-BB51D30F1FF4}"/>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custDataLst>
      <p:tags r:id="rId1"/>
    </p:custDataLst>
    <p:extLst>
      <p:ext uri="{BB962C8B-B14F-4D97-AF65-F5344CB8AC3E}">
        <p14:creationId xmlns:p14="http://schemas.microsoft.com/office/powerpoint/2010/main" val="1894469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1DC1A8-B202-4B81-AB48-D4CC6FEA168C}"/>
              </a:ext>
            </a:extLst>
          </p:cNvPr>
          <p:cNvSpPr>
            <a:spLocks noGrp="1"/>
          </p:cNvSpPr>
          <p:nvPr>
            <p:ph type="title"/>
          </p:nvPr>
        </p:nvSpPr>
        <p:spPr>
          <a:xfrm>
            <a:off x="381000" y="-142082"/>
            <a:ext cx="10515600" cy="1325563"/>
          </a:xfrm>
        </p:spPr>
        <p:txBody>
          <a:bodyPr/>
          <a:lstStyle/>
          <a:p>
            <a:r>
              <a:rPr lang="en-CA" dirty="0">
                <a:solidFill>
                  <a:schemeClr val="bg1"/>
                </a:solidFill>
              </a:rPr>
              <a:t>Practice Active Listening - </a:t>
            </a:r>
            <a:r>
              <a:rPr lang="en-US" dirty="0"/>
              <a:t>Scenario 3: Failed To Prioritize Our Interests</a:t>
            </a:r>
            <a:endParaRPr lang="en-CA" dirty="0"/>
          </a:p>
        </p:txBody>
      </p:sp>
      <p:pic>
        <p:nvPicPr>
          <p:cNvPr id="7" name="Picture 6">
            <a:extLst>
              <a:ext uri="{FF2B5EF4-FFF2-40B4-BE49-F238E27FC236}">
                <a16:creationId xmlns:a16="http://schemas.microsoft.com/office/drawing/2014/main" id="{29486EF9-54FE-43C4-A5A8-35913DE86B6C}"/>
              </a:ext>
            </a:extLst>
          </p:cNvPr>
          <p:cNvPicPr>
            <a:picLocks noChangeAspect="1"/>
          </p:cNvPicPr>
          <p:nvPr/>
        </p:nvPicPr>
        <p:blipFill>
          <a:blip r:embed="rId4"/>
          <a:stretch>
            <a:fillRect/>
          </a:stretch>
        </p:blipFill>
        <p:spPr>
          <a:xfrm>
            <a:off x="2502190" y="980902"/>
            <a:ext cx="8110729" cy="5070763"/>
          </a:xfrm>
          <a:prstGeom prst="rect">
            <a:avLst/>
          </a:prstGeom>
        </p:spPr>
      </p:pic>
      <p:pic>
        <p:nvPicPr>
          <p:cNvPr id="6" name="Picture 5">
            <a:extLst>
              <a:ext uri="{FF2B5EF4-FFF2-40B4-BE49-F238E27FC236}">
                <a16:creationId xmlns:a16="http://schemas.microsoft.com/office/drawing/2014/main" id="{084D3BD1-0204-431B-8466-170E4573159A}"/>
              </a:ext>
            </a:extLst>
          </p:cNvPr>
          <p:cNvPicPr>
            <a:picLocks noChangeAspect="1"/>
          </p:cNvPicPr>
          <p:nvPr/>
        </p:nvPicPr>
        <p:blipFill rotWithShape="1">
          <a:blip r:embed="rId5"/>
          <a:srcRect t="13876"/>
          <a:stretch/>
        </p:blipFill>
        <p:spPr>
          <a:xfrm>
            <a:off x="9545941" y="6500062"/>
            <a:ext cx="520165" cy="321100"/>
          </a:xfrm>
          <a:prstGeom prst="rect">
            <a:avLst/>
          </a:prstGeom>
        </p:spPr>
      </p:pic>
      <p:sp>
        <p:nvSpPr>
          <p:cNvPr id="9" name="Footer Placeholder 1">
            <a:extLst>
              <a:ext uri="{FF2B5EF4-FFF2-40B4-BE49-F238E27FC236}">
                <a16:creationId xmlns:a16="http://schemas.microsoft.com/office/drawing/2014/main" id="{2B54BE63-2858-4FC3-9FCA-A75E59FCB447}"/>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custDataLst>
      <p:tags r:id="rId1"/>
    </p:custDataLst>
    <p:extLst>
      <p:ext uri="{BB962C8B-B14F-4D97-AF65-F5344CB8AC3E}">
        <p14:creationId xmlns:p14="http://schemas.microsoft.com/office/powerpoint/2010/main" val="30031415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0DDFD70-3640-47FF-BB05-7CA3B6936A84}"/>
              </a:ext>
            </a:extLst>
          </p:cNvPr>
          <p:cNvSpPr/>
          <p:nvPr/>
        </p:nvSpPr>
        <p:spPr>
          <a:xfrm>
            <a:off x="4486808" y="1384501"/>
            <a:ext cx="6246149" cy="1626365"/>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 name="Title 4">
            <a:extLst>
              <a:ext uri="{FF2B5EF4-FFF2-40B4-BE49-F238E27FC236}">
                <a16:creationId xmlns:a16="http://schemas.microsoft.com/office/drawing/2014/main" id="{0B1DC1A8-B202-4B81-AB48-D4CC6FEA168C}"/>
              </a:ext>
            </a:extLst>
          </p:cNvPr>
          <p:cNvSpPr>
            <a:spLocks noGrp="1"/>
          </p:cNvSpPr>
          <p:nvPr>
            <p:ph type="title"/>
          </p:nvPr>
        </p:nvSpPr>
        <p:spPr>
          <a:xfrm>
            <a:off x="381000" y="-142082"/>
            <a:ext cx="10515600" cy="1325563"/>
          </a:xfrm>
        </p:spPr>
        <p:txBody>
          <a:bodyPr/>
          <a:lstStyle/>
          <a:p>
            <a:r>
              <a:rPr lang="en-US" dirty="0">
                <a:solidFill>
                  <a:schemeClr val="bg1"/>
                </a:solidFill>
              </a:rPr>
              <a:t>What Can </a:t>
            </a:r>
            <a:r>
              <a:rPr lang="en-US" dirty="0"/>
              <a:t>YOU Do? </a:t>
            </a:r>
            <a:endParaRPr lang="en-CA" dirty="0"/>
          </a:p>
        </p:txBody>
      </p:sp>
      <p:sp>
        <p:nvSpPr>
          <p:cNvPr id="7" name="TextBox 6">
            <a:extLst>
              <a:ext uri="{FF2B5EF4-FFF2-40B4-BE49-F238E27FC236}">
                <a16:creationId xmlns:a16="http://schemas.microsoft.com/office/drawing/2014/main" id="{3F10BF4E-22C7-4A21-828B-A4A946878B8F}"/>
              </a:ext>
            </a:extLst>
          </p:cNvPr>
          <p:cNvSpPr txBox="1"/>
          <p:nvPr/>
        </p:nvSpPr>
        <p:spPr>
          <a:xfrm>
            <a:off x="4641708" y="1551352"/>
            <a:ext cx="5836417" cy="1292662"/>
          </a:xfrm>
          <a:prstGeom prst="rect">
            <a:avLst/>
          </a:prstGeom>
          <a:noFill/>
        </p:spPr>
        <p:txBody>
          <a:bodyPr wrap="square">
            <a:spAutoFit/>
          </a:bodyPr>
          <a:lstStyle/>
          <a:p>
            <a:pPr algn="ctr"/>
            <a:r>
              <a:rPr lang="en-US" sz="2600" dirty="0">
                <a:latin typeface="Open Sans" panose="020B0606030504020204" pitchFamily="34" charset="0"/>
                <a:ea typeface="Open Sans" panose="020B0606030504020204" pitchFamily="34" charset="0"/>
                <a:cs typeface="Open Sans" panose="020B0606030504020204" pitchFamily="34" charset="0"/>
              </a:rPr>
              <a:t>In your experience, what are some of the </a:t>
            </a:r>
            <a:r>
              <a:rPr lang="en-US" sz="2600" b="1" dirty="0">
                <a:latin typeface="Open Sans" panose="020B0606030504020204" pitchFamily="34" charset="0"/>
                <a:ea typeface="Open Sans" panose="020B0606030504020204" pitchFamily="34" charset="0"/>
                <a:cs typeface="Open Sans" panose="020B0606030504020204" pitchFamily="34" charset="0"/>
              </a:rPr>
              <a:t>things you’ve heard</a:t>
            </a:r>
            <a:r>
              <a:rPr lang="en-US" sz="2600" dirty="0">
                <a:latin typeface="Open Sans" panose="020B0606030504020204" pitchFamily="34" charset="0"/>
                <a:ea typeface="Open Sans" panose="020B0606030504020204" pitchFamily="34" charset="0"/>
                <a:cs typeface="Open Sans" panose="020B0606030504020204" pitchFamily="34" charset="0"/>
              </a:rPr>
              <a:t> as a member?</a:t>
            </a:r>
          </a:p>
        </p:txBody>
      </p:sp>
      <p:pic>
        <p:nvPicPr>
          <p:cNvPr id="3" name="Picture 2">
            <a:extLst>
              <a:ext uri="{FF2B5EF4-FFF2-40B4-BE49-F238E27FC236}">
                <a16:creationId xmlns:a16="http://schemas.microsoft.com/office/drawing/2014/main" id="{40CD581A-291D-4845-95D0-0E6015269FC2}"/>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448174" y="2029969"/>
            <a:ext cx="4077269" cy="4267796"/>
          </a:xfrm>
          <a:prstGeom prst="rect">
            <a:avLst/>
          </a:prstGeom>
        </p:spPr>
      </p:pic>
      <p:pic>
        <p:nvPicPr>
          <p:cNvPr id="8" name="Picture 7">
            <a:extLst>
              <a:ext uri="{FF2B5EF4-FFF2-40B4-BE49-F238E27FC236}">
                <a16:creationId xmlns:a16="http://schemas.microsoft.com/office/drawing/2014/main" id="{F21AC835-C27A-4539-809C-F9EE8766FB73}"/>
              </a:ext>
            </a:extLst>
          </p:cNvPr>
          <p:cNvPicPr>
            <a:picLocks noChangeAspect="1"/>
          </p:cNvPicPr>
          <p:nvPr/>
        </p:nvPicPr>
        <p:blipFill rotWithShape="1">
          <a:blip r:embed="rId5"/>
          <a:srcRect t="13876"/>
          <a:stretch/>
        </p:blipFill>
        <p:spPr>
          <a:xfrm>
            <a:off x="9545941" y="6500062"/>
            <a:ext cx="520165" cy="321100"/>
          </a:xfrm>
          <a:prstGeom prst="rect">
            <a:avLst/>
          </a:prstGeom>
        </p:spPr>
      </p:pic>
      <p:sp>
        <p:nvSpPr>
          <p:cNvPr id="9" name="Footer Placeholder 1">
            <a:extLst>
              <a:ext uri="{FF2B5EF4-FFF2-40B4-BE49-F238E27FC236}">
                <a16:creationId xmlns:a16="http://schemas.microsoft.com/office/drawing/2014/main" id="{8F7A01C5-D26F-4FF3-9671-B209383110F4}"/>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custDataLst>
      <p:tags r:id="rId1"/>
    </p:custDataLst>
    <p:extLst>
      <p:ext uri="{BB962C8B-B14F-4D97-AF65-F5344CB8AC3E}">
        <p14:creationId xmlns:p14="http://schemas.microsoft.com/office/powerpoint/2010/main" val="18528690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Member </a:t>
            </a:r>
            <a:r>
              <a:rPr lang="en-US" b="1" dirty="0"/>
              <a:t>Conversation Roleplays</a:t>
            </a:r>
          </a:p>
        </p:txBody>
      </p:sp>
      <p:sp>
        <p:nvSpPr>
          <p:cNvPr id="8" name="Rectangle 7">
            <a:extLst>
              <a:ext uri="{FF2B5EF4-FFF2-40B4-BE49-F238E27FC236}">
                <a16:creationId xmlns:a16="http://schemas.microsoft.com/office/drawing/2014/main" id="{DF0C2141-46AD-432B-B496-CEC1B4349943}"/>
              </a:ext>
            </a:extLst>
          </p:cNvPr>
          <p:cNvSpPr/>
          <p:nvPr/>
        </p:nvSpPr>
        <p:spPr>
          <a:xfrm>
            <a:off x="6676656" y="1183482"/>
            <a:ext cx="4860023" cy="4375490"/>
          </a:xfrm>
          <a:prstGeom prst="rect">
            <a:avLst/>
          </a:prstGeom>
          <a:solidFill>
            <a:srgbClr val="FFD0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9" name="Picture 8">
            <a:extLst>
              <a:ext uri="{FF2B5EF4-FFF2-40B4-BE49-F238E27FC236}">
                <a16:creationId xmlns:a16="http://schemas.microsoft.com/office/drawing/2014/main" id="{1A4E2BD9-6FD6-4393-8720-21F2E70773CA}"/>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Lst>
          </a:blip>
          <a:stretch>
            <a:fillRect/>
          </a:stretch>
        </p:blipFill>
        <p:spPr>
          <a:xfrm>
            <a:off x="835152" y="1183481"/>
            <a:ext cx="5841505" cy="4375490"/>
          </a:xfrm>
          <a:prstGeom prst="rect">
            <a:avLst/>
          </a:prstGeom>
        </p:spPr>
      </p:pic>
      <p:sp>
        <p:nvSpPr>
          <p:cNvPr id="12" name="Content Placeholder 3">
            <a:extLst>
              <a:ext uri="{FF2B5EF4-FFF2-40B4-BE49-F238E27FC236}">
                <a16:creationId xmlns:a16="http://schemas.microsoft.com/office/drawing/2014/main" id="{A823510F-7C1B-4B01-8A63-4D3092E059C9}"/>
              </a:ext>
            </a:extLst>
          </p:cNvPr>
          <p:cNvSpPr txBox="1">
            <a:spLocks/>
          </p:cNvSpPr>
          <p:nvPr/>
        </p:nvSpPr>
        <p:spPr>
          <a:xfrm>
            <a:off x="7021279" y="1765665"/>
            <a:ext cx="4329472"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latin typeface="Open Sans" panose="020B0606030504020204" pitchFamily="34" charset="0"/>
                <a:ea typeface="Open Sans" panose="020B0606030504020204" pitchFamily="34" charset="0"/>
                <a:cs typeface="Open Sans" panose="020B0606030504020204" pitchFamily="34" charset="0"/>
              </a:rPr>
              <a:t>BUILD a </a:t>
            </a:r>
            <a:r>
              <a:rPr lang="en-US" sz="2000" b="1" dirty="0">
                <a:latin typeface="Open Sans" panose="020B0606030504020204" pitchFamily="34" charset="0"/>
                <a:ea typeface="Open Sans" panose="020B0606030504020204" pitchFamily="34" charset="0"/>
                <a:cs typeface="Open Sans" panose="020B0606030504020204" pitchFamily="34" charset="0"/>
              </a:rPr>
              <a:t>worker profile </a:t>
            </a:r>
            <a:r>
              <a:rPr lang="en-US" sz="2000" dirty="0">
                <a:latin typeface="Open Sans" panose="020B0606030504020204" pitchFamily="34" charset="0"/>
                <a:ea typeface="Open Sans" panose="020B0606030504020204" pitchFamily="34" charset="0"/>
                <a:cs typeface="Open Sans" panose="020B0606030504020204" pitchFamily="34" charset="0"/>
              </a:rPr>
              <a:t>by charting the worker's name, age, occupation, and story (5-6 personal issues, 5-6 work issues, and 2 hobbies).</a:t>
            </a:r>
          </a:p>
          <a:p>
            <a:r>
              <a:rPr lang="en-US" sz="2000" dirty="0">
                <a:latin typeface="Open Sans" panose="020B0606030504020204" pitchFamily="34" charset="0"/>
                <a:ea typeface="Open Sans" panose="020B0606030504020204" pitchFamily="34" charset="0"/>
                <a:cs typeface="Open Sans" panose="020B0606030504020204" pitchFamily="34" charset="0"/>
              </a:rPr>
              <a:t>DEMONSTRATE a membership </a:t>
            </a:r>
            <a:r>
              <a:rPr lang="en-US" sz="2000" b="1" dirty="0">
                <a:latin typeface="Open Sans" panose="020B0606030504020204" pitchFamily="34" charset="0"/>
                <a:ea typeface="Open Sans" panose="020B0606030504020204" pitchFamily="34" charset="0"/>
                <a:cs typeface="Open Sans" panose="020B0606030504020204" pitchFamily="34" charset="0"/>
              </a:rPr>
              <a:t>transformative conversation </a:t>
            </a:r>
            <a:r>
              <a:rPr lang="en-US" sz="2000" dirty="0">
                <a:latin typeface="Open Sans" panose="020B0606030504020204" pitchFamily="34" charset="0"/>
                <a:ea typeface="Open Sans" panose="020B0606030504020204" pitchFamily="34" charset="0"/>
                <a:cs typeface="Open Sans" panose="020B0606030504020204" pitchFamily="34" charset="0"/>
              </a:rPr>
              <a:t>and how to use the structured conversation.</a:t>
            </a:r>
          </a:p>
          <a:p>
            <a:r>
              <a:rPr lang="en-US" sz="2000" dirty="0">
                <a:latin typeface="Open Sans" panose="020B0606030504020204" pitchFamily="34" charset="0"/>
                <a:ea typeface="Open Sans" panose="020B0606030504020204" pitchFamily="34" charset="0"/>
                <a:cs typeface="Open Sans" panose="020B0606030504020204" pitchFamily="34" charset="0"/>
              </a:rPr>
              <a:t>DEBRIEF</a:t>
            </a: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CA" sz="2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7" name="Picture 6">
            <a:extLst>
              <a:ext uri="{FF2B5EF4-FFF2-40B4-BE49-F238E27FC236}">
                <a16:creationId xmlns:a16="http://schemas.microsoft.com/office/drawing/2014/main" id="{025901A7-E38E-425E-97EA-E3212690FC3E}"/>
              </a:ext>
            </a:extLst>
          </p:cNvPr>
          <p:cNvPicPr>
            <a:picLocks noChangeAspect="1"/>
          </p:cNvPicPr>
          <p:nvPr/>
        </p:nvPicPr>
        <p:blipFill rotWithShape="1">
          <a:blip r:embed="rId5"/>
          <a:srcRect t="13876"/>
          <a:stretch/>
        </p:blipFill>
        <p:spPr>
          <a:xfrm>
            <a:off x="9545941" y="6500062"/>
            <a:ext cx="520165" cy="321100"/>
          </a:xfrm>
          <a:prstGeom prst="rect">
            <a:avLst/>
          </a:prstGeom>
        </p:spPr>
      </p:pic>
      <p:sp>
        <p:nvSpPr>
          <p:cNvPr id="10" name="Footer Placeholder 1">
            <a:extLst>
              <a:ext uri="{FF2B5EF4-FFF2-40B4-BE49-F238E27FC236}">
                <a16:creationId xmlns:a16="http://schemas.microsoft.com/office/drawing/2014/main" id="{D9FAF1C4-C417-4B13-8FD6-55B253D18E79}"/>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extLst>
      <p:ext uri="{BB962C8B-B14F-4D97-AF65-F5344CB8AC3E}">
        <p14:creationId xmlns:p14="http://schemas.microsoft.com/office/powerpoint/2010/main" val="853160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D629F14-92C7-0156-5285-CF56DEFDD6FD}"/>
              </a:ext>
            </a:extLst>
          </p:cNvPr>
          <p:cNvSpPr txBox="1"/>
          <p:nvPr/>
        </p:nvSpPr>
        <p:spPr>
          <a:xfrm>
            <a:off x="801565" y="1040071"/>
            <a:ext cx="413896" cy="4906471"/>
          </a:xfrm>
          <a:prstGeom prst="rect">
            <a:avLst/>
          </a:prstGeom>
          <a:noFill/>
        </p:spPr>
        <p:txBody>
          <a:bodyPr wrap="none" rtlCol="0">
            <a:spAutoFit/>
          </a:bodyPr>
          <a:lstStyle/>
          <a:p>
            <a:pPr>
              <a:spcAft>
                <a:spcPts val="650"/>
              </a:spcAft>
            </a:pPr>
            <a:r>
              <a:rPr lang="en-US" sz="3400" b="1" spc="-150" dirty="0">
                <a:solidFill>
                  <a:srgbClr val="E7B909"/>
                </a:solidFill>
                <a:latin typeface="Open Sans" panose="020B0606030504020204" pitchFamily="34" charset="0"/>
                <a:ea typeface="Open Sans" panose="020B0606030504020204" pitchFamily="34" charset="0"/>
                <a:cs typeface="Open Sans" panose="020B0606030504020204" pitchFamily="34" charset="0"/>
              </a:rPr>
              <a:t>1</a:t>
            </a:r>
          </a:p>
          <a:p>
            <a:pPr>
              <a:spcAft>
                <a:spcPts val="650"/>
              </a:spcAft>
            </a:pPr>
            <a:r>
              <a:rPr lang="en-US" sz="3400" b="1" spc="-150" dirty="0">
                <a:solidFill>
                  <a:srgbClr val="E7B909"/>
                </a:solidFill>
                <a:latin typeface="Open Sans" panose="020B0606030504020204" pitchFamily="34" charset="0"/>
                <a:ea typeface="Open Sans" panose="020B0606030504020204" pitchFamily="34" charset="0"/>
                <a:cs typeface="Open Sans" panose="020B0606030504020204" pitchFamily="34" charset="0"/>
              </a:rPr>
              <a:t>2</a:t>
            </a:r>
          </a:p>
          <a:p>
            <a:pPr>
              <a:spcAft>
                <a:spcPts val="650"/>
              </a:spcAft>
            </a:pPr>
            <a:r>
              <a:rPr lang="en-US" sz="3400" b="1" spc="-150" dirty="0">
                <a:solidFill>
                  <a:srgbClr val="E7B909"/>
                </a:solidFill>
                <a:latin typeface="Open Sans" panose="020B0606030504020204" pitchFamily="34" charset="0"/>
                <a:ea typeface="Open Sans" panose="020B0606030504020204" pitchFamily="34" charset="0"/>
                <a:cs typeface="Open Sans" panose="020B0606030504020204" pitchFamily="34" charset="0"/>
              </a:rPr>
              <a:t>3</a:t>
            </a:r>
          </a:p>
          <a:p>
            <a:pPr>
              <a:spcAft>
                <a:spcPts val="650"/>
              </a:spcAft>
            </a:pPr>
            <a:r>
              <a:rPr lang="en-US" sz="3400" b="1" spc="-150" dirty="0">
                <a:solidFill>
                  <a:srgbClr val="E7B909"/>
                </a:solidFill>
                <a:latin typeface="Open Sans" panose="020B0606030504020204" pitchFamily="34" charset="0"/>
                <a:ea typeface="Open Sans" panose="020B0606030504020204" pitchFamily="34" charset="0"/>
                <a:cs typeface="Open Sans" panose="020B0606030504020204" pitchFamily="34" charset="0"/>
              </a:rPr>
              <a:t>4</a:t>
            </a:r>
          </a:p>
          <a:p>
            <a:pPr>
              <a:spcAft>
                <a:spcPts val="650"/>
              </a:spcAft>
            </a:pPr>
            <a:r>
              <a:rPr lang="en-US" sz="3400" b="1" spc="-150" dirty="0">
                <a:solidFill>
                  <a:srgbClr val="E7B909"/>
                </a:solidFill>
                <a:latin typeface="Open Sans" panose="020B0606030504020204" pitchFamily="34" charset="0"/>
                <a:ea typeface="Open Sans" panose="020B0606030504020204" pitchFamily="34" charset="0"/>
                <a:cs typeface="Open Sans" panose="020B0606030504020204" pitchFamily="34" charset="0"/>
              </a:rPr>
              <a:t>5</a:t>
            </a:r>
          </a:p>
          <a:p>
            <a:pPr>
              <a:spcAft>
                <a:spcPts val="650"/>
              </a:spcAft>
            </a:pPr>
            <a:r>
              <a:rPr lang="en-US" sz="3400" b="1" spc="-150" dirty="0">
                <a:solidFill>
                  <a:srgbClr val="E7B909"/>
                </a:solidFill>
                <a:latin typeface="Open Sans" panose="020B0606030504020204" pitchFamily="34" charset="0"/>
                <a:ea typeface="Open Sans" panose="020B0606030504020204" pitchFamily="34" charset="0"/>
                <a:cs typeface="Open Sans" panose="020B0606030504020204" pitchFamily="34" charset="0"/>
              </a:rPr>
              <a:t>6</a:t>
            </a:r>
          </a:p>
          <a:p>
            <a:pPr>
              <a:spcAft>
                <a:spcPts val="650"/>
              </a:spcAft>
            </a:pPr>
            <a:r>
              <a:rPr lang="en-US" sz="3400" b="1" spc="-150" dirty="0">
                <a:solidFill>
                  <a:srgbClr val="E7B909"/>
                </a:solidFill>
                <a:latin typeface="Open Sans" panose="020B0606030504020204" pitchFamily="34" charset="0"/>
                <a:ea typeface="Open Sans" panose="020B0606030504020204" pitchFamily="34" charset="0"/>
                <a:cs typeface="Open Sans" panose="020B0606030504020204" pitchFamily="34" charset="0"/>
              </a:rPr>
              <a:t>7</a:t>
            </a:r>
          </a:p>
          <a:p>
            <a:pPr>
              <a:spcAft>
                <a:spcPts val="650"/>
              </a:spcAft>
            </a:pPr>
            <a:r>
              <a:rPr lang="en-US" sz="3400" b="1" spc="-150" dirty="0">
                <a:solidFill>
                  <a:srgbClr val="E7B909"/>
                </a:solidFill>
                <a:latin typeface="Open Sans" panose="020B0606030504020204" pitchFamily="34" charset="0"/>
                <a:ea typeface="Open Sans" panose="020B0606030504020204" pitchFamily="34" charset="0"/>
                <a:cs typeface="Open Sans" panose="020B0606030504020204" pitchFamily="34" charset="0"/>
              </a:rPr>
              <a:t>8</a:t>
            </a:r>
          </a:p>
        </p:txBody>
      </p:sp>
      <p:sp>
        <p:nvSpPr>
          <p:cNvPr id="19" name="TextBox 18">
            <a:extLst>
              <a:ext uri="{FF2B5EF4-FFF2-40B4-BE49-F238E27FC236}">
                <a16:creationId xmlns:a16="http://schemas.microsoft.com/office/drawing/2014/main" id="{75B84B68-0885-11A0-F0E9-6D18AEABB8F6}"/>
              </a:ext>
            </a:extLst>
          </p:cNvPr>
          <p:cNvSpPr txBox="1"/>
          <p:nvPr/>
        </p:nvSpPr>
        <p:spPr>
          <a:xfrm>
            <a:off x="1295400" y="1180680"/>
            <a:ext cx="5814266" cy="5016758"/>
          </a:xfrm>
          <a:prstGeom prst="rect">
            <a:avLst/>
          </a:prstGeom>
          <a:noFill/>
        </p:spPr>
        <p:txBody>
          <a:bodyPr wrap="square" rtlCol="0">
            <a:spAutoFi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Internal Organizing: Basic Concepts</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r>
              <a:rPr lang="en-US" sz="2000" dirty="0">
                <a:latin typeface="Open Sans" panose="020B0606030504020204" pitchFamily="34" charset="0"/>
                <a:ea typeface="Open Sans" panose="020B0606030504020204" pitchFamily="34" charset="0"/>
                <a:cs typeface="Open Sans" panose="020B0606030504020204" pitchFamily="34" charset="0"/>
              </a:rPr>
              <a:t>Initial Assessment Exercise</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r>
              <a:rPr lang="en-US" sz="2000" dirty="0">
                <a:latin typeface="Open Sans" panose="020B0606030504020204" pitchFamily="34" charset="0"/>
                <a:ea typeface="Open Sans" panose="020B0606030504020204" pitchFamily="34" charset="0"/>
                <a:cs typeface="Open Sans" panose="020B0606030504020204" pitchFamily="34" charset="0"/>
              </a:rPr>
              <a:t>Getting Started: Internal Organizing Campaign </a:t>
            </a:r>
          </a:p>
          <a:p>
            <a:endParaRPr lang="en-US" sz="2000" dirty="0">
              <a:solidFill>
                <a:srgbClr val="FF0000"/>
              </a:solidFill>
              <a:latin typeface="Open Sans" panose="020B0606030504020204" pitchFamily="34" charset="0"/>
              <a:ea typeface="Open Sans" panose="020B0606030504020204" pitchFamily="34" charset="0"/>
              <a:cs typeface="Open Sans" panose="020B0606030504020204" pitchFamily="34" charset="0"/>
            </a:endParaRPr>
          </a:p>
          <a:p>
            <a:r>
              <a:rPr lang="en-US" sz="2000" dirty="0">
                <a:latin typeface="Open Sans" panose="020B0606030504020204" pitchFamily="34" charset="0"/>
                <a:ea typeface="Open Sans" panose="020B0606030504020204" pitchFamily="34" charset="0"/>
                <a:cs typeface="Open Sans" panose="020B0606030504020204" pitchFamily="34" charset="0"/>
              </a:rPr>
              <a:t>Structured Conversations</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r>
              <a:rPr lang="en-US" sz="2000" dirty="0">
                <a:latin typeface="Open Sans" panose="020B0606030504020204" pitchFamily="34" charset="0"/>
                <a:ea typeface="Open Sans" panose="020B0606030504020204" pitchFamily="34" charset="0"/>
                <a:cs typeface="Open Sans" panose="020B0606030504020204" pitchFamily="34" charset="0"/>
              </a:rPr>
              <a:t>Active Listening Skills</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r>
              <a:rPr lang="en-US" sz="2000" dirty="0">
                <a:latin typeface="Open Sans" panose="020B0606030504020204" pitchFamily="34" charset="0"/>
                <a:ea typeface="Open Sans" panose="020B0606030504020204" pitchFamily="34" charset="0"/>
                <a:cs typeface="Open Sans" panose="020B0606030504020204" pitchFamily="34" charset="0"/>
              </a:rPr>
              <a:t>Building Internal Campaigns</a:t>
            </a:r>
          </a:p>
          <a:p>
            <a:endParaRPr lang="en-US" sz="2000" dirty="0">
              <a:solidFill>
                <a:srgbClr val="FF0000"/>
              </a:solidFill>
              <a:latin typeface="Open Sans" panose="020B0606030504020204" pitchFamily="34" charset="0"/>
              <a:ea typeface="Open Sans" panose="020B0606030504020204" pitchFamily="34" charset="0"/>
              <a:cs typeface="Open Sans" panose="020B0606030504020204" pitchFamily="34" charset="0"/>
            </a:endParaRPr>
          </a:p>
          <a:p>
            <a:r>
              <a:rPr lang="en-US" sz="2000" dirty="0">
                <a:latin typeface="Open Sans" panose="020B0606030504020204" pitchFamily="34" charset="0"/>
                <a:ea typeface="Open Sans" panose="020B0606030504020204" pitchFamily="34" charset="0"/>
                <a:cs typeface="Open Sans" panose="020B0606030504020204" pitchFamily="34" charset="0"/>
              </a:rPr>
              <a:t>Making House Calls</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r>
              <a:rPr lang="en-US" sz="2000" dirty="0">
                <a:latin typeface="Open Sans" panose="020B0606030504020204" pitchFamily="34" charset="0"/>
                <a:ea typeface="Open Sans" panose="020B0606030504020204" pitchFamily="34" charset="0"/>
                <a:cs typeface="Open Sans" panose="020B0606030504020204" pitchFamily="34" charset="0"/>
              </a:rPr>
              <a:t>Individual Workplans</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Title 2">
            <a:extLst>
              <a:ext uri="{FF2B5EF4-FFF2-40B4-BE49-F238E27FC236}">
                <a16:creationId xmlns:a16="http://schemas.microsoft.com/office/drawing/2014/main" id="{B19B4968-AA76-45E5-ABFE-108A1D7F6B63}"/>
              </a:ext>
            </a:extLst>
          </p:cNvPr>
          <p:cNvSpPr>
            <a:spLocks noGrp="1"/>
          </p:cNvSpPr>
          <p:nvPr>
            <p:ph type="title"/>
          </p:nvPr>
        </p:nvSpPr>
        <p:spPr/>
        <p:txBody>
          <a:bodyPr/>
          <a:lstStyle/>
          <a:p>
            <a:r>
              <a:rPr lang="en-CA" dirty="0">
                <a:solidFill>
                  <a:schemeClr val="bg1">
                    <a:lumMod val="95000"/>
                  </a:schemeClr>
                </a:solidFill>
              </a:rPr>
              <a:t>Course</a:t>
            </a:r>
            <a:r>
              <a:rPr lang="en-CA" dirty="0"/>
              <a:t> Topics</a:t>
            </a:r>
          </a:p>
        </p:txBody>
      </p:sp>
      <p:grpSp>
        <p:nvGrpSpPr>
          <p:cNvPr id="2" name="Group 1">
            <a:extLst>
              <a:ext uri="{FF2B5EF4-FFF2-40B4-BE49-F238E27FC236}">
                <a16:creationId xmlns:a16="http://schemas.microsoft.com/office/drawing/2014/main" id="{5B9087AC-7DE4-4A49-99C8-72B48A7D72F6}"/>
              </a:ext>
            </a:extLst>
          </p:cNvPr>
          <p:cNvGrpSpPr/>
          <p:nvPr/>
        </p:nvGrpSpPr>
        <p:grpSpPr>
          <a:xfrm>
            <a:off x="6377733" y="0"/>
            <a:ext cx="5814267" cy="2309673"/>
            <a:chOff x="5953663" y="3149182"/>
            <a:chExt cx="5814267" cy="2309673"/>
          </a:xfrm>
        </p:grpSpPr>
        <p:pic>
          <p:nvPicPr>
            <p:cNvPr id="1026" name="Picture 2" descr="Leading international construction workers' union backs HEROES Act">
              <a:extLst>
                <a:ext uri="{FF2B5EF4-FFF2-40B4-BE49-F238E27FC236}">
                  <a16:creationId xmlns:a16="http://schemas.microsoft.com/office/drawing/2014/main" id="{B1F95B0B-7477-43C8-AFE6-7F322C8FE76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23662"/>
            <a:stretch/>
          </p:blipFill>
          <p:spPr bwMode="auto">
            <a:xfrm>
              <a:off x="5953663" y="3149182"/>
              <a:ext cx="5814267" cy="221925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AF33D375-DD24-46BB-9A99-4BEE6FECF2DE}"/>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323343" y="3203262"/>
              <a:ext cx="1394051" cy="2255593"/>
            </a:xfrm>
            <a:prstGeom prst="rect">
              <a:avLst/>
            </a:prstGeom>
          </p:spPr>
        </p:pic>
      </p:grpSp>
      <p:pic>
        <p:nvPicPr>
          <p:cNvPr id="11" name="Picture 10">
            <a:extLst>
              <a:ext uri="{FF2B5EF4-FFF2-40B4-BE49-F238E27FC236}">
                <a16:creationId xmlns:a16="http://schemas.microsoft.com/office/drawing/2014/main" id="{865623EB-801D-40D7-B67B-F438FA08C260}"/>
              </a:ext>
            </a:extLst>
          </p:cNvPr>
          <p:cNvPicPr>
            <a:picLocks noChangeAspect="1"/>
          </p:cNvPicPr>
          <p:nvPr/>
        </p:nvPicPr>
        <p:blipFill rotWithShape="1">
          <a:blip r:embed="rId6"/>
          <a:srcRect t="13876"/>
          <a:stretch/>
        </p:blipFill>
        <p:spPr>
          <a:xfrm>
            <a:off x="9545941" y="6500062"/>
            <a:ext cx="520165" cy="321100"/>
          </a:xfrm>
          <a:prstGeom prst="rect">
            <a:avLst/>
          </a:prstGeom>
        </p:spPr>
      </p:pic>
      <p:sp>
        <p:nvSpPr>
          <p:cNvPr id="15" name="Footer Placeholder 1">
            <a:extLst>
              <a:ext uri="{FF2B5EF4-FFF2-40B4-BE49-F238E27FC236}">
                <a16:creationId xmlns:a16="http://schemas.microsoft.com/office/drawing/2014/main" id="{81868A28-A65F-4DE0-B496-631AE9360207}"/>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custDataLst>
      <p:tags r:id="rId1"/>
    </p:custDataLst>
    <p:extLst>
      <p:ext uri="{BB962C8B-B14F-4D97-AF65-F5344CB8AC3E}">
        <p14:creationId xmlns:p14="http://schemas.microsoft.com/office/powerpoint/2010/main" val="18991175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1AF6EEC-E1DB-DB09-A20F-024818E3BE22}"/>
              </a:ext>
            </a:extLst>
          </p:cNvPr>
          <p:cNvSpPr/>
          <p:nvPr/>
        </p:nvSpPr>
        <p:spPr>
          <a:xfrm>
            <a:off x="0" y="3271993"/>
            <a:ext cx="12192000" cy="1602827"/>
          </a:xfrm>
          <a:prstGeom prst="rect">
            <a:avLst/>
          </a:prstGeom>
          <a:solidFill>
            <a:schemeClr val="tx1">
              <a:lumMod val="95000"/>
              <a:lumOff val="5000"/>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22BAFBE6-7276-355F-10CE-C73F3D59C0E1}"/>
              </a:ext>
            </a:extLst>
          </p:cNvPr>
          <p:cNvSpPr/>
          <p:nvPr/>
        </p:nvSpPr>
        <p:spPr>
          <a:xfrm>
            <a:off x="0" y="3129131"/>
            <a:ext cx="12192000" cy="152400"/>
          </a:xfrm>
          <a:prstGeom prst="rect">
            <a:avLst/>
          </a:prstGeom>
          <a:solidFill>
            <a:srgbClr val="E8B9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8C756FB2-BDCA-A849-9D5D-E75B00BCA451}"/>
              </a:ext>
            </a:extLst>
          </p:cNvPr>
          <p:cNvSpPr txBox="1"/>
          <p:nvPr/>
        </p:nvSpPr>
        <p:spPr>
          <a:xfrm>
            <a:off x="496778" y="3490065"/>
            <a:ext cx="9119155" cy="1200329"/>
          </a:xfrm>
          <a:prstGeom prst="rect">
            <a:avLst/>
          </a:prstGeom>
          <a:noFill/>
        </p:spPr>
        <p:txBody>
          <a:bodyPr wrap="square" rtlCol="0">
            <a:spAutoFit/>
          </a:bodyPr>
          <a:lstStyle/>
          <a:p>
            <a:r>
              <a:rPr lang="en-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Internal Organizing: </a:t>
            </a:r>
          </a:p>
          <a:p>
            <a:r>
              <a:rPr lang="en-US" sz="3600" b="1" dirty="0">
                <a:solidFill>
                  <a:srgbClr val="FFC000"/>
                </a:solidFill>
                <a:latin typeface="Open Sans" panose="020B0606030504020204" pitchFamily="34" charset="0"/>
                <a:ea typeface="Open Sans" panose="020B0606030504020204" pitchFamily="34" charset="0"/>
                <a:cs typeface="Open Sans" panose="020B0606030504020204" pitchFamily="34" charset="0"/>
              </a:rPr>
              <a:t>Building Internal Campaigns</a:t>
            </a:r>
          </a:p>
        </p:txBody>
      </p:sp>
      <p:sp>
        <p:nvSpPr>
          <p:cNvPr id="9" name="Google Shape;225;p7">
            <a:extLst>
              <a:ext uri="{FF2B5EF4-FFF2-40B4-BE49-F238E27FC236}">
                <a16:creationId xmlns:a16="http://schemas.microsoft.com/office/drawing/2014/main" id="{BE1A04EB-48DB-48BA-B2AA-437BFF149837}"/>
              </a:ext>
            </a:extLst>
          </p:cNvPr>
          <p:cNvSpPr/>
          <p:nvPr/>
        </p:nvSpPr>
        <p:spPr>
          <a:xfrm>
            <a:off x="8044820" y="3646940"/>
            <a:ext cx="1682840" cy="1479646"/>
          </a:xfrm>
          <a:prstGeom prst="rect">
            <a:avLst/>
          </a:prstGeom>
          <a:solidFill>
            <a:srgbClr val="FFFFFF">
              <a:alpha val="9803"/>
            </a:srgbClr>
          </a:solidFill>
          <a:ln w="127000" cap="flat" cmpd="sng">
            <a:solidFill>
              <a:srgbClr val="E7B90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000" b="0" i="0" u="none" strike="noStrike" cap="none" dirty="0">
                <a:solidFill>
                  <a:schemeClr val="bg1"/>
                </a:solidFill>
                <a:latin typeface="Source Sans Pro"/>
                <a:ea typeface="Source Sans Pro"/>
                <a:cs typeface="Source Sans Pro"/>
                <a:sym typeface="Source Sans Pro"/>
              </a:rPr>
              <a:t>06</a:t>
            </a:r>
            <a:endParaRPr sz="10000" dirty="0">
              <a:solidFill>
                <a:schemeClr val="bg1"/>
              </a:solidFill>
            </a:endParaRPr>
          </a:p>
        </p:txBody>
      </p:sp>
      <p:grpSp>
        <p:nvGrpSpPr>
          <p:cNvPr id="2" name="Google Shape;228;p7">
            <a:extLst>
              <a:ext uri="{FF2B5EF4-FFF2-40B4-BE49-F238E27FC236}">
                <a16:creationId xmlns:a16="http://schemas.microsoft.com/office/drawing/2014/main" id="{4A18EBEC-6182-4B29-9B12-26D608C617BC}"/>
              </a:ext>
            </a:extLst>
          </p:cNvPr>
          <p:cNvGrpSpPr/>
          <p:nvPr/>
        </p:nvGrpSpPr>
        <p:grpSpPr>
          <a:xfrm>
            <a:off x="10062363" y="3576470"/>
            <a:ext cx="2464340" cy="1701137"/>
            <a:chOff x="10422411" y="939875"/>
            <a:chExt cx="1837799" cy="1369289"/>
          </a:xfrm>
        </p:grpSpPr>
        <p:pic>
          <p:nvPicPr>
            <p:cNvPr id="14" name="Google Shape;229;p7">
              <a:extLst>
                <a:ext uri="{FF2B5EF4-FFF2-40B4-BE49-F238E27FC236}">
                  <a16:creationId xmlns:a16="http://schemas.microsoft.com/office/drawing/2014/main" id="{C2C3D28D-3503-4E00-81F8-52250BECECB4}"/>
                </a:ext>
              </a:extLst>
            </p:cNvPr>
            <p:cNvPicPr preferRelativeResize="0"/>
            <p:nvPr/>
          </p:nvPicPr>
          <p:blipFill rotWithShape="1">
            <a:blip r:embed="rId4" cstate="print">
              <a:alphaModFix/>
            </a:blip>
            <a:srcRect/>
            <a:stretch/>
          </p:blipFill>
          <p:spPr>
            <a:xfrm>
              <a:off x="10422411" y="939875"/>
              <a:ext cx="1254989" cy="1254989"/>
            </a:xfrm>
            <a:prstGeom prst="rect">
              <a:avLst/>
            </a:prstGeom>
            <a:noFill/>
            <a:ln>
              <a:noFill/>
            </a:ln>
          </p:spPr>
        </p:pic>
        <p:sp>
          <p:nvSpPr>
            <p:cNvPr id="15" name="Google Shape;230;p7">
              <a:extLst>
                <a:ext uri="{FF2B5EF4-FFF2-40B4-BE49-F238E27FC236}">
                  <a16:creationId xmlns:a16="http://schemas.microsoft.com/office/drawing/2014/main" id="{2E4BFC44-AB6F-4879-97CF-2C79F6C32914}"/>
                </a:ext>
              </a:extLst>
            </p:cNvPr>
            <p:cNvSpPr txBox="1"/>
            <p:nvPr/>
          </p:nvSpPr>
          <p:spPr>
            <a:xfrm>
              <a:off x="11735270" y="1991664"/>
              <a:ext cx="524940" cy="317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en-US" sz="2000" b="0" i="0" u="none" strike="noStrike" cap="none" dirty="0">
                  <a:solidFill>
                    <a:schemeClr val="dk1"/>
                  </a:solidFill>
                  <a:latin typeface="Source Sans Pro"/>
                  <a:ea typeface="Source Sans Pro"/>
                  <a:cs typeface="Source Sans Pro"/>
                  <a:sym typeface="Source Sans Pro"/>
                </a:rPr>
                <a:t>®</a:t>
              </a:r>
              <a:endParaRPr dirty="0"/>
            </a:p>
          </p:txBody>
        </p:sp>
      </p:grpSp>
      <p:sp>
        <p:nvSpPr>
          <p:cNvPr id="16" name="TextBox 15">
            <a:extLst>
              <a:ext uri="{FF2B5EF4-FFF2-40B4-BE49-F238E27FC236}">
                <a16:creationId xmlns:a16="http://schemas.microsoft.com/office/drawing/2014/main" id="{76466472-48A5-4E2E-B9D4-AD8DFC2E2260}"/>
              </a:ext>
            </a:extLst>
          </p:cNvPr>
          <p:cNvSpPr txBox="1"/>
          <p:nvPr/>
        </p:nvSpPr>
        <p:spPr>
          <a:xfrm>
            <a:off x="10229639" y="5135008"/>
            <a:ext cx="1373017" cy="461665"/>
          </a:xfrm>
          <a:prstGeom prst="rect">
            <a:avLst/>
          </a:prstGeom>
          <a:noFill/>
        </p:spPr>
        <p:txBody>
          <a:bodyPr wrap="square" rtlCol="0">
            <a:spAutoFit/>
          </a:bodyPr>
          <a:lstStyle/>
          <a:p>
            <a:r>
              <a:rPr lang="en-CA" sz="2400" b="1" dirty="0">
                <a:solidFill>
                  <a:srgbClr val="E7B909"/>
                </a:solidFill>
              </a:rPr>
              <a:t>i</a:t>
            </a:r>
            <a:r>
              <a:rPr lang="en-CA" sz="2400" b="1" dirty="0"/>
              <a:t>FTI.edu</a:t>
            </a:r>
          </a:p>
        </p:txBody>
      </p:sp>
      <p:pic>
        <p:nvPicPr>
          <p:cNvPr id="10" name="Picture 9">
            <a:extLst>
              <a:ext uri="{FF2B5EF4-FFF2-40B4-BE49-F238E27FC236}">
                <a16:creationId xmlns:a16="http://schemas.microsoft.com/office/drawing/2014/main" id="{7E3273D7-FC4C-4BF5-B11F-BC162D8A5FE0}"/>
              </a:ext>
            </a:extLst>
          </p:cNvPr>
          <p:cNvPicPr>
            <a:picLocks noChangeAspect="1"/>
          </p:cNvPicPr>
          <p:nvPr/>
        </p:nvPicPr>
        <p:blipFill rotWithShape="1">
          <a:blip r:embed="rId5"/>
          <a:srcRect t="13876"/>
          <a:stretch/>
        </p:blipFill>
        <p:spPr>
          <a:xfrm>
            <a:off x="9545941" y="6500062"/>
            <a:ext cx="520165" cy="321100"/>
          </a:xfrm>
          <a:prstGeom prst="rect">
            <a:avLst/>
          </a:prstGeom>
        </p:spPr>
      </p:pic>
    </p:spTree>
    <p:custDataLst>
      <p:tags r:id="rId1"/>
    </p:custDataLst>
    <p:extLst>
      <p:ext uri="{BB962C8B-B14F-4D97-AF65-F5344CB8AC3E}">
        <p14:creationId xmlns:p14="http://schemas.microsoft.com/office/powerpoint/2010/main" val="14752604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98D3988-F6D1-4A56-99FF-FB4C6C1F40C1}"/>
              </a:ext>
            </a:extLst>
          </p:cNvPr>
          <p:cNvSpPr/>
          <p:nvPr/>
        </p:nvSpPr>
        <p:spPr>
          <a:xfrm>
            <a:off x="636607" y="2789499"/>
            <a:ext cx="10891777" cy="960698"/>
          </a:xfrm>
          <a:prstGeom prst="rect">
            <a:avLst/>
          </a:prstGeom>
          <a:solidFill>
            <a:srgbClr val="FFD0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Getting </a:t>
            </a:r>
            <a:r>
              <a:rPr lang="en-US" b="1" dirty="0"/>
              <a:t>Started</a:t>
            </a:r>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835152" y="176566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dirty="0">
                <a:latin typeface="Open Sans" panose="020B0606030504020204" pitchFamily="34" charset="0"/>
                <a:ea typeface="Open Sans" panose="020B0606030504020204" pitchFamily="34" charset="0"/>
                <a:cs typeface="Open Sans" panose="020B0606030504020204" pitchFamily="34" charset="0"/>
              </a:rPr>
              <a:t>How do we identify and launch the </a:t>
            </a:r>
            <a:r>
              <a:rPr lang="en-US" sz="2200" b="1" dirty="0">
                <a:latin typeface="Open Sans" panose="020B0606030504020204" pitchFamily="34" charset="0"/>
                <a:ea typeface="Open Sans" panose="020B0606030504020204" pitchFamily="34" charset="0"/>
                <a:cs typeface="Open Sans" panose="020B0606030504020204" pitchFamily="34" charset="0"/>
              </a:rPr>
              <a:t>right internal campaign </a:t>
            </a:r>
            <a:r>
              <a:rPr lang="en-US" sz="2200" dirty="0">
                <a:latin typeface="Open Sans" panose="020B0606030504020204" pitchFamily="34" charset="0"/>
                <a:ea typeface="Open Sans" panose="020B0606030504020204" pitchFamily="34" charset="0"/>
                <a:cs typeface="Open Sans" panose="020B0606030504020204" pitchFamily="34" charset="0"/>
              </a:rPr>
              <a:t>for our Local or District Council?</a:t>
            </a:r>
          </a:p>
          <a:p>
            <a:pPr marL="0" indent="0">
              <a:buNone/>
            </a:pP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US" sz="2200" dirty="0">
                <a:latin typeface="Open Sans" panose="020B0606030504020204" pitchFamily="34" charset="0"/>
                <a:ea typeface="Open Sans" panose="020B0606030504020204" pitchFamily="34" charset="0"/>
                <a:cs typeface="Open Sans" panose="020B0606030504020204" pitchFamily="34" charset="0"/>
              </a:rPr>
              <a:t>The key lies in </a:t>
            </a:r>
            <a:r>
              <a:rPr lang="en-US" sz="2200" b="1" dirty="0">
                <a:latin typeface="Open Sans" panose="020B0606030504020204" pitchFamily="34" charset="0"/>
                <a:ea typeface="Open Sans" panose="020B0606030504020204" pitchFamily="34" charset="0"/>
                <a:cs typeface="Open Sans" panose="020B0606030504020204" pitchFamily="34" charset="0"/>
              </a:rPr>
              <a:t>listening to our members</a:t>
            </a:r>
            <a:r>
              <a:rPr lang="en-US" sz="2200" dirty="0">
                <a:latin typeface="Open Sans" panose="020B0606030504020204" pitchFamily="34" charset="0"/>
                <a:ea typeface="Open Sans" panose="020B0606030504020204" pitchFamily="34" charset="0"/>
                <a:cs typeface="Open Sans" panose="020B0606030504020204" pitchFamily="34" charset="0"/>
              </a:rPr>
              <a:t>. The </a:t>
            </a:r>
            <a:r>
              <a:rPr lang="en-US" sz="2200" b="1" dirty="0">
                <a:latin typeface="Open Sans" panose="020B0606030504020204" pitchFamily="34" charset="0"/>
                <a:ea typeface="Open Sans" panose="020B0606030504020204" pitchFamily="34" charset="0"/>
                <a:cs typeface="Open Sans" panose="020B0606030504020204" pitchFamily="34" charset="0"/>
              </a:rPr>
              <a:t>issues that surface </a:t>
            </a:r>
            <a:r>
              <a:rPr lang="en-US" sz="2200" dirty="0">
                <a:latin typeface="Open Sans" panose="020B0606030504020204" pitchFamily="34" charset="0"/>
                <a:ea typeface="Open Sans" panose="020B0606030504020204" pitchFamily="34" charset="0"/>
                <a:cs typeface="Open Sans" panose="020B0606030504020204" pitchFamily="34" charset="0"/>
              </a:rPr>
              <a:t>in our one-on-one conversations point us toward the right campaign.</a:t>
            </a:r>
          </a:p>
          <a:p>
            <a:pPr marL="0" indent="0">
              <a:buNone/>
            </a:pPr>
            <a:endParaRPr lang="en-US" sz="2200" dirty="0">
              <a:latin typeface="Open Sans" panose="020B0606030504020204" pitchFamily="34" charset="0"/>
              <a:ea typeface="Open Sans" panose="020B0606030504020204" pitchFamily="34" charset="0"/>
              <a:cs typeface="Open Sans" panose="020B0606030504020204" pitchFamily="34" charset="0"/>
            </a:endParaRPr>
          </a:p>
          <a:p>
            <a:pPr lvl="1"/>
            <a:r>
              <a:rPr lang="en-US" sz="2200" dirty="0">
                <a:latin typeface="Open Sans" panose="020B0606030504020204" pitchFamily="34" charset="0"/>
                <a:ea typeface="Open Sans" panose="020B0606030504020204" pitchFamily="34" charset="0"/>
                <a:cs typeface="Open Sans" panose="020B0606030504020204" pitchFamily="34" charset="0"/>
              </a:rPr>
              <a:t>What </a:t>
            </a:r>
            <a:r>
              <a:rPr lang="en-US" sz="2200" b="1" dirty="0">
                <a:latin typeface="Open Sans" panose="020B0606030504020204" pitchFamily="34" charset="0"/>
                <a:ea typeface="Open Sans" panose="020B0606030504020204" pitchFamily="34" charset="0"/>
                <a:cs typeface="Open Sans" panose="020B0606030504020204" pitchFamily="34" charset="0"/>
              </a:rPr>
              <a:t>issues can be solved </a:t>
            </a:r>
            <a:r>
              <a:rPr lang="en-US" sz="2200" dirty="0">
                <a:latin typeface="Open Sans" panose="020B0606030504020204" pitchFamily="34" charset="0"/>
                <a:ea typeface="Open Sans" panose="020B0606030504020204" pitchFamily="34" charset="0"/>
                <a:cs typeface="Open Sans" panose="020B0606030504020204" pitchFamily="34" charset="0"/>
              </a:rPr>
              <a:t>through collective action and POWER Building?</a:t>
            </a:r>
          </a:p>
          <a:p>
            <a:pPr lvl="1"/>
            <a:r>
              <a:rPr lang="en-US" sz="2200" dirty="0">
                <a:latin typeface="Open Sans" panose="020B0606030504020204" pitchFamily="34" charset="0"/>
                <a:ea typeface="Open Sans" panose="020B0606030504020204" pitchFamily="34" charset="0"/>
                <a:cs typeface="Open Sans" panose="020B0606030504020204" pitchFamily="34" charset="0"/>
              </a:rPr>
              <a:t>How do we </a:t>
            </a:r>
            <a:r>
              <a:rPr lang="en-US" sz="2200" b="1" dirty="0">
                <a:latin typeface="Open Sans" panose="020B0606030504020204" pitchFamily="34" charset="0"/>
                <a:ea typeface="Open Sans" panose="020B0606030504020204" pitchFamily="34" charset="0"/>
                <a:cs typeface="Open Sans" panose="020B0606030504020204" pitchFamily="34" charset="0"/>
              </a:rPr>
              <a:t>leverage our Collective Bargaining Agreements (CBAs) and the bargaining process </a:t>
            </a:r>
            <a:r>
              <a:rPr lang="en-US" sz="2200" dirty="0">
                <a:latin typeface="Open Sans" panose="020B0606030504020204" pitchFamily="34" charset="0"/>
                <a:ea typeface="Open Sans" panose="020B0606030504020204" pitchFamily="34" charset="0"/>
                <a:cs typeface="Open Sans" panose="020B0606030504020204" pitchFamily="34" charset="0"/>
              </a:rPr>
              <a:t>to the workplace POWER balance?</a:t>
            </a:r>
          </a:p>
          <a:p>
            <a:pPr marL="0" indent="0">
              <a:buNone/>
            </a:pPr>
            <a:endParaRPr lang="en-US" dirty="0"/>
          </a:p>
          <a:p>
            <a:pPr marL="0" indent="0">
              <a:buNone/>
            </a:pPr>
            <a:endParaRPr lang="en-CA" dirty="0"/>
          </a:p>
        </p:txBody>
      </p:sp>
      <p:pic>
        <p:nvPicPr>
          <p:cNvPr id="5" name="Picture 4">
            <a:extLst>
              <a:ext uri="{FF2B5EF4-FFF2-40B4-BE49-F238E27FC236}">
                <a16:creationId xmlns:a16="http://schemas.microsoft.com/office/drawing/2014/main" id="{FA4083F2-F6FF-4460-8D0A-9612298A0883}"/>
              </a:ext>
            </a:extLst>
          </p:cNvPr>
          <p:cNvPicPr>
            <a:picLocks noChangeAspect="1"/>
          </p:cNvPicPr>
          <p:nvPr/>
        </p:nvPicPr>
        <p:blipFill rotWithShape="1">
          <a:blip r:embed="rId3"/>
          <a:srcRect t="13876"/>
          <a:stretch/>
        </p:blipFill>
        <p:spPr>
          <a:xfrm>
            <a:off x="9545941" y="6500062"/>
            <a:ext cx="520165" cy="321100"/>
          </a:xfrm>
          <a:prstGeom prst="rect">
            <a:avLst/>
          </a:prstGeom>
        </p:spPr>
      </p:pic>
      <p:sp>
        <p:nvSpPr>
          <p:cNvPr id="7" name="Footer Placeholder 1">
            <a:extLst>
              <a:ext uri="{FF2B5EF4-FFF2-40B4-BE49-F238E27FC236}">
                <a16:creationId xmlns:a16="http://schemas.microsoft.com/office/drawing/2014/main" id="{33A2B4DF-21A1-4EE3-A968-AA1BD99109E9}"/>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extLst>
      <p:ext uri="{BB962C8B-B14F-4D97-AF65-F5344CB8AC3E}">
        <p14:creationId xmlns:p14="http://schemas.microsoft.com/office/powerpoint/2010/main" val="138389029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6 Steps to </a:t>
            </a:r>
            <a:r>
              <a:rPr lang="en-US" b="1" dirty="0"/>
              <a:t>Build an Internal Campaign</a:t>
            </a:r>
          </a:p>
        </p:txBody>
      </p:sp>
      <p:pic>
        <p:nvPicPr>
          <p:cNvPr id="8" name="Picture 7">
            <a:extLst>
              <a:ext uri="{FF2B5EF4-FFF2-40B4-BE49-F238E27FC236}">
                <a16:creationId xmlns:a16="http://schemas.microsoft.com/office/drawing/2014/main" id="{02B23A3D-2F7B-45E1-9CE1-DB5EEEB80925}"/>
              </a:ext>
            </a:extLst>
          </p:cNvPr>
          <p:cNvPicPr>
            <a:picLocks noChangeAspect="1"/>
          </p:cNvPicPr>
          <p:nvPr/>
        </p:nvPicPr>
        <p:blipFill rotWithShape="1">
          <a:blip r:embed="rId3"/>
          <a:srcRect t="28814"/>
          <a:stretch/>
        </p:blipFill>
        <p:spPr>
          <a:xfrm>
            <a:off x="117987" y="1732022"/>
            <a:ext cx="12192000" cy="2601662"/>
          </a:xfrm>
          <a:prstGeom prst="rect">
            <a:avLst/>
          </a:prstGeom>
        </p:spPr>
      </p:pic>
      <p:pic>
        <p:nvPicPr>
          <p:cNvPr id="5" name="Picture 4">
            <a:extLst>
              <a:ext uri="{FF2B5EF4-FFF2-40B4-BE49-F238E27FC236}">
                <a16:creationId xmlns:a16="http://schemas.microsoft.com/office/drawing/2014/main" id="{BFEF87E2-9626-4B47-9F75-877476015E47}"/>
              </a:ext>
            </a:extLst>
          </p:cNvPr>
          <p:cNvPicPr>
            <a:picLocks noChangeAspect="1"/>
          </p:cNvPicPr>
          <p:nvPr/>
        </p:nvPicPr>
        <p:blipFill rotWithShape="1">
          <a:blip r:embed="rId4"/>
          <a:srcRect t="13876"/>
          <a:stretch/>
        </p:blipFill>
        <p:spPr>
          <a:xfrm>
            <a:off x="9545941" y="6500062"/>
            <a:ext cx="520165" cy="321100"/>
          </a:xfrm>
          <a:prstGeom prst="rect">
            <a:avLst/>
          </a:prstGeom>
        </p:spPr>
      </p:pic>
      <p:sp>
        <p:nvSpPr>
          <p:cNvPr id="7" name="Footer Placeholder 1">
            <a:extLst>
              <a:ext uri="{FF2B5EF4-FFF2-40B4-BE49-F238E27FC236}">
                <a16:creationId xmlns:a16="http://schemas.microsoft.com/office/drawing/2014/main" id="{01DCC3F8-3EE1-4092-AF52-5CCF7E4E3A16}"/>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extLst>
      <p:ext uri="{BB962C8B-B14F-4D97-AF65-F5344CB8AC3E}">
        <p14:creationId xmlns:p14="http://schemas.microsoft.com/office/powerpoint/2010/main" val="26961009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Step 1: </a:t>
            </a:r>
            <a:r>
              <a:rPr lang="en-US" b="1" dirty="0"/>
              <a:t>Identify Member Issues</a:t>
            </a:r>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838200" y="2344994"/>
            <a:ext cx="10515600" cy="345269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200" b="1"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US" sz="2200" b="1" dirty="0">
                <a:latin typeface="Open Sans" panose="020B0606030504020204" pitchFamily="34" charset="0"/>
                <a:ea typeface="Open Sans" panose="020B0606030504020204" pitchFamily="34" charset="0"/>
                <a:cs typeface="Open Sans" panose="020B0606030504020204" pitchFamily="34" charset="0"/>
              </a:rPr>
              <a:t>4 Questions for Success - Is the issue:</a:t>
            </a:r>
          </a:p>
          <a:p>
            <a:pPr marL="0" indent="0">
              <a:buNone/>
            </a:pPr>
            <a:endParaRPr lang="en-US" sz="2200" b="1" dirty="0">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mj-lt"/>
              <a:buAutoNum type="arabicPeriod"/>
            </a:pPr>
            <a:r>
              <a:rPr lang="en-US" sz="2200" dirty="0">
                <a:latin typeface="Open Sans" panose="020B0606030504020204" pitchFamily="34" charset="0"/>
                <a:ea typeface="Open Sans" panose="020B0606030504020204" pitchFamily="34" charset="0"/>
                <a:cs typeface="Open Sans" panose="020B0606030504020204" pitchFamily="34" charset="0"/>
              </a:rPr>
              <a:t>Widely Felt? </a:t>
            </a:r>
          </a:p>
          <a:p>
            <a:pPr marL="457200" indent="-457200">
              <a:buFont typeface="+mj-lt"/>
              <a:buAutoNum type="arabicPeriod"/>
            </a:pPr>
            <a:r>
              <a:rPr lang="en-US" sz="2200" dirty="0">
                <a:latin typeface="Open Sans" panose="020B0606030504020204" pitchFamily="34" charset="0"/>
                <a:ea typeface="Open Sans" panose="020B0606030504020204" pitchFamily="34" charset="0"/>
                <a:cs typeface="Open Sans" panose="020B0606030504020204" pitchFamily="34" charset="0"/>
              </a:rPr>
              <a:t>Deeply Felt? </a:t>
            </a:r>
          </a:p>
          <a:p>
            <a:pPr marL="457200" indent="-457200">
              <a:buFont typeface="+mj-lt"/>
              <a:buAutoNum type="arabicPeriod"/>
            </a:pPr>
            <a:r>
              <a:rPr lang="en-US" sz="2200" dirty="0">
                <a:latin typeface="Open Sans" panose="020B0606030504020204" pitchFamily="34" charset="0"/>
                <a:ea typeface="Open Sans" panose="020B0606030504020204" pitchFamily="34" charset="0"/>
                <a:cs typeface="Open Sans" panose="020B0606030504020204" pitchFamily="34" charset="0"/>
              </a:rPr>
              <a:t>Winnable? </a:t>
            </a:r>
          </a:p>
          <a:p>
            <a:pPr marL="457200" indent="-457200">
              <a:buFont typeface="+mj-lt"/>
              <a:buAutoNum type="arabicPeriod"/>
            </a:pPr>
            <a:r>
              <a:rPr lang="en-US" sz="2200" dirty="0">
                <a:latin typeface="Open Sans" panose="020B0606030504020204" pitchFamily="34" charset="0"/>
                <a:ea typeface="Open Sans" panose="020B0606030504020204" pitchFamily="34" charset="0"/>
                <a:cs typeface="Open Sans" panose="020B0606030504020204" pitchFamily="34" charset="0"/>
              </a:rPr>
              <a:t>Does it build the Union, POWER, and Leaders? </a:t>
            </a:r>
            <a:endParaRPr lang="en-US" dirty="0"/>
          </a:p>
          <a:p>
            <a:pPr marL="0" indent="0">
              <a:buNone/>
            </a:pPr>
            <a:endParaRPr lang="en-US" dirty="0"/>
          </a:p>
          <a:p>
            <a:pPr marL="0" indent="0">
              <a:buNone/>
            </a:pPr>
            <a:endParaRPr lang="en-US" dirty="0"/>
          </a:p>
          <a:p>
            <a:pPr marL="0" indent="0">
              <a:buNone/>
            </a:pPr>
            <a:endParaRPr lang="en-CA" dirty="0"/>
          </a:p>
        </p:txBody>
      </p:sp>
      <p:pic>
        <p:nvPicPr>
          <p:cNvPr id="8" name="Picture 7">
            <a:extLst>
              <a:ext uri="{FF2B5EF4-FFF2-40B4-BE49-F238E27FC236}">
                <a16:creationId xmlns:a16="http://schemas.microsoft.com/office/drawing/2014/main" id="{BFE8010E-6B0B-4C79-B571-DEFDDEA527E9}"/>
              </a:ext>
            </a:extLst>
          </p:cNvPr>
          <p:cNvPicPr>
            <a:picLocks noChangeAspect="1"/>
          </p:cNvPicPr>
          <p:nvPr/>
        </p:nvPicPr>
        <p:blipFill rotWithShape="1">
          <a:blip r:embed="rId3"/>
          <a:srcRect t="37157"/>
          <a:stretch/>
        </p:blipFill>
        <p:spPr>
          <a:xfrm>
            <a:off x="2873477" y="1016067"/>
            <a:ext cx="6445045" cy="1214134"/>
          </a:xfrm>
          <a:prstGeom prst="rect">
            <a:avLst/>
          </a:prstGeom>
        </p:spPr>
      </p:pic>
      <p:pic>
        <p:nvPicPr>
          <p:cNvPr id="7" name="Picture 6">
            <a:extLst>
              <a:ext uri="{FF2B5EF4-FFF2-40B4-BE49-F238E27FC236}">
                <a16:creationId xmlns:a16="http://schemas.microsoft.com/office/drawing/2014/main" id="{50CD129F-9A6D-4111-95E3-D8719B16D45D}"/>
              </a:ext>
            </a:extLst>
          </p:cNvPr>
          <p:cNvPicPr>
            <a:picLocks noChangeAspect="1"/>
          </p:cNvPicPr>
          <p:nvPr/>
        </p:nvPicPr>
        <p:blipFill rotWithShape="1">
          <a:blip r:embed="rId4"/>
          <a:srcRect t="13876"/>
          <a:stretch/>
        </p:blipFill>
        <p:spPr>
          <a:xfrm>
            <a:off x="9545941" y="6500062"/>
            <a:ext cx="520165" cy="321100"/>
          </a:xfrm>
          <a:prstGeom prst="rect">
            <a:avLst/>
          </a:prstGeom>
        </p:spPr>
      </p:pic>
      <p:sp>
        <p:nvSpPr>
          <p:cNvPr id="9" name="Footer Placeholder 1">
            <a:extLst>
              <a:ext uri="{FF2B5EF4-FFF2-40B4-BE49-F238E27FC236}">
                <a16:creationId xmlns:a16="http://schemas.microsoft.com/office/drawing/2014/main" id="{90DC85F7-4446-47AC-8769-EB33C238BAE7}"/>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extLst>
      <p:ext uri="{BB962C8B-B14F-4D97-AF65-F5344CB8AC3E}">
        <p14:creationId xmlns:p14="http://schemas.microsoft.com/office/powerpoint/2010/main" val="350216069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Step 2: </a:t>
            </a:r>
            <a:r>
              <a:rPr lang="en-US" b="1" dirty="0"/>
              <a:t>Analyze Initial Capacity</a:t>
            </a:r>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835152" y="2533439"/>
            <a:ext cx="10515600" cy="34850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latin typeface="Open Sans" panose="020B0606030504020204" pitchFamily="34" charset="0"/>
                <a:ea typeface="Open Sans" panose="020B0606030504020204" pitchFamily="34" charset="0"/>
                <a:cs typeface="Open Sans" panose="020B0606030504020204" pitchFamily="34" charset="0"/>
              </a:rPr>
              <a:t>How do we assess capacity?</a:t>
            </a:r>
          </a:p>
          <a:p>
            <a:r>
              <a:rPr lang="en-US" sz="2000" dirty="0">
                <a:latin typeface="Open Sans" panose="020B0606030504020204" pitchFamily="34" charset="0"/>
                <a:ea typeface="Open Sans" panose="020B0606030504020204" pitchFamily="34" charset="0"/>
                <a:cs typeface="Open Sans" panose="020B0606030504020204" pitchFamily="34" charset="0"/>
              </a:rPr>
              <a:t>Who will lead the campaign (think members)?</a:t>
            </a:r>
          </a:p>
          <a:p>
            <a:r>
              <a:rPr lang="en-US" sz="2000" dirty="0">
                <a:latin typeface="Open Sans" panose="020B0606030504020204" pitchFamily="34" charset="0"/>
                <a:ea typeface="Open Sans" panose="020B0606030504020204" pitchFamily="34" charset="0"/>
                <a:cs typeface="Open Sans" panose="020B0606030504020204" pitchFamily="34" charset="0"/>
              </a:rPr>
              <a:t>What District Council staff will participate?</a:t>
            </a:r>
          </a:p>
          <a:p>
            <a:r>
              <a:rPr lang="en-US" sz="2000" dirty="0">
                <a:latin typeface="Open Sans" panose="020B0606030504020204" pitchFamily="34" charset="0"/>
                <a:ea typeface="Open Sans" panose="020B0606030504020204" pitchFamily="34" charset="0"/>
                <a:cs typeface="Open Sans" panose="020B0606030504020204" pitchFamily="34" charset="0"/>
              </a:rPr>
              <a:t>What does our Member base look like now?</a:t>
            </a:r>
          </a:p>
          <a:p>
            <a:r>
              <a:rPr lang="en-US" sz="2000" dirty="0">
                <a:latin typeface="Open Sans" panose="020B0606030504020204" pitchFamily="34" charset="0"/>
                <a:ea typeface="Open Sans" panose="020B0606030504020204" pitchFamily="34" charset="0"/>
                <a:cs typeface="Open Sans" panose="020B0606030504020204" pitchFamily="34" charset="0"/>
              </a:rPr>
              <a:t>What are our strengths and vulnerabilities as a Membership (SWOT, PEST, etc.) </a:t>
            </a:r>
          </a:p>
          <a:p>
            <a:pPr marL="0" indent="0">
              <a:buNone/>
            </a:pPr>
            <a:endParaRPr lang="en-US" dirty="0"/>
          </a:p>
          <a:p>
            <a:pPr marL="0" indent="0">
              <a:buNone/>
            </a:pPr>
            <a:endParaRPr lang="en-US" dirty="0"/>
          </a:p>
          <a:p>
            <a:pPr marL="0" indent="0">
              <a:buNone/>
            </a:pPr>
            <a:endParaRPr lang="en-CA" dirty="0"/>
          </a:p>
        </p:txBody>
      </p:sp>
      <p:pic>
        <p:nvPicPr>
          <p:cNvPr id="7" name="Picture 6">
            <a:extLst>
              <a:ext uri="{FF2B5EF4-FFF2-40B4-BE49-F238E27FC236}">
                <a16:creationId xmlns:a16="http://schemas.microsoft.com/office/drawing/2014/main" id="{BECF99C8-0CF3-4E55-B2DF-8E1F9A7A9112}"/>
              </a:ext>
            </a:extLst>
          </p:cNvPr>
          <p:cNvPicPr>
            <a:picLocks noChangeAspect="1"/>
          </p:cNvPicPr>
          <p:nvPr/>
        </p:nvPicPr>
        <p:blipFill rotWithShape="1">
          <a:blip r:embed="rId3"/>
          <a:srcRect t="37157"/>
          <a:stretch/>
        </p:blipFill>
        <p:spPr>
          <a:xfrm>
            <a:off x="2873477" y="1016067"/>
            <a:ext cx="6445045" cy="1214134"/>
          </a:xfrm>
          <a:prstGeom prst="rect">
            <a:avLst/>
          </a:prstGeom>
        </p:spPr>
      </p:pic>
      <p:pic>
        <p:nvPicPr>
          <p:cNvPr id="8" name="Picture 7">
            <a:extLst>
              <a:ext uri="{FF2B5EF4-FFF2-40B4-BE49-F238E27FC236}">
                <a16:creationId xmlns:a16="http://schemas.microsoft.com/office/drawing/2014/main" id="{BAB35933-73E1-4371-ACD6-369C07017B0A}"/>
              </a:ext>
            </a:extLst>
          </p:cNvPr>
          <p:cNvPicPr>
            <a:picLocks noChangeAspect="1"/>
          </p:cNvPicPr>
          <p:nvPr/>
        </p:nvPicPr>
        <p:blipFill rotWithShape="1">
          <a:blip r:embed="rId4"/>
          <a:srcRect t="13876"/>
          <a:stretch/>
        </p:blipFill>
        <p:spPr>
          <a:xfrm>
            <a:off x="9545941" y="6500062"/>
            <a:ext cx="520165" cy="321100"/>
          </a:xfrm>
          <a:prstGeom prst="rect">
            <a:avLst/>
          </a:prstGeom>
        </p:spPr>
      </p:pic>
      <p:sp>
        <p:nvSpPr>
          <p:cNvPr id="9" name="Footer Placeholder 1">
            <a:extLst>
              <a:ext uri="{FF2B5EF4-FFF2-40B4-BE49-F238E27FC236}">
                <a16:creationId xmlns:a16="http://schemas.microsoft.com/office/drawing/2014/main" id="{CDD57950-6719-4AC1-94F1-D5B4ED829D57}"/>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extLst>
      <p:ext uri="{BB962C8B-B14F-4D97-AF65-F5344CB8AC3E}">
        <p14:creationId xmlns:p14="http://schemas.microsoft.com/office/powerpoint/2010/main" val="39590631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Step 3: </a:t>
            </a:r>
            <a:r>
              <a:rPr lang="en-US" b="1" dirty="0"/>
              <a:t>Determine the Campaign</a:t>
            </a:r>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835152" y="2341629"/>
            <a:ext cx="10515600" cy="34996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latin typeface="Open Sans" panose="020B0606030504020204" pitchFamily="34" charset="0"/>
                <a:ea typeface="Open Sans" panose="020B0606030504020204" pitchFamily="34" charset="0"/>
                <a:cs typeface="Open Sans" panose="020B0606030504020204" pitchFamily="34" charset="0"/>
              </a:rPr>
              <a:t>What do members want to FIGHT for?</a:t>
            </a:r>
          </a:p>
          <a:p>
            <a:r>
              <a:rPr lang="en-US" sz="2000" dirty="0">
                <a:latin typeface="Open Sans" panose="020B0606030504020204" pitchFamily="34" charset="0"/>
                <a:ea typeface="Open Sans" panose="020B0606030504020204" pitchFamily="34" charset="0"/>
                <a:cs typeface="Open Sans" panose="020B0606030504020204" pitchFamily="34" charset="0"/>
              </a:rPr>
              <a:t>Connect Members Issues to the broader concept of collective action and building POWER.</a:t>
            </a:r>
          </a:p>
          <a:p>
            <a:r>
              <a:rPr lang="en-US" sz="2000" dirty="0">
                <a:latin typeface="Open Sans" panose="020B0606030504020204" pitchFamily="34" charset="0"/>
                <a:ea typeface="Open Sans" panose="020B0606030504020204" pitchFamily="34" charset="0"/>
                <a:cs typeface="Open Sans" panose="020B0606030504020204" pitchFamily="34" charset="0"/>
              </a:rPr>
              <a:t>Acting together is the solution to the Issue.</a:t>
            </a:r>
          </a:p>
          <a:p>
            <a:r>
              <a:rPr lang="en-US" sz="2000" dirty="0">
                <a:latin typeface="Open Sans" panose="020B0606030504020204" pitchFamily="34" charset="0"/>
                <a:ea typeface="Open Sans" panose="020B0606030504020204" pitchFamily="34" charset="0"/>
                <a:cs typeface="Open Sans" panose="020B0606030504020204" pitchFamily="34" charset="0"/>
              </a:rPr>
              <a:t>What types of action can be built around the issue?</a:t>
            </a:r>
          </a:p>
          <a:p>
            <a:r>
              <a:rPr lang="en-US" sz="2000" dirty="0">
                <a:latin typeface="Open Sans" panose="020B0606030504020204" pitchFamily="34" charset="0"/>
                <a:ea typeface="Open Sans" panose="020B0606030504020204" pitchFamily="34" charset="0"/>
                <a:cs typeface="Open Sans" panose="020B0606030504020204" pitchFamily="34" charset="0"/>
              </a:rPr>
              <a:t>Let Members decide what type of internal campaign they want to run.</a:t>
            </a:r>
          </a:p>
          <a:p>
            <a:pPr marL="0" indent="0">
              <a:buNone/>
            </a:pPr>
            <a:endParaRPr lang="en-US" dirty="0"/>
          </a:p>
          <a:p>
            <a:pPr marL="0" indent="0">
              <a:buNone/>
            </a:pPr>
            <a:endParaRPr lang="en-US" dirty="0"/>
          </a:p>
          <a:p>
            <a:pPr marL="0" indent="0">
              <a:buNone/>
            </a:pPr>
            <a:endParaRPr lang="en-CA" dirty="0"/>
          </a:p>
        </p:txBody>
      </p:sp>
      <p:pic>
        <p:nvPicPr>
          <p:cNvPr id="7" name="Picture 6">
            <a:extLst>
              <a:ext uri="{FF2B5EF4-FFF2-40B4-BE49-F238E27FC236}">
                <a16:creationId xmlns:a16="http://schemas.microsoft.com/office/drawing/2014/main" id="{9997E7B6-05BE-4891-B224-9B984E77F9F5}"/>
              </a:ext>
            </a:extLst>
          </p:cNvPr>
          <p:cNvPicPr>
            <a:picLocks noChangeAspect="1"/>
          </p:cNvPicPr>
          <p:nvPr/>
        </p:nvPicPr>
        <p:blipFill rotWithShape="1">
          <a:blip r:embed="rId3"/>
          <a:srcRect t="37157"/>
          <a:stretch/>
        </p:blipFill>
        <p:spPr>
          <a:xfrm>
            <a:off x="2873477" y="1016067"/>
            <a:ext cx="6445045" cy="1214134"/>
          </a:xfrm>
          <a:prstGeom prst="rect">
            <a:avLst/>
          </a:prstGeom>
        </p:spPr>
      </p:pic>
      <p:pic>
        <p:nvPicPr>
          <p:cNvPr id="8" name="Picture 7">
            <a:extLst>
              <a:ext uri="{FF2B5EF4-FFF2-40B4-BE49-F238E27FC236}">
                <a16:creationId xmlns:a16="http://schemas.microsoft.com/office/drawing/2014/main" id="{2D2D7F25-0E4C-4CAB-9F86-FDC932A62D96}"/>
              </a:ext>
            </a:extLst>
          </p:cNvPr>
          <p:cNvPicPr>
            <a:picLocks noChangeAspect="1"/>
          </p:cNvPicPr>
          <p:nvPr/>
        </p:nvPicPr>
        <p:blipFill rotWithShape="1">
          <a:blip r:embed="rId4"/>
          <a:srcRect t="13876"/>
          <a:stretch/>
        </p:blipFill>
        <p:spPr>
          <a:xfrm>
            <a:off x="9545941" y="6500062"/>
            <a:ext cx="520165" cy="321100"/>
          </a:xfrm>
          <a:prstGeom prst="rect">
            <a:avLst/>
          </a:prstGeom>
        </p:spPr>
      </p:pic>
      <p:sp>
        <p:nvSpPr>
          <p:cNvPr id="9" name="Footer Placeholder 1">
            <a:extLst>
              <a:ext uri="{FF2B5EF4-FFF2-40B4-BE49-F238E27FC236}">
                <a16:creationId xmlns:a16="http://schemas.microsoft.com/office/drawing/2014/main" id="{2116B122-6D54-48F7-877D-EBE2616CB407}"/>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extLst>
      <p:ext uri="{BB962C8B-B14F-4D97-AF65-F5344CB8AC3E}">
        <p14:creationId xmlns:p14="http://schemas.microsoft.com/office/powerpoint/2010/main" val="200064039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Step 4: </a:t>
            </a:r>
            <a:r>
              <a:rPr lang="en-US" b="1" dirty="0"/>
              <a:t>Make a</a:t>
            </a:r>
            <a:r>
              <a:rPr lang="en-US" b="1" dirty="0">
                <a:solidFill>
                  <a:schemeClr val="bg1"/>
                </a:solidFill>
              </a:rPr>
              <a:t> </a:t>
            </a:r>
            <a:r>
              <a:rPr lang="en-US" b="1" dirty="0"/>
              <a:t>Detailed Plan</a:t>
            </a:r>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835152" y="2341630"/>
            <a:ext cx="10515600" cy="36657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latin typeface="Open Sans" panose="020B0606030504020204" pitchFamily="34" charset="0"/>
                <a:ea typeface="Open Sans" panose="020B0606030504020204" pitchFamily="34" charset="0"/>
                <a:cs typeface="Open Sans" panose="020B0606030504020204" pitchFamily="34" charset="0"/>
              </a:rPr>
              <a:t>Why is having a campaign plan important?</a:t>
            </a:r>
          </a:p>
          <a:p>
            <a:r>
              <a:rPr lang="en-US" sz="2000" dirty="0">
                <a:latin typeface="Open Sans" panose="020B0606030504020204" pitchFamily="34" charset="0"/>
                <a:ea typeface="Open Sans" panose="020B0606030504020204" pitchFamily="34" charset="0"/>
                <a:cs typeface="Open Sans" panose="020B0606030504020204" pitchFamily="34" charset="0"/>
              </a:rPr>
              <a:t>So Members have a roadmap to success.</a:t>
            </a:r>
          </a:p>
          <a:p>
            <a:r>
              <a:rPr lang="en-US" sz="2000" dirty="0">
                <a:latin typeface="Open Sans" panose="020B0606030504020204" pitchFamily="34" charset="0"/>
                <a:ea typeface="Open Sans" panose="020B0606030504020204" pitchFamily="34" charset="0"/>
                <a:cs typeface="Open Sans" panose="020B0606030504020204" pitchFamily="34" charset="0"/>
              </a:rPr>
              <a:t>So Members can see where they are and what their role is in growing the Organization.</a:t>
            </a:r>
          </a:p>
          <a:p>
            <a:r>
              <a:rPr lang="en-US" sz="2000" dirty="0">
                <a:latin typeface="Open Sans" panose="020B0606030504020204" pitchFamily="34" charset="0"/>
                <a:ea typeface="Open Sans" panose="020B0606030504020204" pitchFamily="34" charset="0"/>
                <a:cs typeface="Open Sans" panose="020B0606030504020204" pitchFamily="34" charset="0"/>
              </a:rPr>
              <a:t>So Members can measure and assess our collective progress as a Union.</a:t>
            </a:r>
          </a:p>
          <a:p>
            <a:r>
              <a:rPr lang="en-US" sz="2000" dirty="0">
                <a:latin typeface="Open Sans" panose="020B0606030504020204" pitchFamily="34" charset="0"/>
                <a:ea typeface="Open Sans" panose="020B0606030504020204" pitchFamily="34" charset="0"/>
                <a:cs typeface="Open Sans" panose="020B0606030504020204" pitchFamily="34" charset="0"/>
              </a:rPr>
              <a:t>It creates buy-in and ownership from the rank-and-file.</a:t>
            </a: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US" sz="2000" b="1" dirty="0">
                <a:latin typeface="Open Sans" panose="020B0606030504020204" pitchFamily="34" charset="0"/>
                <a:ea typeface="Open Sans" panose="020B0606030504020204" pitchFamily="34" charset="0"/>
                <a:cs typeface="Open Sans" panose="020B0606030504020204" pitchFamily="34" charset="0"/>
              </a:rPr>
              <a:t>MEMBERS MUST BE INVOLVED FROM START TO FINISH</a:t>
            </a:r>
          </a:p>
          <a:p>
            <a:pPr marL="0" indent="0">
              <a:buNone/>
            </a:pPr>
            <a:endParaRPr lang="en-US" dirty="0"/>
          </a:p>
          <a:p>
            <a:pPr marL="0" indent="0">
              <a:buNone/>
            </a:pPr>
            <a:endParaRPr lang="en-US" dirty="0"/>
          </a:p>
          <a:p>
            <a:pPr marL="0" indent="0">
              <a:buNone/>
            </a:pPr>
            <a:endParaRPr lang="en-CA" dirty="0"/>
          </a:p>
        </p:txBody>
      </p:sp>
      <p:pic>
        <p:nvPicPr>
          <p:cNvPr id="9" name="Picture 8">
            <a:extLst>
              <a:ext uri="{FF2B5EF4-FFF2-40B4-BE49-F238E27FC236}">
                <a16:creationId xmlns:a16="http://schemas.microsoft.com/office/drawing/2014/main" id="{58BD9444-349B-47DB-893B-BA0C87CC8249}"/>
              </a:ext>
            </a:extLst>
          </p:cNvPr>
          <p:cNvPicPr>
            <a:picLocks noChangeAspect="1"/>
          </p:cNvPicPr>
          <p:nvPr/>
        </p:nvPicPr>
        <p:blipFill rotWithShape="1">
          <a:blip r:embed="rId3"/>
          <a:srcRect t="37157"/>
          <a:stretch/>
        </p:blipFill>
        <p:spPr>
          <a:xfrm>
            <a:off x="2873477" y="1016067"/>
            <a:ext cx="6445045" cy="1214134"/>
          </a:xfrm>
          <a:prstGeom prst="rect">
            <a:avLst/>
          </a:prstGeom>
        </p:spPr>
      </p:pic>
      <p:pic>
        <p:nvPicPr>
          <p:cNvPr id="7" name="Picture 6">
            <a:extLst>
              <a:ext uri="{FF2B5EF4-FFF2-40B4-BE49-F238E27FC236}">
                <a16:creationId xmlns:a16="http://schemas.microsoft.com/office/drawing/2014/main" id="{67049515-4A70-4EB5-BE1B-21EAF10B0C57}"/>
              </a:ext>
            </a:extLst>
          </p:cNvPr>
          <p:cNvPicPr>
            <a:picLocks noChangeAspect="1"/>
          </p:cNvPicPr>
          <p:nvPr/>
        </p:nvPicPr>
        <p:blipFill rotWithShape="1">
          <a:blip r:embed="rId4"/>
          <a:srcRect t="13876"/>
          <a:stretch/>
        </p:blipFill>
        <p:spPr>
          <a:xfrm>
            <a:off x="9545941" y="6500062"/>
            <a:ext cx="520165" cy="321100"/>
          </a:xfrm>
          <a:prstGeom prst="rect">
            <a:avLst/>
          </a:prstGeom>
        </p:spPr>
      </p:pic>
      <p:sp>
        <p:nvSpPr>
          <p:cNvPr id="8" name="Footer Placeholder 1">
            <a:extLst>
              <a:ext uri="{FF2B5EF4-FFF2-40B4-BE49-F238E27FC236}">
                <a16:creationId xmlns:a16="http://schemas.microsoft.com/office/drawing/2014/main" id="{AD633890-CCBA-4323-BE21-8910172CD79A}"/>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extLst>
      <p:ext uri="{BB962C8B-B14F-4D97-AF65-F5344CB8AC3E}">
        <p14:creationId xmlns:p14="http://schemas.microsoft.com/office/powerpoint/2010/main" val="42572062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Step 4: </a:t>
            </a:r>
            <a:r>
              <a:rPr lang="en-US" b="1" dirty="0"/>
              <a:t>Make a Detailed Plan, continued</a:t>
            </a:r>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835152" y="2230201"/>
            <a:ext cx="10515600" cy="366473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latin typeface="Open Sans" panose="020B0606030504020204" pitchFamily="34" charset="0"/>
                <a:ea typeface="Open Sans" panose="020B0606030504020204" pitchFamily="34" charset="0"/>
                <a:cs typeface="Open Sans" panose="020B0606030504020204" pitchFamily="34" charset="0"/>
              </a:rPr>
              <a:t>What are the key components of a plan?</a:t>
            </a:r>
          </a:p>
          <a:p>
            <a:r>
              <a:rPr lang="en-US" sz="2000" dirty="0">
                <a:latin typeface="Open Sans" panose="020B0606030504020204" pitchFamily="34" charset="0"/>
                <a:ea typeface="Open Sans" panose="020B0606030504020204" pitchFamily="34" charset="0"/>
                <a:cs typeface="Open Sans" panose="020B0606030504020204" pitchFamily="34" charset="0"/>
              </a:rPr>
              <a:t>Objectives</a:t>
            </a:r>
          </a:p>
          <a:p>
            <a:r>
              <a:rPr lang="en-US" sz="2000" dirty="0">
                <a:latin typeface="Open Sans" panose="020B0606030504020204" pitchFamily="34" charset="0"/>
                <a:ea typeface="Open Sans" panose="020B0606030504020204" pitchFamily="34" charset="0"/>
                <a:cs typeface="Open Sans" panose="020B0606030504020204" pitchFamily="34" charset="0"/>
              </a:rPr>
              <a:t>Measurable Goals and Metrics of Attainment</a:t>
            </a:r>
          </a:p>
          <a:p>
            <a:r>
              <a:rPr lang="en-US" sz="2000" dirty="0">
                <a:latin typeface="Open Sans" panose="020B0606030504020204" pitchFamily="34" charset="0"/>
                <a:ea typeface="Open Sans" panose="020B0606030504020204" pitchFamily="34" charset="0"/>
                <a:cs typeface="Open Sans" panose="020B0606030504020204" pitchFamily="34" charset="0"/>
              </a:rPr>
              <a:t>Benchmarks</a:t>
            </a:r>
          </a:p>
          <a:p>
            <a:r>
              <a:rPr lang="en-US" sz="2000" dirty="0">
                <a:latin typeface="Open Sans" panose="020B0606030504020204" pitchFamily="34" charset="0"/>
                <a:ea typeface="Open Sans" panose="020B0606030504020204" pitchFamily="34" charset="0"/>
                <a:cs typeface="Open Sans" panose="020B0606030504020204" pitchFamily="34" charset="0"/>
              </a:rPr>
              <a:t>What are the Attainable Results?</a:t>
            </a: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US" sz="2000" dirty="0">
                <a:latin typeface="Open Sans" panose="020B0606030504020204" pitchFamily="34" charset="0"/>
                <a:ea typeface="Open Sans" panose="020B0606030504020204" pitchFamily="34" charset="0"/>
                <a:cs typeface="Open Sans" panose="020B0606030504020204" pitchFamily="34" charset="0"/>
              </a:rPr>
              <a:t>The plan should be </a:t>
            </a:r>
            <a:r>
              <a:rPr lang="en-US" sz="2000" b="1" dirty="0">
                <a:latin typeface="Open Sans" panose="020B0606030504020204" pitchFamily="34" charset="0"/>
                <a:ea typeface="Open Sans" panose="020B0606030504020204" pitchFamily="34" charset="0"/>
                <a:cs typeface="Open Sans" panose="020B0606030504020204" pitchFamily="34" charset="0"/>
              </a:rPr>
              <a:t>simple, written, accessible, and easy </a:t>
            </a:r>
            <a:r>
              <a:rPr lang="en-US" sz="2000" dirty="0">
                <a:latin typeface="Open Sans" panose="020B0606030504020204" pitchFamily="34" charset="0"/>
                <a:ea typeface="Open Sans" panose="020B0606030504020204" pitchFamily="34" charset="0"/>
                <a:cs typeface="Open Sans" panose="020B0606030504020204" pitchFamily="34" charset="0"/>
              </a:rPr>
              <a:t>for members to follow</a:t>
            </a:r>
          </a:p>
          <a:p>
            <a:pPr marL="0" indent="0">
              <a:buNone/>
            </a:pPr>
            <a:endParaRPr lang="en-US" dirty="0"/>
          </a:p>
          <a:p>
            <a:pPr marL="0" indent="0">
              <a:buNone/>
            </a:pPr>
            <a:endParaRPr lang="en-US" dirty="0"/>
          </a:p>
          <a:p>
            <a:pPr marL="0" indent="0">
              <a:buNone/>
            </a:pPr>
            <a:endParaRPr lang="en-CA" dirty="0"/>
          </a:p>
        </p:txBody>
      </p:sp>
      <p:pic>
        <p:nvPicPr>
          <p:cNvPr id="7" name="Picture 6">
            <a:extLst>
              <a:ext uri="{FF2B5EF4-FFF2-40B4-BE49-F238E27FC236}">
                <a16:creationId xmlns:a16="http://schemas.microsoft.com/office/drawing/2014/main" id="{89FBA8DA-3A1A-4E40-928F-D0956FFB80A8}"/>
              </a:ext>
            </a:extLst>
          </p:cNvPr>
          <p:cNvPicPr>
            <a:picLocks noChangeAspect="1"/>
          </p:cNvPicPr>
          <p:nvPr/>
        </p:nvPicPr>
        <p:blipFill rotWithShape="1">
          <a:blip r:embed="rId3"/>
          <a:srcRect t="37157"/>
          <a:stretch/>
        </p:blipFill>
        <p:spPr>
          <a:xfrm>
            <a:off x="2873477" y="1016067"/>
            <a:ext cx="6445045" cy="1214134"/>
          </a:xfrm>
          <a:prstGeom prst="rect">
            <a:avLst/>
          </a:prstGeom>
        </p:spPr>
      </p:pic>
      <p:pic>
        <p:nvPicPr>
          <p:cNvPr id="8" name="Picture 7">
            <a:extLst>
              <a:ext uri="{FF2B5EF4-FFF2-40B4-BE49-F238E27FC236}">
                <a16:creationId xmlns:a16="http://schemas.microsoft.com/office/drawing/2014/main" id="{7D092F71-BBAD-4767-B0B0-2C06E53095E2}"/>
              </a:ext>
            </a:extLst>
          </p:cNvPr>
          <p:cNvPicPr>
            <a:picLocks noChangeAspect="1"/>
          </p:cNvPicPr>
          <p:nvPr/>
        </p:nvPicPr>
        <p:blipFill rotWithShape="1">
          <a:blip r:embed="rId4"/>
          <a:srcRect t="13876"/>
          <a:stretch/>
        </p:blipFill>
        <p:spPr>
          <a:xfrm>
            <a:off x="9545941" y="6500062"/>
            <a:ext cx="520165" cy="321100"/>
          </a:xfrm>
          <a:prstGeom prst="rect">
            <a:avLst/>
          </a:prstGeom>
        </p:spPr>
      </p:pic>
      <p:sp>
        <p:nvSpPr>
          <p:cNvPr id="9" name="Footer Placeholder 1">
            <a:extLst>
              <a:ext uri="{FF2B5EF4-FFF2-40B4-BE49-F238E27FC236}">
                <a16:creationId xmlns:a16="http://schemas.microsoft.com/office/drawing/2014/main" id="{55EE138A-F42D-49E4-80B7-C872F81BC166}"/>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extLst>
      <p:ext uri="{BB962C8B-B14F-4D97-AF65-F5344CB8AC3E}">
        <p14:creationId xmlns:p14="http://schemas.microsoft.com/office/powerpoint/2010/main" val="28321838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Step 5: </a:t>
            </a:r>
            <a:r>
              <a:rPr lang="en-US" b="1" dirty="0"/>
              <a:t>Build Membership Capacity</a:t>
            </a:r>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835152" y="2230201"/>
            <a:ext cx="10515600" cy="38868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latin typeface="Open Sans" panose="020B0606030504020204" pitchFamily="34" charset="0"/>
                <a:ea typeface="Open Sans" panose="020B0606030504020204" pitchFamily="34" charset="0"/>
                <a:cs typeface="Open Sans" panose="020B0606030504020204" pitchFamily="34" charset="0"/>
              </a:rPr>
              <a:t>How do we build enough Membership support and capacity to execute the plan?</a:t>
            </a:r>
          </a:p>
          <a:p>
            <a:pPr marL="0" indent="0">
              <a:buNone/>
            </a:pPr>
            <a:endParaRPr lang="en-US" sz="2000" b="1" dirty="0">
              <a:latin typeface="Open Sans" panose="020B0606030504020204" pitchFamily="34" charset="0"/>
              <a:ea typeface="Open Sans" panose="020B0606030504020204" pitchFamily="34" charset="0"/>
              <a:cs typeface="Open Sans" panose="020B0606030504020204" pitchFamily="34" charset="0"/>
            </a:endParaRPr>
          </a:p>
          <a:p>
            <a:r>
              <a:rPr lang="en-US" sz="2000" dirty="0">
                <a:latin typeface="Open Sans" panose="020B0606030504020204" pitchFamily="34" charset="0"/>
                <a:ea typeface="Open Sans" panose="020B0606030504020204" pitchFamily="34" charset="0"/>
                <a:cs typeface="Open Sans" panose="020B0606030504020204" pitchFamily="34" charset="0"/>
              </a:rPr>
              <a:t>Activate our initial base of rank-and-file activists to help us identify and organize new leaders into the campaign.</a:t>
            </a:r>
          </a:p>
          <a:p>
            <a:r>
              <a:rPr lang="en-US" sz="2000" dirty="0">
                <a:latin typeface="Open Sans" panose="020B0606030504020204" pitchFamily="34" charset="0"/>
                <a:ea typeface="Open Sans" panose="020B0606030504020204" pitchFamily="34" charset="0"/>
                <a:cs typeface="Open Sans" panose="020B0606030504020204" pitchFamily="34" charset="0"/>
              </a:rPr>
              <a:t>Teach leaders how to have 1-on-1 organizing conversations with their co-workers around issues.</a:t>
            </a:r>
          </a:p>
          <a:p>
            <a:r>
              <a:rPr lang="en-US" sz="2000" dirty="0">
                <a:latin typeface="Open Sans" panose="020B0606030504020204" pitchFamily="34" charset="0"/>
                <a:ea typeface="Open Sans" panose="020B0606030504020204" pitchFamily="34" charset="0"/>
                <a:cs typeface="Open Sans" panose="020B0606030504020204" pitchFamily="34" charset="0"/>
              </a:rPr>
              <a:t>Build a committee and membership campaign structure.</a:t>
            </a:r>
          </a:p>
          <a:p>
            <a:r>
              <a:rPr lang="en-US" sz="2000" dirty="0">
                <a:latin typeface="Open Sans" panose="020B0606030504020204" pitchFamily="34" charset="0"/>
                <a:ea typeface="Open Sans" panose="020B0606030504020204" pitchFamily="34" charset="0"/>
                <a:cs typeface="Open Sans" panose="020B0606030504020204" pitchFamily="34" charset="0"/>
              </a:rPr>
              <a:t>Engage in structure tests to test capacity and POWER</a:t>
            </a:r>
          </a:p>
          <a:p>
            <a:pPr marL="0" indent="0">
              <a:buNone/>
            </a:pPr>
            <a:endParaRPr lang="en-US" dirty="0"/>
          </a:p>
          <a:p>
            <a:pPr marL="0" indent="0">
              <a:buNone/>
            </a:pPr>
            <a:endParaRPr lang="en-US" dirty="0"/>
          </a:p>
          <a:p>
            <a:pPr marL="0" indent="0">
              <a:buNone/>
            </a:pPr>
            <a:endParaRPr lang="en-CA" dirty="0"/>
          </a:p>
        </p:txBody>
      </p:sp>
      <p:pic>
        <p:nvPicPr>
          <p:cNvPr id="7" name="Picture 6">
            <a:extLst>
              <a:ext uri="{FF2B5EF4-FFF2-40B4-BE49-F238E27FC236}">
                <a16:creationId xmlns:a16="http://schemas.microsoft.com/office/drawing/2014/main" id="{9608B644-9F22-4347-AA38-EE88841C4A5F}"/>
              </a:ext>
            </a:extLst>
          </p:cNvPr>
          <p:cNvPicPr>
            <a:picLocks noChangeAspect="1"/>
          </p:cNvPicPr>
          <p:nvPr/>
        </p:nvPicPr>
        <p:blipFill rotWithShape="1">
          <a:blip r:embed="rId3"/>
          <a:srcRect t="37157"/>
          <a:stretch/>
        </p:blipFill>
        <p:spPr>
          <a:xfrm>
            <a:off x="2873477" y="1016067"/>
            <a:ext cx="6445045" cy="1214134"/>
          </a:xfrm>
          <a:prstGeom prst="rect">
            <a:avLst/>
          </a:prstGeom>
        </p:spPr>
      </p:pic>
      <p:pic>
        <p:nvPicPr>
          <p:cNvPr id="8" name="Picture 7">
            <a:extLst>
              <a:ext uri="{FF2B5EF4-FFF2-40B4-BE49-F238E27FC236}">
                <a16:creationId xmlns:a16="http://schemas.microsoft.com/office/drawing/2014/main" id="{8316BA00-D2E0-4AFF-B817-B3227CE957C8}"/>
              </a:ext>
            </a:extLst>
          </p:cNvPr>
          <p:cNvPicPr>
            <a:picLocks noChangeAspect="1"/>
          </p:cNvPicPr>
          <p:nvPr/>
        </p:nvPicPr>
        <p:blipFill rotWithShape="1">
          <a:blip r:embed="rId4"/>
          <a:srcRect t="13876"/>
          <a:stretch/>
        </p:blipFill>
        <p:spPr>
          <a:xfrm>
            <a:off x="9545941" y="6500062"/>
            <a:ext cx="520165" cy="321100"/>
          </a:xfrm>
          <a:prstGeom prst="rect">
            <a:avLst/>
          </a:prstGeom>
        </p:spPr>
      </p:pic>
      <p:sp>
        <p:nvSpPr>
          <p:cNvPr id="9" name="Footer Placeholder 1">
            <a:extLst>
              <a:ext uri="{FF2B5EF4-FFF2-40B4-BE49-F238E27FC236}">
                <a16:creationId xmlns:a16="http://schemas.microsoft.com/office/drawing/2014/main" id="{BBD8F5DE-CCC6-483B-BB5A-48B8D1ED3BEA}"/>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extLst>
      <p:ext uri="{BB962C8B-B14F-4D97-AF65-F5344CB8AC3E}">
        <p14:creationId xmlns:p14="http://schemas.microsoft.com/office/powerpoint/2010/main" val="801806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EE44180-82FA-48B8-B943-773693A19E42}"/>
              </a:ext>
            </a:extLst>
          </p:cNvPr>
          <p:cNvSpPr/>
          <p:nvPr/>
        </p:nvSpPr>
        <p:spPr>
          <a:xfrm>
            <a:off x="2374489" y="2530701"/>
            <a:ext cx="7433187" cy="3516137"/>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Step 6: </a:t>
            </a:r>
            <a:r>
              <a:rPr lang="en-US" b="1" dirty="0"/>
              <a:t>Launch the Campaign</a:t>
            </a:r>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753524" y="2695870"/>
            <a:ext cx="10515600" cy="3781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dirty="0">
                <a:latin typeface="Open Sans" panose="020B0606030504020204" pitchFamily="34" charset="0"/>
                <a:ea typeface="Open Sans" panose="020B0606030504020204" pitchFamily="34" charset="0"/>
                <a:cs typeface="Open Sans" panose="020B0606030504020204" pitchFamily="34" charset="0"/>
              </a:rPr>
              <a:t>Are the members ready to go public with their struggles?</a:t>
            </a: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CA" sz="2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a:extLst>
              <a:ext uri="{FF2B5EF4-FFF2-40B4-BE49-F238E27FC236}">
                <a16:creationId xmlns:a16="http://schemas.microsoft.com/office/drawing/2014/main" id="{FD111864-423F-4867-A520-3B3B92AC70A4}"/>
              </a:ext>
            </a:extLst>
          </p:cNvPr>
          <p:cNvPicPr>
            <a:picLocks noChangeAspect="1"/>
          </p:cNvPicPr>
          <p:nvPr/>
        </p:nvPicPr>
        <p:blipFill rotWithShape="1">
          <a:blip r:embed="rId3">
            <a:extLst>
              <a:ext uri="{28A0092B-C50C-407E-A947-70E740481C1C}">
                <a14:useLocalDpi xmlns:a14="http://schemas.microsoft.com/office/drawing/2010/main" val="0"/>
              </a:ext>
            </a:extLst>
          </a:blip>
          <a:srcRect t="24118"/>
          <a:stretch/>
        </p:blipFill>
        <p:spPr>
          <a:xfrm>
            <a:off x="2873477" y="3224263"/>
            <a:ext cx="6273493" cy="2617670"/>
          </a:xfrm>
          <a:prstGeom prst="rect">
            <a:avLst/>
          </a:prstGeom>
        </p:spPr>
      </p:pic>
      <p:pic>
        <p:nvPicPr>
          <p:cNvPr id="9" name="Picture 8">
            <a:extLst>
              <a:ext uri="{FF2B5EF4-FFF2-40B4-BE49-F238E27FC236}">
                <a16:creationId xmlns:a16="http://schemas.microsoft.com/office/drawing/2014/main" id="{803930A5-A9D5-48F7-9078-6012130509BC}"/>
              </a:ext>
            </a:extLst>
          </p:cNvPr>
          <p:cNvPicPr>
            <a:picLocks noChangeAspect="1"/>
          </p:cNvPicPr>
          <p:nvPr/>
        </p:nvPicPr>
        <p:blipFill rotWithShape="1">
          <a:blip r:embed="rId4"/>
          <a:srcRect t="37157"/>
          <a:stretch/>
        </p:blipFill>
        <p:spPr>
          <a:xfrm>
            <a:off x="2873477" y="1016067"/>
            <a:ext cx="6445045" cy="1214134"/>
          </a:xfrm>
          <a:prstGeom prst="rect">
            <a:avLst/>
          </a:prstGeom>
        </p:spPr>
      </p:pic>
      <p:pic>
        <p:nvPicPr>
          <p:cNvPr id="10" name="Picture 9">
            <a:extLst>
              <a:ext uri="{FF2B5EF4-FFF2-40B4-BE49-F238E27FC236}">
                <a16:creationId xmlns:a16="http://schemas.microsoft.com/office/drawing/2014/main" id="{6114959D-D574-41C5-9604-9FD416D1D850}"/>
              </a:ext>
            </a:extLst>
          </p:cNvPr>
          <p:cNvPicPr>
            <a:picLocks noChangeAspect="1"/>
          </p:cNvPicPr>
          <p:nvPr/>
        </p:nvPicPr>
        <p:blipFill rotWithShape="1">
          <a:blip r:embed="rId5"/>
          <a:srcRect t="13876"/>
          <a:stretch/>
        </p:blipFill>
        <p:spPr>
          <a:xfrm>
            <a:off x="9545941" y="6500062"/>
            <a:ext cx="520165" cy="321100"/>
          </a:xfrm>
          <a:prstGeom prst="rect">
            <a:avLst/>
          </a:prstGeom>
        </p:spPr>
      </p:pic>
      <p:sp>
        <p:nvSpPr>
          <p:cNvPr id="11" name="Footer Placeholder 1">
            <a:extLst>
              <a:ext uri="{FF2B5EF4-FFF2-40B4-BE49-F238E27FC236}">
                <a16:creationId xmlns:a16="http://schemas.microsoft.com/office/drawing/2014/main" id="{59F2D8F9-3992-4EB1-BAC7-B09EEB5C6EBC}"/>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extLst>
      <p:ext uri="{BB962C8B-B14F-4D97-AF65-F5344CB8AC3E}">
        <p14:creationId xmlns:p14="http://schemas.microsoft.com/office/powerpoint/2010/main" val="12411960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1AF6EEC-E1DB-DB09-A20F-024818E3BE22}"/>
              </a:ext>
            </a:extLst>
          </p:cNvPr>
          <p:cNvSpPr/>
          <p:nvPr/>
        </p:nvSpPr>
        <p:spPr>
          <a:xfrm>
            <a:off x="0" y="3271993"/>
            <a:ext cx="12192000" cy="1602827"/>
          </a:xfrm>
          <a:prstGeom prst="rect">
            <a:avLst/>
          </a:prstGeom>
          <a:solidFill>
            <a:schemeClr val="tx1">
              <a:lumMod val="95000"/>
              <a:lumOff val="5000"/>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22BAFBE6-7276-355F-10CE-C73F3D59C0E1}"/>
              </a:ext>
            </a:extLst>
          </p:cNvPr>
          <p:cNvSpPr/>
          <p:nvPr/>
        </p:nvSpPr>
        <p:spPr>
          <a:xfrm>
            <a:off x="0" y="3129131"/>
            <a:ext cx="12192000" cy="152400"/>
          </a:xfrm>
          <a:prstGeom prst="rect">
            <a:avLst/>
          </a:prstGeom>
          <a:solidFill>
            <a:srgbClr val="E8B9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8C756FB2-BDCA-A849-9D5D-E75B00BCA451}"/>
              </a:ext>
            </a:extLst>
          </p:cNvPr>
          <p:cNvSpPr txBox="1"/>
          <p:nvPr/>
        </p:nvSpPr>
        <p:spPr>
          <a:xfrm>
            <a:off x="496778" y="3490065"/>
            <a:ext cx="9119155" cy="1200329"/>
          </a:xfrm>
          <a:prstGeom prst="rect">
            <a:avLst/>
          </a:prstGeom>
          <a:noFill/>
        </p:spPr>
        <p:txBody>
          <a:bodyPr wrap="square" rtlCol="0">
            <a:spAutoFit/>
          </a:bodyPr>
          <a:lstStyle/>
          <a:p>
            <a:r>
              <a:rPr lang="en-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Internal Organizing: </a:t>
            </a:r>
          </a:p>
          <a:p>
            <a:r>
              <a:rPr lang="en-US" sz="3600" b="1" dirty="0">
                <a:solidFill>
                  <a:srgbClr val="FFC000"/>
                </a:solidFill>
                <a:latin typeface="Open Sans" panose="020B0606030504020204" pitchFamily="34" charset="0"/>
                <a:ea typeface="Open Sans" panose="020B0606030504020204" pitchFamily="34" charset="0"/>
                <a:cs typeface="Open Sans" panose="020B0606030504020204" pitchFamily="34" charset="0"/>
              </a:rPr>
              <a:t>Basic Concepts</a:t>
            </a:r>
          </a:p>
        </p:txBody>
      </p:sp>
      <p:sp>
        <p:nvSpPr>
          <p:cNvPr id="9" name="Google Shape;225;p7">
            <a:extLst>
              <a:ext uri="{FF2B5EF4-FFF2-40B4-BE49-F238E27FC236}">
                <a16:creationId xmlns:a16="http://schemas.microsoft.com/office/drawing/2014/main" id="{BE1A04EB-48DB-48BA-B2AA-437BFF149837}"/>
              </a:ext>
            </a:extLst>
          </p:cNvPr>
          <p:cNvSpPr/>
          <p:nvPr/>
        </p:nvSpPr>
        <p:spPr>
          <a:xfrm>
            <a:off x="8044820" y="3646940"/>
            <a:ext cx="1682840" cy="1479646"/>
          </a:xfrm>
          <a:prstGeom prst="rect">
            <a:avLst/>
          </a:prstGeom>
          <a:solidFill>
            <a:srgbClr val="FFFFFF">
              <a:alpha val="9803"/>
            </a:srgbClr>
          </a:solidFill>
          <a:ln w="127000" cap="flat" cmpd="sng">
            <a:solidFill>
              <a:srgbClr val="E7B90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000" b="0" i="0" u="none" strike="noStrike" cap="none" dirty="0">
                <a:solidFill>
                  <a:schemeClr val="bg1"/>
                </a:solidFill>
                <a:latin typeface="Source Sans Pro"/>
                <a:ea typeface="Source Sans Pro"/>
                <a:cs typeface="Source Sans Pro"/>
                <a:sym typeface="Source Sans Pro"/>
              </a:rPr>
              <a:t>01</a:t>
            </a:r>
            <a:endParaRPr sz="10000" dirty="0">
              <a:solidFill>
                <a:schemeClr val="bg1"/>
              </a:solidFill>
            </a:endParaRPr>
          </a:p>
        </p:txBody>
      </p:sp>
      <p:grpSp>
        <p:nvGrpSpPr>
          <p:cNvPr id="2" name="Google Shape;228;p7">
            <a:extLst>
              <a:ext uri="{FF2B5EF4-FFF2-40B4-BE49-F238E27FC236}">
                <a16:creationId xmlns:a16="http://schemas.microsoft.com/office/drawing/2014/main" id="{4A18EBEC-6182-4B29-9B12-26D608C617BC}"/>
              </a:ext>
            </a:extLst>
          </p:cNvPr>
          <p:cNvGrpSpPr/>
          <p:nvPr/>
        </p:nvGrpSpPr>
        <p:grpSpPr>
          <a:xfrm>
            <a:off x="10062363" y="3576470"/>
            <a:ext cx="2464340" cy="1701137"/>
            <a:chOff x="10422411" y="939875"/>
            <a:chExt cx="1837799" cy="1369289"/>
          </a:xfrm>
        </p:grpSpPr>
        <p:pic>
          <p:nvPicPr>
            <p:cNvPr id="14" name="Google Shape;229;p7">
              <a:extLst>
                <a:ext uri="{FF2B5EF4-FFF2-40B4-BE49-F238E27FC236}">
                  <a16:creationId xmlns:a16="http://schemas.microsoft.com/office/drawing/2014/main" id="{C2C3D28D-3503-4E00-81F8-52250BECECB4}"/>
                </a:ext>
              </a:extLst>
            </p:cNvPr>
            <p:cNvPicPr preferRelativeResize="0"/>
            <p:nvPr/>
          </p:nvPicPr>
          <p:blipFill rotWithShape="1">
            <a:blip r:embed="rId4" cstate="print">
              <a:alphaModFix/>
            </a:blip>
            <a:srcRect/>
            <a:stretch/>
          </p:blipFill>
          <p:spPr>
            <a:xfrm>
              <a:off x="10422411" y="939875"/>
              <a:ext cx="1254989" cy="1254989"/>
            </a:xfrm>
            <a:prstGeom prst="rect">
              <a:avLst/>
            </a:prstGeom>
            <a:noFill/>
            <a:ln>
              <a:noFill/>
            </a:ln>
          </p:spPr>
        </p:pic>
        <p:sp>
          <p:nvSpPr>
            <p:cNvPr id="15" name="Google Shape;230;p7">
              <a:extLst>
                <a:ext uri="{FF2B5EF4-FFF2-40B4-BE49-F238E27FC236}">
                  <a16:creationId xmlns:a16="http://schemas.microsoft.com/office/drawing/2014/main" id="{2E4BFC44-AB6F-4879-97CF-2C79F6C32914}"/>
                </a:ext>
              </a:extLst>
            </p:cNvPr>
            <p:cNvSpPr txBox="1"/>
            <p:nvPr/>
          </p:nvSpPr>
          <p:spPr>
            <a:xfrm>
              <a:off x="11735270" y="1991664"/>
              <a:ext cx="524940" cy="317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en-US" sz="2000" b="0" i="0" u="none" strike="noStrike" cap="none" dirty="0">
                  <a:solidFill>
                    <a:schemeClr val="dk1"/>
                  </a:solidFill>
                  <a:latin typeface="Source Sans Pro"/>
                  <a:ea typeface="Source Sans Pro"/>
                  <a:cs typeface="Source Sans Pro"/>
                  <a:sym typeface="Source Sans Pro"/>
                </a:rPr>
                <a:t>®</a:t>
              </a:r>
              <a:endParaRPr dirty="0"/>
            </a:p>
          </p:txBody>
        </p:sp>
      </p:grpSp>
      <p:sp>
        <p:nvSpPr>
          <p:cNvPr id="16" name="TextBox 15">
            <a:extLst>
              <a:ext uri="{FF2B5EF4-FFF2-40B4-BE49-F238E27FC236}">
                <a16:creationId xmlns:a16="http://schemas.microsoft.com/office/drawing/2014/main" id="{76466472-48A5-4E2E-B9D4-AD8DFC2E2260}"/>
              </a:ext>
            </a:extLst>
          </p:cNvPr>
          <p:cNvSpPr txBox="1"/>
          <p:nvPr/>
        </p:nvSpPr>
        <p:spPr>
          <a:xfrm>
            <a:off x="10229639" y="5135008"/>
            <a:ext cx="1373017" cy="461665"/>
          </a:xfrm>
          <a:prstGeom prst="rect">
            <a:avLst/>
          </a:prstGeom>
          <a:noFill/>
        </p:spPr>
        <p:txBody>
          <a:bodyPr wrap="square" rtlCol="0">
            <a:spAutoFit/>
          </a:bodyPr>
          <a:lstStyle/>
          <a:p>
            <a:r>
              <a:rPr lang="en-CA" sz="2400" b="1" dirty="0">
                <a:solidFill>
                  <a:srgbClr val="E7B909"/>
                </a:solidFill>
              </a:rPr>
              <a:t>i</a:t>
            </a:r>
            <a:r>
              <a:rPr lang="en-CA" sz="2400" b="1" dirty="0"/>
              <a:t>FTI.edu</a:t>
            </a:r>
          </a:p>
        </p:txBody>
      </p:sp>
      <p:pic>
        <p:nvPicPr>
          <p:cNvPr id="10" name="Picture 9">
            <a:extLst>
              <a:ext uri="{FF2B5EF4-FFF2-40B4-BE49-F238E27FC236}">
                <a16:creationId xmlns:a16="http://schemas.microsoft.com/office/drawing/2014/main" id="{8ED5DCB7-669D-4BA7-976B-4E3005390544}"/>
              </a:ext>
            </a:extLst>
          </p:cNvPr>
          <p:cNvPicPr>
            <a:picLocks noChangeAspect="1"/>
          </p:cNvPicPr>
          <p:nvPr/>
        </p:nvPicPr>
        <p:blipFill rotWithShape="1">
          <a:blip r:embed="rId5"/>
          <a:srcRect t="13876"/>
          <a:stretch/>
        </p:blipFill>
        <p:spPr>
          <a:xfrm>
            <a:off x="9545941" y="6500062"/>
            <a:ext cx="520165" cy="321100"/>
          </a:xfrm>
          <a:prstGeom prst="rect">
            <a:avLst/>
          </a:prstGeom>
        </p:spPr>
      </p:pic>
    </p:spTree>
    <p:custDataLst>
      <p:tags r:id="rId1"/>
    </p:custDataLst>
    <p:extLst>
      <p:ext uri="{BB962C8B-B14F-4D97-AF65-F5344CB8AC3E}">
        <p14:creationId xmlns:p14="http://schemas.microsoft.com/office/powerpoint/2010/main" val="332633027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7097222-1297-4BBB-AAC0-BA0064B462EF}"/>
              </a:ext>
            </a:extLst>
          </p:cNvPr>
          <p:cNvSpPr/>
          <p:nvPr/>
        </p:nvSpPr>
        <p:spPr>
          <a:xfrm>
            <a:off x="0" y="2224697"/>
            <a:ext cx="7577846" cy="2145826"/>
          </a:xfrm>
          <a:prstGeom prst="rect">
            <a:avLst/>
          </a:prstGeom>
          <a:solidFill>
            <a:schemeClr val="bg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CA" dirty="0"/>
          </a:p>
        </p:txBody>
      </p:sp>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Connecting </a:t>
            </a:r>
            <a:r>
              <a:rPr lang="en-US" b="1" dirty="0"/>
              <a:t>to a Movement</a:t>
            </a:r>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639125" y="2413768"/>
            <a:ext cx="6680596"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dirty="0">
                <a:latin typeface="Open Sans" panose="020B0606030504020204" pitchFamily="34" charset="0"/>
                <a:ea typeface="Open Sans" panose="020B0606030504020204" pitchFamily="34" charset="0"/>
                <a:cs typeface="Open Sans" panose="020B0606030504020204" pitchFamily="34" charset="0"/>
              </a:rPr>
              <a:t>The first step in power building is </a:t>
            </a:r>
            <a:r>
              <a:rPr lang="en-US" sz="2200" b="1" dirty="0">
                <a:latin typeface="Open Sans" panose="020B0606030504020204" pitchFamily="34" charset="0"/>
                <a:ea typeface="Open Sans" panose="020B0606030504020204" pitchFamily="34" charset="0"/>
                <a:cs typeface="Open Sans" panose="020B0606030504020204" pitchFamily="34" charset="0"/>
              </a:rPr>
              <a:t>connection</a:t>
            </a:r>
            <a:r>
              <a:rPr lang="en-US" sz="2200" dirty="0">
                <a:latin typeface="Open Sans" panose="020B0606030504020204" pitchFamily="34" charset="0"/>
                <a:ea typeface="Open Sans" panose="020B0606030504020204" pitchFamily="34" charset="0"/>
                <a:cs typeface="Open Sans" panose="020B0606030504020204" pitchFamily="34" charset="0"/>
              </a:rPr>
              <a:t>—linking members active in </a:t>
            </a:r>
            <a:r>
              <a:rPr lang="en-US" sz="2200" b="1" dirty="0">
                <a:latin typeface="Open Sans" panose="020B0606030504020204" pitchFamily="34" charset="0"/>
                <a:ea typeface="Open Sans" panose="020B0606030504020204" pitchFamily="34" charset="0"/>
                <a:cs typeface="Open Sans" panose="020B0606030504020204" pitchFamily="34" charset="0"/>
              </a:rPr>
              <a:t>internal organizing </a:t>
            </a:r>
            <a:r>
              <a:rPr lang="en-US" sz="2200" dirty="0">
                <a:latin typeface="Open Sans" panose="020B0606030504020204" pitchFamily="34" charset="0"/>
                <a:ea typeface="Open Sans" panose="020B0606030504020204" pitchFamily="34" charset="0"/>
                <a:cs typeface="Open Sans" panose="020B0606030504020204" pitchFamily="34" charset="0"/>
              </a:rPr>
              <a:t>to </a:t>
            </a:r>
            <a:r>
              <a:rPr lang="en-US" sz="2200" b="1" dirty="0">
                <a:latin typeface="Open Sans" panose="020B0606030504020204" pitchFamily="34" charset="0"/>
                <a:ea typeface="Open Sans" panose="020B0606030504020204" pitchFamily="34" charset="0"/>
                <a:cs typeface="Open Sans" panose="020B0606030504020204" pitchFamily="34" charset="0"/>
              </a:rPr>
              <a:t>external campaigns</a:t>
            </a:r>
            <a:r>
              <a:rPr lang="en-US" sz="2200" dirty="0">
                <a:latin typeface="Open Sans" panose="020B0606030504020204" pitchFamily="34" charset="0"/>
                <a:ea typeface="Open Sans" panose="020B0606030504020204" pitchFamily="34" charset="0"/>
                <a:cs typeface="Open Sans" panose="020B0606030504020204" pitchFamily="34" charset="0"/>
              </a:rPr>
              <a:t>, and connecting external campaign workers to our members’ struggles within the larger labor movement.</a:t>
            </a:r>
            <a:endParaRPr lang="en-US"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CA"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a:extLst>
              <a:ext uri="{FF2B5EF4-FFF2-40B4-BE49-F238E27FC236}">
                <a16:creationId xmlns:a16="http://schemas.microsoft.com/office/drawing/2014/main" id="{F6B35EDF-B982-4E3D-820D-52812A7B1D17}"/>
              </a:ext>
            </a:extLst>
          </p:cNvPr>
          <p:cNvPicPr>
            <a:picLocks noChangeAspect="1"/>
          </p:cNvPicPr>
          <p:nvPr/>
        </p:nvPicPr>
        <p:blipFill rotWithShape="1">
          <a:blip r:embed="rId3"/>
          <a:srcRect t="13876"/>
          <a:stretch/>
        </p:blipFill>
        <p:spPr>
          <a:xfrm>
            <a:off x="9545941" y="6500062"/>
            <a:ext cx="520165" cy="321100"/>
          </a:xfrm>
          <a:prstGeom prst="rect">
            <a:avLst/>
          </a:prstGeom>
        </p:spPr>
      </p:pic>
      <p:sp>
        <p:nvSpPr>
          <p:cNvPr id="7" name="Footer Placeholder 1">
            <a:extLst>
              <a:ext uri="{FF2B5EF4-FFF2-40B4-BE49-F238E27FC236}">
                <a16:creationId xmlns:a16="http://schemas.microsoft.com/office/drawing/2014/main" id="{343A7007-3620-4186-A098-CE44B8A50065}"/>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pic>
        <p:nvPicPr>
          <p:cNvPr id="4" name="Picture 3">
            <a:extLst>
              <a:ext uri="{FF2B5EF4-FFF2-40B4-BE49-F238E27FC236}">
                <a16:creationId xmlns:a16="http://schemas.microsoft.com/office/drawing/2014/main" id="{3825A143-8929-464E-8E30-480BEA8C5042}"/>
              </a:ext>
            </a:extLst>
          </p:cNvPr>
          <p:cNvPicPr>
            <a:picLocks noChangeAspect="1"/>
          </p:cNvPicPr>
          <p:nvPr/>
        </p:nvPicPr>
        <p:blipFill>
          <a:blip r:embed="rId4"/>
          <a:stretch>
            <a:fillRect/>
          </a:stretch>
        </p:blipFill>
        <p:spPr>
          <a:xfrm>
            <a:off x="7577846" y="1183481"/>
            <a:ext cx="4614154" cy="4788933"/>
          </a:xfrm>
          <a:prstGeom prst="rect">
            <a:avLst/>
          </a:prstGeom>
        </p:spPr>
      </p:pic>
    </p:spTree>
    <p:extLst>
      <p:ext uri="{BB962C8B-B14F-4D97-AF65-F5344CB8AC3E}">
        <p14:creationId xmlns:p14="http://schemas.microsoft.com/office/powerpoint/2010/main" val="28296090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1AF6EEC-E1DB-DB09-A20F-024818E3BE22}"/>
              </a:ext>
            </a:extLst>
          </p:cNvPr>
          <p:cNvSpPr/>
          <p:nvPr/>
        </p:nvSpPr>
        <p:spPr>
          <a:xfrm>
            <a:off x="0" y="3271993"/>
            <a:ext cx="12192000" cy="1602827"/>
          </a:xfrm>
          <a:prstGeom prst="rect">
            <a:avLst/>
          </a:prstGeom>
          <a:solidFill>
            <a:schemeClr val="tx1">
              <a:lumMod val="95000"/>
              <a:lumOff val="5000"/>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22BAFBE6-7276-355F-10CE-C73F3D59C0E1}"/>
              </a:ext>
            </a:extLst>
          </p:cNvPr>
          <p:cNvSpPr/>
          <p:nvPr/>
        </p:nvSpPr>
        <p:spPr>
          <a:xfrm>
            <a:off x="0" y="3129131"/>
            <a:ext cx="12192000" cy="152400"/>
          </a:xfrm>
          <a:prstGeom prst="rect">
            <a:avLst/>
          </a:prstGeom>
          <a:solidFill>
            <a:srgbClr val="E8B9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8C756FB2-BDCA-A849-9D5D-E75B00BCA451}"/>
              </a:ext>
            </a:extLst>
          </p:cNvPr>
          <p:cNvSpPr txBox="1"/>
          <p:nvPr/>
        </p:nvSpPr>
        <p:spPr>
          <a:xfrm>
            <a:off x="496778" y="3490065"/>
            <a:ext cx="9119155" cy="646331"/>
          </a:xfrm>
          <a:prstGeom prst="rect">
            <a:avLst/>
          </a:prstGeom>
          <a:noFill/>
        </p:spPr>
        <p:txBody>
          <a:bodyPr wrap="square" rtlCol="0">
            <a:spAutoFit/>
          </a:bodyPr>
          <a:lstStyle/>
          <a:p>
            <a:r>
              <a:rPr lang="en-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Making </a:t>
            </a:r>
            <a:r>
              <a:rPr lang="en-US" sz="3600" b="1" dirty="0">
                <a:solidFill>
                  <a:srgbClr val="FAD31C"/>
                </a:solidFill>
                <a:latin typeface="Open Sans" panose="020B0606030504020204" pitchFamily="34" charset="0"/>
                <a:ea typeface="Open Sans" panose="020B0606030504020204" pitchFamily="34" charset="0"/>
                <a:cs typeface="Open Sans" panose="020B0606030504020204" pitchFamily="34" charset="0"/>
              </a:rPr>
              <a:t>House Calls</a:t>
            </a:r>
          </a:p>
        </p:txBody>
      </p:sp>
      <p:sp>
        <p:nvSpPr>
          <p:cNvPr id="9" name="Google Shape;225;p7">
            <a:extLst>
              <a:ext uri="{FF2B5EF4-FFF2-40B4-BE49-F238E27FC236}">
                <a16:creationId xmlns:a16="http://schemas.microsoft.com/office/drawing/2014/main" id="{BE1A04EB-48DB-48BA-B2AA-437BFF149837}"/>
              </a:ext>
            </a:extLst>
          </p:cNvPr>
          <p:cNvSpPr/>
          <p:nvPr/>
        </p:nvSpPr>
        <p:spPr>
          <a:xfrm>
            <a:off x="8044820" y="3646940"/>
            <a:ext cx="1682840" cy="1479646"/>
          </a:xfrm>
          <a:prstGeom prst="rect">
            <a:avLst/>
          </a:prstGeom>
          <a:solidFill>
            <a:srgbClr val="FFFFFF">
              <a:alpha val="9803"/>
            </a:srgbClr>
          </a:solidFill>
          <a:ln w="127000" cap="flat" cmpd="sng">
            <a:solidFill>
              <a:srgbClr val="E7B90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000" b="0" i="0" u="none" strike="noStrike" cap="none" dirty="0">
                <a:solidFill>
                  <a:schemeClr val="bg1"/>
                </a:solidFill>
                <a:latin typeface="Source Sans Pro"/>
                <a:ea typeface="Source Sans Pro"/>
                <a:cs typeface="Source Sans Pro"/>
                <a:sym typeface="Source Sans Pro"/>
              </a:rPr>
              <a:t>07</a:t>
            </a:r>
            <a:endParaRPr sz="10000" dirty="0">
              <a:solidFill>
                <a:schemeClr val="bg1"/>
              </a:solidFill>
            </a:endParaRPr>
          </a:p>
        </p:txBody>
      </p:sp>
      <p:grpSp>
        <p:nvGrpSpPr>
          <p:cNvPr id="2" name="Google Shape;228;p7">
            <a:extLst>
              <a:ext uri="{FF2B5EF4-FFF2-40B4-BE49-F238E27FC236}">
                <a16:creationId xmlns:a16="http://schemas.microsoft.com/office/drawing/2014/main" id="{4A18EBEC-6182-4B29-9B12-26D608C617BC}"/>
              </a:ext>
            </a:extLst>
          </p:cNvPr>
          <p:cNvGrpSpPr/>
          <p:nvPr/>
        </p:nvGrpSpPr>
        <p:grpSpPr>
          <a:xfrm>
            <a:off x="10062363" y="3576470"/>
            <a:ext cx="2464340" cy="1701137"/>
            <a:chOff x="10422411" y="939875"/>
            <a:chExt cx="1837799" cy="1369289"/>
          </a:xfrm>
        </p:grpSpPr>
        <p:pic>
          <p:nvPicPr>
            <p:cNvPr id="14" name="Google Shape;229;p7">
              <a:extLst>
                <a:ext uri="{FF2B5EF4-FFF2-40B4-BE49-F238E27FC236}">
                  <a16:creationId xmlns:a16="http://schemas.microsoft.com/office/drawing/2014/main" id="{C2C3D28D-3503-4E00-81F8-52250BECECB4}"/>
                </a:ext>
              </a:extLst>
            </p:cNvPr>
            <p:cNvPicPr preferRelativeResize="0"/>
            <p:nvPr/>
          </p:nvPicPr>
          <p:blipFill rotWithShape="1">
            <a:blip r:embed="rId4" cstate="print">
              <a:alphaModFix/>
            </a:blip>
            <a:srcRect/>
            <a:stretch/>
          </p:blipFill>
          <p:spPr>
            <a:xfrm>
              <a:off x="10422411" y="939875"/>
              <a:ext cx="1254989" cy="1254989"/>
            </a:xfrm>
            <a:prstGeom prst="rect">
              <a:avLst/>
            </a:prstGeom>
            <a:noFill/>
            <a:ln>
              <a:noFill/>
            </a:ln>
          </p:spPr>
        </p:pic>
        <p:sp>
          <p:nvSpPr>
            <p:cNvPr id="15" name="Google Shape;230;p7">
              <a:extLst>
                <a:ext uri="{FF2B5EF4-FFF2-40B4-BE49-F238E27FC236}">
                  <a16:creationId xmlns:a16="http://schemas.microsoft.com/office/drawing/2014/main" id="{2E4BFC44-AB6F-4879-97CF-2C79F6C32914}"/>
                </a:ext>
              </a:extLst>
            </p:cNvPr>
            <p:cNvSpPr txBox="1"/>
            <p:nvPr/>
          </p:nvSpPr>
          <p:spPr>
            <a:xfrm>
              <a:off x="11735270" y="1991664"/>
              <a:ext cx="524940" cy="317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en-US" sz="2000" b="0" i="0" u="none" strike="noStrike" cap="none" dirty="0">
                  <a:solidFill>
                    <a:schemeClr val="dk1"/>
                  </a:solidFill>
                  <a:latin typeface="Source Sans Pro"/>
                  <a:ea typeface="Source Sans Pro"/>
                  <a:cs typeface="Source Sans Pro"/>
                  <a:sym typeface="Source Sans Pro"/>
                </a:rPr>
                <a:t>®</a:t>
              </a:r>
              <a:endParaRPr dirty="0"/>
            </a:p>
          </p:txBody>
        </p:sp>
      </p:grpSp>
      <p:sp>
        <p:nvSpPr>
          <p:cNvPr id="16" name="TextBox 15">
            <a:extLst>
              <a:ext uri="{FF2B5EF4-FFF2-40B4-BE49-F238E27FC236}">
                <a16:creationId xmlns:a16="http://schemas.microsoft.com/office/drawing/2014/main" id="{76466472-48A5-4E2E-B9D4-AD8DFC2E2260}"/>
              </a:ext>
            </a:extLst>
          </p:cNvPr>
          <p:cNvSpPr txBox="1"/>
          <p:nvPr/>
        </p:nvSpPr>
        <p:spPr>
          <a:xfrm>
            <a:off x="10229639" y="5135008"/>
            <a:ext cx="1373017" cy="461665"/>
          </a:xfrm>
          <a:prstGeom prst="rect">
            <a:avLst/>
          </a:prstGeom>
          <a:noFill/>
        </p:spPr>
        <p:txBody>
          <a:bodyPr wrap="square" rtlCol="0">
            <a:spAutoFit/>
          </a:bodyPr>
          <a:lstStyle/>
          <a:p>
            <a:r>
              <a:rPr lang="en-CA" sz="2400" b="1" dirty="0">
                <a:solidFill>
                  <a:srgbClr val="E7B909"/>
                </a:solidFill>
              </a:rPr>
              <a:t>i</a:t>
            </a:r>
            <a:r>
              <a:rPr lang="en-CA" sz="2400" b="1" dirty="0"/>
              <a:t>FTI.edu</a:t>
            </a:r>
          </a:p>
        </p:txBody>
      </p:sp>
      <p:pic>
        <p:nvPicPr>
          <p:cNvPr id="10" name="Picture 9">
            <a:extLst>
              <a:ext uri="{FF2B5EF4-FFF2-40B4-BE49-F238E27FC236}">
                <a16:creationId xmlns:a16="http://schemas.microsoft.com/office/drawing/2014/main" id="{1D73C131-0A59-43F4-BA21-0F4C05DC1C02}"/>
              </a:ext>
            </a:extLst>
          </p:cNvPr>
          <p:cNvPicPr>
            <a:picLocks noChangeAspect="1"/>
          </p:cNvPicPr>
          <p:nvPr/>
        </p:nvPicPr>
        <p:blipFill rotWithShape="1">
          <a:blip r:embed="rId5"/>
          <a:srcRect t="13876"/>
          <a:stretch/>
        </p:blipFill>
        <p:spPr>
          <a:xfrm>
            <a:off x="9545941" y="6500062"/>
            <a:ext cx="520165" cy="321100"/>
          </a:xfrm>
          <a:prstGeom prst="rect">
            <a:avLst/>
          </a:prstGeom>
        </p:spPr>
      </p:pic>
    </p:spTree>
    <p:custDataLst>
      <p:tags r:id="rId1"/>
    </p:custDataLst>
    <p:extLst>
      <p:ext uri="{BB962C8B-B14F-4D97-AF65-F5344CB8AC3E}">
        <p14:creationId xmlns:p14="http://schemas.microsoft.com/office/powerpoint/2010/main" val="332981580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F3B77EA-E659-4035-B6E3-8CB450AF8E69}"/>
              </a:ext>
            </a:extLst>
          </p:cNvPr>
          <p:cNvSpPr/>
          <p:nvPr/>
        </p:nvSpPr>
        <p:spPr>
          <a:xfrm>
            <a:off x="1" y="3757531"/>
            <a:ext cx="12192000" cy="192178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House </a:t>
            </a:r>
            <a:r>
              <a:rPr lang="en-US" b="1" dirty="0"/>
              <a:t>Calls</a:t>
            </a:r>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838200" y="3796977"/>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0" indent="0" algn="ctr">
              <a:buNone/>
            </a:pPr>
            <a:r>
              <a:rPr lang="en-US" sz="2200" b="1" dirty="0">
                <a:latin typeface="Open Sans" panose="020B0606030504020204" pitchFamily="34" charset="0"/>
                <a:ea typeface="Open Sans" panose="020B0606030504020204" pitchFamily="34" charset="0"/>
                <a:cs typeface="Open Sans" panose="020B0606030504020204" pitchFamily="34" charset="0"/>
              </a:rPr>
              <a:t>Let’s get in the trenches and talk to our members.</a:t>
            </a:r>
          </a:p>
          <a:p>
            <a:pPr marL="0" indent="0" algn="ctr">
              <a:buNone/>
            </a:pPr>
            <a:r>
              <a:rPr lang="en-US" sz="3200" b="1" dirty="0">
                <a:solidFill>
                  <a:srgbClr val="E8B909"/>
                </a:solidFill>
                <a:latin typeface="Open Sans" panose="020B0606030504020204" pitchFamily="34" charset="0"/>
                <a:ea typeface="Open Sans" panose="020B0606030504020204" pitchFamily="34" charset="0"/>
                <a:cs typeface="Open Sans" panose="020B0606030504020204" pitchFamily="34" charset="0"/>
              </a:rPr>
              <a:t>SOLIDARITY FOREVER</a:t>
            </a:r>
          </a:p>
          <a:p>
            <a:pPr marL="0" indent="0">
              <a:buNone/>
            </a:pP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CA" sz="2200"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a:extLst>
              <a:ext uri="{FF2B5EF4-FFF2-40B4-BE49-F238E27FC236}">
                <a16:creationId xmlns:a16="http://schemas.microsoft.com/office/drawing/2014/main" id="{BEEBB8E2-AE25-4327-BF0E-8684C291C6E5}"/>
              </a:ext>
            </a:extLst>
          </p:cNvPr>
          <p:cNvPicPr>
            <a:picLocks noChangeAspect="1"/>
          </p:cNvPicPr>
          <p:nvPr/>
        </p:nvPicPr>
        <p:blipFill rotWithShape="1">
          <a:blip r:embed="rId3"/>
          <a:srcRect t="13876"/>
          <a:stretch/>
        </p:blipFill>
        <p:spPr>
          <a:xfrm>
            <a:off x="9545941" y="6500062"/>
            <a:ext cx="520165" cy="321100"/>
          </a:xfrm>
          <a:prstGeom prst="rect">
            <a:avLst/>
          </a:prstGeom>
        </p:spPr>
      </p:pic>
      <p:sp>
        <p:nvSpPr>
          <p:cNvPr id="7" name="Footer Placeholder 1">
            <a:extLst>
              <a:ext uri="{FF2B5EF4-FFF2-40B4-BE49-F238E27FC236}">
                <a16:creationId xmlns:a16="http://schemas.microsoft.com/office/drawing/2014/main" id="{66969A8C-AFE7-4576-BB2F-0A75967B934A}"/>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graphicFrame>
        <p:nvGraphicFramePr>
          <p:cNvPr id="3" name="Diagram 2">
            <a:extLst>
              <a:ext uri="{FF2B5EF4-FFF2-40B4-BE49-F238E27FC236}">
                <a16:creationId xmlns:a16="http://schemas.microsoft.com/office/drawing/2014/main" id="{79C7A021-7F7A-48EA-918F-00EE0A186B5F}"/>
              </a:ext>
            </a:extLst>
          </p:cNvPr>
          <p:cNvGraphicFramePr/>
          <p:nvPr>
            <p:extLst>
              <p:ext uri="{D42A27DB-BD31-4B8C-83A1-F6EECF244321}">
                <p14:modId xmlns:p14="http://schemas.microsoft.com/office/powerpoint/2010/main" val="1873195512"/>
              </p:ext>
            </p:extLst>
          </p:nvPr>
        </p:nvGraphicFramePr>
        <p:xfrm>
          <a:off x="1359877" y="1593852"/>
          <a:ext cx="8864600" cy="192178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0694513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1AF6EEC-E1DB-DB09-A20F-024818E3BE22}"/>
              </a:ext>
            </a:extLst>
          </p:cNvPr>
          <p:cNvSpPr/>
          <p:nvPr/>
        </p:nvSpPr>
        <p:spPr>
          <a:xfrm>
            <a:off x="0" y="3271993"/>
            <a:ext cx="12192000" cy="1602827"/>
          </a:xfrm>
          <a:prstGeom prst="rect">
            <a:avLst/>
          </a:prstGeom>
          <a:solidFill>
            <a:schemeClr val="tx1">
              <a:lumMod val="95000"/>
              <a:lumOff val="5000"/>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22BAFBE6-7276-355F-10CE-C73F3D59C0E1}"/>
              </a:ext>
            </a:extLst>
          </p:cNvPr>
          <p:cNvSpPr/>
          <p:nvPr/>
        </p:nvSpPr>
        <p:spPr>
          <a:xfrm>
            <a:off x="0" y="3129131"/>
            <a:ext cx="12192000" cy="152400"/>
          </a:xfrm>
          <a:prstGeom prst="rect">
            <a:avLst/>
          </a:prstGeom>
          <a:solidFill>
            <a:srgbClr val="E8B9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8C756FB2-BDCA-A849-9D5D-E75B00BCA451}"/>
              </a:ext>
            </a:extLst>
          </p:cNvPr>
          <p:cNvSpPr txBox="1"/>
          <p:nvPr/>
        </p:nvSpPr>
        <p:spPr>
          <a:xfrm>
            <a:off x="496778" y="3490065"/>
            <a:ext cx="9119155" cy="646331"/>
          </a:xfrm>
          <a:prstGeom prst="rect">
            <a:avLst/>
          </a:prstGeom>
          <a:noFill/>
        </p:spPr>
        <p:txBody>
          <a:bodyPr wrap="square" rtlCol="0">
            <a:spAutoFit/>
          </a:bodyPr>
          <a:lstStyle/>
          <a:p>
            <a:r>
              <a:rPr lang="en-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Individual </a:t>
            </a:r>
            <a:r>
              <a:rPr lang="en-US" sz="3600" b="1" dirty="0">
                <a:solidFill>
                  <a:srgbClr val="FFC000"/>
                </a:solidFill>
                <a:latin typeface="Open Sans" panose="020B0606030504020204" pitchFamily="34" charset="0"/>
                <a:ea typeface="Open Sans" panose="020B0606030504020204" pitchFamily="34" charset="0"/>
                <a:cs typeface="Open Sans" panose="020B0606030504020204" pitchFamily="34" charset="0"/>
              </a:rPr>
              <a:t>Workplans</a:t>
            </a:r>
          </a:p>
        </p:txBody>
      </p:sp>
      <p:sp>
        <p:nvSpPr>
          <p:cNvPr id="9" name="Google Shape;225;p7">
            <a:extLst>
              <a:ext uri="{FF2B5EF4-FFF2-40B4-BE49-F238E27FC236}">
                <a16:creationId xmlns:a16="http://schemas.microsoft.com/office/drawing/2014/main" id="{BE1A04EB-48DB-48BA-B2AA-437BFF149837}"/>
              </a:ext>
            </a:extLst>
          </p:cNvPr>
          <p:cNvSpPr/>
          <p:nvPr/>
        </p:nvSpPr>
        <p:spPr>
          <a:xfrm>
            <a:off x="8044820" y="3646940"/>
            <a:ext cx="1682840" cy="1479646"/>
          </a:xfrm>
          <a:prstGeom prst="rect">
            <a:avLst/>
          </a:prstGeom>
          <a:solidFill>
            <a:srgbClr val="FFFFFF">
              <a:alpha val="9803"/>
            </a:srgbClr>
          </a:solidFill>
          <a:ln w="127000" cap="flat" cmpd="sng">
            <a:solidFill>
              <a:srgbClr val="E7B90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000" b="0" i="0" u="none" strike="noStrike" cap="none" dirty="0">
                <a:solidFill>
                  <a:schemeClr val="bg1"/>
                </a:solidFill>
                <a:latin typeface="Source Sans Pro"/>
                <a:ea typeface="Source Sans Pro"/>
                <a:cs typeface="Source Sans Pro"/>
                <a:sym typeface="Source Sans Pro"/>
              </a:rPr>
              <a:t>08</a:t>
            </a:r>
            <a:endParaRPr sz="10000" dirty="0">
              <a:solidFill>
                <a:schemeClr val="bg1"/>
              </a:solidFill>
            </a:endParaRPr>
          </a:p>
        </p:txBody>
      </p:sp>
      <p:grpSp>
        <p:nvGrpSpPr>
          <p:cNvPr id="2" name="Google Shape;228;p7">
            <a:extLst>
              <a:ext uri="{FF2B5EF4-FFF2-40B4-BE49-F238E27FC236}">
                <a16:creationId xmlns:a16="http://schemas.microsoft.com/office/drawing/2014/main" id="{4A18EBEC-6182-4B29-9B12-26D608C617BC}"/>
              </a:ext>
            </a:extLst>
          </p:cNvPr>
          <p:cNvGrpSpPr/>
          <p:nvPr/>
        </p:nvGrpSpPr>
        <p:grpSpPr>
          <a:xfrm>
            <a:off x="10062363" y="3576470"/>
            <a:ext cx="2464340" cy="1701137"/>
            <a:chOff x="10422411" y="939875"/>
            <a:chExt cx="1837799" cy="1369289"/>
          </a:xfrm>
        </p:grpSpPr>
        <p:pic>
          <p:nvPicPr>
            <p:cNvPr id="14" name="Google Shape;229;p7">
              <a:extLst>
                <a:ext uri="{FF2B5EF4-FFF2-40B4-BE49-F238E27FC236}">
                  <a16:creationId xmlns:a16="http://schemas.microsoft.com/office/drawing/2014/main" id="{C2C3D28D-3503-4E00-81F8-52250BECECB4}"/>
                </a:ext>
              </a:extLst>
            </p:cNvPr>
            <p:cNvPicPr preferRelativeResize="0"/>
            <p:nvPr/>
          </p:nvPicPr>
          <p:blipFill rotWithShape="1">
            <a:blip r:embed="rId4" cstate="print">
              <a:alphaModFix/>
            </a:blip>
            <a:srcRect/>
            <a:stretch/>
          </p:blipFill>
          <p:spPr>
            <a:xfrm>
              <a:off x="10422411" y="939875"/>
              <a:ext cx="1254989" cy="1254989"/>
            </a:xfrm>
            <a:prstGeom prst="rect">
              <a:avLst/>
            </a:prstGeom>
            <a:noFill/>
            <a:ln>
              <a:noFill/>
            </a:ln>
          </p:spPr>
        </p:pic>
        <p:sp>
          <p:nvSpPr>
            <p:cNvPr id="15" name="Google Shape;230;p7">
              <a:extLst>
                <a:ext uri="{FF2B5EF4-FFF2-40B4-BE49-F238E27FC236}">
                  <a16:creationId xmlns:a16="http://schemas.microsoft.com/office/drawing/2014/main" id="{2E4BFC44-AB6F-4879-97CF-2C79F6C32914}"/>
                </a:ext>
              </a:extLst>
            </p:cNvPr>
            <p:cNvSpPr txBox="1"/>
            <p:nvPr/>
          </p:nvSpPr>
          <p:spPr>
            <a:xfrm>
              <a:off x="11735270" y="1991664"/>
              <a:ext cx="524940" cy="317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en-US" sz="2000" b="0" i="0" u="none" strike="noStrike" cap="none" dirty="0">
                  <a:solidFill>
                    <a:schemeClr val="dk1"/>
                  </a:solidFill>
                  <a:latin typeface="Source Sans Pro"/>
                  <a:ea typeface="Source Sans Pro"/>
                  <a:cs typeface="Source Sans Pro"/>
                  <a:sym typeface="Source Sans Pro"/>
                </a:rPr>
                <a:t>®</a:t>
              </a:r>
              <a:endParaRPr dirty="0"/>
            </a:p>
          </p:txBody>
        </p:sp>
      </p:grpSp>
      <p:sp>
        <p:nvSpPr>
          <p:cNvPr id="16" name="TextBox 15">
            <a:extLst>
              <a:ext uri="{FF2B5EF4-FFF2-40B4-BE49-F238E27FC236}">
                <a16:creationId xmlns:a16="http://schemas.microsoft.com/office/drawing/2014/main" id="{76466472-48A5-4E2E-B9D4-AD8DFC2E2260}"/>
              </a:ext>
            </a:extLst>
          </p:cNvPr>
          <p:cNvSpPr txBox="1"/>
          <p:nvPr/>
        </p:nvSpPr>
        <p:spPr>
          <a:xfrm>
            <a:off x="10229639" y="5135008"/>
            <a:ext cx="1373017" cy="461665"/>
          </a:xfrm>
          <a:prstGeom prst="rect">
            <a:avLst/>
          </a:prstGeom>
          <a:noFill/>
        </p:spPr>
        <p:txBody>
          <a:bodyPr wrap="square" rtlCol="0">
            <a:spAutoFit/>
          </a:bodyPr>
          <a:lstStyle/>
          <a:p>
            <a:r>
              <a:rPr lang="en-CA" sz="2400" b="1" dirty="0">
                <a:solidFill>
                  <a:srgbClr val="E7B909"/>
                </a:solidFill>
              </a:rPr>
              <a:t>i</a:t>
            </a:r>
            <a:r>
              <a:rPr lang="en-CA" sz="2400" b="1" dirty="0"/>
              <a:t>FTI.edu</a:t>
            </a:r>
          </a:p>
        </p:txBody>
      </p:sp>
      <p:pic>
        <p:nvPicPr>
          <p:cNvPr id="10" name="Picture 9">
            <a:extLst>
              <a:ext uri="{FF2B5EF4-FFF2-40B4-BE49-F238E27FC236}">
                <a16:creationId xmlns:a16="http://schemas.microsoft.com/office/drawing/2014/main" id="{7FB42876-0D93-4F9B-B699-1032C19A69BA}"/>
              </a:ext>
            </a:extLst>
          </p:cNvPr>
          <p:cNvPicPr>
            <a:picLocks noChangeAspect="1"/>
          </p:cNvPicPr>
          <p:nvPr/>
        </p:nvPicPr>
        <p:blipFill rotWithShape="1">
          <a:blip r:embed="rId5"/>
          <a:srcRect t="13876"/>
          <a:stretch/>
        </p:blipFill>
        <p:spPr>
          <a:xfrm>
            <a:off x="9545941" y="6500062"/>
            <a:ext cx="520165" cy="321100"/>
          </a:xfrm>
          <a:prstGeom prst="rect">
            <a:avLst/>
          </a:prstGeom>
        </p:spPr>
      </p:pic>
    </p:spTree>
    <p:custDataLst>
      <p:tags r:id="rId1"/>
    </p:custDataLst>
    <p:extLst>
      <p:ext uri="{BB962C8B-B14F-4D97-AF65-F5344CB8AC3E}">
        <p14:creationId xmlns:p14="http://schemas.microsoft.com/office/powerpoint/2010/main" val="375928004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Bringing it all Together </a:t>
            </a:r>
            <a:r>
              <a:rPr lang="en-US" b="1" dirty="0"/>
              <a:t>through Individual Internal Organizing </a:t>
            </a:r>
            <a:br>
              <a:rPr lang="en-US" b="1" dirty="0"/>
            </a:br>
            <a:r>
              <a:rPr lang="en-US" b="1" dirty="0"/>
              <a:t>Workplans</a:t>
            </a:r>
          </a:p>
        </p:txBody>
      </p:sp>
      <p:sp>
        <p:nvSpPr>
          <p:cNvPr id="14" name="Content Placeholder 3">
            <a:extLst>
              <a:ext uri="{FF2B5EF4-FFF2-40B4-BE49-F238E27FC236}">
                <a16:creationId xmlns:a16="http://schemas.microsoft.com/office/drawing/2014/main" id="{F5E0866A-5E98-4C15-B38F-5C50C44590EF}"/>
              </a:ext>
            </a:extLst>
          </p:cNvPr>
          <p:cNvSpPr txBox="1">
            <a:spLocks/>
          </p:cNvSpPr>
          <p:nvPr/>
        </p:nvSpPr>
        <p:spPr>
          <a:xfrm>
            <a:off x="835152" y="176566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b="1" dirty="0">
                <a:latin typeface="Open Sans" panose="020B0606030504020204" pitchFamily="34" charset="0"/>
                <a:ea typeface="Open Sans" panose="020B0606030504020204" pitchFamily="34" charset="0"/>
                <a:cs typeface="Open Sans" panose="020B0606030504020204" pitchFamily="34" charset="0"/>
              </a:rPr>
              <a:t>Individual Internal Organizing Workplans </a:t>
            </a:r>
            <a:r>
              <a:rPr lang="en-US" sz="2200" dirty="0">
                <a:latin typeface="Open Sans" panose="020B0606030504020204" pitchFamily="34" charset="0"/>
                <a:ea typeface="Open Sans" panose="020B0606030504020204" pitchFamily="34" charset="0"/>
                <a:cs typeface="Open Sans" panose="020B0606030504020204" pitchFamily="34" charset="0"/>
              </a:rPr>
              <a:t>for Union Representatives: </a:t>
            </a:r>
          </a:p>
          <a:p>
            <a:pPr marL="0" indent="0">
              <a:buNone/>
            </a:pPr>
            <a:r>
              <a:rPr lang="en-US" sz="2200" dirty="0">
                <a:latin typeface="Open Sans" panose="020B0606030504020204" pitchFamily="34" charset="0"/>
                <a:ea typeface="Open Sans" panose="020B0606030504020204" pitchFamily="34" charset="0"/>
                <a:cs typeface="Open Sans" panose="020B0606030504020204" pitchFamily="34" charset="0"/>
              </a:rPr>
              <a:t>Time Management and Working Internal Organizing into Our Day-to-day Work</a:t>
            </a:r>
          </a:p>
          <a:p>
            <a:pPr marL="0" indent="0">
              <a:buNone/>
            </a:pP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US" sz="2200" dirty="0">
                <a:latin typeface="Open Sans" panose="020B0606030504020204" pitchFamily="34" charset="0"/>
                <a:ea typeface="Open Sans" panose="020B0606030504020204" pitchFamily="34" charset="0"/>
                <a:cs typeface="Open Sans" panose="020B0606030504020204" pitchFamily="34" charset="0"/>
              </a:rPr>
              <a:t>Internal Organizing Workplan Sample, Discussion, and Exercise (simplified example)</a:t>
            </a:r>
          </a:p>
          <a:p>
            <a:pPr marL="0" indent="0">
              <a:buNone/>
            </a:pP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CA" sz="2200"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a:extLst>
              <a:ext uri="{FF2B5EF4-FFF2-40B4-BE49-F238E27FC236}">
                <a16:creationId xmlns:a16="http://schemas.microsoft.com/office/drawing/2014/main" id="{463377FB-3FF7-4D65-BD4B-63FB180064C5}"/>
              </a:ext>
            </a:extLst>
          </p:cNvPr>
          <p:cNvPicPr>
            <a:picLocks noChangeAspect="1"/>
          </p:cNvPicPr>
          <p:nvPr/>
        </p:nvPicPr>
        <p:blipFill rotWithShape="1">
          <a:blip r:embed="rId3"/>
          <a:srcRect t="13876"/>
          <a:stretch/>
        </p:blipFill>
        <p:spPr>
          <a:xfrm>
            <a:off x="9545941" y="6500062"/>
            <a:ext cx="520165" cy="321100"/>
          </a:xfrm>
          <a:prstGeom prst="rect">
            <a:avLst/>
          </a:prstGeom>
        </p:spPr>
      </p:pic>
      <p:sp>
        <p:nvSpPr>
          <p:cNvPr id="7" name="Footer Placeholder 1">
            <a:extLst>
              <a:ext uri="{FF2B5EF4-FFF2-40B4-BE49-F238E27FC236}">
                <a16:creationId xmlns:a16="http://schemas.microsoft.com/office/drawing/2014/main" id="{FBCCF894-28D0-4B57-BF42-1CBC1AB69C61}"/>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extLst>
      <p:ext uri="{BB962C8B-B14F-4D97-AF65-F5344CB8AC3E}">
        <p14:creationId xmlns:p14="http://schemas.microsoft.com/office/powerpoint/2010/main" val="31452465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CE151FA-6D37-3193-B6FA-7B17FBCE5F33}"/>
              </a:ext>
            </a:extLst>
          </p:cNvPr>
          <p:cNvPicPr>
            <a:picLocks noChangeAspect="1"/>
          </p:cNvPicPr>
          <p:nvPr/>
        </p:nvPicPr>
        <p:blipFill>
          <a:blip r:embed="rId4" cstate="print">
            <a:extLst>
              <a:ext uri="{28A0092B-C50C-407E-A947-70E740481C1C}">
                <a14:useLocalDpi xmlns:a14="http://schemas.microsoft.com/office/drawing/2010/main" val="0"/>
              </a:ext>
            </a:extLst>
          </a:blip>
          <a:srcRect l="246" t="4998" r="250" b="15625"/>
          <a:stretch/>
        </p:blipFill>
        <p:spPr>
          <a:xfrm>
            <a:off x="0" y="0"/>
            <a:ext cx="12192000" cy="6858000"/>
          </a:xfrm>
          <a:prstGeom prst="rect">
            <a:avLst/>
          </a:prstGeom>
        </p:spPr>
      </p:pic>
      <p:sp>
        <p:nvSpPr>
          <p:cNvPr id="7" name="Rectangle 6">
            <a:extLst>
              <a:ext uri="{FF2B5EF4-FFF2-40B4-BE49-F238E27FC236}">
                <a16:creationId xmlns:a16="http://schemas.microsoft.com/office/drawing/2014/main" id="{F1AF6EEC-E1DB-DB09-A20F-024818E3BE22}"/>
              </a:ext>
            </a:extLst>
          </p:cNvPr>
          <p:cNvSpPr/>
          <p:nvPr/>
        </p:nvSpPr>
        <p:spPr>
          <a:xfrm>
            <a:off x="0" y="0"/>
            <a:ext cx="12192000" cy="6858000"/>
          </a:xfrm>
          <a:prstGeom prst="rect">
            <a:avLst/>
          </a:prstGeom>
          <a:solidFill>
            <a:schemeClr val="tx1">
              <a:lumMod val="95000"/>
              <a:lumOff val="5000"/>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Parallelogram 1">
            <a:extLst>
              <a:ext uri="{FF2B5EF4-FFF2-40B4-BE49-F238E27FC236}">
                <a16:creationId xmlns:a16="http://schemas.microsoft.com/office/drawing/2014/main" id="{459E9B88-F81B-C794-437E-79E32F8D2292}"/>
              </a:ext>
            </a:extLst>
          </p:cNvPr>
          <p:cNvSpPr/>
          <p:nvPr/>
        </p:nvSpPr>
        <p:spPr>
          <a:xfrm>
            <a:off x="-241300" y="203200"/>
            <a:ext cx="4371866" cy="635000"/>
          </a:xfrm>
          <a:prstGeom prst="parallelogram">
            <a:avLst/>
          </a:prstGeom>
          <a:solidFill>
            <a:srgbClr val="E8B9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1440"/>
            <a:r>
              <a:rPr lang="en-US" sz="2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Summary</a:t>
            </a:r>
          </a:p>
        </p:txBody>
      </p:sp>
      <p:sp>
        <p:nvSpPr>
          <p:cNvPr id="9" name="TextBox 8">
            <a:extLst>
              <a:ext uri="{FF2B5EF4-FFF2-40B4-BE49-F238E27FC236}">
                <a16:creationId xmlns:a16="http://schemas.microsoft.com/office/drawing/2014/main" id="{549C714A-660F-4BB6-A221-89069AD7737C}"/>
              </a:ext>
            </a:extLst>
          </p:cNvPr>
          <p:cNvSpPr txBox="1"/>
          <p:nvPr/>
        </p:nvSpPr>
        <p:spPr>
          <a:xfrm>
            <a:off x="10699042" y="1804958"/>
            <a:ext cx="1373017" cy="400110"/>
          </a:xfrm>
          <a:prstGeom prst="rect">
            <a:avLst/>
          </a:prstGeom>
          <a:noFill/>
        </p:spPr>
        <p:txBody>
          <a:bodyPr wrap="square" rtlCol="0">
            <a:spAutoFit/>
          </a:bodyPr>
          <a:lstStyle/>
          <a:p>
            <a:r>
              <a:rPr lang="en-CA" sz="2000" b="1" dirty="0">
                <a:solidFill>
                  <a:srgbClr val="E8B909"/>
                </a:solidFill>
              </a:rPr>
              <a:t>i</a:t>
            </a:r>
            <a:r>
              <a:rPr lang="en-CA" sz="2000" b="1" dirty="0">
                <a:solidFill>
                  <a:schemeClr val="bg1"/>
                </a:solidFill>
              </a:rPr>
              <a:t>FTI.edu</a:t>
            </a:r>
          </a:p>
        </p:txBody>
      </p:sp>
      <p:sp>
        <p:nvSpPr>
          <p:cNvPr id="10" name="TextBox 9">
            <a:extLst>
              <a:ext uri="{FF2B5EF4-FFF2-40B4-BE49-F238E27FC236}">
                <a16:creationId xmlns:a16="http://schemas.microsoft.com/office/drawing/2014/main" id="{75B84B68-0885-11A0-F0E9-6D18AEABB8F6}"/>
              </a:ext>
            </a:extLst>
          </p:cNvPr>
          <p:cNvSpPr txBox="1"/>
          <p:nvPr/>
        </p:nvSpPr>
        <p:spPr>
          <a:xfrm>
            <a:off x="751064" y="1315651"/>
            <a:ext cx="8710988" cy="3231654"/>
          </a:xfrm>
          <a:prstGeom prst="rect">
            <a:avLst/>
          </a:prstGeom>
          <a:noFill/>
        </p:spPr>
        <p:txBody>
          <a:bodyPr wrap="square" rtlCol="0">
            <a:spAutoFit/>
          </a:bodyPr>
          <a:lstStyle/>
          <a:p>
            <a:pPr marL="285750" indent="-285750">
              <a:spcAft>
                <a:spcPts val="2400"/>
              </a:spcAft>
              <a:buClr>
                <a:srgbClr val="E8B909"/>
              </a:buClr>
              <a:buSzPct val="120000"/>
              <a:buFont typeface="Wingdings" panose="05000000000000000000" pitchFamily="2" charset="2"/>
              <a:buChar char="§"/>
            </a:pPr>
            <a:r>
              <a:rPr lang="en-US" sz="2400" dirty="0">
                <a:solidFill>
                  <a:schemeClr val="bg1"/>
                </a:solidFill>
                <a:latin typeface="Open Sans" panose="020B0606030504020204" pitchFamily="34" charset="0"/>
                <a:ea typeface="Open Sans" panose="020B0606030504020204" pitchFamily="34" charset="0"/>
                <a:cs typeface="Open Sans" panose="020B0606030504020204" pitchFamily="34" charset="0"/>
              </a:rPr>
              <a:t>Stronger together, unstoppable as one! </a:t>
            </a:r>
          </a:p>
          <a:p>
            <a:pPr marL="285750" indent="-285750">
              <a:spcAft>
                <a:spcPts val="2400"/>
              </a:spcAft>
              <a:buClr>
                <a:srgbClr val="E8B909"/>
              </a:buClr>
              <a:buSzPct val="120000"/>
              <a:buFont typeface="Wingdings" panose="05000000000000000000" pitchFamily="2" charset="2"/>
              <a:buChar char="§"/>
            </a:pPr>
            <a:r>
              <a:rPr lang="en-US" sz="2400" dirty="0">
                <a:solidFill>
                  <a:schemeClr val="bg1"/>
                </a:solidFill>
                <a:latin typeface="Open Sans" panose="020B0606030504020204" pitchFamily="34" charset="0"/>
                <a:ea typeface="Open Sans" panose="020B0606030504020204" pitchFamily="34" charset="0"/>
                <a:cs typeface="Open Sans" panose="020B0606030504020204" pitchFamily="34" charset="0"/>
              </a:rPr>
              <a:t>Build union power, grow membership, and ignite solidarity. </a:t>
            </a:r>
          </a:p>
          <a:p>
            <a:pPr marL="285750" indent="-285750">
              <a:spcAft>
                <a:spcPts val="2400"/>
              </a:spcAft>
              <a:buClr>
                <a:srgbClr val="E8B909"/>
              </a:buClr>
              <a:buSzPct val="120000"/>
              <a:buFont typeface="Wingdings" panose="05000000000000000000" pitchFamily="2" charset="2"/>
              <a:buChar char="§"/>
            </a:pPr>
            <a:r>
              <a:rPr lang="en-US" sz="2400" dirty="0">
                <a:solidFill>
                  <a:schemeClr val="bg1"/>
                </a:solidFill>
                <a:latin typeface="Open Sans" panose="020B0606030504020204" pitchFamily="34" charset="0"/>
                <a:ea typeface="Open Sans" panose="020B0606030504020204" pitchFamily="34" charset="0"/>
                <a:cs typeface="Open Sans" panose="020B0606030504020204" pitchFamily="34" charset="0"/>
              </a:rPr>
              <a:t>Speak up, stand firm, and organize for a future where </a:t>
            </a:r>
            <a:r>
              <a:rPr lang="en-US" sz="2400" b="1" dirty="0">
                <a:solidFill>
                  <a:srgbClr val="FFD03B"/>
                </a:solidFill>
                <a:latin typeface="Open Sans" panose="020B0606030504020204" pitchFamily="34" charset="0"/>
                <a:ea typeface="Open Sans" panose="020B0606030504020204" pitchFamily="34" charset="0"/>
                <a:cs typeface="Open Sans" panose="020B0606030504020204" pitchFamily="34" charset="0"/>
              </a:rPr>
              <a:t>every worker’s voice is heard</a:t>
            </a:r>
            <a:r>
              <a:rPr lang="en-US" sz="2400" dirty="0">
                <a:solidFill>
                  <a:srgbClr val="FFD03B"/>
                </a:solidFill>
                <a:latin typeface="Open Sans" panose="020B0606030504020204" pitchFamily="34" charset="0"/>
                <a:ea typeface="Open Sans" panose="020B0606030504020204" pitchFamily="34" charset="0"/>
                <a:cs typeface="Open Sans" panose="020B0606030504020204" pitchFamily="34" charset="0"/>
              </a:rPr>
              <a:t>!</a:t>
            </a:r>
            <a:endParaRPr lang="en-CA" sz="2400" dirty="0">
              <a:solidFill>
                <a:srgbClr val="FFD03B"/>
              </a:solidFill>
              <a:latin typeface="Open Sans" panose="020B0606030504020204" pitchFamily="34" charset="0"/>
              <a:ea typeface="Open Sans" panose="020B0606030504020204" pitchFamily="34" charset="0"/>
              <a:cs typeface="Open Sans" panose="020B0606030504020204" pitchFamily="34" charset="0"/>
            </a:endParaRPr>
          </a:p>
          <a:p>
            <a:pPr marL="285750" indent="-285750">
              <a:spcAft>
                <a:spcPts val="2400"/>
              </a:spcAft>
              <a:buClr>
                <a:srgbClr val="E8B909"/>
              </a:buClr>
              <a:buSzPct val="120000"/>
              <a:buFont typeface="Wingdings" panose="05000000000000000000" pitchFamily="2" charset="2"/>
              <a:buChar char="§"/>
            </a:pPr>
            <a:endParaRPr lang="en-CA" sz="2400" b="1" dirty="0">
              <a:solidFill>
                <a:schemeClr val="accent2">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1" name="Picture 10">
            <a:extLst>
              <a:ext uri="{FF2B5EF4-FFF2-40B4-BE49-F238E27FC236}">
                <a16:creationId xmlns:a16="http://schemas.microsoft.com/office/drawing/2014/main" id="{43BC78E7-5E18-4068-BFB4-4AC7B432AAE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01293" y="209543"/>
            <a:ext cx="1727207" cy="1727207"/>
          </a:xfrm>
          <a:prstGeom prst="rect">
            <a:avLst/>
          </a:prstGeom>
        </p:spPr>
      </p:pic>
      <p:pic>
        <p:nvPicPr>
          <p:cNvPr id="12" name="Picture 11">
            <a:extLst>
              <a:ext uri="{FF2B5EF4-FFF2-40B4-BE49-F238E27FC236}">
                <a16:creationId xmlns:a16="http://schemas.microsoft.com/office/drawing/2014/main" id="{5F2488E5-7446-42D9-AD73-848678BDB7A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87994" y="203200"/>
            <a:ext cx="1601758" cy="1601758"/>
          </a:xfrm>
          <a:prstGeom prst="rect">
            <a:avLst/>
          </a:prstGeom>
        </p:spPr>
      </p:pic>
    </p:spTree>
    <p:custDataLst>
      <p:tags r:id="rId1"/>
    </p:custDataLst>
    <p:extLst>
      <p:ext uri="{BB962C8B-B14F-4D97-AF65-F5344CB8AC3E}">
        <p14:creationId xmlns:p14="http://schemas.microsoft.com/office/powerpoint/2010/main" val="227374699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CE151FA-6D37-3193-B6FA-7B17FBCE5F33}"/>
              </a:ext>
            </a:extLst>
          </p:cNvPr>
          <p:cNvPicPr>
            <a:picLocks noChangeAspect="1"/>
          </p:cNvPicPr>
          <p:nvPr/>
        </p:nvPicPr>
        <p:blipFill>
          <a:blip r:embed="rId4" cstate="print">
            <a:extLst>
              <a:ext uri="{28A0092B-C50C-407E-A947-70E740481C1C}">
                <a14:useLocalDpi xmlns:a14="http://schemas.microsoft.com/office/drawing/2010/main" val="0"/>
              </a:ext>
            </a:extLst>
          </a:blip>
          <a:srcRect l="246" t="4998" r="250" b="15625"/>
          <a:stretch/>
        </p:blipFill>
        <p:spPr>
          <a:xfrm>
            <a:off x="0" y="0"/>
            <a:ext cx="12192000" cy="6858000"/>
          </a:xfrm>
          <a:prstGeom prst="rect">
            <a:avLst/>
          </a:prstGeom>
        </p:spPr>
      </p:pic>
      <p:sp>
        <p:nvSpPr>
          <p:cNvPr id="7" name="Rectangle 6">
            <a:extLst>
              <a:ext uri="{FF2B5EF4-FFF2-40B4-BE49-F238E27FC236}">
                <a16:creationId xmlns:a16="http://schemas.microsoft.com/office/drawing/2014/main" id="{F1AF6EEC-E1DB-DB09-A20F-024818E3BE22}"/>
              </a:ext>
            </a:extLst>
          </p:cNvPr>
          <p:cNvSpPr/>
          <p:nvPr/>
        </p:nvSpPr>
        <p:spPr>
          <a:xfrm>
            <a:off x="0" y="0"/>
            <a:ext cx="12192000" cy="6858000"/>
          </a:xfrm>
          <a:prstGeom prst="rect">
            <a:avLst/>
          </a:prstGeom>
          <a:solidFill>
            <a:schemeClr val="tx1">
              <a:lumMod val="95000"/>
              <a:lumOff val="5000"/>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Parallelogram 1">
            <a:extLst>
              <a:ext uri="{FF2B5EF4-FFF2-40B4-BE49-F238E27FC236}">
                <a16:creationId xmlns:a16="http://schemas.microsoft.com/office/drawing/2014/main" id="{459E9B88-F81B-C794-437E-79E32F8D2292}"/>
              </a:ext>
            </a:extLst>
          </p:cNvPr>
          <p:cNvSpPr/>
          <p:nvPr/>
        </p:nvSpPr>
        <p:spPr>
          <a:xfrm>
            <a:off x="-241300" y="203200"/>
            <a:ext cx="4757316" cy="635000"/>
          </a:xfrm>
          <a:prstGeom prst="parallelogram">
            <a:avLst/>
          </a:prstGeom>
          <a:solidFill>
            <a:srgbClr val="E8B9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1440"/>
            <a:r>
              <a:rPr lang="en-US" sz="2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Questions</a:t>
            </a:r>
            <a:r>
              <a:rPr lang="en-US" sz="22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 or Comments?</a:t>
            </a:r>
          </a:p>
        </p:txBody>
      </p:sp>
      <p:sp>
        <p:nvSpPr>
          <p:cNvPr id="3" name="TextBox 2">
            <a:extLst>
              <a:ext uri="{FF2B5EF4-FFF2-40B4-BE49-F238E27FC236}">
                <a16:creationId xmlns:a16="http://schemas.microsoft.com/office/drawing/2014/main" id="{CC35D5E5-EDDF-E022-EF23-BAF6ED9B3229}"/>
              </a:ext>
            </a:extLst>
          </p:cNvPr>
          <p:cNvSpPr txBox="1"/>
          <p:nvPr/>
        </p:nvSpPr>
        <p:spPr>
          <a:xfrm>
            <a:off x="774700" y="1804958"/>
            <a:ext cx="9752986" cy="4318490"/>
          </a:xfrm>
          <a:prstGeom prst="rect">
            <a:avLst/>
          </a:prstGeom>
          <a:noFill/>
        </p:spPr>
        <p:txBody>
          <a:bodyPr wrap="square" rtlCol="0">
            <a:spAutoFit/>
          </a:bodyPr>
          <a:lstStyle/>
          <a:p>
            <a:pPr algn="ctr">
              <a:spcAft>
                <a:spcPts val="1200"/>
              </a:spcAft>
            </a:pPr>
            <a:r>
              <a:rPr lang="en-US" sz="2400" b="1" dirty="0">
                <a:solidFill>
                  <a:schemeClr val="bg1">
                    <a:lumMod val="95000"/>
                  </a:schemeClr>
                </a:solidFill>
                <a:latin typeface="Open Sans" panose="020B0606030504020204" pitchFamily="34" charset="0"/>
                <a:ea typeface="Open Sans" panose="020B0606030504020204" pitchFamily="34" charset="0"/>
                <a:cs typeface="Open Sans" panose="020B0606030504020204" pitchFamily="34" charset="0"/>
              </a:rPr>
              <a:t>Contact Information</a:t>
            </a:r>
            <a:br>
              <a:rPr lang="en-US" sz="2400" b="1" dirty="0">
                <a:solidFill>
                  <a:schemeClr val="bg1">
                    <a:lumMod val="95000"/>
                  </a:schemeClr>
                </a:solidFill>
                <a:latin typeface="Open Sans" panose="020B0606030504020204" pitchFamily="34" charset="0"/>
                <a:ea typeface="Open Sans" panose="020B0606030504020204" pitchFamily="34" charset="0"/>
                <a:cs typeface="Open Sans" panose="020B0606030504020204" pitchFamily="34" charset="0"/>
              </a:rPr>
            </a:br>
            <a:r>
              <a:rPr lang="en-CA" sz="2000" b="1" dirty="0">
                <a:solidFill>
                  <a:srgbClr val="FAD31C"/>
                </a:solidFill>
                <a:latin typeface="Open Sans" panose="020B0606030504020204" pitchFamily="34" charset="0"/>
                <a:ea typeface="Open Sans" panose="020B0606030504020204" pitchFamily="34" charset="0"/>
                <a:cs typeface="Open Sans" panose="020B0606030504020204" pitchFamily="34" charset="0"/>
              </a:rPr>
              <a:t>Daniel Vuyk</a:t>
            </a:r>
          </a:p>
          <a:p>
            <a:pPr algn="ctr">
              <a:spcAft>
                <a:spcPts val="1200"/>
              </a:spcAft>
            </a:pPr>
            <a:r>
              <a:rPr lang="en-CA" sz="2000" b="1" dirty="0">
                <a:solidFill>
                  <a:srgbClr val="FAD31C"/>
                </a:solidFill>
                <a:latin typeface="Open Sans" panose="020B0606030504020204" pitchFamily="34" charset="0"/>
                <a:ea typeface="Open Sans" panose="020B0606030504020204" pitchFamily="34" charset="0"/>
                <a:cs typeface="Open Sans" panose="020B0606030504020204" pitchFamily="34" charset="0"/>
              </a:rPr>
              <a:t>dvuyk@iupat.org</a:t>
            </a:r>
          </a:p>
          <a:p>
            <a:pPr algn="ctr">
              <a:spcAft>
                <a:spcPts val="1200"/>
              </a:spcAft>
            </a:pPr>
            <a:r>
              <a:rPr lang="en-CA" dirty="0">
                <a:solidFill>
                  <a:schemeClr val="bg1"/>
                </a:solidFill>
                <a:latin typeface="Open Sans" panose="020B0606030504020204" pitchFamily="34" charset="0"/>
                <a:ea typeface="Open Sans" panose="020B0606030504020204" pitchFamily="34" charset="0"/>
                <a:cs typeface="Open Sans" panose="020B0606030504020204" pitchFamily="34" charset="0"/>
              </a:rPr>
              <a:t>International Union of Painters and Allied Trades</a:t>
            </a:r>
          </a:p>
          <a:p>
            <a:pPr algn="ctr">
              <a:spcAft>
                <a:spcPts val="1200"/>
              </a:spcAft>
            </a:pPr>
            <a:r>
              <a:rPr lang="en-CA" dirty="0">
                <a:solidFill>
                  <a:schemeClr val="bg1"/>
                </a:solidFill>
                <a:latin typeface="Open Sans" panose="020B0606030504020204" pitchFamily="34" charset="0"/>
                <a:ea typeface="Open Sans" panose="020B0606030504020204" pitchFamily="34" charset="0"/>
                <a:cs typeface="Open Sans" panose="020B0606030504020204" pitchFamily="34" charset="0"/>
              </a:rPr>
              <a:t>7234 Parkway Drive</a:t>
            </a:r>
          </a:p>
          <a:p>
            <a:pPr algn="ctr">
              <a:spcAft>
                <a:spcPts val="1200"/>
              </a:spcAft>
            </a:pPr>
            <a:r>
              <a:rPr lang="en-CA" dirty="0">
                <a:solidFill>
                  <a:schemeClr val="bg1"/>
                </a:solidFill>
                <a:latin typeface="Open Sans" panose="020B0606030504020204" pitchFamily="34" charset="0"/>
                <a:ea typeface="Open Sans" panose="020B0606030504020204" pitchFamily="34" charset="0"/>
                <a:cs typeface="Open Sans" panose="020B0606030504020204" pitchFamily="34" charset="0"/>
              </a:rPr>
              <a:t>Hanover, MD 21076</a:t>
            </a:r>
          </a:p>
          <a:p>
            <a:pPr algn="ctr">
              <a:spcAft>
                <a:spcPts val="1200"/>
              </a:spcAft>
            </a:pPr>
            <a:r>
              <a:rPr lang="en-CA"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val="tx"/>
                    </a:ext>
                  </a:extLst>
                </a:hlinkClick>
              </a:rPr>
              <a:t>http://www.iupat.org</a:t>
            </a:r>
            <a:r>
              <a:rPr lang="en-CA"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p>
          <a:p>
            <a:pPr algn="ctr">
              <a:spcAft>
                <a:spcPts val="1200"/>
              </a:spcAft>
            </a:pPr>
            <a:br>
              <a:rPr lang="en-CA" b="1" dirty="0">
                <a:solidFill>
                  <a:schemeClr val="accent2">
                    <a:lumMod val="75000"/>
                  </a:schemeClr>
                </a:solidFill>
                <a:latin typeface="Open Sans" panose="020B0606030504020204" pitchFamily="34" charset="0"/>
                <a:ea typeface="Open Sans" panose="020B0606030504020204" pitchFamily="34" charset="0"/>
                <a:cs typeface="Open Sans" panose="020B0606030504020204" pitchFamily="34" charset="0"/>
              </a:rPr>
            </a:br>
            <a:r>
              <a:rPr lang="en-CA" sz="2800" b="1" dirty="0">
                <a:solidFill>
                  <a:srgbClr val="E8B909"/>
                </a:solidFill>
                <a:latin typeface="Open Sans" panose="020B0606030504020204" pitchFamily="34" charset="0"/>
                <a:ea typeface="Open Sans" panose="020B0606030504020204" pitchFamily="34" charset="0"/>
                <a:cs typeface="Open Sans" panose="020B0606030504020204" pitchFamily="34" charset="0"/>
              </a:rPr>
              <a:t>ONE UNION. </a:t>
            </a:r>
            <a:r>
              <a:rPr lang="en-CA" sz="2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ONE FAMILY. </a:t>
            </a:r>
            <a:r>
              <a:rPr lang="en-CA" sz="2800" b="1" dirty="0">
                <a:solidFill>
                  <a:srgbClr val="E8B909"/>
                </a:solidFill>
                <a:latin typeface="Open Sans" panose="020B0606030504020204" pitchFamily="34" charset="0"/>
                <a:ea typeface="Open Sans" panose="020B0606030504020204" pitchFamily="34" charset="0"/>
                <a:cs typeface="Open Sans" panose="020B0606030504020204" pitchFamily="34" charset="0"/>
              </a:rPr>
              <a:t>ONE FIGHT!</a:t>
            </a:r>
            <a:endParaRPr lang="en-CA" b="1" dirty="0">
              <a:solidFill>
                <a:srgbClr val="E8B909"/>
              </a:solidFill>
              <a:latin typeface="Open Sans" panose="020B0606030504020204" pitchFamily="34" charset="0"/>
              <a:ea typeface="Open Sans" panose="020B0606030504020204" pitchFamily="34" charset="0"/>
              <a:cs typeface="Open Sans" panose="020B0606030504020204" pitchFamily="34" charset="0"/>
            </a:endParaRPr>
          </a:p>
          <a:p>
            <a:pPr>
              <a:lnSpc>
                <a:spcPts val="3000"/>
              </a:lnSpc>
              <a:spcAft>
                <a:spcPts val="1200"/>
              </a:spcAft>
            </a:pPr>
            <a:endParaRPr lang="en-US" dirty="0">
              <a:solidFill>
                <a:schemeClr val="bg1">
                  <a:lumMod val="8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549C714A-660F-4BB6-A221-89069AD7737C}"/>
              </a:ext>
            </a:extLst>
          </p:cNvPr>
          <p:cNvSpPr txBox="1"/>
          <p:nvPr/>
        </p:nvSpPr>
        <p:spPr>
          <a:xfrm>
            <a:off x="10699042" y="1804958"/>
            <a:ext cx="1373017" cy="400110"/>
          </a:xfrm>
          <a:prstGeom prst="rect">
            <a:avLst/>
          </a:prstGeom>
          <a:noFill/>
        </p:spPr>
        <p:txBody>
          <a:bodyPr wrap="square" rtlCol="0">
            <a:spAutoFit/>
          </a:bodyPr>
          <a:lstStyle/>
          <a:p>
            <a:r>
              <a:rPr lang="en-CA" sz="2000" b="1" dirty="0">
                <a:solidFill>
                  <a:srgbClr val="E8B909"/>
                </a:solidFill>
              </a:rPr>
              <a:t>i</a:t>
            </a:r>
            <a:r>
              <a:rPr lang="en-CA" sz="2000" b="1" dirty="0">
                <a:solidFill>
                  <a:schemeClr val="bg1"/>
                </a:solidFill>
              </a:rPr>
              <a:t>FTI.edu</a:t>
            </a:r>
          </a:p>
        </p:txBody>
      </p:sp>
      <p:pic>
        <p:nvPicPr>
          <p:cNvPr id="11" name="Picture 10">
            <a:hlinkClick r:id="rId6" action="ppaction://hlinksldjump"/>
            <a:extLst>
              <a:ext uri="{FF2B5EF4-FFF2-40B4-BE49-F238E27FC236}">
                <a16:creationId xmlns:a16="http://schemas.microsoft.com/office/drawing/2014/main" id="{A2419D31-D53D-4CFA-AD2D-B671E1E671B2}"/>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0647627" y="4961139"/>
            <a:ext cx="1152244" cy="1152244"/>
          </a:xfrm>
          <a:prstGeom prst="rect">
            <a:avLst/>
          </a:prstGeom>
        </p:spPr>
      </p:pic>
      <p:pic>
        <p:nvPicPr>
          <p:cNvPr id="10" name="Picture 9">
            <a:extLst>
              <a:ext uri="{FF2B5EF4-FFF2-40B4-BE49-F238E27FC236}">
                <a16:creationId xmlns:a16="http://schemas.microsoft.com/office/drawing/2014/main" id="{E55A65FA-EB27-442F-8132-7C676D50A8D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01293" y="209543"/>
            <a:ext cx="1727207" cy="1727207"/>
          </a:xfrm>
          <a:prstGeom prst="rect">
            <a:avLst/>
          </a:prstGeom>
        </p:spPr>
      </p:pic>
      <p:pic>
        <p:nvPicPr>
          <p:cNvPr id="12" name="Picture 11">
            <a:extLst>
              <a:ext uri="{FF2B5EF4-FFF2-40B4-BE49-F238E27FC236}">
                <a16:creationId xmlns:a16="http://schemas.microsoft.com/office/drawing/2014/main" id="{E88778C6-D2A5-45F8-B298-A45B6FE82F2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87994" y="203200"/>
            <a:ext cx="1601758" cy="1601758"/>
          </a:xfrm>
          <a:prstGeom prst="rect">
            <a:avLst/>
          </a:prstGeom>
        </p:spPr>
      </p:pic>
    </p:spTree>
    <p:custDataLst>
      <p:tags r:id="rId1"/>
    </p:custDataLst>
    <p:extLst>
      <p:ext uri="{BB962C8B-B14F-4D97-AF65-F5344CB8AC3E}">
        <p14:creationId xmlns:p14="http://schemas.microsoft.com/office/powerpoint/2010/main" val="2565039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heel(1)">
                                      <p:cBhvr>
                                        <p:cTn id="7" dur="1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1DC1A8-B202-4B81-AB48-D4CC6FEA168C}"/>
              </a:ext>
            </a:extLst>
          </p:cNvPr>
          <p:cNvSpPr>
            <a:spLocks noGrp="1"/>
          </p:cNvSpPr>
          <p:nvPr>
            <p:ph type="title"/>
          </p:nvPr>
        </p:nvSpPr>
        <p:spPr>
          <a:xfrm>
            <a:off x="381000" y="-142082"/>
            <a:ext cx="10515600" cy="1325563"/>
          </a:xfrm>
        </p:spPr>
        <p:txBody>
          <a:bodyPr/>
          <a:lstStyle/>
          <a:p>
            <a:r>
              <a:rPr lang="en-CA" dirty="0">
                <a:solidFill>
                  <a:schemeClr val="bg1"/>
                </a:solidFill>
              </a:rPr>
              <a:t>Internal Organizing: </a:t>
            </a:r>
            <a:r>
              <a:rPr lang="en-CA" dirty="0"/>
              <a:t>Basic Concepts</a:t>
            </a:r>
          </a:p>
        </p:txBody>
      </p:sp>
      <p:pic>
        <p:nvPicPr>
          <p:cNvPr id="12" name="Picture 11">
            <a:extLst>
              <a:ext uri="{FF2B5EF4-FFF2-40B4-BE49-F238E27FC236}">
                <a16:creationId xmlns:a16="http://schemas.microsoft.com/office/drawing/2014/main" id="{F6CE201D-6BE5-430E-A80D-7FE3E442A419}"/>
              </a:ext>
            </a:extLst>
          </p:cNvPr>
          <p:cNvPicPr>
            <a:picLocks noChangeAspect="1"/>
          </p:cNvPicPr>
          <p:nvPr/>
        </p:nvPicPr>
        <p:blipFill rotWithShape="1">
          <a:blip r:embed="rId4">
            <a:extLst>
              <a:ext uri="{28A0092B-C50C-407E-A947-70E740481C1C}">
                <a14:useLocalDpi xmlns:a14="http://schemas.microsoft.com/office/drawing/2010/main" val="0"/>
              </a:ext>
            </a:extLst>
          </a:blip>
          <a:srcRect l="3776" t="3518" r="5743" b="4320"/>
          <a:stretch/>
        </p:blipFill>
        <p:spPr>
          <a:xfrm>
            <a:off x="1873527" y="830881"/>
            <a:ext cx="8707859" cy="5026140"/>
          </a:xfrm>
          <a:prstGeom prst="rect">
            <a:avLst/>
          </a:prstGeom>
        </p:spPr>
      </p:pic>
      <p:sp>
        <p:nvSpPr>
          <p:cNvPr id="13" name="Rectangle 12">
            <a:extLst>
              <a:ext uri="{FF2B5EF4-FFF2-40B4-BE49-F238E27FC236}">
                <a16:creationId xmlns:a16="http://schemas.microsoft.com/office/drawing/2014/main" id="{A8E53911-A2F9-467F-93DF-35B513ABED13}"/>
              </a:ext>
            </a:extLst>
          </p:cNvPr>
          <p:cNvSpPr/>
          <p:nvPr/>
        </p:nvSpPr>
        <p:spPr>
          <a:xfrm>
            <a:off x="1873527" y="5004262"/>
            <a:ext cx="5957062" cy="852759"/>
          </a:xfrm>
          <a:prstGeom prst="rect">
            <a:avLst/>
          </a:prstGeom>
          <a:solidFill>
            <a:srgbClr val="FFD0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4" name="TextBox 13">
            <a:extLst>
              <a:ext uri="{FF2B5EF4-FFF2-40B4-BE49-F238E27FC236}">
                <a16:creationId xmlns:a16="http://schemas.microsoft.com/office/drawing/2014/main" id="{85904CD3-265A-41D5-BBD1-623EC0706222}"/>
              </a:ext>
            </a:extLst>
          </p:cNvPr>
          <p:cNvSpPr txBox="1"/>
          <p:nvPr/>
        </p:nvSpPr>
        <p:spPr>
          <a:xfrm>
            <a:off x="1873527" y="5076698"/>
            <a:ext cx="5790809" cy="707886"/>
          </a:xfrm>
          <a:prstGeom prst="rect">
            <a:avLst/>
          </a:prstGeom>
          <a:noFill/>
        </p:spPr>
        <p:txBody>
          <a:bodyPr wrap="square">
            <a:spAutoFit/>
          </a:bodyPr>
          <a:lstStyle/>
          <a:p>
            <a:pPr algn="ctr"/>
            <a:r>
              <a:rPr lang="en-US" sz="2000" b="1" dirty="0">
                <a:latin typeface="Open Sans" panose="020B0606030504020204" pitchFamily="34" charset="0"/>
                <a:ea typeface="Open Sans" panose="020B0606030504020204" pitchFamily="34" charset="0"/>
                <a:cs typeface="Open Sans" panose="020B0606030504020204" pitchFamily="34" charset="0"/>
              </a:rPr>
              <a:t>Commit to building a strong </a:t>
            </a:r>
            <a:r>
              <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rPr>
              <a:t>Union Culture </a:t>
            </a:r>
            <a:r>
              <a:rPr lang="en-US" sz="2000" b="1" dirty="0">
                <a:latin typeface="Open Sans" panose="020B0606030504020204" pitchFamily="34" charset="0"/>
                <a:ea typeface="Open Sans" panose="020B0606030504020204" pitchFamily="34" charset="0"/>
                <a:cs typeface="Open Sans" panose="020B0606030504020204" pitchFamily="34" charset="0"/>
              </a:rPr>
              <a:t>across your District Council.</a:t>
            </a:r>
          </a:p>
        </p:txBody>
      </p:sp>
      <p:pic>
        <p:nvPicPr>
          <p:cNvPr id="7" name="Picture 6">
            <a:extLst>
              <a:ext uri="{FF2B5EF4-FFF2-40B4-BE49-F238E27FC236}">
                <a16:creationId xmlns:a16="http://schemas.microsoft.com/office/drawing/2014/main" id="{DA6B731F-E622-4025-A83D-16F1993931D2}"/>
              </a:ext>
            </a:extLst>
          </p:cNvPr>
          <p:cNvPicPr>
            <a:picLocks noChangeAspect="1"/>
          </p:cNvPicPr>
          <p:nvPr/>
        </p:nvPicPr>
        <p:blipFill rotWithShape="1">
          <a:blip r:embed="rId5"/>
          <a:srcRect t="13876"/>
          <a:stretch/>
        </p:blipFill>
        <p:spPr>
          <a:xfrm>
            <a:off x="9545941" y="6500062"/>
            <a:ext cx="520165" cy="321100"/>
          </a:xfrm>
          <a:prstGeom prst="rect">
            <a:avLst/>
          </a:prstGeom>
        </p:spPr>
      </p:pic>
      <p:sp>
        <p:nvSpPr>
          <p:cNvPr id="9" name="Footer Placeholder 1">
            <a:extLst>
              <a:ext uri="{FF2B5EF4-FFF2-40B4-BE49-F238E27FC236}">
                <a16:creationId xmlns:a16="http://schemas.microsoft.com/office/drawing/2014/main" id="{D47093A5-A9F8-4862-93F4-415D63EFC8ED}"/>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custDataLst>
      <p:tags r:id="rId1"/>
    </p:custDataLst>
    <p:extLst>
      <p:ext uri="{BB962C8B-B14F-4D97-AF65-F5344CB8AC3E}">
        <p14:creationId xmlns:p14="http://schemas.microsoft.com/office/powerpoint/2010/main" val="18372688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Remember </a:t>
            </a:r>
            <a:r>
              <a:rPr lang="en-US" b="1" dirty="0"/>
              <a:t>Your ‘Why’</a:t>
            </a:r>
          </a:p>
        </p:txBody>
      </p:sp>
      <p:sp>
        <p:nvSpPr>
          <p:cNvPr id="12" name="Rectangle 11">
            <a:extLst>
              <a:ext uri="{FF2B5EF4-FFF2-40B4-BE49-F238E27FC236}">
                <a16:creationId xmlns:a16="http://schemas.microsoft.com/office/drawing/2014/main" id="{ED4B14AB-DBC5-41D8-95C6-158C026097FF}"/>
              </a:ext>
            </a:extLst>
          </p:cNvPr>
          <p:cNvSpPr/>
          <p:nvPr/>
        </p:nvSpPr>
        <p:spPr>
          <a:xfrm>
            <a:off x="381000" y="1183481"/>
            <a:ext cx="11430000" cy="4316194"/>
          </a:xfrm>
          <a:prstGeom prst="rect">
            <a:avLst/>
          </a:prstGeom>
          <a:solidFill>
            <a:srgbClr val="FFD0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3" name="Picture 2" descr="negative impacts on farmworker health">
            <a:extLst>
              <a:ext uri="{FF2B5EF4-FFF2-40B4-BE49-F238E27FC236}">
                <a16:creationId xmlns:a16="http://schemas.microsoft.com/office/drawing/2014/main" id="{BB266941-29DD-42E0-A198-99D536A5B1C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605893" y="1358325"/>
            <a:ext cx="2804392" cy="186619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IUPAT | Our Glaziers work hard, day in ...">
            <a:extLst>
              <a:ext uri="{FF2B5EF4-FFF2-40B4-BE49-F238E27FC236}">
                <a16:creationId xmlns:a16="http://schemas.microsoft.com/office/drawing/2014/main" id="{AA2D2D73-8399-4071-9F68-4114579913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84719" y="3365027"/>
            <a:ext cx="1881720" cy="188172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DC 9 Bridge Painters Local 806 ...">
            <a:extLst>
              <a:ext uri="{FF2B5EF4-FFF2-40B4-BE49-F238E27FC236}">
                <a16:creationId xmlns:a16="http://schemas.microsoft.com/office/drawing/2014/main" id="{73ED7DC4-5E20-41A8-859B-FFF29B6DC20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09379" y="1357781"/>
            <a:ext cx="2804391" cy="186619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descr="Introducing IUPAT Local 101 - NW Labor Press">
            <a:extLst>
              <a:ext uri="{FF2B5EF4-FFF2-40B4-BE49-F238E27FC236}">
                <a16:creationId xmlns:a16="http://schemas.microsoft.com/office/drawing/2014/main" id="{B6FED935-2D74-4738-A093-008E41CEEA3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35370"/>
          <a:stretch/>
        </p:blipFill>
        <p:spPr bwMode="auto">
          <a:xfrm>
            <a:off x="5115210" y="3365026"/>
            <a:ext cx="1825423" cy="1881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0" descr="Kristi Slade: Women in Drywall | Trim-Tex">
            <a:extLst>
              <a:ext uri="{FF2B5EF4-FFF2-40B4-BE49-F238E27FC236}">
                <a16:creationId xmlns:a16="http://schemas.microsoft.com/office/drawing/2014/main" id="{394880EE-56A9-404E-9548-F010E926F93A}"/>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6813" b="14247"/>
          <a:stretch/>
        </p:blipFill>
        <p:spPr bwMode="auto">
          <a:xfrm>
            <a:off x="7168749" y="3365027"/>
            <a:ext cx="1825424" cy="188172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2" descr="History of child labor in the United ...">
            <a:extLst>
              <a:ext uri="{FF2B5EF4-FFF2-40B4-BE49-F238E27FC236}">
                <a16:creationId xmlns:a16="http://schemas.microsoft.com/office/drawing/2014/main" id="{D6A37ACF-466B-4BF2-A489-65A24727A5B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165991" y="3334012"/>
            <a:ext cx="2428875" cy="188595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6" descr="Today in labor history: Workers killed ...">
            <a:extLst>
              <a:ext uri="{FF2B5EF4-FFF2-40B4-BE49-F238E27FC236}">
                <a16:creationId xmlns:a16="http://schemas.microsoft.com/office/drawing/2014/main" id="{853C7D0C-A941-4497-83BD-3D6B12E12BD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00845" y="3365026"/>
            <a:ext cx="2368352" cy="188713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60184B91-1E4C-42DF-BD76-5346E64CB383}"/>
              </a:ext>
            </a:extLst>
          </p:cNvPr>
          <p:cNvPicPr>
            <a:picLocks noChangeAspect="1"/>
          </p:cNvPicPr>
          <p:nvPr/>
        </p:nvPicPr>
        <p:blipFill rotWithShape="1">
          <a:blip r:embed="rId11" cstate="print">
            <a:extLst>
              <a:ext uri="{BEBA8EAE-BF5A-486C-A8C5-ECC9F3942E4B}">
                <a14:imgProps xmlns:a14="http://schemas.microsoft.com/office/drawing/2010/main">
                  <a14:imgLayer r:embed="rId12">
                    <a14:imgEffect>
                      <a14:brightnessContrast bright="40000" contrast="-40000"/>
                    </a14:imgEffect>
                  </a14:imgLayer>
                </a14:imgProps>
              </a:ext>
              <a:ext uri="{28A0092B-C50C-407E-A947-70E740481C1C}">
                <a14:useLocalDpi xmlns:a14="http://schemas.microsoft.com/office/drawing/2010/main" val="0"/>
              </a:ext>
            </a:extLst>
          </a:blip>
          <a:srcRect t="26036" b="23548"/>
          <a:stretch/>
        </p:blipFill>
        <p:spPr>
          <a:xfrm>
            <a:off x="6412863" y="1357781"/>
            <a:ext cx="5155293" cy="1866195"/>
          </a:xfrm>
          <a:prstGeom prst="rect">
            <a:avLst/>
          </a:prstGeom>
        </p:spPr>
      </p:pic>
      <p:pic>
        <p:nvPicPr>
          <p:cNvPr id="16" name="Picture 15">
            <a:extLst>
              <a:ext uri="{FF2B5EF4-FFF2-40B4-BE49-F238E27FC236}">
                <a16:creationId xmlns:a16="http://schemas.microsoft.com/office/drawing/2014/main" id="{BBE8F89B-97C7-4B98-9DE7-BB45FB288FAC}"/>
              </a:ext>
            </a:extLst>
          </p:cNvPr>
          <p:cNvPicPr>
            <a:picLocks noChangeAspect="1"/>
          </p:cNvPicPr>
          <p:nvPr/>
        </p:nvPicPr>
        <p:blipFill rotWithShape="1">
          <a:blip r:embed="rId13"/>
          <a:srcRect t="13876"/>
          <a:stretch/>
        </p:blipFill>
        <p:spPr>
          <a:xfrm>
            <a:off x="9545941" y="6500062"/>
            <a:ext cx="520165" cy="321100"/>
          </a:xfrm>
          <a:prstGeom prst="rect">
            <a:avLst/>
          </a:prstGeom>
        </p:spPr>
      </p:pic>
      <p:sp>
        <p:nvSpPr>
          <p:cNvPr id="23" name="Footer Placeholder 1">
            <a:extLst>
              <a:ext uri="{FF2B5EF4-FFF2-40B4-BE49-F238E27FC236}">
                <a16:creationId xmlns:a16="http://schemas.microsoft.com/office/drawing/2014/main" id="{14133479-653A-42DF-A7CA-4262719FFC47}"/>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extLst>
      <p:ext uri="{BB962C8B-B14F-4D97-AF65-F5344CB8AC3E}">
        <p14:creationId xmlns:p14="http://schemas.microsoft.com/office/powerpoint/2010/main" val="7169278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05AE-66EC-4E0C-B620-FA23B56F3486}"/>
              </a:ext>
            </a:extLst>
          </p:cNvPr>
          <p:cNvSpPr>
            <a:spLocks noGrp="1"/>
          </p:cNvSpPr>
          <p:nvPr>
            <p:ph type="title"/>
          </p:nvPr>
        </p:nvSpPr>
        <p:spPr>
          <a:xfrm>
            <a:off x="381000" y="-142082"/>
            <a:ext cx="10515600" cy="1325563"/>
          </a:xfrm>
        </p:spPr>
        <p:txBody>
          <a:bodyPr/>
          <a:lstStyle/>
          <a:p>
            <a:r>
              <a:rPr lang="en-US" b="1" dirty="0">
                <a:solidFill>
                  <a:schemeClr val="bg1"/>
                </a:solidFill>
              </a:rPr>
              <a:t>Remember </a:t>
            </a:r>
            <a:r>
              <a:rPr lang="en-US" b="1" dirty="0"/>
              <a:t>What A Union Is</a:t>
            </a:r>
          </a:p>
        </p:txBody>
      </p:sp>
      <p:pic>
        <p:nvPicPr>
          <p:cNvPr id="7" name="Picture 6">
            <a:extLst>
              <a:ext uri="{FF2B5EF4-FFF2-40B4-BE49-F238E27FC236}">
                <a16:creationId xmlns:a16="http://schemas.microsoft.com/office/drawing/2014/main" id="{21BEDBF3-4E96-494A-ACCD-439A2D9EE394}"/>
              </a:ext>
            </a:extLst>
          </p:cNvPr>
          <p:cNvPicPr>
            <a:picLocks noChangeAspect="1"/>
          </p:cNvPicPr>
          <p:nvPr/>
        </p:nvPicPr>
        <p:blipFill>
          <a:blip r:embed="rId3"/>
          <a:stretch>
            <a:fillRect/>
          </a:stretch>
        </p:blipFill>
        <p:spPr>
          <a:xfrm>
            <a:off x="1097140" y="829038"/>
            <a:ext cx="9424289" cy="5222627"/>
          </a:xfrm>
          <a:prstGeom prst="rect">
            <a:avLst/>
          </a:prstGeom>
        </p:spPr>
      </p:pic>
      <p:sp>
        <p:nvSpPr>
          <p:cNvPr id="9" name="Rectangle 8">
            <a:extLst>
              <a:ext uri="{FF2B5EF4-FFF2-40B4-BE49-F238E27FC236}">
                <a16:creationId xmlns:a16="http://schemas.microsoft.com/office/drawing/2014/main" id="{6C541A6F-E17D-43B7-B880-C0BC8E060728}"/>
              </a:ext>
            </a:extLst>
          </p:cNvPr>
          <p:cNvSpPr/>
          <p:nvPr/>
        </p:nvSpPr>
        <p:spPr>
          <a:xfrm>
            <a:off x="1097140" y="5070763"/>
            <a:ext cx="6201436" cy="974824"/>
          </a:xfrm>
          <a:prstGeom prst="rect">
            <a:avLst/>
          </a:prstGeom>
          <a:solidFill>
            <a:srgbClr val="FFD0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0" name="TextBox 9">
            <a:extLst>
              <a:ext uri="{FF2B5EF4-FFF2-40B4-BE49-F238E27FC236}">
                <a16:creationId xmlns:a16="http://schemas.microsoft.com/office/drawing/2014/main" id="{96A677C8-81D6-402E-9549-8AADDF025056}"/>
              </a:ext>
            </a:extLst>
          </p:cNvPr>
          <p:cNvSpPr txBox="1"/>
          <p:nvPr/>
        </p:nvSpPr>
        <p:spPr>
          <a:xfrm>
            <a:off x="989841" y="5197854"/>
            <a:ext cx="6201437" cy="707886"/>
          </a:xfrm>
          <a:prstGeom prst="rect">
            <a:avLst/>
          </a:prstGeom>
          <a:noFill/>
        </p:spPr>
        <p:txBody>
          <a:bodyPr wrap="square" rtlCol="0">
            <a:spAutoFit/>
          </a:bodyPr>
          <a:lstStyle/>
          <a:p>
            <a:pPr algn="ctr"/>
            <a:r>
              <a:rPr lang="en-US" sz="2000" b="1" dirty="0">
                <a:latin typeface="Open Sans" panose="020B0606030504020204" pitchFamily="34" charset="0"/>
                <a:ea typeface="Open Sans" panose="020B0606030504020204" pitchFamily="34" charset="0"/>
                <a:cs typeface="Open Sans" panose="020B0606030504020204" pitchFamily="34" charset="0"/>
              </a:rPr>
              <a:t>A Union is a group of workers </a:t>
            </a:r>
            <a:r>
              <a:rPr lang="en-US" sz="20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acting</a:t>
            </a:r>
            <a:r>
              <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together </a:t>
            </a:r>
            <a:r>
              <a:rPr lang="en-US" sz="2000" b="1" dirty="0">
                <a:latin typeface="Open Sans" panose="020B0606030504020204" pitchFamily="34" charset="0"/>
                <a:ea typeface="Open Sans" panose="020B0606030504020204" pitchFamily="34" charset="0"/>
                <a:cs typeface="Open Sans" panose="020B0606030504020204" pitchFamily="34" charset="0"/>
              </a:rPr>
              <a:t>for mutual aid and protection.</a:t>
            </a:r>
          </a:p>
        </p:txBody>
      </p:sp>
      <p:pic>
        <p:nvPicPr>
          <p:cNvPr id="11" name="Picture 10">
            <a:extLst>
              <a:ext uri="{FF2B5EF4-FFF2-40B4-BE49-F238E27FC236}">
                <a16:creationId xmlns:a16="http://schemas.microsoft.com/office/drawing/2014/main" id="{E9002829-025C-44C8-8046-304647DDB7D6}"/>
              </a:ext>
            </a:extLst>
          </p:cNvPr>
          <p:cNvPicPr>
            <a:picLocks noChangeAspect="1"/>
          </p:cNvPicPr>
          <p:nvPr/>
        </p:nvPicPr>
        <p:blipFill rotWithShape="1">
          <a:blip r:embed="rId4"/>
          <a:srcRect t="13876"/>
          <a:stretch/>
        </p:blipFill>
        <p:spPr>
          <a:xfrm>
            <a:off x="9545941" y="6500062"/>
            <a:ext cx="520165" cy="321100"/>
          </a:xfrm>
          <a:prstGeom prst="rect">
            <a:avLst/>
          </a:prstGeom>
        </p:spPr>
      </p:pic>
      <p:sp>
        <p:nvSpPr>
          <p:cNvPr id="12" name="Footer Placeholder 1">
            <a:extLst>
              <a:ext uri="{FF2B5EF4-FFF2-40B4-BE49-F238E27FC236}">
                <a16:creationId xmlns:a16="http://schemas.microsoft.com/office/drawing/2014/main" id="{EE541AA1-3546-4D13-813D-4F1269963B9D}"/>
              </a:ext>
            </a:extLst>
          </p:cNvPr>
          <p:cNvSpPr txBox="1">
            <a:spLocks/>
          </p:cNvSpPr>
          <p:nvPr/>
        </p:nvSpPr>
        <p:spPr>
          <a:xfrm>
            <a:off x="1110135" y="6576035"/>
            <a:ext cx="4985865" cy="378143"/>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COR 1246 Internal Organizing - Staff 							</a:t>
            </a:r>
          </a:p>
        </p:txBody>
      </p:sp>
    </p:spTree>
    <p:extLst>
      <p:ext uri="{BB962C8B-B14F-4D97-AF65-F5344CB8AC3E}">
        <p14:creationId xmlns:p14="http://schemas.microsoft.com/office/powerpoint/2010/main" val="16371931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SLIDE_COUNT" val="35"/>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b64a537f-7337-4f42-a32b-b0b33cbbf43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508C7FB2C430040A1A6FE27EEBBC70B" ma:contentTypeVersion="15" ma:contentTypeDescription="Create a new document." ma:contentTypeScope="" ma:versionID="245cf1e9f47b02f83b3c2812eedc80f5">
  <xsd:schema xmlns:xsd="http://www.w3.org/2001/XMLSchema" xmlns:xs="http://www.w3.org/2001/XMLSchema" xmlns:p="http://schemas.microsoft.com/office/2006/metadata/properties" xmlns:ns3="fcf637f1-8c25-4d9a-980b-6e4ba7ce705d" xmlns:ns4="b64a537f-7337-4f42-a32b-b0b33cbbf43a" targetNamespace="http://schemas.microsoft.com/office/2006/metadata/properties" ma:root="true" ma:fieldsID="d95600608412695cb5a87e50f431c2fe" ns3:_="" ns4:_="">
    <xsd:import namespace="fcf637f1-8c25-4d9a-980b-6e4ba7ce705d"/>
    <xsd:import namespace="b64a537f-7337-4f42-a32b-b0b33cbbf43a"/>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ObjectDetectorVersions" minOccurs="0"/>
                <xsd:element ref="ns4:_activity" minOccurs="0"/>
                <xsd:element ref="ns4:MediaServiceSearchProperties" minOccurs="0"/>
                <xsd:element ref="ns4:MediaServiceDateTaken" minOccurs="0"/>
                <xsd:element ref="ns4:MediaServiceSystemTags" minOccurs="0"/>
                <xsd:element ref="ns4:MediaServiceOCR"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cf637f1-8c25-4d9a-980b-6e4ba7ce705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64a537f-7337-4f42-a32b-b0b33cbbf43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_activity" ma:index="16" nillable="true" ma:displayName="_activity" ma:hidden="true" ma:internalName="_activity">
      <xsd:simpleType>
        <xsd:restriction base="dms:Note"/>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ystemTags" ma:index="19" nillable="true" ma:displayName="MediaServiceSystemTags" ma:hidden="true" ma:internalName="MediaServiceSystemTags" ma:readOnly="true">
      <xsd:simpleType>
        <xsd:restriction base="dms:Note"/>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15771A5-76B5-4380-BEA3-F87A9ABF1474}">
  <ds:schemaRefs>
    <ds:schemaRef ds:uri="http://schemas.microsoft.com/sharepoint/v3/contenttype/forms"/>
  </ds:schemaRefs>
</ds:datastoreItem>
</file>

<file path=customXml/itemProps2.xml><?xml version="1.0" encoding="utf-8"?>
<ds:datastoreItem xmlns:ds="http://schemas.openxmlformats.org/officeDocument/2006/customXml" ds:itemID="{AC8A0A30-BFD2-4738-8DAB-63CF6A72EA5A}">
  <ds:schemaRefs>
    <ds:schemaRef ds:uri="http://purl.org/dc/elements/1.1/"/>
    <ds:schemaRef ds:uri="http://purl.org/dc/dcmitype/"/>
    <ds:schemaRef ds:uri="http://schemas.microsoft.com/office/2006/metadata/properties"/>
    <ds:schemaRef ds:uri="http://schemas.openxmlformats.org/package/2006/metadata/core-properties"/>
    <ds:schemaRef ds:uri="http://schemas.microsoft.com/office/2006/documentManagement/types"/>
    <ds:schemaRef ds:uri="http://schemas.microsoft.com/office/infopath/2007/PartnerControls"/>
    <ds:schemaRef ds:uri="b64a537f-7337-4f42-a32b-b0b33cbbf43a"/>
    <ds:schemaRef ds:uri="fcf637f1-8c25-4d9a-980b-6e4ba7ce705d"/>
    <ds:schemaRef ds:uri="http://www.w3.org/XML/1998/namespace"/>
    <ds:schemaRef ds:uri="http://purl.org/dc/terms/"/>
  </ds:schemaRefs>
</ds:datastoreItem>
</file>

<file path=customXml/itemProps3.xml><?xml version="1.0" encoding="utf-8"?>
<ds:datastoreItem xmlns:ds="http://schemas.openxmlformats.org/officeDocument/2006/customXml" ds:itemID="{BD256463-BFF8-4163-A3F9-A3601AA9BB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cf637f1-8c25-4d9a-980b-6e4ba7ce705d"/>
    <ds:schemaRef ds:uri="b64a537f-7337-4f42-a32b-b0b33cbbf43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16166</TotalTime>
  <Words>11109</Words>
  <Application>Microsoft Office PowerPoint</Application>
  <PresentationFormat>Widescreen</PresentationFormat>
  <Paragraphs>908</Paragraphs>
  <Slides>66</Slides>
  <Notes>66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66</vt:i4>
      </vt:variant>
    </vt:vector>
  </HeadingPairs>
  <TitlesOfParts>
    <vt:vector size="74" baseType="lpstr">
      <vt:lpstr>Arial</vt:lpstr>
      <vt:lpstr>Calibri</vt:lpstr>
      <vt:lpstr>Calibri Light</vt:lpstr>
      <vt:lpstr>Google Sans</vt:lpstr>
      <vt:lpstr>Open Sans</vt:lpstr>
      <vt:lpstr>Source Sans Pro</vt:lpstr>
      <vt:lpstr>Wingdings</vt:lpstr>
      <vt:lpstr>Office Theme</vt:lpstr>
      <vt:lpstr>PowerPoint Presentation</vt:lpstr>
      <vt:lpstr>Introduction</vt:lpstr>
      <vt:lpstr>Course Description</vt:lpstr>
      <vt:lpstr>Learning Outcomes</vt:lpstr>
      <vt:lpstr>Course Topics</vt:lpstr>
      <vt:lpstr>PowerPoint Presentation</vt:lpstr>
      <vt:lpstr>Internal Organizing: Basic Concepts</vt:lpstr>
      <vt:lpstr>Remember Your ‘Why’</vt:lpstr>
      <vt:lpstr>Remember What A Union Is</vt:lpstr>
      <vt:lpstr>Remember What A Union Isn’t</vt:lpstr>
      <vt:lpstr>Types of Internal Campaigns</vt:lpstr>
      <vt:lpstr>Get to Our Baseline</vt:lpstr>
      <vt:lpstr>Internal Organizing: Basic Concepts</vt:lpstr>
      <vt:lpstr>PowerPoint Presentation</vt:lpstr>
      <vt:lpstr>How do Members view our Union?</vt:lpstr>
      <vt:lpstr>How do Members experience our Union?</vt:lpstr>
      <vt:lpstr>District Council Self-Assessment Snapshot Quiz</vt:lpstr>
      <vt:lpstr>How did your District Council score?</vt:lpstr>
      <vt:lpstr>PowerPoint Presentation</vt:lpstr>
      <vt:lpstr>Getting Started</vt:lpstr>
      <vt:lpstr>Why should we run an Internal Organizing Campaign?</vt:lpstr>
      <vt:lpstr>Meet Workers Where They’re At</vt:lpstr>
      <vt:lpstr>Let’s Talk About Jobsite Visits</vt:lpstr>
      <vt:lpstr>Let’s Talk About House Calls</vt:lpstr>
      <vt:lpstr>PowerPoint Presentation</vt:lpstr>
      <vt:lpstr>Structured Conversations</vt:lpstr>
      <vt:lpstr>What are the characteristics of a Transactional Interaction?</vt:lpstr>
      <vt:lpstr>Why do we need to approach conversations with members and  potential members differently?</vt:lpstr>
      <vt:lpstr>What are Structured Conversations?</vt:lpstr>
      <vt:lpstr>What are the 7 Steps to a Structured Conversation?</vt:lpstr>
      <vt:lpstr>Step 1: Introduction</vt:lpstr>
      <vt:lpstr>Step 2: Finding the issues and getting the story</vt:lpstr>
      <vt:lpstr>Step 3: Agitation</vt:lpstr>
      <vt:lpstr>Step 4: Vision</vt:lpstr>
      <vt:lpstr>Step 5: Calling the Question or the ‘Ask’</vt:lpstr>
      <vt:lpstr>Step 6: Inoculation</vt:lpstr>
      <vt:lpstr>Step 7: Plan to Win/Commitment</vt:lpstr>
      <vt:lpstr>Objections from Members and Workers</vt:lpstr>
      <vt:lpstr>Overcoming Objections</vt:lpstr>
      <vt:lpstr>Talking About Dues</vt:lpstr>
      <vt:lpstr>PowerPoint Presentation</vt:lpstr>
      <vt:lpstr>What is Active Listening?</vt:lpstr>
      <vt:lpstr>Key Elements of Active Listening</vt:lpstr>
      <vt:lpstr>7 Key Tips for Dealing with Difficult Situations</vt:lpstr>
      <vt:lpstr>Practice Active Listening - Scenario 1: We Don’t Have A Voice.</vt:lpstr>
      <vt:lpstr>Practice Active Listening - Scenario 2: Our Union Does Not Support Me.</vt:lpstr>
      <vt:lpstr>Practice Active Listening - Scenario 3: Failed To Prioritize Our Interests</vt:lpstr>
      <vt:lpstr>What Can YOU Do? </vt:lpstr>
      <vt:lpstr>Member Conversation Roleplays</vt:lpstr>
      <vt:lpstr>PowerPoint Presentation</vt:lpstr>
      <vt:lpstr>Getting Started</vt:lpstr>
      <vt:lpstr>6 Steps to Build an Internal Campaign</vt:lpstr>
      <vt:lpstr>Step 1: Identify Member Issues</vt:lpstr>
      <vt:lpstr>Step 2: Analyze Initial Capacity</vt:lpstr>
      <vt:lpstr>Step 3: Determine the Campaign</vt:lpstr>
      <vt:lpstr>Step 4: Make a Detailed Plan</vt:lpstr>
      <vt:lpstr>Step 4: Make a Detailed Plan, continued</vt:lpstr>
      <vt:lpstr>Step 5: Build Membership Capacity</vt:lpstr>
      <vt:lpstr>Step 6: Launch the Campaign</vt:lpstr>
      <vt:lpstr>Connecting to a Movement</vt:lpstr>
      <vt:lpstr>PowerPoint Presentation</vt:lpstr>
      <vt:lpstr>House Calls</vt:lpstr>
      <vt:lpstr>PowerPoint Presentation</vt:lpstr>
      <vt:lpstr>Bringing it all Together through Individual Internal Organizing  Workplans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Blue Ocelot</dc:creator>
  <cp:lastModifiedBy>Donna Cruz</cp:lastModifiedBy>
  <cp:revision>324</cp:revision>
  <dcterms:created xsi:type="dcterms:W3CDTF">2024-09-19T19:34:13Z</dcterms:created>
  <dcterms:modified xsi:type="dcterms:W3CDTF">2026-09-04T21:30:14Z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C327BAA6-9E6B-4D50-8729-8CEBD4447D9C</vt:lpwstr>
  </property>
  <property fmtid="{D5CDD505-2E9C-101B-9397-08002B2CF9AE}" pid="3" name="ArticulatePath">
    <vt:lpwstr>Template</vt:lpwstr>
  </property>
  <property fmtid="{D5CDD505-2E9C-101B-9397-08002B2CF9AE}" pid="4" name="ContentTypeId">
    <vt:lpwstr>0x010100F508C7FB2C430040A1A6FE27EEBBC70B</vt:lpwstr>
  </property>
</Properties>
</file>