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9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0.xml" ContentType="application/vnd.openxmlformats-officedocument.presentationml.tags+xml"/>
  <Override PartName="/ppt/notesSlides/notesSlide19.xml" ContentType="application/vnd.openxmlformats-officedocument.presentationml.notesSlide+xml"/>
  <Override PartName="/ppt/tags/tag11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12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0.xml" ContentType="application/vnd.openxmlformats-officedocument.presentationml.notesSlide+xml"/>
  <Override PartName="/ppt/tags/tag13.xml" ContentType="application/vnd.openxmlformats-officedocument.presentationml.tags+xml"/>
  <Override PartName="/ppt/notesSlides/notesSlide41.xml" ContentType="application/vnd.openxmlformats-officedocument.presentationml.notesSlide+xml"/>
  <Override PartName="/ppt/tags/tag14.xml" ContentType="application/vnd.openxmlformats-officedocument.presentationml.tags+xml"/>
  <Override PartName="/ppt/notesSlides/notesSlide42.xml" ContentType="application/vnd.openxmlformats-officedocument.presentationml.notesSlide+xml"/>
  <Override PartName="/ppt/tags/tag15.xml" ContentType="application/vnd.openxmlformats-officedocument.presentationml.tags+xml"/>
  <Override PartName="/ppt/notesSlides/notesSlide43.xml" ContentType="application/vnd.openxmlformats-officedocument.presentationml.notesSlide+xml"/>
  <Override PartName="/ppt/tags/tag16.xml" ContentType="application/vnd.openxmlformats-officedocument.presentationml.tags+xml"/>
  <Override PartName="/ppt/notesSlides/notesSlide44.xml" ContentType="application/vnd.openxmlformats-officedocument.presentationml.notesSlide+xml"/>
  <Override PartName="/ppt/tags/tag17.xml" ContentType="application/vnd.openxmlformats-officedocument.presentationml.tags+xml"/>
  <Override PartName="/ppt/notesSlides/notesSlide45.xml" ContentType="application/vnd.openxmlformats-officedocument.presentationml.notesSlide+xml"/>
  <Override PartName="/ppt/tags/tag18.xml" ContentType="application/vnd.openxmlformats-officedocument.presentationml.tags+xml"/>
  <Override PartName="/ppt/notesSlides/notesSlide46.xml" ContentType="application/vnd.openxmlformats-officedocument.presentationml.notesSlide+xml"/>
  <Override PartName="/ppt/tags/tag19.xml" ContentType="application/vnd.openxmlformats-officedocument.presentationml.tags+xml"/>
  <Override PartName="/ppt/notesSlides/notesSlide47.xml" ContentType="application/vnd.openxmlformats-officedocument.presentationml.notesSlide+xml"/>
  <Override PartName="/ppt/tags/tag20.xml" ContentType="application/vnd.openxmlformats-officedocument.presentationml.tags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tags/tag21.xml" ContentType="application/vnd.openxmlformats-officedocument.presentationml.tags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tags/tag22.xml" ContentType="application/vnd.openxmlformats-officedocument.presentationml.tags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23.xml" ContentType="application/vnd.openxmlformats-officedocument.presentationml.tags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tags/tag24.xml" ContentType="application/vnd.openxmlformats-officedocument.presentationml.tags+xml"/>
  <Override PartName="/ppt/notesSlides/notesSlide65.xml" ContentType="application/vnd.openxmlformats-officedocument.presentationml.notesSlide+xml"/>
  <Override PartName="/ppt/tags/tag25.xml" ContentType="application/vnd.openxmlformats-officedocument.presentationml.tags+xml"/>
  <Override PartName="/ppt/notesSlides/notesSlide6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71"/>
  </p:notesMasterIdLst>
  <p:handoutMasterIdLst>
    <p:handoutMasterId r:id="rId72"/>
  </p:handoutMasterIdLst>
  <p:sldIdLst>
    <p:sldId id="256" r:id="rId5"/>
    <p:sldId id="329" r:id="rId6"/>
    <p:sldId id="283" r:id="rId7"/>
    <p:sldId id="285" r:id="rId8"/>
    <p:sldId id="381" r:id="rId9"/>
    <p:sldId id="330" r:id="rId10"/>
    <p:sldId id="292" r:id="rId11"/>
    <p:sldId id="270" r:id="rId12"/>
    <p:sldId id="271" r:id="rId13"/>
    <p:sldId id="272" r:id="rId14"/>
    <p:sldId id="391" r:id="rId15"/>
    <p:sldId id="392" r:id="rId16"/>
    <p:sldId id="273" r:id="rId17"/>
    <p:sldId id="331" r:id="rId18"/>
    <p:sldId id="275" r:id="rId19"/>
    <p:sldId id="276" r:id="rId20"/>
    <p:sldId id="277" r:id="rId21"/>
    <p:sldId id="278" r:id="rId22"/>
    <p:sldId id="332" r:id="rId23"/>
    <p:sldId id="290" r:id="rId24"/>
    <p:sldId id="390" r:id="rId25"/>
    <p:sldId id="280" r:id="rId26"/>
    <p:sldId id="333" r:id="rId27"/>
    <p:sldId id="334" r:id="rId28"/>
    <p:sldId id="349" r:id="rId29"/>
    <p:sldId id="336" r:id="rId30"/>
    <p:sldId id="337" r:id="rId31"/>
    <p:sldId id="338" r:id="rId32"/>
    <p:sldId id="352" r:id="rId33"/>
    <p:sldId id="340" r:id="rId34"/>
    <p:sldId id="341" r:id="rId35"/>
    <p:sldId id="342" r:id="rId36"/>
    <p:sldId id="343" r:id="rId37"/>
    <p:sldId id="344" r:id="rId38"/>
    <p:sldId id="345" r:id="rId39"/>
    <p:sldId id="346" r:id="rId40"/>
    <p:sldId id="347" r:id="rId41"/>
    <p:sldId id="348" r:id="rId42"/>
    <p:sldId id="350" r:id="rId43"/>
    <p:sldId id="351" r:id="rId44"/>
    <p:sldId id="360" r:id="rId45"/>
    <p:sldId id="384" r:id="rId46"/>
    <p:sldId id="385" r:id="rId47"/>
    <p:sldId id="386" r:id="rId48"/>
    <p:sldId id="387" r:id="rId49"/>
    <p:sldId id="353" r:id="rId50"/>
    <p:sldId id="388" r:id="rId51"/>
    <p:sldId id="389" r:id="rId52"/>
    <p:sldId id="354" r:id="rId53"/>
    <p:sldId id="376" r:id="rId54"/>
    <p:sldId id="356" r:id="rId55"/>
    <p:sldId id="364" r:id="rId56"/>
    <p:sldId id="357" r:id="rId57"/>
    <p:sldId id="358" r:id="rId58"/>
    <p:sldId id="359" r:id="rId59"/>
    <p:sldId id="365" r:id="rId60"/>
    <p:sldId id="375" r:id="rId61"/>
    <p:sldId id="366" r:id="rId62"/>
    <p:sldId id="367" r:id="rId63"/>
    <p:sldId id="368" r:id="rId64"/>
    <p:sldId id="377" r:id="rId65"/>
    <p:sldId id="380" r:id="rId66"/>
    <p:sldId id="383" r:id="rId67"/>
    <p:sldId id="370" r:id="rId68"/>
    <p:sldId id="325" r:id="rId69"/>
    <p:sldId id="327" r:id="rId70"/>
  </p:sldIdLst>
  <p:sldSz cx="12192000" cy="6858000"/>
  <p:notesSz cx="6858000" cy="9144000"/>
  <p:custDataLst>
    <p:tags r:id="rId7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nna Cruz" initials="DC" lastIdx="1" clrIdx="0">
    <p:extLst>
      <p:ext uri="{19B8F6BF-5375-455C-9EA6-DF929625EA0E}">
        <p15:presenceInfo xmlns:p15="http://schemas.microsoft.com/office/powerpoint/2012/main" userId="S-1-5-21-1085031214-823518204-839522115-20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B909"/>
    <a:srgbClr val="FFD03B"/>
    <a:srgbClr val="E7B909"/>
    <a:srgbClr val="FAD31C"/>
    <a:srgbClr val="FFFD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473969-F451-4352-8388-BDAC4789BD70}" v="3" dt="2026-02-06T19:54:26.298"/>
    <p1510:client id="{846D3D6C-8365-AB83-8D2E-A928B9C59259}" v="50" dt="2026-02-06T15:46:49.0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4" autoAdjust="0"/>
    <p:restoredTop sz="56765" autoAdjust="0"/>
  </p:normalViewPr>
  <p:slideViewPr>
    <p:cSldViewPr snapToGrid="0" showGuides="1">
      <p:cViewPr varScale="1">
        <p:scale>
          <a:sx n="44" d="100"/>
          <a:sy n="44" d="100"/>
        </p:scale>
        <p:origin x="1134" y="36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39" d="100"/>
          <a:sy n="139" d="100"/>
        </p:scale>
        <p:origin x="114" y="8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commentAuthors" Target="commentAuthors.xml"/><Relationship Id="rId79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ags" Target="tags/tag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97886C-1BDF-45DC-8E81-676B714E831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CA"/>
        </a:p>
      </dgm:t>
    </dgm:pt>
    <dgm:pt modelId="{791E0CC1-D10D-47EC-BE18-9F1C6D105A90}">
      <dgm:prSet phldrT="[Text]" custT="1"/>
      <dgm:spPr/>
      <dgm:t>
        <a:bodyPr anchor="t"/>
        <a:lstStyle/>
        <a:p>
          <a:pPr algn="l">
            <a:lnSpc>
              <a:spcPct val="100000"/>
            </a:lnSpc>
          </a:pP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Aumentar a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participação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motivação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dos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membros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em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relação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 iniciativas </a:t>
          </a:r>
          <a:r>
            <a:rPr lang="es-ES" sz="17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internas de </a:t>
          </a:r>
          <a:r>
            <a:rPr lang="es-ES" sz="1700" b="1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fortalecimento</a:t>
          </a:r>
          <a:r>
            <a:rPr lang="es-ES" sz="17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é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essencial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para conquistar contratos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melhores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 aumentar a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participação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no mercado. </a:t>
          </a:r>
          <a:endParaRPr lang="en-CA" sz="17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6657481-3E3B-4E96-BDF4-B35334815B09}" type="parTrans" cxnId="{DA4D1A12-6936-4098-93D3-AE6A1BFFD980}">
      <dgm:prSet/>
      <dgm:spPr/>
      <dgm:t>
        <a:bodyPr/>
        <a:lstStyle/>
        <a:p>
          <a:endParaRPr lang="en-CA"/>
        </a:p>
      </dgm:t>
    </dgm:pt>
    <dgm:pt modelId="{DAE3EA40-DD9A-4D5D-850C-8CBF45A4FE5D}" type="sibTrans" cxnId="{DA4D1A12-6936-4098-93D3-AE6A1BFFD980}">
      <dgm:prSet/>
      <dgm:spPr/>
      <dgm:t>
        <a:bodyPr/>
        <a:lstStyle/>
        <a:p>
          <a:endParaRPr lang="en-CA"/>
        </a:p>
      </dgm:t>
    </dgm:pt>
    <dgm:pt modelId="{965E262D-E6C4-4A7F-BC59-5147175042F8}">
      <dgm:prSet custT="1"/>
      <dgm:spPr/>
      <dgm:t>
        <a:bodyPr anchor="t"/>
        <a:lstStyle/>
        <a:p>
          <a:pPr algn="l">
            <a:lnSpc>
              <a:spcPct val="100000"/>
            </a:lnSpc>
          </a:pP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Uma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b="1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adesão</a:t>
          </a:r>
          <a:r>
            <a:rPr lang="es-ES" sz="17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b="1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ativa</a:t>
          </a:r>
          <a:r>
            <a:rPr lang="es-ES" sz="17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 engajada 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pode ser integrada a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campanhas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organização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externas que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atraem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novos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membros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melhoram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as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condições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como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um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todo,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além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aumentar a FORÇA dos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trabalhadores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no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setor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construção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 em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outros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locais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trabalho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representados pela IUPAT.</a:t>
          </a:r>
          <a:endParaRPr lang="en-CA" sz="17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129073D-1E3C-4126-A310-A1351BB7569C}" type="parTrans" cxnId="{359EF7AB-B9B5-40AA-A873-682CEAEEE512}">
      <dgm:prSet/>
      <dgm:spPr/>
      <dgm:t>
        <a:bodyPr/>
        <a:lstStyle/>
        <a:p>
          <a:endParaRPr lang="en-CA"/>
        </a:p>
      </dgm:t>
    </dgm:pt>
    <dgm:pt modelId="{1D091CA7-712F-49A6-9983-9CF121E2DD36}" type="sibTrans" cxnId="{359EF7AB-B9B5-40AA-A873-682CEAEEE512}">
      <dgm:prSet/>
      <dgm:spPr/>
      <dgm:t>
        <a:bodyPr/>
        <a:lstStyle/>
        <a:p>
          <a:endParaRPr lang="en-CA"/>
        </a:p>
      </dgm:t>
    </dgm:pt>
    <dgm:pt modelId="{D9B50DAC-962F-41F4-8BED-E1CF9B348878}">
      <dgm:prSet custT="1"/>
      <dgm:spPr/>
      <dgm:t>
        <a:bodyPr anchor="t"/>
        <a:lstStyle/>
        <a:p>
          <a:pPr algn="l">
            <a:lnSpc>
              <a:spcPct val="100000"/>
            </a:lnSpc>
          </a:pP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 </a:t>
          </a:r>
          <a:r>
            <a:rPr lang="es-ES" sz="1700" b="1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adesão</a:t>
          </a:r>
          <a:r>
            <a:rPr lang="es-ES" sz="17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participativa 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amplia a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possibilidade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aumentar a base de poder por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meio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da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participação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comunidades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mais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abrangentes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quais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eles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estão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inseridos em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campanhas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contratuais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CA" sz="17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996428A-2955-4CC4-96E6-CB0C329BDCCF}" type="parTrans" cxnId="{78382E2A-5920-4475-832A-E0D2BCD4A4C5}">
      <dgm:prSet/>
      <dgm:spPr/>
      <dgm:t>
        <a:bodyPr/>
        <a:lstStyle/>
        <a:p>
          <a:endParaRPr lang="en-CA"/>
        </a:p>
      </dgm:t>
    </dgm:pt>
    <dgm:pt modelId="{C894B269-B76F-4271-9072-8F3F6B1B72A2}" type="sibTrans" cxnId="{78382E2A-5920-4475-832A-E0D2BCD4A4C5}">
      <dgm:prSet/>
      <dgm:spPr/>
      <dgm:t>
        <a:bodyPr/>
        <a:lstStyle/>
        <a:p>
          <a:endParaRPr lang="en-CA"/>
        </a:p>
      </dgm:t>
    </dgm:pt>
    <dgm:pt modelId="{AC7C0CC1-B2A3-4DCD-BF72-1F2D73AF91D3}">
      <dgm:prSet custT="1"/>
      <dgm:spPr/>
      <dgm:t>
        <a:bodyPr anchor="t"/>
        <a:lstStyle/>
        <a:p>
          <a:pPr algn="l">
            <a:lnSpc>
              <a:spcPct val="100000"/>
            </a:lnSpc>
          </a:pP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Os </a:t>
          </a:r>
          <a:r>
            <a:rPr lang="es-ES" sz="1700" b="1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membros</a:t>
          </a:r>
          <a:r>
            <a:rPr lang="es-ES" sz="17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base do sindicato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são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os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melhores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para divulgar as perspectivas dos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trabalhadores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o que aumenta o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apoio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 políticas em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prol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dos sindicatos e iniciativas de FORTALECIMENTO do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trabalhador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entre o público em </a:t>
          </a:r>
          <a:r>
            <a:rPr lang="es-ES" sz="17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geral</a:t>
          </a:r>
          <a:r>
            <a:rPr lang="es-ES" sz="17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CA" sz="17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C53ABAF-5BE0-4ABA-A68A-867D9E10679A}" type="parTrans" cxnId="{461E09F6-F0FF-4EB2-9F8E-7CD57C332A6D}">
      <dgm:prSet/>
      <dgm:spPr/>
      <dgm:t>
        <a:bodyPr/>
        <a:lstStyle/>
        <a:p>
          <a:endParaRPr lang="en-CA"/>
        </a:p>
      </dgm:t>
    </dgm:pt>
    <dgm:pt modelId="{5F86245D-7DBB-409A-BD65-B450A3FD3AEB}" type="sibTrans" cxnId="{461E09F6-F0FF-4EB2-9F8E-7CD57C332A6D}">
      <dgm:prSet/>
      <dgm:spPr/>
      <dgm:t>
        <a:bodyPr/>
        <a:lstStyle/>
        <a:p>
          <a:endParaRPr lang="en-CA"/>
        </a:p>
      </dgm:t>
    </dgm:pt>
    <dgm:pt modelId="{B53C82DB-5ED2-472A-B67A-9325C7363A8B}" type="pres">
      <dgm:prSet presAssocID="{7497886C-1BDF-45DC-8E81-676B714E8312}" presName="diagram" presStyleCnt="0">
        <dgm:presLayoutVars>
          <dgm:dir/>
          <dgm:resizeHandles val="exact"/>
        </dgm:presLayoutVars>
      </dgm:prSet>
      <dgm:spPr/>
    </dgm:pt>
    <dgm:pt modelId="{0D48C0A4-39FC-4DBF-A90E-7DEA9E1C5746}" type="pres">
      <dgm:prSet presAssocID="{791E0CC1-D10D-47EC-BE18-9F1C6D105A90}" presName="node" presStyleLbl="node1" presStyleIdx="0" presStyleCnt="4" custScaleX="117863">
        <dgm:presLayoutVars>
          <dgm:bulletEnabled val="1"/>
        </dgm:presLayoutVars>
      </dgm:prSet>
      <dgm:spPr/>
    </dgm:pt>
    <dgm:pt modelId="{3E032A71-6334-41E2-B08D-85F0B77179BF}" type="pres">
      <dgm:prSet presAssocID="{DAE3EA40-DD9A-4D5D-850C-8CBF45A4FE5D}" presName="sibTrans" presStyleCnt="0"/>
      <dgm:spPr/>
    </dgm:pt>
    <dgm:pt modelId="{03242F2B-D615-437F-89DB-78E81F0F3393}" type="pres">
      <dgm:prSet presAssocID="{965E262D-E6C4-4A7F-BC59-5147175042F8}" presName="node" presStyleLbl="node1" presStyleIdx="1" presStyleCnt="4" custScaleX="142574">
        <dgm:presLayoutVars>
          <dgm:bulletEnabled val="1"/>
        </dgm:presLayoutVars>
      </dgm:prSet>
      <dgm:spPr/>
    </dgm:pt>
    <dgm:pt modelId="{353F02E4-0417-4CF0-8C9E-4D5D7F0E181A}" type="pres">
      <dgm:prSet presAssocID="{1D091CA7-712F-49A6-9983-9CF121E2DD36}" presName="sibTrans" presStyleCnt="0"/>
      <dgm:spPr/>
    </dgm:pt>
    <dgm:pt modelId="{01E5D50B-081A-40EF-9A73-6DE741D53CEF}" type="pres">
      <dgm:prSet presAssocID="{D9B50DAC-962F-41F4-8BED-E1CF9B348878}" presName="node" presStyleLbl="node1" presStyleIdx="2" presStyleCnt="4" custScaleX="117965">
        <dgm:presLayoutVars>
          <dgm:bulletEnabled val="1"/>
        </dgm:presLayoutVars>
      </dgm:prSet>
      <dgm:spPr/>
    </dgm:pt>
    <dgm:pt modelId="{AE51A913-C289-43EE-BC16-64DA38FB5468}" type="pres">
      <dgm:prSet presAssocID="{C894B269-B76F-4271-9072-8F3F6B1B72A2}" presName="sibTrans" presStyleCnt="0"/>
      <dgm:spPr/>
    </dgm:pt>
    <dgm:pt modelId="{ACFBE58B-1A3F-4E4E-8375-F76DC3617C63}" type="pres">
      <dgm:prSet presAssocID="{AC7C0CC1-B2A3-4DCD-BF72-1F2D73AF91D3}" presName="node" presStyleLbl="node1" presStyleIdx="3" presStyleCnt="4" custScaleX="140569">
        <dgm:presLayoutVars>
          <dgm:bulletEnabled val="1"/>
        </dgm:presLayoutVars>
      </dgm:prSet>
      <dgm:spPr/>
    </dgm:pt>
  </dgm:ptLst>
  <dgm:cxnLst>
    <dgm:cxn modelId="{EBE0010B-E3FE-4A27-BF44-74388EE2F821}" type="presOf" srcId="{D9B50DAC-962F-41F4-8BED-E1CF9B348878}" destId="{01E5D50B-081A-40EF-9A73-6DE741D53CEF}" srcOrd="0" destOrd="0" presId="urn:microsoft.com/office/officeart/2005/8/layout/default"/>
    <dgm:cxn modelId="{DA4D1A12-6936-4098-93D3-AE6A1BFFD980}" srcId="{7497886C-1BDF-45DC-8E81-676B714E8312}" destId="{791E0CC1-D10D-47EC-BE18-9F1C6D105A90}" srcOrd="0" destOrd="0" parTransId="{06657481-3E3B-4E96-BDF4-B35334815B09}" sibTransId="{DAE3EA40-DD9A-4D5D-850C-8CBF45A4FE5D}"/>
    <dgm:cxn modelId="{78382E2A-5920-4475-832A-E0D2BCD4A4C5}" srcId="{7497886C-1BDF-45DC-8E81-676B714E8312}" destId="{D9B50DAC-962F-41F4-8BED-E1CF9B348878}" srcOrd="2" destOrd="0" parTransId="{3996428A-2955-4CC4-96E6-CB0C329BDCCF}" sibTransId="{C894B269-B76F-4271-9072-8F3F6B1B72A2}"/>
    <dgm:cxn modelId="{8E0E182C-69AE-4CF8-8B7B-F208BD186988}" type="presOf" srcId="{AC7C0CC1-B2A3-4DCD-BF72-1F2D73AF91D3}" destId="{ACFBE58B-1A3F-4E4E-8375-F76DC3617C63}" srcOrd="0" destOrd="0" presId="urn:microsoft.com/office/officeart/2005/8/layout/default"/>
    <dgm:cxn modelId="{359EF7AB-B9B5-40AA-A873-682CEAEEE512}" srcId="{7497886C-1BDF-45DC-8E81-676B714E8312}" destId="{965E262D-E6C4-4A7F-BC59-5147175042F8}" srcOrd="1" destOrd="0" parTransId="{0129073D-1E3C-4126-A310-A1351BB7569C}" sibTransId="{1D091CA7-712F-49A6-9983-9CF121E2DD36}"/>
    <dgm:cxn modelId="{4AC717B6-74AF-4F5C-9E6D-BDD58ED233EB}" type="presOf" srcId="{7497886C-1BDF-45DC-8E81-676B714E8312}" destId="{B53C82DB-5ED2-472A-B67A-9325C7363A8B}" srcOrd="0" destOrd="0" presId="urn:microsoft.com/office/officeart/2005/8/layout/default"/>
    <dgm:cxn modelId="{6136D0C2-D738-487B-AD15-FA7A02DBAB40}" type="presOf" srcId="{791E0CC1-D10D-47EC-BE18-9F1C6D105A90}" destId="{0D48C0A4-39FC-4DBF-A90E-7DEA9E1C5746}" srcOrd="0" destOrd="0" presId="urn:microsoft.com/office/officeart/2005/8/layout/default"/>
    <dgm:cxn modelId="{31FACFF2-3582-4D30-A605-0FCF1A150E20}" type="presOf" srcId="{965E262D-E6C4-4A7F-BC59-5147175042F8}" destId="{03242F2B-D615-437F-89DB-78E81F0F3393}" srcOrd="0" destOrd="0" presId="urn:microsoft.com/office/officeart/2005/8/layout/default"/>
    <dgm:cxn modelId="{461E09F6-F0FF-4EB2-9F8E-7CD57C332A6D}" srcId="{7497886C-1BDF-45DC-8E81-676B714E8312}" destId="{AC7C0CC1-B2A3-4DCD-BF72-1F2D73AF91D3}" srcOrd="3" destOrd="0" parTransId="{2C53ABAF-5BE0-4ABA-A68A-867D9E10679A}" sibTransId="{5F86245D-7DBB-409A-BD65-B450A3FD3AEB}"/>
    <dgm:cxn modelId="{F09A9483-9DA9-4F9D-9E45-F53F4B6ED39A}" type="presParOf" srcId="{B53C82DB-5ED2-472A-B67A-9325C7363A8B}" destId="{0D48C0A4-39FC-4DBF-A90E-7DEA9E1C5746}" srcOrd="0" destOrd="0" presId="urn:microsoft.com/office/officeart/2005/8/layout/default"/>
    <dgm:cxn modelId="{88FAFE77-65B2-4644-B372-AE77F89C44CF}" type="presParOf" srcId="{B53C82DB-5ED2-472A-B67A-9325C7363A8B}" destId="{3E032A71-6334-41E2-B08D-85F0B77179BF}" srcOrd="1" destOrd="0" presId="urn:microsoft.com/office/officeart/2005/8/layout/default"/>
    <dgm:cxn modelId="{03615FEC-0374-449A-B3A3-E52E8D7D87AA}" type="presParOf" srcId="{B53C82DB-5ED2-472A-B67A-9325C7363A8B}" destId="{03242F2B-D615-437F-89DB-78E81F0F3393}" srcOrd="2" destOrd="0" presId="urn:microsoft.com/office/officeart/2005/8/layout/default"/>
    <dgm:cxn modelId="{048DF297-983E-4100-9C20-654EBC1BC31F}" type="presParOf" srcId="{B53C82DB-5ED2-472A-B67A-9325C7363A8B}" destId="{353F02E4-0417-4CF0-8C9E-4D5D7F0E181A}" srcOrd="3" destOrd="0" presId="urn:microsoft.com/office/officeart/2005/8/layout/default"/>
    <dgm:cxn modelId="{4CC918CD-EDD3-4601-8C7D-E31F8059E3F9}" type="presParOf" srcId="{B53C82DB-5ED2-472A-B67A-9325C7363A8B}" destId="{01E5D50B-081A-40EF-9A73-6DE741D53CEF}" srcOrd="4" destOrd="0" presId="urn:microsoft.com/office/officeart/2005/8/layout/default"/>
    <dgm:cxn modelId="{7AC2DC52-A625-4F8B-ABCF-0B6461A9D3FB}" type="presParOf" srcId="{B53C82DB-5ED2-472A-B67A-9325C7363A8B}" destId="{AE51A913-C289-43EE-BC16-64DA38FB5468}" srcOrd="5" destOrd="0" presId="urn:microsoft.com/office/officeart/2005/8/layout/default"/>
    <dgm:cxn modelId="{B8E481E9-5033-47A6-ACD8-8AF2107113EF}" type="presParOf" srcId="{B53C82DB-5ED2-472A-B67A-9325C7363A8B}" destId="{ACFBE58B-1A3F-4E4E-8375-F76DC3617C6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964C10-5E33-4B0D-A3EA-1C489DC8160F}" type="doc">
      <dgm:prSet loTypeId="urn:microsoft.com/office/officeart/2005/8/layout/default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CA"/>
        </a:p>
      </dgm:t>
    </dgm:pt>
    <dgm:pt modelId="{ADDF9B2D-63BD-4435-8621-67696E90C327}">
      <dgm:prSet phldrT="[Text]" custT="1"/>
      <dgm:spPr/>
      <dgm:t>
        <a:bodyPr/>
        <a:lstStyle/>
        <a:p>
          <a:pPr algn="l"/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As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objeções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geralmente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se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baseiam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em </a:t>
          </a:r>
          <a:r>
            <a:rPr lang="es-ES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medo </a:t>
          </a:r>
          <a:r>
            <a:rPr lang="es-ES" sz="2200" b="1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ou</a:t>
          </a:r>
          <a:r>
            <a:rPr lang="es-ES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falta de propósito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CA" sz="2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B01A4CC-34E4-4A00-A19A-72597B039C7B}" type="parTrans" cxnId="{41D36067-2469-44C3-A808-0E796C53A9DB}">
      <dgm:prSet/>
      <dgm:spPr/>
      <dgm:t>
        <a:bodyPr/>
        <a:lstStyle/>
        <a:p>
          <a:endParaRPr lang="en-CA"/>
        </a:p>
      </dgm:t>
    </dgm:pt>
    <dgm:pt modelId="{8BB8F6D0-3EAA-4E2E-B155-89493C4AF250}" type="sibTrans" cxnId="{41D36067-2469-44C3-A808-0E796C53A9DB}">
      <dgm:prSet/>
      <dgm:spPr/>
      <dgm:t>
        <a:bodyPr/>
        <a:lstStyle/>
        <a:p>
          <a:endParaRPr lang="en-CA"/>
        </a:p>
      </dgm:t>
    </dgm:pt>
    <dgm:pt modelId="{CE83404C-3D05-4899-81EF-ECB3CBEE8167}">
      <dgm:prSet custT="1"/>
      <dgm:spPr/>
      <dgm:t>
        <a:bodyPr/>
        <a:lstStyle/>
        <a:p>
          <a:pPr algn="l"/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É difícil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lidar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com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tempo,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esforço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comprometimento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rejeição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CA" sz="2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A942932-976B-437E-A3D3-94E4B201EA96}" type="parTrans" cxnId="{ACF11739-CE68-411B-A570-CBD5D607039D}">
      <dgm:prSet/>
      <dgm:spPr/>
      <dgm:t>
        <a:bodyPr/>
        <a:lstStyle/>
        <a:p>
          <a:endParaRPr lang="en-CA"/>
        </a:p>
      </dgm:t>
    </dgm:pt>
    <dgm:pt modelId="{DDD9D81A-502F-4141-8EAD-DDF1FFF036F4}" type="sibTrans" cxnId="{ACF11739-CE68-411B-A570-CBD5D607039D}">
      <dgm:prSet/>
      <dgm:spPr/>
      <dgm:t>
        <a:bodyPr/>
        <a:lstStyle/>
        <a:p>
          <a:endParaRPr lang="en-CA"/>
        </a:p>
      </dgm:t>
    </dgm:pt>
    <dgm:pt modelId="{2B38865C-15E6-4EF4-BD15-B327CF0E9167}">
      <dgm:prSet custT="1"/>
      <dgm:spPr/>
      <dgm:t>
        <a:bodyPr/>
        <a:lstStyle/>
        <a:p>
          <a:pPr algn="l"/>
          <a:r>
            <a:rPr lang="es-ES" sz="2200" b="1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Experiências</a:t>
          </a:r>
          <a:r>
            <a:rPr lang="es-ES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anteriores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com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sindicatos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acabam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gerando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resistência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CA" sz="2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47C8D3B-6319-4CAA-82FB-73CE06B55088}" type="parTrans" cxnId="{37FBCE09-B851-4F70-AB6A-4A627222444D}">
      <dgm:prSet/>
      <dgm:spPr/>
      <dgm:t>
        <a:bodyPr/>
        <a:lstStyle/>
        <a:p>
          <a:endParaRPr lang="en-CA"/>
        </a:p>
      </dgm:t>
    </dgm:pt>
    <dgm:pt modelId="{C30FC78F-86AB-46D0-B9E7-67608948AF15}" type="sibTrans" cxnId="{37FBCE09-B851-4F70-AB6A-4A627222444D}">
      <dgm:prSet/>
      <dgm:spPr/>
      <dgm:t>
        <a:bodyPr/>
        <a:lstStyle/>
        <a:p>
          <a:endParaRPr lang="en-CA"/>
        </a:p>
      </dgm:t>
    </dgm:pt>
    <dgm:pt modelId="{1847CF4F-C0FC-42C2-A39C-FC4DB574ED4A}">
      <dgm:prSet custT="1"/>
      <dgm:spPr/>
      <dgm:t>
        <a:bodyPr/>
        <a:lstStyle/>
        <a:p>
          <a:pPr algn="l"/>
          <a:r>
            <a:rPr lang="en-CA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Contribuições</a:t>
          </a:r>
          <a:r>
            <a:rPr lang="en-CA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n-CA" sz="2200" b="1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sindicais</a:t>
          </a:r>
          <a:r>
            <a:rPr lang="en-CA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</a:p>
      </dgm:t>
    </dgm:pt>
    <dgm:pt modelId="{B7E0FC9A-27EF-4DFB-BBBB-F8BCD8503A33}" type="parTrans" cxnId="{842B8D46-27C8-4C23-83AD-A10C73822C4B}">
      <dgm:prSet/>
      <dgm:spPr/>
      <dgm:t>
        <a:bodyPr/>
        <a:lstStyle/>
        <a:p>
          <a:endParaRPr lang="en-CA"/>
        </a:p>
      </dgm:t>
    </dgm:pt>
    <dgm:pt modelId="{7808008A-B3A9-44B7-AFEC-1E83E53EC2BE}" type="sibTrans" cxnId="{842B8D46-27C8-4C23-83AD-A10C73822C4B}">
      <dgm:prSet/>
      <dgm:spPr/>
      <dgm:t>
        <a:bodyPr/>
        <a:lstStyle/>
        <a:p>
          <a:endParaRPr lang="en-CA"/>
        </a:p>
      </dgm:t>
    </dgm:pt>
    <dgm:pt modelId="{98636DDE-CC72-45B1-BEA6-4273D391A184}" type="pres">
      <dgm:prSet presAssocID="{BB964C10-5E33-4B0D-A3EA-1C489DC8160F}" presName="diagram" presStyleCnt="0">
        <dgm:presLayoutVars>
          <dgm:dir/>
          <dgm:resizeHandles val="exact"/>
        </dgm:presLayoutVars>
      </dgm:prSet>
      <dgm:spPr/>
    </dgm:pt>
    <dgm:pt modelId="{09D2E2AF-870C-4059-AD81-A1F9B1D7AA17}" type="pres">
      <dgm:prSet presAssocID="{ADDF9B2D-63BD-4435-8621-67696E90C327}" presName="node" presStyleLbl="node1" presStyleIdx="0" presStyleCnt="4" custScaleX="147347">
        <dgm:presLayoutVars>
          <dgm:bulletEnabled val="1"/>
        </dgm:presLayoutVars>
      </dgm:prSet>
      <dgm:spPr/>
    </dgm:pt>
    <dgm:pt modelId="{178FFFD6-F855-4317-A90D-3D0A2FFFBD37}" type="pres">
      <dgm:prSet presAssocID="{8BB8F6D0-3EAA-4E2E-B155-89493C4AF250}" presName="sibTrans" presStyleCnt="0"/>
      <dgm:spPr/>
    </dgm:pt>
    <dgm:pt modelId="{ADD33504-FA6E-4452-8055-E4009ECB42DA}" type="pres">
      <dgm:prSet presAssocID="{CE83404C-3D05-4899-81EF-ECB3CBEE8167}" presName="node" presStyleLbl="node1" presStyleIdx="1" presStyleCnt="4" custScaleX="135657">
        <dgm:presLayoutVars>
          <dgm:bulletEnabled val="1"/>
        </dgm:presLayoutVars>
      </dgm:prSet>
      <dgm:spPr/>
    </dgm:pt>
    <dgm:pt modelId="{23115117-1A63-49FC-A807-458720EACE9E}" type="pres">
      <dgm:prSet presAssocID="{DDD9D81A-502F-4141-8EAD-DDF1FFF036F4}" presName="sibTrans" presStyleCnt="0"/>
      <dgm:spPr/>
    </dgm:pt>
    <dgm:pt modelId="{91C28C8E-A843-4F1A-A577-7DC202E1F4E5}" type="pres">
      <dgm:prSet presAssocID="{2B38865C-15E6-4EF4-BD15-B327CF0E9167}" presName="node" presStyleLbl="node1" presStyleIdx="2" presStyleCnt="4" custScaleX="145375">
        <dgm:presLayoutVars>
          <dgm:bulletEnabled val="1"/>
        </dgm:presLayoutVars>
      </dgm:prSet>
      <dgm:spPr/>
    </dgm:pt>
    <dgm:pt modelId="{CB8D9A8D-D1ED-40BF-BF86-2F39A8FB8EE4}" type="pres">
      <dgm:prSet presAssocID="{C30FC78F-86AB-46D0-B9E7-67608948AF15}" presName="sibTrans" presStyleCnt="0"/>
      <dgm:spPr/>
    </dgm:pt>
    <dgm:pt modelId="{9F131D86-2A15-42EC-BB59-73B9187D9BF6}" type="pres">
      <dgm:prSet presAssocID="{1847CF4F-C0FC-42C2-A39C-FC4DB574ED4A}" presName="node" presStyleLbl="node1" presStyleIdx="3" presStyleCnt="4" custScaleX="135657">
        <dgm:presLayoutVars>
          <dgm:bulletEnabled val="1"/>
        </dgm:presLayoutVars>
      </dgm:prSet>
      <dgm:spPr/>
    </dgm:pt>
  </dgm:ptLst>
  <dgm:cxnLst>
    <dgm:cxn modelId="{37FBCE09-B851-4F70-AB6A-4A627222444D}" srcId="{BB964C10-5E33-4B0D-A3EA-1C489DC8160F}" destId="{2B38865C-15E6-4EF4-BD15-B327CF0E9167}" srcOrd="2" destOrd="0" parTransId="{247C8D3B-6319-4CAA-82FB-73CE06B55088}" sibTransId="{C30FC78F-86AB-46D0-B9E7-67608948AF15}"/>
    <dgm:cxn modelId="{F7C4781C-D24D-4461-A7E4-2E613643C275}" type="presOf" srcId="{2B38865C-15E6-4EF4-BD15-B327CF0E9167}" destId="{91C28C8E-A843-4F1A-A577-7DC202E1F4E5}" srcOrd="0" destOrd="0" presId="urn:microsoft.com/office/officeart/2005/8/layout/default"/>
    <dgm:cxn modelId="{ACF11739-CE68-411B-A570-CBD5D607039D}" srcId="{BB964C10-5E33-4B0D-A3EA-1C489DC8160F}" destId="{CE83404C-3D05-4899-81EF-ECB3CBEE8167}" srcOrd="1" destOrd="0" parTransId="{3A942932-976B-437E-A3D3-94E4B201EA96}" sibTransId="{DDD9D81A-502F-4141-8EAD-DDF1FFF036F4}"/>
    <dgm:cxn modelId="{B82A4C5E-4BC4-4A63-9114-13CC257CAD9F}" type="presOf" srcId="{BB964C10-5E33-4B0D-A3EA-1C489DC8160F}" destId="{98636DDE-CC72-45B1-BEA6-4273D391A184}" srcOrd="0" destOrd="0" presId="urn:microsoft.com/office/officeart/2005/8/layout/default"/>
    <dgm:cxn modelId="{842B8D46-27C8-4C23-83AD-A10C73822C4B}" srcId="{BB964C10-5E33-4B0D-A3EA-1C489DC8160F}" destId="{1847CF4F-C0FC-42C2-A39C-FC4DB574ED4A}" srcOrd="3" destOrd="0" parTransId="{B7E0FC9A-27EF-4DFB-BBBB-F8BCD8503A33}" sibTransId="{7808008A-B3A9-44B7-AFEC-1E83E53EC2BE}"/>
    <dgm:cxn modelId="{41D36067-2469-44C3-A808-0E796C53A9DB}" srcId="{BB964C10-5E33-4B0D-A3EA-1C489DC8160F}" destId="{ADDF9B2D-63BD-4435-8621-67696E90C327}" srcOrd="0" destOrd="0" parTransId="{0B01A4CC-34E4-4A00-A19A-72597B039C7B}" sibTransId="{8BB8F6D0-3EAA-4E2E-B155-89493C4AF250}"/>
    <dgm:cxn modelId="{2823E853-087F-4CB2-91E7-262DFE22583B}" type="presOf" srcId="{CE83404C-3D05-4899-81EF-ECB3CBEE8167}" destId="{ADD33504-FA6E-4452-8055-E4009ECB42DA}" srcOrd="0" destOrd="0" presId="urn:microsoft.com/office/officeart/2005/8/layout/default"/>
    <dgm:cxn modelId="{E9945289-6C8E-4A2F-B314-C888BAA50A2F}" type="presOf" srcId="{ADDF9B2D-63BD-4435-8621-67696E90C327}" destId="{09D2E2AF-870C-4059-AD81-A1F9B1D7AA17}" srcOrd="0" destOrd="0" presId="urn:microsoft.com/office/officeart/2005/8/layout/default"/>
    <dgm:cxn modelId="{3B203FDE-5D05-4F69-9B29-3BFC83D80071}" type="presOf" srcId="{1847CF4F-C0FC-42C2-A39C-FC4DB574ED4A}" destId="{9F131D86-2A15-42EC-BB59-73B9187D9BF6}" srcOrd="0" destOrd="0" presId="urn:microsoft.com/office/officeart/2005/8/layout/default"/>
    <dgm:cxn modelId="{95658326-44D4-4907-8D60-DE62311E2EBF}" type="presParOf" srcId="{98636DDE-CC72-45B1-BEA6-4273D391A184}" destId="{09D2E2AF-870C-4059-AD81-A1F9B1D7AA17}" srcOrd="0" destOrd="0" presId="urn:microsoft.com/office/officeart/2005/8/layout/default"/>
    <dgm:cxn modelId="{20DBD328-728D-4430-916D-B78FEE0642A6}" type="presParOf" srcId="{98636DDE-CC72-45B1-BEA6-4273D391A184}" destId="{178FFFD6-F855-4317-A90D-3D0A2FFFBD37}" srcOrd="1" destOrd="0" presId="urn:microsoft.com/office/officeart/2005/8/layout/default"/>
    <dgm:cxn modelId="{B594F0F1-EE3F-4B80-8C9F-502803FCD647}" type="presParOf" srcId="{98636DDE-CC72-45B1-BEA6-4273D391A184}" destId="{ADD33504-FA6E-4452-8055-E4009ECB42DA}" srcOrd="2" destOrd="0" presId="urn:microsoft.com/office/officeart/2005/8/layout/default"/>
    <dgm:cxn modelId="{7A2DC39A-354A-4A01-96C1-45E21425FA9D}" type="presParOf" srcId="{98636DDE-CC72-45B1-BEA6-4273D391A184}" destId="{23115117-1A63-49FC-A807-458720EACE9E}" srcOrd="3" destOrd="0" presId="urn:microsoft.com/office/officeart/2005/8/layout/default"/>
    <dgm:cxn modelId="{2FC8724C-C739-4A8E-B1EC-D3BF2AEAAD7C}" type="presParOf" srcId="{98636DDE-CC72-45B1-BEA6-4273D391A184}" destId="{91C28C8E-A843-4F1A-A577-7DC202E1F4E5}" srcOrd="4" destOrd="0" presId="urn:microsoft.com/office/officeart/2005/8/layout/default"/>
    <dgm:cxn modelId="{A285D8B8-1068-4111-B964-458EB4C7F493}" type="presParOf" srcId="{98636DDE-CC72-45B1-BEA6-4273D391A184}" destId="{CB8D9A8D-D1ED-40BF-BF86-2F39A8FB8EE4}" srcOrd="5" destOrd="0" presId="urn:microsoft.com/office/officeart/2005/8/layout/default"/>
    <dgm:cxn modelId="{13EB9CF8-AD21-4D46-824C-A1B3B7913E59}" type="presParOf" srcId="{98636DDE-CC72-45B1-BEA6-4273D391A184}" destId="{9F131D86-2A15-42EC-BB59-73B9187D9BF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76727E-BDAA-457A-BF23-9170F014423F}" type="doc">
      <dgm:prSet loTypeId="urn:microsoft.com/office/officeart/2005/8/layout/vList2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CA"/>
        </a:p>
      </dgm:t>
    </dgm:pt>
    <dgm:pt modelId="{AC77A746-558D-4954-8B14-594787FC8819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Lembre-se dos </a:t>
          </a:r>
          <a:r>
            <a:rPr lang="es-ES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problemas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(os problemas deles,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não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os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nossos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).</a:t>
          </a:r>
          <a:endParaRPr lang="en-CA" sz="2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926DFBE-33D7-4827-A267-A6181FFEADCE}" type="parTrans" cxnId="{C9A6A855-1747-41FA-9B0A-D6E6821CEEB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CA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A19D72A-A03E-4B6B-AD80-3C91097B8635}" type="sibTrans" cxnId="{C9A6A855-1747-41FA-9B0A-D6E6821CEEB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CA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C84E0CD-406A-407D-97C8-68884BAF2983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Método de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Afirmação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Reconhecimento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Redirecionamento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</a:t>
          </a:r>
          <a:r>
            <a:rPr lang="es-ES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ARR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)</a:t>
          </a:r>
          <a:endParaRPr lang="en-CA" sz="2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9C61742-9644-423C-B78A-B464B487FFBB}" type="parTrans" cxnId="{86E6CAA9-101C-469E-B630-F0B42D6E6D6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CA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8E750E5-D761-488D-A640-4DAFC174EC79}" type="sibTrans" cxnId="{86E6CAA9-101C-469E-B630-F0B42D6E6D6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CA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932937C-AB35-46B8-9A96-A02D19BFED94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Passe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para a </a:t>
          </a:r>
          <a:r>
            <a:rPr lang="es-ES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tomada de </a:t>
          </a:r>
          <a:r>
            <a:rPr lang="es-ES" sz="2200" b="1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decisão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novamente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CA" sz="2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D77B0CD-98C2-4785-8FA9-4CA0D0A31F29}" type="parTrans" cxnId="{5E868F1C-25F5-4067-80E5-F05204E8AF3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CA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6E0B746-5F9C-4F47-B7A6-A5207B5EA34F}" type="sibTrans" cxnId="{5E868F1C-25F5-4067-80E5-F05204E8AF3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CA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C10DD59-A05C-4C8F-9F6C-BD434B44FE57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Transforme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isso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em algo </a:t>
          </a:r>
          <a:r>
            <a:rPr lang="es-ES" sz="2200" b="1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pessoal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CA" sz="2200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4EC3D54-1522-4645-9A5A-843DC88CE3C2}" type="parTrans" cxnId="{60B36655-D113-4885-B0FE-56B248775C7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CA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57C7ACC-FA87-43B4-9A39-9E52A773D5B4}" type="sibTrans" cxnId="{60B36655-D113-4885-B0FE-56B248775C7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CA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9737556-93C2-4CB3-8ECD-9A809D5023A2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Não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deixe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os </a:t>
          </a:r>
          <a:r>
            <a:rPr lang="es-ES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membros</a:t>
          </a:r>
          <a:r>
            <a:rPr lang="es-E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lado.</a:t>
          </a:r>
          <a:endParaRPr lang="en-CA" sz="2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72CA1A9-74B4-4F5D-BBD6-A9F7828F5CE5}" type="parTrans" cxnId="{A182F477-1EE4-4530-8FCE-00C807DC196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CA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18E6DAF-2764-4F48-A356-CD6C76DF1038}" type="sibTrans" cxnId="{A182F477-1EE4-4530-8FCE-00C807DC196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CA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0916D36-A27E-43EF-AB61-4A2C4F2642CF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CA" sz="2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Mencione</a:t>
          </a:r>
          <a:r>
            <a: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 </a:t>
          </a:r>
          <a:r>
            <a:rPr lang="en-CA" sz="2200" b="1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motivação</a:t>
          </a:r>
          <a:r>
            <a: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deles.</a:t>
          </a:r>
          <a:endParaRPr lang="en-CA" sz="2200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DCE53A5-E1A5-45F6-973E-36521D26D171}" type="parTrans" cxnId="{1A734761-8F8F-4549-BA55-8BC3B8A5051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CA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E735677-5174-4148-8869-D61718B48A88}" type="sibTrans" cxnId="{1A734761-8F8F-4549-BA55-8BC3B8A5051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CA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6095377-8C81-4B6B-99C8-E20EAB67782A}" type="pres">
      <dgm:prSet presAssocID="{CB76727E-BDAA-457A-BF23-9170F014423F}" presName="linear" presStyleCnt="0">
        <dgm:presLayoutVars>
          <dgm:animLvl val="lvl"/>
          <dgm:resizeHandles val="exact"/>
        </dgm:presLayoutVars>
      </dgm:prSet>
      <dgm:spPr/>
    </dgm:pt>
    <dgm:pt modelId="{28380988-1D7E-4B31-8DB0-17CC7ACA79F6}" type="pres">
      <dgm:prSet presAssocID="{AC77A746-558D-4954-8B14-594787FC8819}" presName="parentText" presStyleLbl="node1" presStyleIdx="0" presStyleCnt="6" custScaleX="88370" custScaleY="58914">
        <dgm:presLayoutVars>
          <dgm:chMax val="0"/>
          <dgm:bulletEnabled val="1"/>
        </dgm:presLayoutVars>
      </dgm:prSet>
      <dgm:spPr/>
    </dgm:pt>
    <dgm:pt modelId="{F9EC5613-C7F2-41BC-A1F8-044E9209BAC0}" type="pres">
      <dgm:prSet presAssocID="{9A19D72A-A03E-4B6B-AD80-3C91097B8635}" presName="spacer" presStyleCnt="0"/>
      <dgm:spPr/>
    </dgm:pt>
    <dgm:pt modelId="{744E25DC-ABFF-4A29-9A59-58FBF571400B}" type="pres">
      <dgm:prSet presAssocID="{AC84E0CD-406A-407D-97C8-68884BAF2983}" presName="parentText" presStyleLbl="node1" presStyleIdx="1" presStyleCnt="6" custScaleX="88370" custScaleY="58914">
        <dgm:presLayoutVars>
          <dgm:chMax val="0"/>
          <dgm:bulletEnabled val="1"/>
        </dgm:presLayoutVars>
      </dgm:prSet>
      <dgm:spPr/>
    </dgm:pt>
    <dgm:pt modelId="{16063324-ACAC-4654-BE89-ACE444477798}" type="pres">
      <dgm:prSet presAssocID="{38E750E5-D761-488D-A640-4DAFC174EC79}" presName="spacer" presStyleCnt="0"/>
      <dgm:spPr/>
    </dgm:pt>
    <dgm:pt modelId="{B2ED69C6-7C72-4317-9914-AD3CCE888A4E}" type="pres">
      <dgm:prSet presAssocID="{D932937C-AB35-46B8-9A96-A02D19BFED94}" presName="parentText" presStyleLbl="node1" presStyleIdx="2" presStyleCnt="6" custScaleX="88370" custScaleY="58914">
        <dgm:presLayoutVars>
          <dgm:chMax val="0"/>
          <dgm:bulletEnabled val="1"/>
        </dgm:presLayoutVars>
      </dgm:prSet>
      <dgm:spPr/>
    </dgm:pt>
    <dgm:pt modelId="{025F2282-3BFC-4AC2-B85A-53750A6967AD}" type="pres">
      <dgm:prSet presAssocID="{26E0B746-5F9C-4F47-B7A6-A5207B5EA34F}" presName="spacer" presStyleCnt="0"/>
      <dgm:spPr/>
    </dgm:pt>
    <dgm:pt modelId="{293CA9AD-262E-47CA-8F85-492683239FF3}" type="pres">
      <dgm:prSet presAssocID="{5C10DD59-A05C-4C8F-9F6C-BD434B44FE57}" presName="parentText" presStyleLbl="node1" presStyleIdx="3" presStyleCnt="6" custScaleX="88370" custScaleY="58914">
        <dgm:presLayoutVars>
          <dgm:chMax val="0"/>
          <dgm:bulletEnabled val="1"/>
        </dgm:presLayoutVars>
      </dgm:prSet>
      <dgm:spPr/>
    </dgm:pt>
    <dgm:pt modelId="{E5A1A66E-DCB7-4625-AACE-48C8C65736B3}" type="pres">
      <dgm:prSet presAssocID="{E57C7ACC-FA87-43B4-9A39-9E52A773D5B4}" presName="spacer" presStyleCnt="0"/>
      <dgm:spPr/>
    </dgm:pt>
    <dgm:pt modelId="{347BE31A-5289-444D-B5BE-CE82F1FCF9FB}" type="pres">
      <dgm:prSet presAssocID="{99737556-93C2-4CB3-8ECD-9A809D5023A2}" presName="parentText" presStyleLbl="node1" presStyleIdx="4" presStyleCnt="6" custScaleX="88370" custScaleY="58914">
        <dgm:presLayoutVars>
          <dgm:chMax val="0"/>
          <dgm:bulletEnabled val="1"/>
        </dgm:presLayoutVars>
      </dgm:prSet>
      <dgm:spPr/>
    </dgm:pt>
    <dgm:pt modelId="{440D43D1-6E1E-409D-BDAC-0E7DA28072A6}" type="pres">
      <dgm:prSet presAssocID="{518E6DAF-2764-4F48-A356-CD6C76DF1038}" presName="spacer" presStyleCnt="0"/>
      <dgm:spPr/>
    </dgm:pt>
    <dgm:pt modelId="{44B4EC19-9E9F-4C8A-9FD1-23E8EF6F472B}" type="pres">
      <dgm:prSet presAssocID="{80916D36-A27E-43EF-AB61-4A2C4F2642CF}" presName="parentText" presStyleLbl="node1" presStyleIdx="5" presStyleCnt="6" custScaleX="88370" custScaleY="58914">
        <dgm:presLayoutVars>
          <dgm:chMax val="0"/>
          <dgm:bulletEnabled val="1"/>
        </dgm:presLayoutVars>
      </dgm:prSet>
      <dgm:spPr/>
    </dgm:pt>
  </dgm:ptLst>
  <dgm:cxnLst>
    <dgm:cxn modelId="{F0964B01-FABF-49B3-AB9B-ECB33D91974B}" type="presOf" srcId="{D932937C-AB35-46B8-9A96-A02D19BFED94}" destId="{B2ED69C6-7C72-4317-9914-AD3CCE888A4E}" srcOrd="0" destOrd="0" presId="urn:microsoft.com/office/officeart/2005/8/layout/vList2"/>
    <dgm:cxn modelId="{5E868F1C-25F5-4067-80E5-F05204E8AF32}" srcId="{CB76727E-BDAA-457A-BF23-9170F014423F}" destId="{D932937C-AB35-46B8-9A96-A02D19BFED94}" srcOrd="2" destOrd="0" parTransId="{3D77B0CD-98C2-4785-8FA9-4CA0D0A31F29}" sibTransId="{26E0B746-5F9C-4F47-B7A6-A5207B5EA34F}"/>
    <dgm:cxn modelId="{1A734761-8F8F-4549-BA55-8BC3B8A50517}" srcId="{CB76727E-BDAA-457A-BF23-9170F014423F}" destId="{80916D36-A27E-43EF-AB61-4A2C4F2642CF}" srcOrd="5" destOrd="0" parTransId="{9DCE53A5-E1A5-45F6-973E-36521D26D171}" sibTransId="{7E735677-5174-4148-8869-D61718B48A88}"/>
    <dgm:cxn modelId="{C0F6A961-F5EF-47EB-B2EB-B3A099D6463C}" type="presOf" srcId="{80916D36-A27E-43EF-AB61-4A2C4F2642CF}" destId="{44B4EC19-9E9F-4C8A-9FD1-23E8EF6F472B}" srcOrd="0" destOrd="0" presId="urn:microsoft.com/office/officeart/2005/8/layout/vList2"/>
    <dgm:cxn modelId="{8C760772-9D64-4A23-AD17-6AC4654095F4}" type="presOf" srcId="{AC84E0CD-406A-407D-97C8-68884BAF2983}" destId="{744E25DC-ABFF-4A29-9A59-58FBF571400B}" srcOrd="0" destOrd="0" presId="urn:microsoft.com/office/officeart/2005/8/layout/vList2"/>
    <dgm:cxn modelId="{60B36655-D113-4885-B0FE-56B248775C77}" srcId="{CB76727E-BDAA-457A-BF23-9170F014423F}" destId="{5C10DD59-A05C-4C8F-9F6C-BD434B44FE57}" srcOrd="3" destOrd="0" parTransId="{E4EC3D54-1522-4645-9A5A-843DC88CE3C2}" sibTransId="{E57C7ACC-FA87-43B4-9A39-9E52A773D5B4}"/>
    <dgm:cxn modelId="{C9A6A855-1747-41FA-9B0A-D6E6821CEEB0}" srcId="{CB76727E-BDAA-457A-BF23-9170F014423F}" destId="{AC77A746-558D-4954-8B14-594787FC8819}" srcOrd="0" destOrd="0" parTransId="{7926DFBE-33D7-4827-A267-A6181FFEADCE}" sibTransId="{9A19D72A-A03E-4B6B-AD80-3C91097B8635}"/>
    <dgm:cxn modelId="{A182F477-1EE4-4530-8FCE-00C807DC1963}" srcId="{CB76727E-BDAA-457A-BF23-9170F014423F}" destId="{99737556-93C2-4CB3-8ECD-9A809D5023A2}" srcOrd="4" destOrd="0" parTransId="{372CA1A9-74B4-4F5D-BBD6-A9F7828F5CE5}" sibTransId="{518E6DAF-2764-4F48-A356-CD6C76DF1038}"/>
    <dgm:cxn modelId="{D6905B9E-6D59-4CD4-A7A7-A92ADEBA8214}" type="presOf" srcId="{CB76727E-BDAA-457A-BF23-9170F014423F}" destId="{66095377-8C81-4B6B-99C8-E20EAB67782A}" srcOrd="0" destOrd="0" presId="urn:microsoft.com/office/officeart/2005/8/layout/vList2"/>
    <dgm:cxn modelId="{86E6CAA9-101C-469E-B630-F0B42D6E6D6D}" srcId="{CB76727E-BDAA-457A-BF23-9170F014423F}" destId="{AC84E0CD-406A-407D-97C8-68884BAF2983}" srcOrd="1" destOrd="0" parTransId="{E9C61742-9644-423C-B78A-B464B487FFBB}" sibTransId="{38E750E5-D761-488D-A640-4DAFC174EC79}"/>
    <dgm:cxn modelId="{941828D0-668B-4971-8B32-4C7A63AD8DB7}" type="presOf" srcId="{5C10DD59-A05C-4C8F-9F6C-BD434B44FE57}" destId="{293CA9AD-262E-47CA-8F85-492683239FF3}" srcOrd="0" destOrd="0" presId="urn:microsoft.com/office/officeart/2005/8/layout/vList2"/>
    <dgm:cxn modelId="{B4AD94D5-F981-49F6-83C9-48626EA55229}" type="presOf" srcId="{AC77A746-558D-4954-8B14-594787FC8819}" destId="{28380988-1D7E-4B31-8DB0-17CC7ACA79F6}" srcOrd="0" destOrd="0" presId="urn:microsoft.com/office/officeart/2005/8/layout/vList2"/>
    <dgm:cxn modelId="{1F02F8DA-1905-4AC4-BC95-E13E3D566EC0}" type="presOf" srcId="{99737556-93C2-4CB3-8ECD-9A809D5023A2}" destId="{347BE31A-5289-444D-B5BE-CE82F1FCF9FB}" srcOrd="0" destOrd="0" presId="urn:microsoft.com/office/officeart/2005/8/layout/vList2"/>
    <dgm:cxn modelId="{63907A04-AF85-4A59-972A-1AE66C3E67E3}" type="presParOf" srcId="{66095377-8C81-4B6B-99C8-E20EAB67782A}" destId="{28380988-1D7E-4B31-8DB0-17CC7ACA79F6}" srcOrd="0" destOrd="0" presId="urn:microsoft.com/office/officeart/2005/8/layout/vList2"/>
    <dgm:cxn modelId="{4E043309-ECC7-4025-B50B-E81FFA33661F}" type="presParOf" srcId="{66095377-8C81-4B6B-99C8-E20EAB67782A}" destId="{F9EC5613-C7F2-41BC-A1F8-044E9209BAC0}" srcOrd="1" destOrd="0" presId="urn:microsoft.com/office/officeart/2005/8/layout/vList2"/>
    <dgm:cxn modelId="{5C3DF6D8-EE8F-48D8-B60B-8C74E4955115}" type="presParOf" srcId="{66095377-8C81-4B6B-99C8-E20EAB67782A}" destId="{744E25DC-ABFF-4A29-9A59-58FBF571400B}" srcOrd="2" destOrd="0" presId="urn:microsoft.com/office/officeart/2005/8/layout/vList2"/>
    <dgm:cxn modelId="{39F15D16-B71C-4B71-9B40-7512D7B61C0A}" type="presParOf" srcId="{66095377-8C81-4B6B-99C8-E20EAB67782A}" destId="{16063324-ACAC-4654-BE89-ACE444477798}" srcOrd="3" destOrd="0" presId="urn:microsoft.com/office/officeart/2005/8/layout/vList2"/>
    <dgm:cxn modelId="{08546B76-9802-461F-BAA3-800C7BB22795}" type="presParOf" srcId="{66095377-8C81-4B6B-99C8-E20EAB67782A}" destId="{B2ED69C6-7C72-4317-9914-AD3CCE888A4E}" srcOrd="4" destOrd="0" presId="urn:microsoft.com/office/officeart/2005/8/layout/vList2"/>
    <dgm:cxn modelId="{B0A73BEB-4D4E-455E-8F0A-47E1D38EED84}" type="presParOf" srcId="{66095377-8C81-4B6B-99C8-E20EAB67782A}" destId="{025F2282-3BFC-4AC2-B85A-53750A6967AD}" srcOrd="5" destOrd="0" presId="urn:microsoft.com/office/officeart/2005/8/layout/vList2"/>
    <dgm:cxn modelId="{BF3B01EA-209C-4CA0-9CD9-55BA0F28A9D5}" type="presParOf" srcId="{66095377-8C81-4B6B-99C8-E20EAB67782A}" destId="{293CA9AD-262E-47CA-8F85-492683239FF3}" srcOrd="6" destOrd="0" presId="urn:microsoft.com/office/officeart/2005/8/layout/vList2"/>
    <dgm:cxn modelId="{A02045F5-AE4F-479C-AF05-6ECDF0A565D8}" type="presParOf" srcId="{66095377-8C81-4B6B-99C8-E20EAB67782A}" destId="{E5A1A66E-DCB7-4625-AACE-48C8C65736B3}" srcOrd="7" destOrd="0" presId="urn:microsoft.com/office/officeart/2005/8/layout/vList2"/>
    <dgm:cxn modelId="{6D11B03B-336A-4C37-AD73-0F401D893965}" type="presParOf" srcId="{66095377-8C81-4B6B-99C8-E20EAB67782A}" destId="{347BE31A-5289-444D-B5BE-CE82F1FCF9FB}" srcOrd="8" destOrd="0" presId="urn:microsoft.com/office/officeart/2005/8/layout/vList2"/>
    <dgm:cxn modelId="{EE6093E7-5290-48F8-970B-12791185145E}" type="presParOf" srcId="{66095377-8C81-4B6B-99C8-E20EAB67782A}" destId="{440D43D1-6E1E-409D-BDAC-0E7DA28072A6}" srcOrd="9" destOrd="0" presId="urn:microsoft.com/office/officeart/2005/8/layout/vList2"/>
    <dgm:cxn modelId="{F3CBE797-2088-48C6-8CBE-3AE226559F4B}" type="presParOf" srcId="{66095377-8C81-4B6B-99C8-E20EAB67782A}" destId="{44B4EC19-9E9F-4C8A-9FD1-23E8EF6F472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4F36A4-87B1-4D81-83BC-AA709B61F1AB}" type="doc">
      <dgm:prSet loTypeId="urn:microsoft.com/office/officeart/2005/8/layout/process1" loCatId="process" qsTypeId="urn:microsoft.com/office/officeart/2005/8/quickstyle/simple1" qsCatId="simple" csTypeId="urn:microsoft.com/office/officeart/2005/8/colors/accent4_1" csCatId="accent4" phldr="1"/>
      <dgm:spPr/>
    </dgm:pt>
    <dgm:pt modelId="{4BA88AC8-F840-4D7F-B018-526C97E85A67}">
      <dgm:prSet phldrT="[Text]" custT="1"/>
      <dgm:spPr/>
      <dgm:t>
        <a:bodyPr/>
        <a:lstStyle/>
        <a:p>
          <a:r>
            <a:rPr lang="pt-B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Aplique as habilidades </a:t>
          </a:r>
          <a:r>
            <a:rPr lang="pt-BR" sz="22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aprendidas no treinamento.</a:t>
          </a:r>
          <a:endParaRPr lang="en-CA" sz="2200" b="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91422AC-6683-4291-BD70-A418B50F440D}" type="parTrans" cxnId="{5D60AF04-7E31-4FF7-BC2C-FA55748C0DF3}">
      <dgm:prSet/>
      <dgm:spPr/>
      <dgm:t>
        <a:bodyPr/>
        <a:lstStyle/>
        <a:p>
          <a:endParaRPr lang="en-CA"/>
        </a:p>
      </dgm:t>
    </dgm:pt>
    <dgm:pt modelId="{73BAF66D-8296-4BD2-86A4-47B0846B8A2A}" type="sibTrans" cxnId="{5D60AF04-7E31-4FF7-BC2C-FA55748C0DF3}">
      <dgm:prSet/>
      <dgm:spPr/>
      <dgm:t>
        <a:bodyPr/>
        <a:lstStyle/>
        <a:p>
          <a:endParaRPr lang="en-CA"/>
        </a:p>
      </dgm:t>
    </dgm:pt>
    <dgm:pt modelId="{7396C1AC-8086-4512-9065-5EAFFAAAB504}">
      <dgm:prSet custT="1"/>
      <dgm:spPr/>
      <dgm:t>
        <a:bodyPr/>
        <a:lstStyle/>
        <a:p>
          <a:r>
            <a:rPr lang="pt-BR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Identifique os </a:t>
          </a:r>
          <a:r>
            <a:rPr lang="pt-B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problemas de adesão.</a:t>
          </a:r>
          <a:endParaRPr lang="en-CA" sz="2200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F897046-8D32-4558-8EAA-6375DA4B273C}" type="parTrans" cxnId="{AFE217AC-F245-4D07-93E6-6CB0FC141207}">
      <dgm:prSet/>
      <dgm:spPr/>
      <dgm:t>
        <a:bodyPr/>
        <a:lstStyle/>
        <a:p>
          <a:endParaRPr lang="en-CA"/>
        </a:p>
      </dgm:t>
    </dgm:pt>
    <dgm:pt modelId="{FA29EBFA-9AE1-441A-A657-4D52FCA07C11}" type="sibTrans" cxnId="{AFE217AC-F245-4D07-93E6-6CB0FC141207}">
      <dgm:prSet/>
      <dgm:spPr/>
      <dgm:t>
        <a:bodyPr/>
        <a:lstStyle/>
        <a:p>
          <a:endParaRPr lang="en-CA"/>
        </a:p>
      </dgm:t>
    </dgm:pt>
    <dgm:pt modelId="{E3BBF375-69E4-4818-ACFC-08F0A16C9232}" type="pres">
      <dgm:prSet presAssocID="{494F36A4-87B1-4D81-83BC-AA709B61F1AB}" presName="Name0" presStyleCnt="0">
        <dgm:presLayoutVars>
          <dgm:dir/>
          <dgm:resizeHandles val="exact"/>
        </dgm:presLayoutVars>
      </dgm:prSet>
      <dgm:spPr/>
    </dgm:pt>
    <dgm:pt modelId="{168AA484-E46B-4DA6-AFF4-563F55790416}" type="pres">
      <dgm:prSet presAssocID="{4BA88AC8-F840-4D7F-B018-526C97E85A67}" presName="node" presStyleLbl="node1" presStyleIdx="0" presStyleCnt="2">
        <dgm:presLayoutVars>
          <dgm:bulletEnabled val="1"/>
        </dgm:presLayoutVars>
      </dgm:prSet>
      <dgm:spPr/>
    </dgm:pt>
    <dgm:pt modelId="{3636FF95-C1E2-4EDF-98B1-954CF5F0FB52}" type="pres">
      <dgm:prSet presAssocID="{73BAF66D-8296-4BD2-86A4-47B0846B8A2A}" presName="sibTrans" presStyleLbl="sibTrans2D1" presStyleIdx="0" presStyleCnt="1"/>
      <dgm:spPr/>
    </dgm:pt>
    <dgm:pt modelId="{F995E5B5-5C59-4C00-80B2-E5370B735C2D}" type="pres">
      <dgm:prSet presAssocID="{73BAF66D-8296-4BD2-86A4-47B0846B8A2A}" presName="connectorText" presStyleLbl="sibTrans2D1" presStyleIdx="0" presStyleCnt="1"/>
      <dgm:spPr/>
    </dgm:pt>
    <dgm:pt modelId="{99B1B4EB-E86B-4827-96F0-00E534C08463}" type="pres">
      <dgm:prSet presAssocID="{7396C1AC-8086-4512-9065-5EAFFAAAB504}" presName="node" presStyleLbl="node1" presStyleIdx="1" presStyleCnt="2">
        <dgm:presLayoutVars>
          <dgm:bulletEnabled val="1"/>
        </dgm:presLayoutVars>
      </dgm:prSet>
      <dgm:spPr/>
    </dgm:pt>
  </dgm:ptLst>
  <dgm:cxnLst>
    <dgm:cxn modelId="{5D60AF04-7E31-4FF7-BC2C-FA55748C0DF3}" srcId="{494F36A4-87B1-4D81-83BC-AA709B61F1AB}" destId="{4BA88AC8-F840-4D7F-B018-526C97E85A67}" srcOrd="0" destOrd="0" parTransId="{691422AC-6683-4291-BD70-A418B50F440D}" sibTransId="{73BAF66D-8296-4BD2-86A4-47B0846B8A2A}"/>
    <dgm:cxn modelId="{3E90B73B-3DDE-40BB-B4CB-564C96352ACF}" type="presOf" srcId="{494F36A4-87B1-4D81-83BC-AA709B61F1AB}" destId="{E3BBF375-69E4-4818-ACFC-08F0A16C9232}" srcOrd="0" destOrd="0" presId="urn:microsoft.com/office/officeart/2005/8/layout/process1"/>
    <dgm:cxn modelId="{5E3BDC68-59F9-40D4-9741-2394A19A25A2}" type="presOf" srcId="{73BAF66D-8296-4BD2-86A4-47B0846B8A2A}" destId="{F995E5B5-5C59-4C00-80B2-E5370B735C2D}" srcOrd="1" destOrd="0" presId="urn:microsoft.com/office/officeart/2005/8/layout/process1"/>
    <dgm:cxn modelId="{AFE217AC-F245-4D07-93E6-6CB0FC141207}" srcId="{494F36A4-87B1-4D81-83BC-AA709B61F1AB}" destId="{7396C1AC-8086-4512-9065-5EAFFAAAB504}" srcOrd="1" destOrd="0" parTransId="{2F897046-8D32-4558-8EAA-6375DA4B273C}" sibTransId="{FA29EBFA-9AE1-441A-A657-4D52FCA07C11}"/>
    <dgm:cxn modelId="{34C886C3-0A91-4ACB-994A-77E5C5731EF6}" type="presOf" srcId="{4BA88AC8-F840-4D7F-B018-526C97E85A67}" destId="{168AA484-E46B-4DA6-AFF4-563F55790416}" srcOrd="0" destOrd="0" presId="urn:microsoft.com/office/officeart/2005/8/layout/process1"/>
    <dgm:cxn modelId="{30B740C6-F704-4405-A8E5-1BE515C3B9A2}" type="presOf" srcId="{7396C1AC-8086-4512-9065-5EAFFAAAB504}" destId="{99B1B4EB-E86B-4827-96F0-00E534C08463}" srcOrd="0" destOrd="0" presId="urn:microsoft.com/office/officeart/2005/8/layout/process1"/>
    <dgm:cxn modelId="{E0D8FEF1-9B3C-4C52-B10B-D1A340BACE12}" type="presOf" srcId="{73BAF66D-8296-4BD2-86A4-47B0846B8A2A}" destId="{3636FF95-C1E2-4EDF-98B1-954CF5F0FB52}" srcOrd="0" destOrd="0" presId="urn:microsoft.com/office/officeart/2005/8/layout/process1"/>
    <dgm:cxn modelId="{C3F2ACE3-AB3B-4BF5-9702-C00B5C9EFEB3}" type="presParOf" srcId="{E3BBF375-69E4-4818-ACFC-08F0A16C9232}" destId="{168AA484-E46B-4DA6-AFF4-563F55790416}" srcOrd="0" destOrd="0" presId="urn:microsoft.com/office/officeart/2005/8/layout/process1"/>
    <dgm:cxn modelId="{9AF90844-72C1-4936-B62B-9425A27D4369}" type="presParOf" srcId="{E3BBF375-69E4-4818-ACFC-08F0A16C9232}" destId="{3636FF95-C1E2-4EDF-98B1-954CF5F0FB52}" srcOrd="1" destOrd="0" presId="urn:microsoft.com/office/officeart/2005/8/layout/process1"/>
    <dgm:cxn modelId="{93B6B883-9E96-40BA-9599-35DD39B92EEE}" type="presParOf" srcId="{3636FF95-C1E2-4EDF-98B1-954CF5F0FB52}" destId="{F995E5B5-5C59-4C00-80B2-E5370B735C2D}" srcOrd="0" destOrd="0" presId="urn:microsoft.com/office/officeart/2005/8/layout/process1"/>
    <dgm:cxn modelId="{8B0EB188-A9AF-4A37-8472-0CF1645C57BE}" type="presParOf" srcId="{E3BBF375-69E4-4818-ACFC-08F0A16C9232}" destId="{99B1B4EB-E86B-4827-96F0-00E534C0846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48C0A4-39FC-4DBF-A90E-7DEA9E1C5746}">
      <dsp:nvSpPr>
        <dsp:cNvPr id="0" name=""/>
        <dsp:cNvSpPr/>
      </dsp:nvSpPr>
      <dsp:spPr>
        <a:xfrm>
          <a:off x="1854" y="172396"/>
          <a:ext cx="4179656" cy="21277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Aumentar a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participação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motivação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dos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membros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em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relação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 iniciativas </a:t>
          </a:r>
          <a:r>
            <a:rPr lang="es-ES" sz="1700" b="1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internas de </a:t>
          </a:r>
          <a:r>
            <a:rPr lang="es-ES" sz="1700" b="1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fortalecimento</a:t>
          </a:r>
          <a:r>
            <a:rPr lang="es-ES" sz="1700" b="1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é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essencial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para conquistar contratos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melhores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 aumentar a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participação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no mercado. </a:t>
          </a:r>
          <a:endParaRPr lang="en-CA" sz="1700" kern="12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854" y="172396"/>
        <a:ext cx="4179656" cy="2127719"/>
      </dsp:txXfrm>
    </dsp:sp>
    <dsp:sp modelId="{03242F2B-D615-437F-89DB-78E81F0F3393}">
      <dsp:nvSpPr>
        <dsp:cNvPr id="0" name=""/>
        <dsp:cNvSpPr/>
      </dsp:nvSpPr>
      <dsp:spPr>
        <a:xfrm>
          <a:off x="4536130" y="172396"/>
          <a:ext cx="5055957" cy="21277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Uma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b="1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adesão</a:t>
          </a:r>
          <a:r>
            <a:rPr lang="es-ES" sz="1700" b="1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b="1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ativa</a:t>
          </a:r>
          <a:r>
            <a:rPr lang="es-ES" sz="1700" b="1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 engajada 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pode ser integrada a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campanhas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organização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externas que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atraem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novos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membros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melhoram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as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condições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como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um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todo,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além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aumentar a FORÇA dos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trabalhadores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no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setor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construção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 em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outros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locais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trabalho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representados pela IUPAT.</a:t>
          </a:r>
          <a:endParaRPr lang="en-CA" sz="1700" kern="12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536130" y="172396"/>
        <a:ext cx="5055957" cy="2127719"/>
      </dsp:txXfrm>
    </dsp:sp>
    <dsp:sp modelId="{01E5D50B-081A-40EF-9A73-6DE741D53CEF}">
      <dsp:nvSpPr>
        <dsp:cNvPr id="0" name=""/>
        <dsp:cNvSpPr/>
      </dsp:nvSpPr>
      <dsp:spPr>
        <a:xfrm>
          <a:off x="35596" y="2654735"/>
          <a:ext cx="4183273" cy="21277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 </a:t>
          </a:r>
          <a:r>
            <a:rPr lang="es-ES" sz="1700" b="1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adesão</a:t>
          </a:r>
          <a:r>
            <a:rPr lang="es-ES" sz="1700" b="1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participativa 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amplia a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possibilidade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aumentar a base de poder por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meio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da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participação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comunidades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mais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abrangentes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quais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eles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estão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inseridos em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campanhas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contratuais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CA" sz="1700" kern="12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5596" y="2654735"/>
        <a:ext cx="4183273" cy="2127719"/>
      </dsp:txXfrm>
    </dsp:sp>
    <dsp:sp modelId="{ACFBE58B-1A3F-4E4E-8375-F76DC3617C63}">
      <dsp:nvSpPr>
        <dsp:cNvPr id="0" name=""/>
        <dsp:cNvSpPr/>
      </dsp:nvSpPr>
      <dsp:spPr>
        <a:xfrm>
          <a:off x="4573490" y="2654735"/>
          <a:ext cx="4984855" cy="21277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Os </a:t>
          </a:r>
          <a:r>
            <a:rPr lang="es-ES" sz="1700" b="1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membros</a:t>
          </a:r>
          <a:r>
            <a:rPr lang="es-ES" sz="1700" b="1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base do sindicato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são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os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melhores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para divulgar as perspectivas dos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trabalhadores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o que aumenta o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apoio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 políticas em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prol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dos sindicatos e iniciativas de FORTALECIMENTO do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trabalhador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entre o público em </a:t>
          </a:r>
          <a:r>
            <a:rPr lang="es-ES" sz="1700" kern="1200" dirty="0" err="1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geral</a:t>
          </a:r>
          <a:r>
            <a:rPr lang="es-ES" sz="17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CA" sz="1700" kern="1200" dirty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573490" y="2654735"/>
        <a:ext cx="4984855" cy="21277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2E2AF-870C-4059-AD81-A1F9B1D7AA17}">
      <dsp:nvSpPr>
        <dsp:cNvPr id="0" name=""/>
        <dsp:cNvSpPr/>
      </dsp:nvSpPr>
      <dsp:spPr>
        <a:xfrm>
          <a:off x="891601" y="897"/>
          <a:ext cx="3963385" cy="161389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As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objeções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geralmente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se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baseiam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em </a:t>
          </a:r>
          <a:r>
            <a:rPr lang="es-ES" sz="22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medo </a:t>
          </a:r>
          <a:r>
            <a:rPr lang="es-ES" sz="2200" b="1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ou</a:t>
          </a:r>
          <a:r>
            <a:rPr lang="es-ES" sz="22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falta de propósito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CA" sz="2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891601" y="897"/>
        <a:ext cx="3963385" cy="1613898"/>
      </dsp:txXfrm>
    </dsp:sp>
    <dsp:sp modelId="{ADD33504-FA6E-4452-8055-E4009ECB42DA}">
      <dsp:nvSpPr>
        <dsp:cNvPr id="0" name=""/>
        <dsp:cNvSpPr/>
      </dsp:nvSpPr>
      <dsp:spPr>
        <a:xfrm>
          <a:off x="5123969" y="897"/>
          <a:ext cx="3648943" cy="161389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É difícil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lidar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com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tempo,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esforço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comprometimento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rejeição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CA" sz="2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123969" y="897"/>
        <a:ext cx="3648943" cy="1613898"/>
      </dsp:txXfrm>
    </dsp:sp>
    <dsp:sp modelId="{91C28C8E-A843-4F1A-A577-7DC202E1F4E5}">
      <dsp:nvSpPr>
        <dsp:cNvPr id="0" name=""/>
        <dsp:cNvSpPr/>
      </dsp:nvSpPr>
      <dsp:spPr>
        <a:xfrm>
          <a:off x="918123" y="1883779"/>
          <a:ext cx="3910341" cy="161389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Experiências</a:t>
          </a:r>
          <a:r>
            <a:rPr lang="es-ES" sz="22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anteriores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com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sindicatos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acabam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gerando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resistência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CA" sz="2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918123" y="1883779"/>
        <a:ext cx="3910341" cy="1613898"/>
      </dsp:txXfrm>
    </dsp:sp>
    <dsp:sp modelId="{9F131D86-2A15-42EC-BB59-73B9187D9BF6}">
      <dsp:nvSpPr>
        <dsp:cNvPr id="0" name=""/>
        <dsp:cNvSpPr/>
      </dsp:nvSpPr>
      <dsp:spPr>
        <a:xfrm>
          <a:off x="5097447" y="1883779"/>
          <a:ext cx="3648943" cy="161389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Contribuições</a:t>
          </a:r>
          <a:r>
            <a:rPr lang="en-CA" sz="22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n-CA" sz="2200" b="1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sindicais</a:t>
          </a:r>
          <a:r>
            <a:rPr lang="en-CA" sz="22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</a:p>
      </dsp:txBody>
      <dsp:txXfrm>
        <a:off x="5097447" y="1883779"/>
        <a:ext cx="3648943" cy="16138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380988-1D7E-4B31-8DB0-17CC7ACA79F6}">
      <dsp:nvSpPr>
        <dsp:cNvPr id="0" name=""/>
        <dsp:cNvSpPr/>
      </dsp:nvSpPr>
      <dsp:spPr>
        <a:xfrm>
          <a:off x="407397" y="25306"/>
          <a:ext cx="6191185" cy="6727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Lembre-se dos </a:t>
          </a:r>
          <a:r>
            <a:rPr lang="es-ES" sz="22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problemas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(os problemas deles,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não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os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nossos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).</a:t>
          </a:r>
          <a:endParaRPr lang="en-CA" sz="2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40238" y="58147"/>
        <a:ext cx="6125503" cy="607068"/>
      </dsp:txXfrm>
    </dsp:sp>
    <dsp:sp modelId="{744E25DC-ABFF-4A29-9A59-58FBF571400B}">
      <dsp:nvSpPr>
        <dsp:cNvPr id="0" name=""/>
        <dsp:cNvSpPr/>
      </dsp:nvSpPr>
      <dsp:spPr>
        <a:xfrm>
          <a:off x="407397" y="873737"/>
          <a:ext cx="6191185" cy="6727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Método de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Afirmação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Reconhecimento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Redirecionamento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</a:t>
          </a:r>
          <a:r>
            <a:rPr lang="es-ES" sz="22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ARR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)</a:t>
          </a:r>
          <a:endParaRPr lang="en-CA" sz="2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40238" y="906578"/>
        <a:ext cx="6125503" cy="607068"/>
      </dsp:txXfrm>
    </dsp:sp>
    <dsp:sp modelId="{B2ED69C6-7C72-4317-9914-AD3CCE888A4E}">
      <dsp:nvSpPr>
        <dsp:cNvPr id="0" name=""/>
        <dsp:cNvSpPr/>
      </dsp:nvSpPr>
      <dsp:spPr>
        <a:xfrm>
          <a:off x="407397" y="1722167"/>
          <a:ext cx="6191185" cy="6727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Passe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para a </a:t>
          </a:r>
          <a:r>
            <a:rPr lang="es-ES" sz="22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tomada de </a:t>
          </a:r>
          <a:r>
            <a:rPr lang="es-ES" sz="2200" b="1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decisão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novamente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CA" sz="2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40238" y="1755008"/>
        <a:ext cx="6125503" cy="607068"/>
      </dsp:txXfrm>
    </dsp:sp>
    <dsp:sp modelId="{293CA9AD-262E-47CA-8F85-492683239FF3}">
      <dsp:nvSpPr>
        <dsp:cNvPr id="0" name=""/>
        <dsp:cNvSpPr/>
      </dsp:nvSpPr>
      <dsp:spPr>
        <a:xfrm>
          <a:off x="407397" y="2570598"/>
          <a:ext cx="6191185" cy="6727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Transforme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isso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em algo </a:t>
          </a:r>
          <a:r>
            <a:rPr lang="es-ES" sz="2200" b="1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pessoal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</a:t>
          </a:r>
          <a:endParaRPr lang="en-CA" sz="22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40238" y="2603439"/>
        <a:ext cx="6125503" cy="607068"/>
      </dsp:txXfrm>
    </dsp:sp>
    <dsp:sp modelId="{347BE31A-5289-444D-B5BE-CE82F1FCF9FB}">
      <dsp:nvSpPr>
        <dsp:cNvPr id="0" name=""/>
        <dsp:cNvSpPr/>
      </dsp:nvSpPr>
      <dsp:spPr>
        <a:xfrm>
          <a:off x="407397" y="3419029"/>
          <a:ext cx="6191185" cy="6727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Não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deixe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os </a:t>
          </a:r>
          <a:r>
            <a:rPr lang="es-ES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membros</a:t>
          </a:r>
          <a:r>
            <a:rPr lang="es-E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 lado.</a:t>
          </a:r>
          <a:endParaRPr lang="en-CA" sz="2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40238" y="3451870"/>
        <a:ext cx="6125503" cy="607068"/>
      </dsp:txXfrm>
    </dsp:sp>
    <dsp:sp modelId="{44B4EC19-9E9F-4C8A-9FD1-23E8EF6F472B}">
      <dsp:nvSpPr>
        <dsp:cNvPr id="0" name=""/>
        <dsp:cNvSpPr/>
      </dsp:nvSpPr>
      <dsp:spPr>
        <a:xfrm>
          <a:off x="407397" y="4267459"/>
          <a:ext cx="6191185" cy="6727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CA" sz="22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Mencione</a:t>
          </a:r>
          <a:r>
            <a:rPr lang="en-CA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 </a:t>
          </a:r>
          <a:r>
            <a:rPr lang="en-CA" sz="2200" b="1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motivação</a:t>
          </a:r>
          <a:r>
            <a:rPr lang="en-CA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deles.</a:t>
          </a:r>
          <a:endParaRPr lang="en-CA" sz="22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40238" y="4300300"/>
        <a:ext cx="6125503" cy="6070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8AA484-E46B-4DA6-AFF4-563F55790416}">
      <dsp:nvSpPr>
        <dsp:cNvPr id="0" name=""/>
        <dsp:cNvSpPr/>
      </dsp:nvSpPr>
      <dsp:spPr>
        <a:xfrm>
          <a:off x="1731" y="0"/>
          <a:ext cx="3692140" cy="192178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Aplique as habilidades </a:t>
          </a:r>
          <a:r>
            <a:rPr lang="pt-BR" sz="2200" b="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aprendidas no treinamento.</a:t>
          </a:r>
          <a:endParaRPr lang="en-CA" sz="2200" b="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8018" y="56287"/>
        <a:ext cx="3579566" cy="1809215"/>
      </dsp:txXfrm>
    </dsp:sp>
    <dsp:sp modelId="{3636FF95-C1E2-4EDF-98B1-954CF5F0FB52}">
      <dsp:nvSpPr>
        <dsp:cNvPr id="0" name=""/>
        <dsp:cNvSpPr/>
      </dsp:nvSpPr>
      <dsp:spPr>
        <a:xfrm>
          <a:off x="4063085" y="503069"/>
          <a:ext cx="782733" cy="9156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3900" kern="1200"/>
        </a:p>
      </dsp:txBody>
      <dsp:txXfrm>
        <a:off x="4063085" y="686199"/>
        <a:ext cx="547913" cy="549390"/>
      </dsp:txXfrm>
    </dsp:sp>
    <dsp:sp modelId="{99B1B4EB-E86B-4827-96F0-00E534C08463}">
      <dsp:nvSpPr>
        <dsp:cNvPr id="0" name=""/>
        <dsp:cNvSpPr/>
      </dsp:nvSpPr>
      <dsp:spPr>
        <a:xfrm>
          <a:off x="5170728" y="0"/>
          <a:ext cx="3692140" cy="192178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Identifique os </a:t>
          </a:r>
          <a:r>
            <a:rPr lang="pt-BR" sz="22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problemas de adesão.</a:t>
          </a:r>
          <a:endParaRPr lang="en-CA" sz="22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227015" y="56287"/>
        <a:ext cx="3579566" cy="18092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0EF3363-7990-47A4-9777-F671B883726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38CA3C-FD57-42EA-9419-C42687518A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A5D4B-FD89-4A87-B143-45C9D4C3ADE0}" type="datetimeFigureOut">
              <a:rPr lang="en-CA" smtClean="0"/>
              <a:t>2026-09-04</a:t>
            </a:fld>
            <a:endParaRPr lang="en-C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64AF80-E529-4F16-8385-6FE1613E56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27964C-C0B2-4F36-B8FD-91EAB7B706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83136-0541-4577-8570-C7799E20A83F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962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513ABC-197A-409A-B4AC-CEE9E8A4C090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C5FDC6-0B8E-4F1F-8A9F-55ED113A98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060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equipamentos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este curso de forma eficaz.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equipamentos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curso: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Apresentação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PowerPoint: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computador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instrutor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conexão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 a Internet,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televisão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projetor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Apostilas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Declaração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valores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Estudos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simulações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Bloco(s)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cavalete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canetas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marcadoras (pelo menos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brainstorming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atividades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grupo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Cartões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etiquetas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identificação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modificações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necessárias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apropriado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VERIFIQUE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disposição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sala. A sala está organizada de forma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confortável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os participantes e favorece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aprendizagem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possível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prefira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mesa em formato de U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cadeiras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mesa em formato de U permite que os participantes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interajam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instrutor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988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INFORME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sindicato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terceiro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se trata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formada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defender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coletivamente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interesses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esta composta pelos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próprios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entidade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externa.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agência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emprego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Ainda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os sindicatos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facilitar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encaminhamento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empregos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centros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contratação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principal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representar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negociar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empregadores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salários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benefícios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condições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agências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emprego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serviço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Ainda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os sindicatos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oferecer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benefícios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indiretamente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melhoram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-estar social,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principal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defender e negociar os termos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contratação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fornecer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serviços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diretamente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LEMBRE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valores e recorra a eles para explicar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somos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terceiro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01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DEBATA sobre os tipos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como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engajamento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impulsiona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delas.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adesão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contratos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recertificação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conversão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9a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primeiro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contrato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Iniciativas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solidariedade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fortalecimento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Testes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estrutura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Iniciativas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políticas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conduzidas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9408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o que significa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estabelecer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ponto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referência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Estabelecer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ponto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referência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chegar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consenso sobre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Sindicato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levando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diferentes perspectivas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experiências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todo.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REFORCE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importância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consenso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mútuo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como o ponto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referência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nos leva à mesma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partida.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pontos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Antes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participarmos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para seguir em frente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sindicato,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primeiro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entender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ponto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referência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sólido aumenta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chances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sucesso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ajudando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-nos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chegar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onde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estiverem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DEBATA sobre o ponto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referência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preparar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exercícios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2.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262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grupo se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dispostos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se comprometer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conceitos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básicos.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significa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sempre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colega sobre problemas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acordo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coletivo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queixa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REFORCE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conviver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desconforto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adotar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mentalidade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apropriada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ter os debates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5152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como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 e como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vivenciam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6295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CONDUZA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atividade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grupo: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grupos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(grupos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selecionados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previamente pelo(s) facilitador(es)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Diretor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(es)).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 grupo recebe seis páginas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quadro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títulos Representante, Cobrador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contribuições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primeira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exercício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Negativo,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Transacional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Inspirador para a segunda parte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exercício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 1: INFORME que os grupos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têm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25 minutos para listar os motivos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levariam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ver o sindicato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Representante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Cobrador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contribuições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como parte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CHAME os participantes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cada grupo de 5 a 7 minutos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criaram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conduzir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debate sobre como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alguém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fez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experiência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029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CONDUZA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atividade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grupo: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grupos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(grupos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selecionados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previamente pelo(s) facilitador(es)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Diretor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(es)).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 grupo recebe seis páginas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quadro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títulos Representante, Cobrador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contribuições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primeira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exercício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Negativo,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Transacional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Inspirador para a segunda parte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exercício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 2: EXPLIQUE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grupos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têm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25 minutos para listar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experiências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negativas,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transacionais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inspiradoras que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CHAME os participantes 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dê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cada grupo de 5 a 7 minutos para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apresentar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eles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criaram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conduzir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debate sobre as diferentes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experiências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sindicato.</a:t>
            </a:r>
            <a:endParaRPr lang="en-CA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EXPLIQUE que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debate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transacional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concentra em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tarefa específica ou troca de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informações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enquanto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 transformadora visa inspirar, construir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relacionamentos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promover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conexões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profundas,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muitas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vezes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levando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crescimento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pessoal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ou organizacional. </a:t>
            </a:r>
            <a:endParaRPr lang="en-CA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participantes sobre a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atividade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dê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cada grupo de 5 a 7 minutos para apresentar o que eles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criaram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Conduza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 sobre as diferentes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experiências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sindicato.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refere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como eles se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sentem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o sindicato.</a:t>
            </a:r>
            <a:endParaRPr lang="en-CA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FAÇA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143000" lvl="2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estando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colegas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143000" lvl="2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experiências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anteriores?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143000" lvl="2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tiveram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experiências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semelhantes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 3: DISTRIBUA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autoavaliação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distrital e explique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participantes como ele funciona. INFORME que todos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precisam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responder a cada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forma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honesta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possível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REFORCE que os resultados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destinam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julgamentos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mas fornecer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onde podemos encontrar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ponto de partida para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interna. INFORME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só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cada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(A, B, C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D) e o grupo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chegar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consenso sobre cada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 facilitador divide os participantes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grupos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25 minutos para concluir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No final dos 25 minutos, o facilitador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pontuação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cada grupo determine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pontuação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base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6978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CONDUZA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atividade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grupo: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grupos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(grupos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selecionados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previamente pelo(s) facilitador(es)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Diretor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(es)).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 grupo recebe seis páginas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quadro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títulos Representante, Cobrador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contribuições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primeira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exercício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Negativo,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Transacional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Inspirador para a segunda parte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exercício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 3: DISTRIBUA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autoavaliação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distrital e explique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participantes como ele funciona. INFORME que todos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precisam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responder a cada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forma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honesta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possível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REFORCE que os resultados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destinam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julgamentos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mas fornecer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onde podemos encontrar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ponto de partida para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interna. INFORME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só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cada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(A, B, C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D) e o grupo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chegar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consenso sobre cada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 facilitador divide os participantes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grupos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25 minutos para concluir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No final dos 45 minutos, o facilitador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pontuação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cada grupo que determine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pontuação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base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Após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exercício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 facilitador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pelos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Avaliação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inicial: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No final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 facilitador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participantes se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distrital é boa,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necessária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urgente e por que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1505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DEBATA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resultados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ZONA VERMELHA: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estiver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zona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vermelha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extremamente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vulnerável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ataques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empregadores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levar à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certificação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propostas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contrato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desfavoráveis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etc.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também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corre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alto risco de ataques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desistências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estiver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zona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vermelha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apenas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necessária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urgente para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continuidade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sindicato.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ZONA AMARELA: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estiver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zona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amarela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ainda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sofrer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ataques, 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provavelmente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pequena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crescente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ativistas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base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crie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internas para fortalecer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sindicato e o PODER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negociação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Ainda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ser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feito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motivar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crescer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ZONA VERDE: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estiver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zona verde,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provavelmente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comitês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incrível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reuniões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sempre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prontos para entrar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greve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maioria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fala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sindicato e acredita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fortemente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coletiva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entanto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nunca subestime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importância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interna: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empregadores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sorrateiros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8577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por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realizar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860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TAREFA DE PREPARAÇÃO: os participantes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convidados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treinamento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preparados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discurso escrito de 3 minutos sobre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Cada discurso será cronometrado e gravado.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Diretor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enviará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e-mail para cada participante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descrevendo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tarefa. O e-mail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conterá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Venha</a:t>
            </a: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o </a:t>
            </a:r>
            <a:r>
              <a:rPr lang="es-E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primeiro</a:t>
            </a: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</a:t>
            </a: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treinamento</a:t>
            </a: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discurso escrito de 3 minutos que </a:t>
            </a:r>
            <a:r>
              <a:rPr lang="es-E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descreva</a:t>
            </a: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</a:t>
            </a: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</a:t>
            </a:r>
            <a:r>
              <a:rPr lang="es-E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CA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143000" lvl="2" indent="-228600">
              <a:buFont typeface="+mj-lt"/>
              <a:buAutoNum type="arabicPeriod"/>
            </a:pPr>
            <a:r>
              <a:rPr lang="en-CA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Quem é </a:t>
            </a:r>
            <a:r>
              <a:rPr lang="en-CA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n-CA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1143000" lvl="2" indent="-228600">
              <a:buFont typeface="+mj-lt"/>
              <a:buAutoNum type="arabicPeriod"/>
            </a:pP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</a:t>
            </a:r>
            <a:r>
              <a:rPr lang="es-E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inspirou</a:t>
            </a: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ingresar no movimiento </a:t>
            </a:r>
            <a:r>
              <a:rPr lang="es-E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trabalhista</a:t>
            </a: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143000" lvl="2" indent="-228600">
              <a:buFont typeface="+mj-lt"/>
              <a:buAutoNum type="arabicPeriod"/>
            </a:pP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 que </a:t>
            </a:r>
            <a:r>
              <a:rPr lang="es-E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decidiu</a:t>
            </a: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tornar </a:t>
            </a:r>
            <a:r>
              <a:rPr lang="es-E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representante/organizador sindical?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         	</a:t>
            </a:r>
            <a:r>
              <a:rPr lang="es-ES" sz="11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1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1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</a:t>
            </a:r>
            <a:r>
              <a:rPr lang="es-ES" sz="11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falar por 3 minutos </a:t>
            </a:r>
            <a:r>
              <a:rPr lang="es-ES" sz="11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inteiros</a:t>
            </a:r>
            <a:r>
              <a:rPr lang="es-ES" sz="11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este tópico, e </a:t>
            </a:r>
            <a:r>
              <a:rPr lang="es-ES" sz="11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</a:t>
            </a:r>
            <a:r>
              <a:rPr lang="es-ES" sz="11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discurso será cronometrado e gravado. Espero encontrar </a:t>
            </a:r>
            <a:r>
              <a:rPr lang="es-ES" sz="11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1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s-ES" sz="11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treinamento</a:t>
            </a:r>
            <a:r>
              <a:rPr lang="es-ES" sz="11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1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1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semana que </a:t>
            </a:r>
            <a:r>
              <a:rPr lang="es-ES" sz="11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vem</a:t>
            </a:r>
            <a:r>
              <a:rPr lang="es-ES" sz="11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en-CA" sz="11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COMECE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exercício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Instrutor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iniciar contando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história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percebeu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o sindicato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poder?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inspirou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levou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chegar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	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Cofacilitador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breves sobre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nome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cada membro/por que será usado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tarde. 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6081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CONDUZA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atividades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cada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participantes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grupos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avaliação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Em seguida, responda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chegar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consenso sobre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identificarem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áreas em que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pode aumentar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chegar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consenso sobre as áreas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escolhidas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facilitador,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eles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como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participar e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ajudar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autoavaliação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Escolha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responder cada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estiverem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respondendo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negociações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contratuais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difíceis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contratante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o sindicato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perdesse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Gemtron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começou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25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greve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aumentou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45,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permitindo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greve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seguisse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4 meses)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fale sobre momentos em que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ficaram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responsáveis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ajudaram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mobilizações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públicas, discursos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reunião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municipal,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colaborações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visitas domiciliares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possíveis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etc.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031E21-46A3-49F9-A46B-DA1B24052D8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5382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como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aumentar o número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importante,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FORÇA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todo.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que os organizadores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incluindo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prestadores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serviço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Como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ajudar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cometem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furtos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roubos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ficaram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insatisfeitos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negociações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contratos?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a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poderia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ajudar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nisso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5208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INFORME que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possíveis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sindicato.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REFORCE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encontrar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onde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estiverem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significa e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estar presentes nos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visibilidade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Visitas domiciliares: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encontrar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onde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fazer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COMPARTILHE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experiências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como entrar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onde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impulsionou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DEMONSTRE por que é importante ir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encontro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estiverem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Comece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caminhando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pela sala lentamente, como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alguém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estivesse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aproximando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Diga: "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Imaginem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alguém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esforçou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até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interessada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disponível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conversar e, talvez,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pouco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nervosa. E,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chegou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hora de decidir: 	espero que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tome a iniciativa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dou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interajo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?".</a:t>
            </a:r>
            <a:endParaRPr lang="en-CA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 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caminhe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direção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moveu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Diga: "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Agora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vejam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acontece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 aproximo de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demonstrou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interesse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	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interagir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comigo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pronta? Talvez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esta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reflexão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"Ir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encontro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das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onde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estiverem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significa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reconhecer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prontidão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emoção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a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disponibilidade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trata de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conveniência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mas de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conexão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".</a:t>
            </a:r>
            <a:endParaRPr lang="en-CA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receberam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visita domiciliar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representante?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foi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Como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sentiu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22860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gostariam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representante sindical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viesse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à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casa para saber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1745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(7 a 8 minutos):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costuma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falar sobre o sindicato (se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caso) no local de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como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conversas? </a:t>
            </a:r>
            <a:endParaRPr lang="en-CA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pode impedir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ter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conversas? </a:t>
            </a:r>
            <a:endParaRPr lang="en-CA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conversas nos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retratam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forma positiva? </a:t>
            </a:r>
            <a:endParaRPr lang="en-CA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TROQUE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assunto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fale sobre visitas domiciliares.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6534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 – Onde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transparentes e honestos sobre o sindicato e pelo que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casas?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visitas domiciliares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argumentos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contrários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base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LEMBRE os participantes sobre os debates sobre como encontrar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estiverem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2951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CONVERSE sobre a diferença entre interações transacionais e interações transformadoras com nossos membros.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Use os slides para se guiar, mas priorize o debate gerado pelo grupo. Mencione novamente a conversa sobre a cultura do sindicato feita anteriormente e, em seguida, fale sobre o que define uma conversa estruturada e como ter uma conversa estruturada com um membro no contexto da organização interna.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APRESENTE o tópico chamando algumas pessoas e pedindo a elas que apresentem nosso sindicato em 30 segundos. Em seguida, reforce o que falamos sobre a diferença entre transacional e transformacional.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6943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como abordamos as conversas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transacional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transformadora?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CONDUZA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atividade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grupo (mínimo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participantes em cada grupo,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quantidade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participantes).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identificar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interações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transacionais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transformadoras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participante se dirige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possível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membro 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Incentive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possível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membro a se juntar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sindicato (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contrato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tipo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interna).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 participante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minutos,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deixando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o final. Os participantes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geralmente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tentarão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argumentar mencionando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salários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benefícios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referindo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sindicato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terceiro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debatido e use as conversas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ilustrar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necessidade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ter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debate transformador.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896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as características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transacional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representante do sindicato é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fala.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representante sindical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promove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salários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benefícios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vantagens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representante sindical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contribuições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taxa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serviço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representante sindical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terceiro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representante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sindical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pressupõe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"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motivação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dos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igual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semelhante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à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representante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contextualiza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estrutura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poder 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5174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EXPLIQUE por que precisamos abordar as conversas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possíveis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formas diferentes.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7047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estruturadas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Conversas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estruturadas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base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qualquer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eliminar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empecilhos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à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relacionando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coletiva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desenvolvimento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poder à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cada membro. Conversas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estruturadas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desafiadoras, mas ter conversas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a única forma de criar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suficientes para realmente motivar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e, de forma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ampla, no sindicato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todo. Lembre-se de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escutar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nos faz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chegar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longe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eles.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014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enxerga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interna? (Debate de 10 a 15 minutos).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participantes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registradas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bloco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cavalete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Após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debate, o facilitador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e a explica.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EXPLIQUE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curso.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participantes o que participar no sindicato significa para eles.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cofacilitador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controlar o tempo para garantir que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levem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5 minutos.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INFORME que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exercícios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práticos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incluindo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questionários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autoavaliação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dramatizações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estratégias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ajudam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representantes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sindicais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eficazes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mobilização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manutenção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crescimento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sindical a longo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prazo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1734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promove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transformadora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APRESENTE a conversa de 7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 de 7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prioriza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entender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preocupações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desenvolver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base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 que identifica problemas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 relacionados e abordados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solidariedade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do FORTALECIMENTO.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 que identifica problemas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os 7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estruturada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Introdução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Encontrar os problemas e entender o que está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acontecendo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Instigar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Visão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Encaminhar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a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Preparação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Estratégia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vitória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comprometimento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4145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o que define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2145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como identificamos os problemas e entendemos o que está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acontecendo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abertas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vida em casa?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descreveria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determinado período, desde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recessão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etc.)?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área?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condições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melhor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melhor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2615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nós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instigamos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55328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apresentamos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abertas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pudesse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seria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necessário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precisaria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acontecer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ganhar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receber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respeito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mudar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dessas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coisas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conta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própria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área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também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assim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aconteceria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todos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unissem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exigissem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mudanças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7363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como tomamos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INFORME que os organizadores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realizando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quatro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fase (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necessariamente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ordem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história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volta pela sala.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Escolha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quatro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diga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história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…",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apresentei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história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sindicato?"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8635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como e por que preparamos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passaram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negociação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contratual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terminou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como esperado.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receber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notícia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 preparado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continuou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querendo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participar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8755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planejamos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estratégia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vitória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membro/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define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estratégia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vitória</a:t>
            </a:r>
            <a:r>
              <a:rPr lang="es-E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CA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REFORCE que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engajamento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Desenvolvimento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Poder Sindical fortalecerá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sindicato.  Em seguida, incentive-os a participar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treinamento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Fase 1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assinar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72669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volta pela sala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algumas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razões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motivar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oposição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parte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entendidas e abordadas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baseadas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geralmente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sentimentos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medo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falta de propósito.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difícil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tempo,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esforço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rejeição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Experiências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anteriores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sindicatos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acabam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resistência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Contribuições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sindicais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contrapomos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debates.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ESCREVA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bloco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cavalete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e, em seguida, converse sobre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aborda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debates.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8837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alguém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como superamos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Lembre-se dos problemas (os problemas deles,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Método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Afirmação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Reconhecimento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Redirecionamento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(ARR)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a tomada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novamente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Transforme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algo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pessoal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deixe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lado.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motivação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deles.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DEMONSTRE como a conversa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 aplicando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redirecionamento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deles.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621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APRESENTE os resultados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aprendizagem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98065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contribuições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membro da equipe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redirecionar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debate.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0447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habilidades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CONVERSE sobre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cenários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aplicadas.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importância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aplicar habilidades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durante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debate transformador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membro.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6275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AFIRME que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essencial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promover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eficaz, particularmente em ambientes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sindicais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onde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conversas desafiadoras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sensíveis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envolve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concentrar-se totalmente,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compreender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responder e lembrar do que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dizendo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exige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apenas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palavras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também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reconheça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linguagem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corporal e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preocupações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implícitas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abordagem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desenvolver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confiança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resolver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conflitos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melhorar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sindicato.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INFORME que, nos próximos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revisará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elementos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analisará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cenários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oferecem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praticar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difíceis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EXPLIQUE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esperar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vez de falar.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sintam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ouvidos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das formas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praticar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usando estas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declarações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alguém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contando algo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"Fale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". "Continue." "O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?"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tentar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aprenderá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rapidamente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esforço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necessário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prestar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dizendo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resistir à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vontade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interromper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corrigir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ele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diz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 é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se trata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Porque todas as habilidades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esforço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caso,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esforço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vale a pena.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adicionais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 do vídeo —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Simon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Sinek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LinkedIn: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esperar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vez de falar. — https://www.linkedin.com/videos/simonsinek_listening-isnt-waiting-for-your-turn-to-activity-7290821845153435649-6I3I/   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 do vídeo —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(mesmo durante conversas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desconfortáveis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— https://www.youtube.com/embed/Lkj86o69c5c</a:t>
            </a:r>
          </a:p>
          <a:p>
            <a:pPr lvl="0"/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sz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sz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9655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elementos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Foco: 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 de falar. Preste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exclusivamente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falando.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Evite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distrações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celulares, notebooks etc. guardados.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Olhe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olhos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durante toda a conversa.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Adote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postura observadora: 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está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acontecendo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redor.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aprender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membro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ambiente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redor.</a:t>
            </a:r>
            <a:b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Concentre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palavras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sentimentos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membro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assunto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Observe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expressões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forma como o membro gesticula etc.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 papéis,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canetas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etc.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aprender tanto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verbal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linguagem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verbal. 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Desacelere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cérebros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pensamentos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quatro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rápido do que o que é dito. É natural ignorar a conversa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suposições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preencher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	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lacunas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formular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Resista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impulso e concentre-se no que está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dito.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Mantenha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mente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aberta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nunca parta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princípio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sabe o que é importante para o membro que está conversando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interrompa: 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reserve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tempo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o membro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falar. Permita que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comunique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completamente antes de responder.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o membro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importante para seguir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induza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respostas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evite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conduzam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conversa como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concorda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que…"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Preste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atenção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acenando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cabeça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visual e usando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expressões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reconhecimento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breves ("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", "continue").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Esclareça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está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sendo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dito: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esclarecer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mensagem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cuidado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causar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constrangimento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pontos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Concentre-se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material ilustrativo,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estatísticas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etc.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Demonstre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empatia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precisam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desabafar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Permita que eles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objetivo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julgar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Mostre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compreende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sentimentos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Reconheça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preconceitos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permita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sentimentos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à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influenciem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interpretação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dizendo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ignore as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preocupações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membro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mesmo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membro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mostre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decepcionado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diga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disponível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-lo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seria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necessário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resolver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Encontre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ponto em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comum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precisa concordar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Reconheça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pontos em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discorda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Reforce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pontos em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concorda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Procure áreas em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concorda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respeitarão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opinião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respeitar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deles.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sinta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precisa vender algo 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representante do sindicato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vendedor.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Nós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realmente procuramos aprender sobre o ponto de vista do membro e desenvolver algo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coletivamente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torno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aprendizagem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reunião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lembre-se da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diferença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organizar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que colocar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várias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mesmas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opiniões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só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lugar. Trata-se de reunir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diferentes pontos de vista em torno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causa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Resuma: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parafraseie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dito para confirmar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Evite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tirar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conclusões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precipitadas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Demonstre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ouvindo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o membro está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dizendo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reaja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mesma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linguagem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corporal. Repita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conforme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errado,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esclarecer.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05277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difíceis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Comece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estabelecendo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fatos.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nos deparamos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difíceis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é bastante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procuremos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rapidamente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Ainda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período limitado em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rápida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absolutamente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necessária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primeiro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encontrar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eficaz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estabelecer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fatos.  Lembre-se de que os fatos,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boatos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opiniões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 verificados. Preste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sofrer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influência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opinião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personalidade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fizerem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reivindicações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afirmações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específicos do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aconteceu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aconteceu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descobre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conteúdo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trás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que está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dito.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especialmente as curtas e poderosas,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ótima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chegar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problema principal, em vez de todos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detalhes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alguém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tentando fornecer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como descascar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cebola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remover cada camada,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aproxima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núcleo.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abertas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melhor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chegar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cerne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fazer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 esse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surgiu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afetou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estava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tentando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alcançar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Considerando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ponto de vista,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seria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resultado ideal?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Quais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opções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podemos seguir em frente?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faz sentido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está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dito.  Resista à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intervir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adequadamente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diversos pontos de vista.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maioria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passivamente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nada,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simplesmente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adotando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postura defensiva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forçando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ponto de vista.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conseguir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prestar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está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dito e à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linguagem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corporal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melhor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melhor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leva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compreensão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melhores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Evite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pré-julgamentos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sinceros, todos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nós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criamos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julgamentos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imediatamente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Ainda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julgamentos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final das contas,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permita que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pré-julgamento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atrapalhe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problemas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Procure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mente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aberta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objetiva, em vez de presumir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adivinhar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forma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profissional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Seu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desafio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permanecer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profissional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todos os momentos. 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boa forma de testar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gostaria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receber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estivesse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liderança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gerência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fosse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lesada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consequências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longo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prazo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carreira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difícil de forma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profissional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respeitoso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tentar ser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sempre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profissional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mesmo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difíceis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que todos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saiam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ganhando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Embora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sempre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possível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procurar encontrar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percepção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perdeu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enquanto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ganhou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exigir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negociação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cautelosa sobre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constituiria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resultado para todos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envolvidos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Admita que pode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precise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adotar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abordagem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mas considere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norma.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Lembre-se de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única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abordagem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funcione para todos. Cada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diferente. 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Ainda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ponto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lembre-se de que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improvável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haja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abordagem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única que funcione em todas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difíceis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Adapte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abordagem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planejamento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ajudarão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garantir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adaptar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enquanto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problema.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difíceis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essencial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liderança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Onde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precisa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direcionar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desenvolvimento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competência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91735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abordarão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PRATIQUE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escuta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Foco: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exclusivamente no membro do sindicato, eliminando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quaisquer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Demonstre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prestando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atenção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acene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cabeça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visual.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Esclareça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me dar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pôde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expressar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tomada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?".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Demonstre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empatia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totalmente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por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assim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É difícil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parece que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tomadas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contribuição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todos".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Resuma: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frustrou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ouvirem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opinião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valorizada.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?".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DESTAQUE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valor do slogan "UM SINDICATO".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78439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abordarão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PRATIQUE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escuta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Foco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preste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exclusivamente no membro, eliminando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quaisquer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Confirme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acene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cabeça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visual.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Esclareça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está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sendo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me explicar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exatamente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aconteceu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contratante? Que medidas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Quero ter certeza de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claramente para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possamos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resolver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forma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Demonstre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empatia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"Parece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coisa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acontecido. O sindicato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 se mostrado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disponível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ajudar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cedo. Vamos resolver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responsabilizar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acompanhar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garantir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resolvido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"Quero ter certeza de que estamos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atendendo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Vamos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juntos.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Também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ajudarei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garantir que o sindicato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cumpra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meu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apoio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".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DESTAQUE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valor do slogan "UMA FAMÍLIA".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Possível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2a: Membro do sindicato: "O sindicato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só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dinheiro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vai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meu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dinheiro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?".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4020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abordarão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PRATIQUE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escuta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Foco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preste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exclusivamente no membro, eliminando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quaisquer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Confirme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acene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cabeça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visual.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Esclareça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me explicar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melhor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faz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sentir que o sindicato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importa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?".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Demonstre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empatia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 frustrante sentir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preocupações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levadas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preocupações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importantes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nós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trabalharemos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garantir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receber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DESTAQUE o valor do slogan "UMA LUTA".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94545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Separe-os em grupos.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que tipo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coisa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experiências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abordarão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PRATIQUE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escuta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Foco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preste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exclusivamente no membro, eliminando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quaisquer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Confirme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acene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cabeça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visual.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Esclareça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me dar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pôde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expressar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tomada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?".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Demonstre</a:t>
            </a: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empatia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totalmente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por que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assim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É difícil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parece que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tomadas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contribuição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todos".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frustrou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ouvirem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opinião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valorizada.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?".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DESTAQUE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valor do slogan "UM SINDICATO".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participantes para usar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habilidades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entender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melhor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conversar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colegas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responsáveis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mentorias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usar habilidades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6339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CONDUZA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exercício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grupo. Cada participante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encenação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conversa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membro (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prática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4 horas)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Após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encenação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FAÇA UM COMENTÁRIO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grupo.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EXPLIQUE como o grupo criará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perfil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registrando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nome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ocupação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passado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(5-6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5-6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2 hobbies)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escreva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quadro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interpretar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primeiro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depois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chame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caneta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marcadora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SAIA da sala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grupo 5 minutos para criar o perfil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interpreta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vira o perfil de forma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permitir que o facilitador o veja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voltar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a sala.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DEMONSTRE como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 transformadora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como usar a conversa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estruturada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encontrar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problemas, e relacione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fortalecimento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poder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coletivo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local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valores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sindicais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REPITA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exercício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perfil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cada participante,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participante interpretando o organizador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saindo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sala 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interpretando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preenchendo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perfil. (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Anexei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perfil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treinamentos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NLRB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PEÇA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grupo para dar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à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interpreta o organizador e, em seguida,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como facilitador. Diga a eles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citando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experiência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anteriores.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353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INFORME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 tópicos no curso.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52888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DEBATA sobre os diferentes tipos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e explique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conceitos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básicos de cada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EXPLIQUE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escolher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desenvolver cada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delas. CONCENTRE-SE em como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participando de cada etapa e como seguir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desenvolver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compartilhe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experiências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durante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explicação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conduza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debate sobre como podemos aplicar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princípios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distrital.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723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como identificamos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lançamos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distrital?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REFORCE que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importante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conversas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Os problemas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apontam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89513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desenvolver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Identifique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adesão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Analise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recursos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iniciais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(equipe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Determine o tipo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realizar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detalhado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(objetivos, metas, métricas, cronograma, gráficos,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acompanhamento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vitória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Desenvolva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competência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base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Lance a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64938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as 4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sucesso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Amplamente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percebido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maioria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concorda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problema?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Profundamente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percebido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maioria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suficiente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problema para tomar medidas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coletivas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participar do FORTALECIMENTO? Estamos procurando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apenas problemas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recorrentes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também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expectativas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 ser vencido?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caminho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definido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à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vitória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unirem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Fortalece o sindicato, o PODER e os líderes?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vitória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trará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o sindicato, incentivará e resultará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inativos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preparará o terreno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vitórias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futuramente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os líderes de base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sintam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comprometidos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sindicato?</a:t>
            </a:r>
            <a:b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Retome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encenação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conversa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membro.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problemas identificamos e o que esperamos encontrar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após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abordar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problemas? </a:t>
            </a:r>
            <a:b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acontece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identificarmos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problema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amplamente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sentido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ser vencido? </a:t>
            </a: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Depois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identificar os problemas,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testa?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83776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fez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momento?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 sido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melhor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planejado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Identificamos os líderes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dentro do grupo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equipe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precisariam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participar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interna? (responda a todos) Porque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promove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equipe 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fez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análise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SWOT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é e como funciona (em seguida,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análise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SWOT em grupo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chegaram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consenso).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(10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47644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Retome a conversa sobre como identificar os problemas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Refira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problemas e explique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participantes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esforços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alto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vida (problemas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relaciona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esforços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nos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impede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conseguir os aumentos que queremos?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recebendo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justa dos lucros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específico: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sindicatos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930 e 79 de Denver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problemas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vida 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treinamento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aprimorado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estava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contra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roubo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salarial.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explicaram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como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roubo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salarial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afetou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capacidade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negociar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bons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salários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compensar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vida.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comprometeram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ajudaram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os candidatos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municipal,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trabalhistas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municipal,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reuniões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municipal para falar sobre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assunto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conseguiram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aprovar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portaria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roubo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salários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responsabilizou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contratantes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pelo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roubo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salários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cometido pelas empresas que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contrataram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visitas domiciliares,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recrutados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reunião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ajudaram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pensar em formas pelas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ajudar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07395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plano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detalhado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Em seguida, forme grupos e fale sobre por que é importante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escrever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detalhes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construir metas de longo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prazo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e, em seguida, tomar medidas para atingir metas de curto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prazo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escrito, ele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existe.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responsabilizar a si mesmo(a)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algo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 escrito?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me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objetivo de longo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prazo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me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que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objetivo de curto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prazo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EXPLIQUE que as metas de longo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prazo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abrangentes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levam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alcançadas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mensuráveis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enquanto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metas de curto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prazo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alcançadas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longo de meses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também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mensuráveis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45883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plano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Quais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eram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Quais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eram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métricas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Quais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eram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referências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plano/as metas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alcançáveis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estava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colaboração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departamentos no plano?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76301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INFORME que este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debate sobre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comitês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o uso de conversas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criar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comitê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impulsionar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Considere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encenações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fizemos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como líder?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abordariam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tratar sobre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comitê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 é a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indicada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liderá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-lo? </a:t>
            </a: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ouviu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falar sobre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teste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estrutura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Em seguida,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teste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estrutura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camisas do sindicato no mesmo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me dar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teste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estrutura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realizados por eles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momento?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acontece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fizermos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teste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estrutura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achamos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estamos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adiantados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que realmente estamos e acabamos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começando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desvantagem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usarmos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testes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estrutura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11914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prontos para tornar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públicas?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 que precisamos tornar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pública? (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contratos,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greves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política etc.)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o público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 útil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identificamos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análise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SWOT e como estamos usando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decidir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ir a público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prosseguir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326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EXPLIQUE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conceitos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básicos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interna. Para desenvolver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cultura sindical, lembre-se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o que define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sindicato.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10010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pontos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início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treinamento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conversamos sobre como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 e como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vivenciam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Concordamos que, se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sindicato como parte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vivenciam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forma inspiradora,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provável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eles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REFORCE que relacionar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envolvidos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externas e conectar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envolvidos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externas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primeiro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simples para integrar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trabalhista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PODER.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como relacionamos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internas e externas,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trabalhamos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todos os departamentos e como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inspirar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sindicalizados a se organizar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vice-versa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EXPLIQUE sobre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trabalhista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todo e vincule-o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debate sobre a cultura do sindicato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início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treinamento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52764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CONCLUA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treinamento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saída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campo e visitas domiciliares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APLIQUE as habilidades aprendidas 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treinamento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identificar problemas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e, em seguida, debata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reunião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desses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problemas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levar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futuramente.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OBSERVAÇÃO: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Diretor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Serviços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apelo à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CERTIFIQUE-SE de que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lista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cinco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cada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participantes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visita domiciliar. As visitas domiciliares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feitas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sindicato.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3838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sobre os pontos importantes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visitas domiciliares.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DEBATA sobre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desses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problemas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levar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futuramente.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55023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CONCLUA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treinamento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saída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campo e visitas domiciliares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REFORCE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aplicação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das habilidades aprendidas 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treinamento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identificar problemas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e, em seguida, debata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reunião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desses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problemas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levar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futuramente.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OBSERVAÇÃO: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Diretor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Serviços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apelo à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visita domiciliar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membro,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instrutor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pedirá a cada representante que elabore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plano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a semana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acompanhar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visitas domiciliares e os problemas identificados.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7758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EXPLIQUE sobre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gestão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tempo 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plano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diário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representante.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DISTRIBUA o panfleto: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 no sindicato local 77.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plano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individual para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interna,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converse sobre ele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grupo.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grupo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exercício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plano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individual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resto do grupo.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Tenha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postura receptiva e honesta sobre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visitas domiciliares para pedir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colegas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Diretor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esse feedback para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melhorar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conversas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individuais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61110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PEÇA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compartilhem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principais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conclusões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21443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 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 se os participantes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têm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dúvidas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comentários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FORNEÇA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informações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contato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59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LEMBRE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o sindicato e a cultura que estamos tentando criar. (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Disponível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nos pontos de debate em Fase 1 Cultura)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quatro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participantes o que significa cultura sindical para eles.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Conduza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(5 a 10 minutos,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dependendo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tamanho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grupo):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volta pela sala e convide cada participante a responder.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nomes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sempre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possível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tornar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interações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pessoais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compromete em desenvolver a cultura sindical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 e distrital?".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Comece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conversa.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"Eu me chamo [Nome do facilitador] e me comprometo totalmente em construir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cultura sindical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inclusiva em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meu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 e distrital".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Encerramento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mencione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reconheça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coragem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coesão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todos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Reforce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importância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todos: "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perspectivas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apresentadas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refletem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comprometimento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mútuo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liderar e elevar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cultura sindical.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assim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movimentos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crescem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juntos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173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REITERE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apresentadas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participantes.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Refira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-se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algumas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pessoas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mencione as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apresentadas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REFORCE que é importante lembrar 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torna difícil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diálogo.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3317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OBSERVAÇÕES DO FACILITADOR: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PERGUNTE: o que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sindicato?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sindicato é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formada para negociar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coletivamente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empregadores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sobre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salários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benefícios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condições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aumentando o poder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influência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funcionários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o poder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negociação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local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5FDC6-0B8E-4F1F-8A9F-55ED113A981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475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8C3FE-02E5-78E3-501C-1C4426503D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394709-540F-726D-A06F-3E550C89BE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5046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3689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BABFA23D-EF08-498D-B396-87960FB4784F}"/>
              </a:ext>
            </a:extLst>
          </p:cNvPr>
          <p:cNvSpPr/>
          <p:nvPr userDrawn="1"/>
        </p:nvSpPr>
        <p:spPr>
          <a:xfrm>
            <a:off x="-241300" y="203200"/>
            <a:ext cx="6021614" cy="635000"/>
          </a:xfrm>
          <a:prstGeom prst="parallelogram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endParaRPr 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D887AEA-21B2-49AB-8ECD-4932A6828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4970"/>
            <a:ext cx="10515600" cy="1049311"/>
          </a:xfrm>
        </p:spPr>
        <p:txBody>
          <a:bodyPr>
            <a:normAutofit/>
          </a:bodyPr>
          <a:lstStyle>
            <a:lvl1pPr>
              <a:defRPr sz="22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BF454B-29EA-97E9-0B34-BEFFC56EB30A}"/>
              </a:ext>
            </a:extLst>
          </p:cNvPr>
          <p:cNvSpPr txBox="1">
            <a:spLocks/>
          </p:cNvSpPr>
          <p:nvPr userDrawn="1"/>
        </p:nvSpPr>
        <p:spPr>
          <a:xfrm>
            <a:off x="1052855" y="6546599"/>
            <a:ext cx="3144391" cy="378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COR 1246 </a:t>
            </a:r>
            <a:r>
              <a:rPr lang="es-E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Organização Interna - Equipe</a:t>
            </a:r>
            <a:r>
              <a:rPr lang="en-US" sz="1400" b="1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504357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DCAE9823-823F-4720-B650-AF179F11CF5D}"/>
              </a:ext>
            </a:extLst>
          </p:cNvPr>
          <p:cNvSpPr/>
          <p:nvPr userDrawn="1"/>
        </p:nvSpPr>
        <p:spPr>
          <a:xfrm>
            <a:off x="-241300" y="203200"/>
            <a:ext cx="10658046" cy="635000"/>
          </a:xfrm>
          <a:prstGeom prst="parallelogram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endParaRPr 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349A743-5730-4B23-94EE-425581BEB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4970"/>
            <a:ext cx="10515600" cy="1049311"/>
          </a:xfrm>
        </p:spPr>
        <p:txBody>
          <a:bodyPr>
            <a:normAutofit/>
          </a:bodyPr>
          <a:lstStyle>
            <a:lvl1pPr>
              <a:defRPr sz="22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E5407CF5-8022-F453-A347-E657DBCBF1E0}"/>
              </a:ext>
            </a:extLst>
          </p:cNvPr>
          <p:cNvSpPr txBox="1">
            <a:spLocks/>
          </p:cNvSpPr>
          <p:nvPr userDrawn="1"/>
        </p:nvSpPr>
        <p:spPr>
          <a:xfrm>
            <a:off x="1052855" y="6546599"/>
            <a:ext cx="3144391" cy="378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COR 1246 </a:t>
            </a:r>
            <a:r>
              <a:rPr lang="es-E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Organização Interna - Equipe</a:t>
            </a:r>
            <a:r>
              <a:rPr lang="en-US" sz="1400" b="1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2297516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1C564D5-9040-454F-BEE6-9CB2410E0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7959" y="172194"/>
            <a:ext cx="909290" cy="9108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F66FFA-A946-4C95-9559-11B9E8E93A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044" y="5068081"/>
            <a:ext cx="1574617" cy="10595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C21D53C-9087-42BC-AFE8-13327F86ACC0}"/>
              </a:ext>
            </a:extLst>
          </p:cNvPr>
          <p:cNvSpPr txBox="1"/>
          <p:nvPr/>
        </p:nvSpPr>
        <p:spPr>
          <a:xfrm>
            <a:off x="11107959" y="1009756"/>
            <a:ext cx="137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dirty="0">
                <a:solidFill>
                  <a:srgbClr val="E7B909"/>
                </a:solidFill>
              </a:rPr>
              <a:t>i</a:t>
            </a:r>
            <a:r>
              <a:rPr lang="en-CA" sz="1400" b="1" dirty="0"/>
              <a:t>FTI.edu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4483724-E2D5-4C3E-B42E-C4AC7591BC0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indent="-457200">
              <a:spcAft>
                <a:spcPts val="500"/>
              </a:spcAft>
              <a:buClr>
                <a:srgbClr val="E8B909"/>
              </a:buClr>
              <a:buFont typeface="+mj-lt"/>
              <a:buAutoNum type="alphaUcPeriod"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371600" indent="-457200">
              <a:buFont typeface="+mj-lt"/>
              <a:buAutoNum type="alphaUcPeriod"/>
              <a:defRPr/>
            </a:lvl3pPr>
            <a:lvl4pPr marL="1714500" indent="-342900">
              <a:buFont typeface="+mj-lt"/>
              <a:buAutoNum type="alphaUcPeriod"/>
              <a:defRPr/>
            </a:lvl4pPr>
            <a:lvl5pPr marL="2171700" indent="-342900">
              <a:buFont typeface="+mj-lt"/>
              <a:buAutoNum type="alphaUcPeriod"/>
              <a:defRPr/>
            </a:lvl5pPr>
          </a:lstStyle>
          <a:p>
            <a:pPr lvl="0"/>
            <a:r>
              <a:rPr lang="en-US" dirty="0"/>
              <a:t>Question #1 - Click to edit Master text styles</a:t>
            </a:r>
          </a:p>
          <a:p>
            <a:pPr lvl="0"/>
            <a:endParaRPr lang="en-US" dirty="0"/>
          </a:p>
          <a:p>
            <a:pPr lvl="1"/>
            <a:r>
              <a:rPr lang="en-US" dirty="0"/>
              <a:t>Answer #1</a:t>
            </a:r>
          </a:p>
          <a:p>
            <a:pPr lvl="1"/>
            <a:r>
              <a:rPr lang="en-US" dirty="0"/>
              <a:t>Answer #2</a:t>
            </a:r>
          </a:p>
          <a:p>
            <a:pPr lvl="1"/>
            <a:r>
              <a:rPr lang="en-US" dirty="0"/>
              <a:t>Answer #3</a:t>
            </a:r>
          </a:p>
          <a:p>
            <a:pPr lvl="1"/>
            <a:r>
              <a:rPr lang="en-US" dirty="0"/>
              <a:t>Answer #4</a:t>
            </a:r>
          </a:p>
          <a:p>
            <a:pPr lvl="1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1C564D5-9040-454F-BEE6-9CB2410E08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7959" y="172194"/>
            <a:ext cx="909290" cy="9108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FF66FFA-A946-4C95-9559-11B9E8E93A2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044" y="5068081"/>
            <a:ext cx="1574617" cy="105958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C21D53C-9087-42BC-AFE8-13327F86ACC0}"/>
              </a:ext>
            </a:extLst>
          </p:cNvPr>
          <p:cNvSpPr txBox="1"/>
          <p:nvPr userDrawn="1"/>
        </p:nvSpPr>
        <p:spPr>
          <a:xfrm>
            <a:off x="11107959" y="1009756"/>
            <a:ext cx="137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dirty="0">
                <a:solidFill>
                  <a:srgbClr val="E7B909"/>
                </a:solidFill>
              </a:rPr>
              <a:t>i</a:t>
            </a:r>
            <a:r>
              <a:rPr lang="en-CA" sz="1400" b="1" dirty="0"/>
              <a:t>FTI.edu</a:t>
            </a:r>
          </a:p>
        </p:txBody>
      </p: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C0296A46-AAD9-4491-ABD7-AAE097D3CB24}"/>
              </a:ext>
            </a:extLst>
          </p:cNvPr>
          <p:cNvSpPr/>
          <p:nvPr userDrawn="1"/>
        </p:nvSpPr>
        <p:spPr>
          <a:xfrm>
            <a:off x="-241300" y="203200"/>
            <a:ext cx="10658046" cy="635000"/>
          </a:xfrm>
          <a:prstGeom prst="parallelogram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endParaRPr 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1DAAC0B-430A-489D-B616-03BD22B9F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4970"/>
            <a:ext cx="10515600" cy="1049311"/>
          </a:xfrm>
        </p:spPr>
        <p:txBody>
          <a:bodyPr>
            <a:normAutofit/>
          </a:bodyPr>
          <a:lstStyle>
            <a:lvl1pPr>
              <a:defRPr sz="22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A55A7F2B-458B-CC89-415B-9D5586DA6139}"/>
              </a:ext>
            </a:extLst>
          </p:cNvPr>
          <p:cNvSpPr txBox="1">
            <a:spLocks/>
          </p:cNvSpPr>
          <p:nvPr userDrawn="1"/>
        </p:nvSpPr>
        <p:spPr>
          <a:xfrm>
            <a:off x="1052855" y="6546599"/>
            <a:ext cx="3144391" cy="378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COR 1246 </a:t>
            </a:r>
            <a:r>
              <a:rPr lang="es-E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Organização Interna - Equipe</a:t>
            </a:r>
            <a:r>
              <a:rPr lang="en-US" sz="1400" b="1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194254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1296585A-E6D9-4686-BC55-9875DEECD312}"/>
              </a:ext>
            </a:extLst>
          </p:cNvPr>
          <p:cNvSpPr/>
          <p:nvPr userDrawn="1"/>
        </p:nvSpPr>
        <p:spPr>
          <a:xfrm>
            <a:off x="-241300" y="203200"/>
            <a:ext cx="10658046" cy="635000"/>
          </a:xfrm>
          <a:prstGeom prst="parallelogram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endParaRPr 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6981705-D531-4C27-8B21-D0BE48056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4970"/>
            <a:ext cx="10515600" cy="1049311"/>
          </a:xfrm>
        </p:spPr>
        <p:txBody>
          <a:bodyPr>
            <a:normAutofit/>
          </a:bodyPr>
          <a:lstStyle>
            <a:lvl1pPr>
              <a:defRPr sz="22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B71B5D0C-012D-ED42-3DBF-BE8F22988A5D}"/>
              </a:ext>
            </a:extLst>
          </p:cNvPr>
          <p:cNvSpPr txBox="1">
            <a:spLocks/>
          </p:cNvSpPr>
          <p:nvPr userDrawn="1"/>
        </p:nvSpPr>
        <p:spPr>
          <a:xfrm>
            <a:off x="1052855" y="6546599"/>
            <a:ext cx="3144391" cy="378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COR 1246 </a:t>
            </a:r>
            <a:r>
              <a:rPr lang="es-E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Organização Interna - Equipe</a:t>
            </a:r>
            <a:r>
              <a:rPr lang="en-US" sz="1400" b="1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366287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1C564D5-9040-454F-BEE6-9CB2410E0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7959" y="172194"/>
            <a:ext cx="909290" cy="9108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F66FFA-A946-4C95-9559-11B9E8E93A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044" y="5068081"/>
            <a:ext cx="1574617" cy="10595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C21D53C-9087-42BC-AFE8-13327F86ACC0}"/>
              </a:ext>
            </a:extLst>
          </p:cNvPr>
          <p:cNvSpPr txBox="1"/>
          <p:nvPr/>
        </p:nvSpPr>
        <p:spPr>
          <a:xfrm>
            <a:off x="11107959" y="1009756"/>
            <a:ext cx="137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dirty="0">
                <a:solidFill>
                  <a:srgbClr val="E7B909"/>
                </a:solidFill>
              </a:rPr>
              <a:t>i</a:t>
            </a:r>
            <a:r>
              <a:rPr lang="en-CA" sz="1400" b="1" dirty="0"/>
              <a:t>FTI.edu</a:t>
            </a: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CE1395EB-F2BE-4ECA-81BD-2854CBEA4244}"/>
              </a:ext>
            </a:extLst>
          </p:cNvPr>
          <p:cNvSpPr/>
          <p:nvPr userDrawn="1"/>
        </p:nvSpPr>
        <p:spPr>
          <a:xfrm>
            <a:off x="-241300" y="203200"/>
            <a:ext cx="6013450" cy="635000"/>
          </a:xfrm>
          <a:prstGeom prst="parallelogram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endParaRPr 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4483724-E2D5-4C3E-B42E-C4AC7591BC0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indent="-457200">
              <a:spcAft>
                <a:spcPts val="500"/>
              </a:spcAft>
              <a:buClr>
                <a:srgbClr val="E8B909"/>
              </a:buClr>
              <a:buFont typeface="+mj-lt"/>
              <a:buAutoNum type="alphaUcPeriod"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371600" indent="-457200">
              <a:buFont typeface="+mj-lt"/>
              <a:buAutoNum type="alphaUcPeriod"/>
              <a:defRPr/>
            </a:lvl3pPr>
            <a:lvl4pPr marL="1714500" indent="-342900">
              <a:buFont typeface="+mj-lt"/>
              <a:buAutoNum type="alphaUcPeriod"/>
              <a:defRPr/>
            </a:lvl4pPr>
            <a:lvl5pPr marL="2171700" indent="-342900">
              <a:buFont typeface="+mj-lt"/>
              <a:buAutoNum type="alphaUcPeriod"/>
              <a:defRPr/>
            </a:lvl5pPr>
          </a:lstStyle>
          <a:p>
            <a:pPr lvl="0"/>
            <a:r>
              <a:rPr lang="en-US" dirty="0"/>
              <a:t>Question #1 - Click to edit Master text styles</a:t>
            </a:r>
          </a:p>
          <a:p>
            <a:pPr lvl="0"/>
            <a:endParaRPr lang="en-US" dirty="0"/>
          </a:p>
          <a:p>
            <a:pPr lvl="1"/>
            <a:r>
              <a:rPr lang="en-US" dirty="0"/>
              <a:t>Answer #1</a:t>
            </a:r>
          </a:p>
          <a:p>
            <a:pPr lvl="1"/>
            <a:r>
              <a:rPr lang="en-US" dirty="0"/>
              <a:t>Answer #2</a:t>
            </a:r>
          </a:p>
          <a:p>
            <a:pPr lvl="1"/>
            <a:r>
              <a:rPr lang="en-US" dirty="0"/>
              <a:t>Answer #3</a:t>
            </a:r>
          </a:p>
          <a:p>
            <a:pPr lvl="1"/>
            <a:r>
              <a:rPr lang="en-US" dirty="0"/>
              <a:t>Answer #4</a:t>
            </a:r>
          </a:p>
          <a:p>
            <a:pPr lvl="1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1C564D5-9040-454F-BEE6-9CB2410E08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7959" y="172194"/>
            <a:ext cx="909290" cy="9108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FF66FFA-A946-4C95-9559-11B9E8E93A2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044" y="5068081"/>
            <a:ext cx="1574617" cy="105958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C21D53C-9087-42BC-AFE8-13327F86ACC0}"/>
              </a:ext>
            </a:extLst>
          </p:cNvPr>
          <p:cNvSpPr txBox="1"/>
          <p:nvPr userDrawn="1"/>
        </p:nvSpPr>
        <p:spPr>
          <a:xfrm>
            <a:off x="11107959" y="1009756"/>
            <a:ext cx="137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dirty="0">
                <a:solidFill>
                  <a:srgbClr val="E7B909"/>
                </a:solidFill>
              </a:rPr>
              <a:t>i</a:t>
            </a:r>
            <a:r>
              <a:rPr lang="en-CA" sz="1400" b="1" dirty="0"/>
              <a:t>FTI.edu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B6C0DC3A-7DDC-4A16-8450-2F8961366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4970"/>
            <a:ext cx="10515600" cy="1049311"/>
          </a:xfrm>
        </p:spPr>
        <p:txBody>
          <a:bodyPr>
            <a:normAutofit/>
          </a:bodyPr>
          <a:lstStyle>
            <a:lvl1pPr>
              <a:defRPr sz="22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73075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708C988-84CC-4B47-A5D2-03FCCB343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4970"/>
            <a:ext cx="10515600" cy="1049311"/>
          </a:xfrm>
        </p:spPr>
        <p:txBody>
          <a:bodyPr>
            <a:normAutofit/>
          </a:bodyPr>
          <a:lstStyle>
            <a:lvl1pPr>
              <a:defRPr sz="22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DBC96BA-2149-2013-CF25-56DFC02EA450}"/>
              </a:ext>
            </a:extLst>
          </p:cNvPr>
          <p:cNvSpPr txBox="1">
            <a:spLocks/>
          </p:cNvSpPr>
          <p:nvPr userDrawn="1"/>
        </p:nvSpPr>
        <p:spPr>
          <a:xfrm>
            <a:off x="1052855" y="6546599"/>
            <a:ext cx="3144391" cy="378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COR 1246 </a:t>
            </a:r>
            <a:r>
              <a:rPr lang="es-E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Organização Interna - Equipe</a:t>
            </a:r>
            <a:r>
              <a:rPr lang="en-US" sz="1400" b="1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523955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EF0E43-1D19-1319-D7EC-07D282687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2D4667-390A-468A-CDF9-0A9CBDC69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003DC-2BEF-000C-0D27-6EDCF2B02F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7692C-57FC-B152-239A-A1C4D4A734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COR 1246 Internal Organizing Training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96203-FA8F-6E46-FE55-5CF3423B1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BB878-1B24-4F37-B406-070A62E7DF3D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D33F1E2-F6B3-4A69-8FE3-93352D3BB30A}"/>
              </a:ext>
            </a:extLst>
          </p:cNvPr>
          <p:cNvGrpSpPr/>
          <p:nvPr userDrawn="1"/>
        </p:nvGrpSpPr>
        <p:grpSpPr>
          <a:xfrm>
            <a:off x="0" y="6356350"/>
            <a:ext cx="12192000" cy="558800"/>
            <a:chOff x="0" y="6299200"/>
            <a:chExt cx="12192000" cy="5588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ED1C3A-5616-43CF-931F-DEB3262B69FC}"/>
                </a:ext>
              </a:extLst>
            </p:cNvPr>
            <p:cNvSpPr/>
            <p:nvPr userDrawn="1"/>
          </p:nvSpPr>
          <p:spPr>
            <a:xfrm>
              <a:off x="0" y="6375400"/>
              <a:ext cx="12192000" cy="482600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2880"/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C0D632D-F461-4C23-B364-95478A810C75}"/>
                </a:ext>
              </a:extLst>
            </p:cNvPr>
            <p:cNvSpPr/>
            <p:nvPr/>
          </p:nvSpPr>
          <p:spPr>
            <a:xfrm>
              <a:off x="0" y="6299200"/>
              <a:ext cx="12192000" cy="91440"/>
            </a:xfrm>
            <a:prstGeom prst="rect">
              <a:avLst/>
            </a:prstGeom>
            <a:solidFill>
              <a:srgbClr val="E8B90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4D3256ED-B8A1-4574-9824-927A9B352AFA}"/>
              </a:ext>
            </a:extLst>
          </p:cNvPr>
          <p:cNvSpPr txBox="1">
            <a:spLocks/>
          </p:cNvSpPr>
          <p:nvPr userDrawn="1"/>
        </p:nvSpPr>
        <p:spPr>
          <a:xfrm>
            <a:off x="3636264" y="6479857"/>
            <a:ext cx="5257799" cy="36360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Um Sindicato. </a:t>
            </a:r>
            <a:r>
              <a:rPr lang="en-US" sz="1400" dirty="0">
                <a:solidFill>
                  <a:srgbClr val="E7B909"/>
                </a:solidFill>
              </a:rPr>
              <a:t>Uma Família</a:t>
            </a:r>
            <a:r>
              <a:rPr lang="en-US" sz="1400" dirty="0">
                <a:solidFill>
                  <a:srgbClr val="FFD03B"/>
                </a:solidFill>
              </a:rPr>
              <a:t>.</a:t>
            </a:r>
            <a:r>
              <a:rPr lang="en-US" sz="1400" dirty="0"/>
              <a:t> Uma Luta!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FA5D2CFE-2FD0-4653-8ED5-411E2828B182}"/>
              </a:ext>
            </a:extLst>
          </p:cNvPr>
          <p:cNvSpPr txBox="1">
            <a:spLocks/>
          </p:cNvSpPr>
          <p:nvPr userDrawn="1"/>
        </p:nvSpPr>
        <p:spPr>
          <a:xfrm>
            <a:off x="8610600" y="6478333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3FBB878-1B24-4F37-B406-070A62E7DF3D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2" name="Google Shape;63;p1">
            <a:extLst>
              <a:ext uri="{FF2B5EF4-FFF2-40B4-BE49-F238E27FC236}">
                <a16:creationId xmlns:a16="http://schemas.microsoft.com/office/drawing/2014/main" id="{65DFD656-FAA3-4B29-A8CE-9757362ED98D}"/>
              </a:ext>
            </a:extLst>
          </p:cNvPr>
          <p:cNvPicPr preferRelativeResize="0"/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411394" y="6311900"/>
            <a:ext cx="313444" cy="54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A yellow circle with black text&#10;&#10;AI-generated content may be incorrect.">
            <a:extLst>
              <a:ext uri="{FF2B5EF4-FFF2-40B4-BE49-F238E27FC236}">
                <a16:creationId xmlns:a16="http://schemas.microsoft.com/office/drawing/2014/main" id="{F24EE858-E60F-AA87-19CA-B4AC1FE374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/>
          <a:srcRect t="10016" b="10016"/>
          <a:stretch/>
        </p:blipFill>
        <p:spPr>
          <a:xfrm>
            <a:off x="9193119" y="6510226"/>
            <a:ext cx="490527" cy="30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968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2" r:id="rId7"/>
    <p:sldLayoutId id="2147483661" r:id="rId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3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jpeg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.png"/><Relationship Id="rId1" Type="http://schemas.openxmlformats.org/officeDocument/2006/relationships/tags" Target="../tags/tag2.xml"/><Relationship Id="rId6" Type="http://schemas.openxmlformats.org/officeDocument/2006/relationships/image" Target="../media/image7.jpg"/><Relationship Id="rId11" Type="http://schemas.openxmlformats.org/officeDocument/2006/relationships/image" Target="../media/image11.jpeg"/><Relationship Id="rId5" Type="http://schemas.openxmlformats.org/officeDocument/2006/relationships/image" Target="../media/image6.jpg"/><Relationship Id="rId15" Type="http://schemas.openxmlformats.org/officeDocument/2006/relationships/image" Target="../media/image15.png"/><Relationship Id="rId10" Type="http://schemas.microsoft.com/office/2007/relationships/hdphoto" Target="../media/hdphoto1.wdp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5" Type="http://schemas.openxmlformats.org/officeDocument/2006/relationships/image" Target="../media/image40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openxmlformats.org/officeDocument/2006/relationships/image" Target="../media/image2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Relationship Id="rId5" Type="http://schemas.openxmlformats.org/officeDocument/2006/relationships/image" Target="../media/image52.png"/><Relationship Id="rId4" Type="http://schemas.openxmlformats.org/officeDocument/2006/relationships/hyperlink" Target="https://www.linkedin.com/posts/simonsinek_listening-isnt-waiting-for-your-turn-to-activity-7290821845153435649-6I3I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4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Relationship Id="rId4" Type="http://schemas.openxmlformats.org/officeDocument/2006/relationships/image" Target="../media/image5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Relationship Id="rId4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Relationship Id="rId4" Type="http://schemas.openxmlformats.org/officeDocument/2006/relationships/image" Target="../media/image5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4" Type="http://schemas.microsoft.com/office/2007/relationships/hdphoto" Target="../media/hdphoto9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5" Type="http://schemas.openxmlformats.org/officeDocument/2006/relationships/image" Target="../media/image13.jpeg"/><Relationship Id="rId4" Type="http://schemas.openxmlformats.org/officeDocument/2006/relationships/image" Target="../media/image1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4" Type="http://schemas.openxmlformats.org/officeDocument/2006/relationships/image" Target="../media/image20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2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4" Type="http://schemas.openxmlformats.org/officeDocument/2006/relationships/image" Target="../media/image2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4" Type="http://schemas.openxmlformats.org/officeDocument/2006/relationships/image" Target="../media/image20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3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notesSlide" Target="../notesSlides/notesSlide66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6" Type="http://schemas.openxmlformats.org/officeDocument/2006/relationships/image" Target="../media/image14.png"/><Relationship Id="rId5" Type="http://schemas.openxmlformats.org/officeDocument/2006/relationships/hyperlink" Target="http://www.iupat.org/" TargetMode="External"/><Relationship Id="rId4" Type="http://schemas.openxmlformats.org/officeDocument/2006/relationships/image" Target="../media/image63.jpeg"/><Relationship Id="rId9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12" Type="http://schemas.microsoft.com/office/2007/relationships/hdphoto" Target="../media/hdphoto3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11" Type="http://schemas.openxmlformats.org/officeDocument/2006/relationships/image" Target="../media/image29.pn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microsoft.com/office/2007/relationships/hdphoto" Target="../media/hdphoto2.wdp"/><Relationship Id="rId9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AF6EEC-E1DB-DB09-A20F-024818E3BE22}"/>
              </a:ext>
            </a:extLst>
          </p:cNvPr>
          <p:cNvSpPr/>
          <p:nvPr/>
        </p:nvSpPr>
        <p:spPr>
          <a:xfrm>
            <a:off x="0" y="5251424"/>
            <a:ext cx="12192000" cy="1693193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BAFBE6-7276-355F-10CE-C73F3D59C0E1}"/>
              </a:ext>
            </a:extLst>
          </p:cNvPr>
          <p:cNvSpPr/>
          <p:nvPr/>
        </p:nvSpPr>
        <p:spPr>
          <a:xfrm>
            <a:off x="0" y="5112310"/>
            <a:ext cx="12192000" cy="152400"/>
          </a:xfrm>
          <a:prstGeom prst="rect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756FB2-BDCA-A849-9D5D-E75B00BCA451}"/>
              </a:ext>
            </a:extLst>
          </p:cNvPr>
          <p:cNvSpPr txBox="1"/>
          <p:nvPr/>
        </p:nvSpPr>
        <p:spPr>
          <a:xfrm>
            <a:off x="1709916" y="5548810"/>
            <a:ext cx="11007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 1246 </a:t>
            </a:r>
            <a:r>
              <a:rPr lang="es-ES" sz="32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 Interna - Equipe</a:t>
            </a:r>
            <a:endParaRPr lang="en-CA" sz="3200" b="1" dirty="0">
              <a:solidFill>
                <a:srgbClr val="E8B90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 Sindicato    </a:t>
            </a:r>
            <a:r>
              <a:rPr lang="en-US" sz="2400" b="1" dirty="0">
                <a:solidFill>
                  <a:srgbClr val="E7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 </a:t>
            </a:r>
            <a:r>
              <a:rPr lang="es-ES" sz="2400" b="1" dirty="0" err="1">
                <a:solidFill>
                  <a:srgbClr val="E7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Família</a:t>
            </a:r>
            <a:r>
              <a:rPr lang="en-US" sz="2400" b="1" dirty="0">
                <a:solidFill>
                  <a:srgbClr val="E7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 Luta!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E74FAA1-22A3-4CCC-8F65-B72D23B68937}"/>
              </a:ext>
            </a:extLst>
          </p:cNvPr>
          <p:cNvSpPr/>
          <p:nvPr/>
        </p:nvSpPr>
        <p:spPr>
          <a:xfrm flipH="1">
            <a:off x="3947842" y="6188348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979FCD3-623C-496D-8C1B-3F10919CBAF7}"/>
              </a:ext>
            </a:extLst>
          </p:cNvPr>
          <p:cNvSpPr/>
          <p:nvPr/>
        </p:nvSpPr>
        <p:spPr>
          <a:xfrm flipH="1">
            <a:off x="6180459" y="6188348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697ABC-C26F-4351-BF8C-7690DFE486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276"/>
          <a:stretch/>
        </p:blipFill>
        <p:spPr>
          <a:xfrm rot="5400000">
            <a:off x="3240603" y="2253996"/>
            <a:ext cx="2631848" cy="30847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189404-23EC-4146-814F-DC431A4C55D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" t="20280" r="3394" b="-20280"/>
          <a:stretch/>
        </p:blipFill>
        <p:spPr>
          <a:xfrm>
            <a:off x="5780100" y="11188"/>
            <a:ext cx="6411900" cy="31167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1578824-75FF-401C-8BF8-66BCAFDE1F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6468" y="3202927"/>
            <a:ext cx="2198329" cy="16487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5D8C69E-7A0A-4A7B-8570-61D73FDC8D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82225" y="3370416"/>
            <a:ext cx="1990325" cy="14927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51D0A59-5491-4405-837A-2929BC02AE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48262" y="3360717"/>
            <a:ext cx="2002775" cy="15020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6C3323-225E-4A9E-B4A2-7EC50AF2D06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509" b="14537"/>
          <a:stretch/>
        </p:blipFill>
        <p:spPr>
          <a:xfrm>
            <a:off x="0" y="-1997"/>
            <a:ext cx="7213517" cy="31236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963611-5812-47A7-930A-2495371389E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3" r="14004"/>
          <a:stretch/>
        </p:blipFill>
        <p:spPr>
          <a:xfrm>
            <a:off x="-18737" y="3121625"/>
            <a:ext cx="1417853" cy="200783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6E63522-E20B-4827-A5A2-9C497F3D74B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3208" b="11532"/>
          <a:stretch/>
        </p:blipFill>
        <p:spPr>
          <a:xfrm>
            <a:off x="7213517" y="2480463"/>
            <a:ext cx="4978483" cy="26381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00A41F-CD2E-4986-AB61-DAB24B41A0FB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061" y="3903983"/>
            <a:ext cx="1046464" cy="169319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D0A50A5-4B1F-4146-AA63-7AC4B061480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556" y="4027300"/>
            <a:ext cx="1601323" cy="16013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7AD65F7-F29D-4687-A9EE-8A2C74C4A43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73" y="5359428"/>
            <a:ext cx="1391855" cy="1391855"/>
          </a:xfrm>
          <a:prstGeom prst="rect">
            <a:avLst/>
          </a:prstGeom>
        </p:spPr>
      </p:pic>
      <p:pic>
        <p:nvPicPr>
          <p:cNvPr id="4" name="Picture 3" descr="A yellow circle with black text&#10;&#10;AI-generated content may be incorrect.">
            <a:extLst>
              <a:ext uri="{FF2B5EF4-FFF2-40B4-BE49-F238E27FC236}">
                <a16:creationId xmlns:a16="http://schemas.microsoft.com/office/drawing/2014/main" id="{0513EFDA-5882-1FDE-1290-3A8C6485772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</a:blip>
          <a:srcRect t="10016" b="10016"/>
          <a:stretch/>
        </p:blipFill>
        <p:spPr>
          <a:xfrm>
            <a:off x="9987598" y="5689182"/>
            <a:ext cx="1648055" cy="10173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8802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Lembre-se </a:t>
            </a:r>
            <a:r>
              <a:rPr lang="es-ES" dirty="0"/>
              <a:t>do Que </a:t>
            </a:r>
            <a:r>
              <a:rPr lang="es-ES" dirty="0" err="1"/>
              <a:t>um</a:t>
            </a:r>
            <a:r>
              <a:rPr lang="es-ES" dirty="0"/>
              <a:t> Sindicato </a:t>
            </a:r>
            <a:r>
              <a:rPr lang="es-ES" dirty="0" err="1"/>
              <a:t>Não</a:t>
            </a:r>
            <a:r>
              <a:rPr lang="es-ES" dirty="0"/>
              <a:t> é</a:t>
            </a:r>
            <a:endParaRPr lang="en-CA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247269-A891-4E3D-9C72-5F072A516BB0}"/>
              </a:ext>
            </a:extLst>
          </p:cNvPr>
          <p:cNvSpPr/>
          <p:nvPr/>
        </p:nvSpPr>
        <p:spPr>
          <a:xfrm>
            <a:off x="5253112" y="3540268"/>
            <a:ext cx="1164313" cy="974824"/>
          </a:xfrm>
          <a:prstGeom prst="rect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158F46B-1CCF-4012-B67E-6B85899E3D66}"/>
              </a:ext>
            </a:extLst>
          </p:cNvPr>
          <p:cNvSpPr/>
          <p:nvPr/>
        </p:nvSpPr>
        <p:spPr>
          <a:xfrm>
            <a:off x="3111500" y="2025241"/>
            <a:ext cx="6201436" cy="974824"/>
          </a:xfrm>
          <a:prstGeom prst="rect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7" name="Picture 2" descr="OPEIU Local 8 - Reminder from Helen, an ...">
            <a:extLst>
              <a:ext uri="{FF2B5EF4-FFF2-40B4-BE49-F238E27FC236}">
                <a16:creationId xmlns:a16="http://schemas.microsoft.com/office/drawing/2014/main" id="{8D9FB7A4-8898-4E11-80F5-36282F3310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0" r="24641"/>
          <a:stretch/>
        </p:blipFill>
        <p:spPr bwMode="auto">
          <a:xfrm>
            <a:off x="4828757" y="1183481"/>
            <a:ext cx="2159836" cy="27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5D18E0-2E2E-459A-AC62-2E61A8F1E0CC}"/>
              </a:ext>
            </a:extLst>
          </p:cNvPr>
          <p:cNvSpPr/>
          <p:nvPr/>
        </p:nvSpPr>
        <p:spPr>
          <a:xfrm>
            <a:off x="7239352" y="1183481"/>
            <a:ext cx="2527300" cy="249018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64E20D-5A9B-48D8-88EA-1B2268271940}"/>
              </a:ext>
            </a:extLst>
          </p:cNvPr>
          <p:cNvSpPr/>
          <p:nvPr/>
        </p:nvSpPr>
        <p:spPr>
          <a:xfrm>
            <a:off x="2229538" y="1183481"/>
            <a:ext cx="2329180" cy="24901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BED50C8-9DA7-474E-960C-ADBD9261FA6F}"/>
              </a:ext>
            </a:extLst>
          </p:cNvPr>
          <p:cNvSpPr/>
          <p:nvPr/>
        </p:nvSpPr>
        <p:spPr>
          <a:xfrm>
            <a:off x="4737100" y="4160955"/>
            <a:ext cx="2343150" cy="20508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BE2928-6436-4DDC-B2B7-5403E5589072}"/>
              </a:ext>
            </a:extLst>
          </p:cNvPr>
          <p:cNvSpPr txBox="1"/>
          <p:nvPr/>
        </p:nvSpPr>
        <p:spPr>
          <a:xfrm>
            <a:off x="2259268" y="1922591"/>
            <a:ext cx="22445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sindicato </a:t>
            </a:r>
            <a:r>
              <a:rPr lang="es-ES" sz="2200" b="1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não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é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terceiro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85024D-6150-44BE-A28D-D87DDEAC73D2}"/>
              </a:ext>
            </a:extLst>
          </p:cNvPr>
          <p:cNvSpPr txBox="1"/>
          <p:nvPr/>
        </p:nvSpPr>
        <p:spPr>
          <a:xfrm>
            <a:off x="7254592" y="1920740"/>
            <a:ext cx="25273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sindicato </a:t>
            </a:r>
            <a:r>
              <a:rPr lang="es-ES" sz="2200" b="1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não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é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agência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emprego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1286A7-9190-4EE3-93A7-4C95DE301944}"/>
              </a:ext>
            </a:extLst>
          </p:cNvPr>
          <p:cNvSpPr txBox="1"/>
          <p:nvPr/>
        </p:nvSpPr>
        <p:spPr>
          <a:xfrm>
            <a:off x="4645025" y="4549526"/>
            <a:ext cx="25273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 </a:t>
            </a: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sindicato</a:t>
            </a:r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2200" b="1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não</a:t>
            </a:r>
            <a:r>
              <a:rPr lang="en-CA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é um </a:t>
            </a:r>
            <a:r>
              <a:rPr lang="en-CA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serviço</a:t>
            </a:r>
            <a:r>
              <a:rPr lang="en-CA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social.</a:t>
            </a:r>
            <a:endParaRPr lang="en-US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760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4AAD45-EBA9-4513-9D44-BC770B577CC7}"/>
              </a:ext>
            </a:extLst>
          </p:cNvPr>
          <p:cNvSpPr/>
          <p:nvPr/>
        </p:nvSpPr>
        <p:spPr>
          <a:xfrm>
            <a:off x="381000" y="1154367"/>
            <a:ext cx="11430000" cy="492639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Tipos de </a:t>
            </a:r>
            <a:r>
              <a:rPr lang="es-ES" dirty="0" err="1"/>
              <a:t>Campanhas</a:t>
            </a:r>
            <a:r>
              <a:rPr lang="es-ES" dirty="0"/>
              <a:t> Internas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775250" y="2106721"/>
            <a:ext cx="9938470" cy="15108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dirty="0"/>
              <a:t>Campanhas de adesão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dirty="0"/>
              <a:t>Campanhas de contratos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dirty="0"/>
              <a:t>Campanhas de recertificação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dirty="0"/>
              <a:t>Campanhas de conversão 9a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dirty="0"/>
              <a:t>Campanhas de primeiro contrato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dirty="0"/>
              <a:t>Iniciativas de solidariedade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dirty="0"/>
              <a:t>Campanhas de fortalecimento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dirty="0"/>
              <a:t>Testes de estrutura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dirty="0"/>
              <a:t>Iniciativas e campanhas de políticas conduzidas por membros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CA" dirty="0"/>
          </a:p>
          <a:p>
            <a:pPr marL="0" indent="0">
              <a:spcBef>
                <a:spcPts val="0"/>
              </a:spcBef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980B58-C4BD-4FF4-9C3A-D1DB50460F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77"/>
          <a:stretch/>
        </p:blipFill>
        <p:spPr>
          <a:xfrm>
            <a:off x="6142204" y="2132462"/>
            <a:ext cx="5366956" cy="3118806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865367F-2122-4EFC-8BC3-0546610D868D}"/>
              </a:ext>
            </a:extLst>
          </p:cNvPr>
          <p:cNvSpPr txBox="1">
            <a:spLocks/>
          </p:cNvSpPr>
          <p:nvPr/>
        </p:nvSpPr>
        <p:spPr>
          <a:xfrm>
            <a:off x="775249" y="1437124"/>
            <a:ext cx="10733911" cy="4684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dirty="0"/>
              <a:t>Iniciativas e </a:t>
            </a:r>
            <a:r>
              <a:rPr lang="es-ES" b="1" dirty="0" err="1"/>
              <a:t>campanhas</a:t>
            </a:r>
            <a:r>
              <a:rPr lang="es-ES" dirty="0"/>
              <a:t> de políticas </a:t>
            </a:r>
            <a:r>
              <a:rPr lang="es-ES" dirty="0" err="1"/>
              <a:t>conduzidas</a:t>
            </a:r>
            <a:r>
              <a:rPr lang="es-ES" dirty="0"/>
              <a:t> por </a:t>
            </a:r>
            <a:r>
              <a:rPr lang="es-ES" dirty="0" err="1"/>
              <a:t>membros</a:t>
            </a:r>
            <a:r>
              <a:rPr lang="es-ES" dirty="0"/>
              <a:t> e filiados</a:t>
            </a:r>
            <a:endParaRPr lang="en-CA" dirty="0"/>
          </a:p>
          <a:p>
            <a:pPr marL="0" indent="0"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417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 err="1">
                <a:solidFill>
                  <a:schemeClr val="bg1"/>
                </a:solidFill>
              </a:rPr>
              <a:t>Alinhe</a:t>
            </a:r>
            <a:r>
              <a:rPr lang="es-ES" dirty="0">
                <a:solidFill>
                  <a:schemeClr val="bg1"/>
                </a:solidFill>
              </a:rPr>
              <a:t>-se</a:t>
            </a:r>
            <a:r>
              <a:rPr lang="es-ES" dirty="0"/>
              <a:t> </a:t>
            </a:r>
            <a:r>
              <a:rPr lang="es-ES" dirty="0" err="1"/>
              <a:t>Com</a:t>
            </a:r>
            <a:r>
              <a:rPr lang="es-ES" dirty="0"/>
              <a:t> o </a:t>
            </a:r>
            <a:r>
              <a:rPr lang="es-ES" dirty="0" err="1"/>
              <a:t>Nosso</a:t>
            </a:r>
            <a:r>
              <a:rPr lang="es-ES" dirty="0"/>
              <a:t> Ponto de </a:t>
            </a:r>
            <a:r>
              <a:rPr lang="es-ES" dirty="0" err="1"/>
              <a:t>Referência</a:t>
            </a:r>
            <a:endParaRPr lang="en-CA" dirty="0"/>
          </a:p>
        </p:txBody>
      </p:sp>
      <p:pic>
        <p:nvPicPr>
          <p:cNvPr id="4" name="Picture 3" descr="A yellow sign with black text&#10;&#10;AI-generated content may be incorrect.">
            <a:extLst>
              <a:ext uri="{FF2B5EF4-FFF2-40B4-BE49-F238E27FC236}">
                <a16:creationId xmlns:a16="http://schemas.microsoft.com/office/drawing/2014/main" id="{83E14A16-ECAB-410E-BB19-69473CFA0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35" y="2047645"/>
            <a:ext cx="10232130" cy="203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96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Organização Interna: </a:t>
            </a:r>
            <a:r>
              <a:rPr lang="es-ES" dirty="0" err="1"/>
              <a:t>Conceitos</a:t>
            </a:r>
            <a:r>
              <a:rPr lang="es-ES" dirty="0"/>
              <a:t> Básicos</a:t>
            </a:r>
            <a:endParaRPr lang="en-CA" dirty="0"/>
          </a:p>
        </p:txBody>
      </p:sp>
      <p:pic>
        <p:nvPicPr>
          <p:cNvPr id="7" name="Picture 6" descr="A yellow sign with black text&#10;&#10;AI-generated content may be incorrect.">
            <a:extLst>
              <a:ext uri="{FF2B5EF4-FFF2-40B4-BE49-F238E27FC236}">
                <a16:creationId xmlns:a16="http://schemas.microsoft.com/office/drawing/2014/main" id="{573770D4-018D-4618-8E6A-DE0F5C720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790" y="2092404"/>
            <a:ext cx="7034420" cy="237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321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AF6EEC-E1DB-DB09-A20F-024818E3BE22}"/>
              </a:ext>
            </a:extLst>
          </p:cNvPr>
          <p:cNvSpPr/>
          <p:nvPr/>
        </p:nvSpPr>
        <p:spPr>
          <a:xfrm>
            <a:off x="0" y="3271993"/>
            <a:ext cx="12192000" cy="1602827"/>
          </a:xfrm>
          <a:prstGeom prst="rect">
            <a:avLst/>
          </a:prstGeom>
          <a:solidFill>
            <a:schemeClr val="tx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BAFBE6-7276-355F-10CE-C73F3D59C0E1}"/>
              </a:ext>
            </a:extLst>
          </p:cNvPr>
          <p:cNvSpPr/>
          <p:nvPr/>
        </p:nvSpPr>
        <p:spPr>
          <a:xfrm>
            <a:off x="0" y="3129131"/>
            <a:ext cx="12192000" cy="152400"/>
          </a:xfrm>
          <a:prstGeom prst="rect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756FB2-BDCA-A849-9D5D-E75B00BCA451}"/>
              </a:ext>
            </a:extLst>
          </p:cNvPr>
          <p:cNvSpPr txBox="1"/>
          <p:nvPr/>
        </p:nvSpPr>
        <p:spPr>
          <a:xfrm>
            <a:off x="496778" y="3490065"/>
            <a:ext cx="9119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 Interna: </a:t>
            </a:r>
            <a:endParaRPr lang="en-CA" sz="3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s-ES" sz="36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Exercício</a:t>
            </a:r>
            <a:r>
              <a:rPr lang="es-ES" sz="36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36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Avaliação</a:t>
            </a:r>
            <a:r>
              <a:rPr lang="es-ES" sz="36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Inicial</a:t>
            </a:r>
            <a:endParaRPr lang="en-US" sz="3600" b="1" dirty="0">
              <a:solidFill>
                <a:srgbClr val="E8B90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Google Shape;225;p7">
            <a:extLst>
              <a:ext uri="{FF2B5EF4-FFF2-40B4-BE49-F238E27FC236}">
                <a16:creationId xmlns:a16="http://schemas.microsoft.com/office/drawing/2014/main" id="{BE1A04EB-48DB-48BA-B2AA-437BFF149837}"/>
              </a:ext>
            </a:extLst>
          </p:cNvPr>
          <p:cNvSpPr/>
          <p:nvPr/>
        </p:nvSpPr>
        <p:spPr>
          <a:xfrm>
            <a:off x="8044820" y="3646940"/>
            <a:ext cx="1682840" cy="1479646"/>
          </a:xfrm>
          <a:prstGeom prst="rect">
            <a:avLst/>
          </a:prstGeom>
          <a:solidFill>
            <a:srgbClr val="FFFFFF">
              <a:alpha val="9803"/>
            </a:srgbClr>
          </a:solidFill>
          <a:ln w="127000" cap="flat" cmpd="sng">
            <a:solidFill>
              <a:srgbClr val="E7B90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0" i="0" u="none" strike="noStrike" cap="none" dirty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02</a:t>
            </a:r>
            <a:endParaRPr sz="10000" dirty="0">
              <a:solidFill>
                <a:schemeClr val="bg1"/>
              </a:solidFill>
            </a:endParaRPr>
          </a:p>
        </p:txBody>
      </p:sp>
      <p:grpSp>
        <p:nvGrpSpPr>
          <p:cNvPr id="2" name="Google Shape;228;p7">
            <a:extLst>
              <a:ext uri="{FF2B5EF4-FFF2-40B4-BE49-F238E27FC236}">
                <a16:creationId xmlns:a16="http://schemas.microsoft.com/office/drawing/2014/main" id="{4A18EBEC-6182-4B29-9B12-26D608C617BC}"/>
              </a:ext>
            </a:extLst>
          </p:cNvPr>
          <p:cNvGrpSpPr/>
          <p:nvPr/>
        </p:nvGrpSpPr>
        <p:grpSpPr>
          <a:xfrm>
            <a:off x="10062363" y="3576470"/>
            <a:ext cx="2464340" cy="1701137"/>
            <a:chOff x="10422411" y="939875"/>
            <a:chExt cx="1837799" cy="1369289"/>
          </a:xfrm>
        </p:grpSpPr>
        <p:pic>
          <p:nvPicPr>
            <p:cNvPr id="14" name="Google Shape;229;p7">
              <a:extLst>
                <a:ext uri="{FF2B5EF4-FFF2-40B4-BE49-F238E27FC236}">
                  <a16:creationId xmlns:a16="http://schemas.microsoft.com/office/drawing/2014/main" id="{C2C3D28D-3503-4E00-81F8-52250BECECB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10422411" y="939875"/>
              <a:ext cx="1254989" cy="12549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230;p7">
              <a:extLst>
                <a:ext uri="{FF2B5EF4-FFF2-40B4-BE49-F238E27FC236}">
                  <a16:creationId xmlns:a16="http://schemas.microsoft.com/office/drawing/2014/main" id="{2E4BFC44-AB6F-4879-97CF-2C79F6C32914}"/>
                </a:ext>
              </a:extLst>
            </p:cNvPr>
            <p:cNvSpPr txBox="1"/>
            <p:nvPr/>
          </p:nvSpPr>
          <p:spPr>
            <a:xfrm>
              <a:off x="11735270" y="1991664"/>
              <a:ext cx="524940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®</a:t>
              </a:r>
              <a:endParaRPr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6466472-48A5-4E2E-B9D4-AD8DFC2E2260}"/>
              </a:ext>
            </a:extLst>
          </p:cNvPr>
          <p:cNvSpPr txBox="1"/>
          <p:nvPr/>
        </p:nvSpPr>
        <p:spPr>
          <a:xfrm>
            <a:off x="10229639" y="5135008"/>
            <a:ext cx="1373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>
                <a:solidFill>
                  <a:srgbClr val="E7B909"/>
                </a:solidFill>
              </a:rPr>
              <a:t>i</a:t>
            </a:r>
            <a:r>
              <a:rPr lang="en-CA" sz="2400" b="1" dirty="0"/>
              <a:t>FTI.edu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8801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Como os </a:t>
            </a:r>
            <a:r>
              <a:rPr lang="es-ES" dirty="0" err="1">
                <a:solidFill>
                  <a:schemeClr val="bg1"/>
                </a:solidFill>
              </a:rPr>
              <a:t>Membros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/>
              <a:t>Veem</a:t>
            </a:r>
            <a:r>
              <a:rPr lang="es-ES" dirty="0"/>
              <a:t> o </a:t>
            </a:r>
            <a:r>
              <a:rPr lang="es-ES" dirty="0" err="1"/>
              <a:t>Nosso</a:t>
            </a:r>
            <a:r>
              <a:rPr lang="es-ES" dirty="0"/>
              <a:t> Sindicato?</a:t>
            </a:r>
            <a:endParaRPr lang="en-CA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7F59A1F-268F-4E5A-BADE-013479137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0" y="1004679"/>
            <a:ext cx="4858428" cy="3467584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D239A9FE-C846-4883-BC76-52E4ABAA908E}"/>
              </a:ext>
            </a:extLst>
          </p:cNvPr>
          <p:cNvSpPr/>
          <p:nvPr/>
        </p:nvSpPr>
        <p:spPr>
          <a:xfrm>
            <a:off x="7840647" y="2075689"/>
            <a:ext cx="3403600" cy="13255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0D13C77-A1BB-4388-93A4-1DC6B6F6B97D}"/>
              </a:ext>
            </a:extLst>
          </p:cNvPr>
          <p:cNvSpPr/>
          <p:nvPr/>
        </p:nvSpPr>
        <p:spPr>
          <a:xfrm>
            <a:off x="4469130" y="3872112"/>
            <a:ext cx="3403600" cy="132556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8546104-7A1E-4C6F-8034-F1723980870D}"/>
              </a:ext>
            </a:extLst>
          </p:cNvPr>
          <p:cNvSpPr/>
          <p:nvPr/>
        </p:nvSpPr>
        <p:spPr>
          <a:xfrm>
            <a:off x="722630" y="2103436"/>
            <a:ext cx="3403600" cy="13255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highlight>
                <a:srgbClr val="FFD03B"/>
              </a:highligh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C5B0BB-8C85-4742-96F3-E1AC6AE96163}"/>
              </a:ext>
            </a:extLst>
          </p:cNvPr>
          <p:cNvSpPr txBox="1"/>
          <p:nvPr/>
        </p:nvSpPr>
        <p:spPr>
          <a:xfrm>
            <a:off x="4546722" y="5120122"/>
            <a:ext cx="32537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CA" sz="36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 QUÊ</a:t>
            </a:r>
            <a:r>
              <a:rPr lang="en-US" sz="36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066A93E-04AE-4A06-BA04-F9B9F2DF3C70}"/>
              </a:ext>
            </a:extLst>
          </p:cNvPr>
          <p:cNvSpPr txBox="1"/>
          <p:nvPr/>
        </p:nvSpPr>
        <p:spPr>
          <a:xfrm>
            <a:off x="772869" y="2447118"/>
            <a:ext cx="32537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Representante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4E05E8F-5C0B-4E1A-8078-DD1E0B19C171}"/>
              </a:ext>
            </a:extLst>
          </p:cNvPr>
          <p:cNvSpPr txBox="1"/>
          <p:nvPr/>
        </p:nvSpPr>
        <p:spPr>
          <a:xfrm>
            <a:off x="7943009" y="2463511"/>
            <a:ext cx="32537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alguém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que 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cobra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contribuições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4825F5C-924A-47F0-8088-2A1320833CF1}"/>
              </a:ext>
            </a:extLst>
          </p:cNvPr>
          <p:cNvSpPr txBox="1"/>
          <p:nvPr/>
        </p:nvSpPr>
        <p:spPr>
          <a:xfrm>
            <a:off x="4631404" y="4195814"/>
            <a:ext cx="32537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parte de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b="1" dirty="0" err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movimento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004E99E-8ECA-46AA-A7B3-22D1029FC77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679" y="2308394"/>
            <a:ext cx="135600" cy="21940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A634BDD-EAB6-4F73-9813-DDE3F42CE87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200" y="2428715"/>
            <a:ext cx="135600" cy="21940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7883034-6353-4A40-A6F1-5A99F2F089A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4" y="2598052"/>
            <a:ext cx="135600" cy="21940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EFE8452-D869-48D4-BC3A-B349D0B8458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488" y="2418095"/>
            <a:ext cx="135600" cy="2194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BE6A013-E84F-4D95-ACBE-9910F23F1AF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901" y="2613821"/>
            <a:ext cx="135600" cy="21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320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Como os </a:t>
            </a:r>
            <a:r>
              <a:rPr lang="es-ES" dirty="0" err="1">
                <a:solidFill>
                  <a:schemeClr val="bg1"/>
                </a:solidFill>
              </a:rPr>
              <a:t>Membros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/>
              <a:t>Vivenciam</a:t>
            </a:r>
            <a:r>
              <a:rPr lang="es-ES" dirty="0"/>
              <a:t> </a:t>
            </a:r>
            <a:r>
              <a:rPr lang="es-ES" dirty="0" err="1"/>
              <a:t>Nosso</a:t>
            </a:r>
            <a:r>
              <a:rPr lang="es-ES" dirty="0"/>
              <a:t> Sindicato?</a:t>
            </a:r>
            <a:endParaRPr lang="en-CA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ABCB0C-CAA4-4C13-ADA2-FCE5C7E65DB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3619500" y="1004679"/>
            <a:ext cx="4858428" cy="3467584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AE9082D6-7488-4AA6-BF4B-8F8A02C7CFFD}"/>
              </a:ext>
            </a:extLst>
          </p:cNvPr>
          <p:cNvSpPr/>
          <p:nvPr/>
        </p:nvSpPr>
        <p:spPr>
          <a:xfrm>
            <a:off x="722630" y="2103436"/>
            <a:ext cx="3403600" cy="132556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BDC240-7F72-4131-A66A-129893B85BCF}"/>
              </a:ext>
            </a:extLst>
          </p:cNvPr>
          <p:cNvSpPr txBox="1"/>
          <p:nvPr/>
        </p:nvSpPr>
        <p:spPr>
          <a:xfrm>
            <a:off x="480360" y="2403056"/>
            <a:ext cx="3909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sentido </a:t>
            </a:r>
          </a:p>
          <a:p>
            <a:pPr algn="ctr"/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negativo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59758DA-97A9-452A-998E-8A280A3DE6C7}"/>
              </a:ext>
            </a:extLst>
          </p:cNvPr>
          <p:cNvSpPr/>
          <p:nvPr/>
        </p:nvSpPr>
        <p:spPr>
          <a:xfrm>
            <a:off x="7884160" y="2103436"/>
            <a:ext cx="3403600" cy="132556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EF3F339-52E1-4658-95AD-BC9874776311}"/>
              </a:ext>
            </a:extLst>
          </p:cNvPr>
          <p:cNvSpPr/>
          <p:nvPr/>
        </p:nvSpPr>
        <p:spPr>
          <a:xfrm>
            <a:off x="4346914" y="3809481"/>
            <a:ext cx="3403600" cy="13255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BB00CA-5C1D-4345-A341-A9B8736672EB}"/>
              </a:ext>
            </a:extLst>
          </p:cNvPr>
          <p:cNvSpPr txBox="1"/>
          <p:nvPr/>
        </p:nvSpPr>
        <p:spPr>
          <a:xfrm>
            <a:off x="4389420" y="4118319"/>
            <a:ext cx="32537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sentido</a:t>
            </a:r>
            <a:r>
              <a:rPr lang="es-ES" sz="2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inspirador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492B773-5895-4CF6-970B-4D8FC8DFA90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679" y="2308394"/>
            <a:ext cx="135600" cy="21940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A2073FD-9E6B-4CDA-8BE0-DCB338AE55C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200" y="2428715"/>
            <a:ext cx="135600" cy="21940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D2554FF-2E5A-427B-86B0-CE52A48583F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4" y="2598052"/>
            <a:ext cx="135600" cy="21940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169DE04-5564-467F-BD4E-143DA2D2A0E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488" y="2418095"/>
            <a:ext cx="135600" cy="21940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9BA4FF3-621A-4DF6-A372-E2765A22C1A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901" y="2613821"/>
            <a:ext cx="135600" cy="21940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7F0C1CC-8701-4F9E-A893-90C41D486EAE}"/>
              </a:ext>
            </a:extLst>
          </p:cNvPr>
          <p:cNvSpPr txBox="1"/>
          <p:nvPr/>
        </p:nvSpPr>
        <p:spPr>
          <a:xfrm>
            <a:off x="8008170" y="2418095"/>
            <a:ext cx="3219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sentido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transacional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B0B0E4-B017-34A2-747A-F70C70DA8EF9}"/>
              </a:ext>
            </a:extLst>
          </p:cNvPr>
          <p:cNvSpPr txBox="1"/>
          <p:nvPr/>
        </p:nvSpPr>
        <p:spPr>
          <a:xfrm>
            <a:off x="4546722" y="5120122"/>
            <a:ext cx="32537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CA" sz="36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 QUÊ</a:t>
            </a:r>
            <a:r>
              <a:rPr lang="en-US" sz="36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23352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06FCCE-7147-453D-83E3-05209E41E45A}"/>
              </a:ext>
            </a:extLst>
          </p:cNvPr>
          <p:cNvSpPr/>
          <p:nvPr/>
        </p:nvSpPr>
        <p:spPr>
          <a:xfrm>
            <a:off x="1913391" y="1327355"/>
            <a:ext cx="7740609" cy="1102400"/>
          </a:xfrm>
          <a:prstGeom prst="rect">
            <a:avLst/>
          </a:prstGeom>
          <a:solidFill>
            <a:srgbClr val="FFF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 err="1">
                <a:solidFill>
                  <a:schemeClr val="bg1"/>
                </a:solidFill>
              </a:rPr>
              <a:t>Questionário</a:t>
            </a:r>
            <a:r>
              <a:rPr lang="es-ES" dirty="0">
                <a:solidFill>
                  <a:schemeClr val="bg1"/>
                </a:solidFill>
              </a:rPr>
              <a:t> Rápido de </a:t>
            </a:r>
            <a:r>
              <a:rPr lang="es-ES" dirty="0" err="1">
                <a:solidFill>
                  <a:schemeClr val="bg1"/>
                </a:solidFill>
              </a:rPr>
              <a:t>Autoavaliação</a:t>
            </a:r>
            <a:r>
              <a:rPr lang="es-ES" dirty="0">
                <a:solidFill>
                  <a:schemeClr val="bg1"/>
                </a:solidFill>
              </a:rPr>
              <a:t> do </a:t>
            </a:r>
            <a:r>
              <a:rPr lang="es-ES" dirty="0" err="1"/>
              <a:t>Conselho</a:t>
            </a:r>
            <a:r>
              <a:rPr lang="es-ES" dirty="0"/>
              <a:t> Distrital</a:t>
            </a:r>
            <a:endParaRPr lang="en-C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248A2C-EF1B-4182-93E1-9D98961B6FE5}"/>
              </a:ext>
            </a:extLst>
          </p:cNvPr>
          <p:cNvSpPr txBox="1"/>
          <p:nvPr/>
        </p:nvSpPr>
        <p:spPr>
          <a:xfrm>
            <a:off x="1913391" y="1528637"/>
            <a:ext cx="790496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Objetivo do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exercício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julgar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ponto em que estamos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agora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mas </a:t>
            </a:r>
            <a:r>
              <a:rPr lang="es-ES" sz="20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definir </a:t>
            </a:r>
            <a:r>
              <a:rPr lang="es-ES" sz="2000" b="1" u="sng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0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ponto de partida 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interna.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CA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LEMBRETES:</a:t>
            </a:r>
          </a:p>
          <a:p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Responda a cada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pergunta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forma honesta e precisa.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Selecione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apenas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resposta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por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pergunta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(A, B, C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D).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 grupo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chegar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consenso para cada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pergunta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741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Como </a:t>
            </a:r>
            <a:r>
              <a:rPr lang="es-ES" dirty="0" err="1">
                <a:solidFill>
                  <a:schemeClr val="bg1"/>
                </a:solidFill>
              </a:rPr>
              <a:t>Foi</a:t>
            </a:r>
            <a:r>
              <a:rPr lang="es-ES" dirty="0">
                <a:solidFill>
                  <a:schemeClr val="bg1"/>
                </a:solidFill>
              </a:rPr>
              <a:t> a </a:t>
            </a:r>
            <a:r>
              <a:rPr lang="es-ES" dirty="0" err="1">
                <a:solidFill>
                  <a:schemeClr val="bg1"/>
                </a:solidFill>
              </a:rPr>
              <a:t>Pontuação</a:t>
            </a:r>
            <a:r>
              <a:rPr lang="es-ES" dirty="0">
                <a:solidFill>
                  <a:schemeClr val="bg1"/>
                </a:solidFill>
              </a:rPr>
              <a:t> do </a:t>
            </a:r>
            <a:r>
              <a:rPr lang="es-ES" dirty="0"/>
              <a:t>Seu </a:t>
            </a:r>
            <a:r>
              <a:rPr lang="es-ES" dirty="0" err="1"/>
              <a:t>Conselho</a:t>
            </a:r>
            <a:r>
              <a:rPr lang="es-ES" dirty="0"/>
              <a:t> Distrital?</a:t>
            </a:r>
            <a:endParaRPr lang="en-C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324E91-286D-46CF-B80C-5BE8AF75B4A0}"/>
              </a:ext>
            </a:extLst>
          </p:cNvPr>
          <p:cNvSpPr/>
          <p:nvPr/>
        </p:nvSpPr>
        <p:spPr>
          <a:xfrm>
            <a:off x="475135" y="1297929"/>
            <a:ext cx="1943100" cy="11831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 a 11</a:t>
            </a:r>
          </a:p>
          <a:p>
            <a:pPr algn="ctr"/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Zona </a:t>
            </a: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vermelha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0653D0-91A1-4AE0-89A9-05B0069091D9}"/>
              </a:ext>
            </a:extLst>
          </p:cNvPr>
          <p:cNvSpPr/>
          <p:nvPr/>
        </p:nvSpPr>
        <p:spPr>
          <a:xfrm>
            <a:off x="475135" y="2900313"/>
            <a:ext cx="1943100" cy="1183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 a 24</a:t>
            </a:r>
          </a:p>
          <a:p>
            <a:pPr algn="ctr"/>
            <a:r>
              <a:rPr lang="en-CA" sz="2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Zona </a:t>
            </a:r>
            <a:r>
              <a:rPr lang="en-CA" sz="22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amarela</a:t>
            </a:r>
            <a:endParaRPr lang="en-CA" sz="2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E27DD2-B87B-487D-B1B7-8A3191EA3792}"/>
              </a:ext>
            </a:extLst>
          </p:cNvPr>
          <p:cNvSpPr/>
          <p:nvPr/>
        </p:nvSpPr>
        <p:spPr>
          <a:xfrm>
            <a:off x="475135" y="4553854"/>
            <a:ext cx="1943100" cy="118952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Mais de 25</a:t>
            </a:r>
          </a:p>
          <a:p>
            <a:pPr algn="ctr"/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Zona </a:t>
            </a: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verde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5FA4DC-A021-450D-9158-0A59B251A73A}"/>
              </a:ext>
            </a:extLst>
          </p:cNvPr>
          <p:cNvSpPr txBox="1"/>
          <p:nvPr/>
        </p:nvSpPr>
        <p:spPr>
          <a:xfrm>
            <a:off x="2708075" y="1189639"/>
            <a:ext cx="913558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conselho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é extremamente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vulnerável</a:t>
            </a:r>
            <a:r>
              <a:rPr lang="es-E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ataques de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empregadores</a:t>
            </a:r>
            <a:r>
              <a:rPr lang="es-E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podem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levar à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perda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certificação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propostas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contrato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desfavoráveis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etc.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Você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também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corre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muito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risco de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sofrer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ataques e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desistências</a:t>
            </a:r>
            <a:r>
              <a:rPr lang="es-E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Se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você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estiver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zona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vermelha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não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é apenas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necessária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mas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 err="1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questão</a:t>
            </a:r>
            <a:r>
              <a:rPr lang="es-ES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urgente 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a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continuidade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sindicato.</a:t>
            </a:r>
            <a:endParaRPr lang="en-CA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D1DE62-A26A-4F7A-B7CE-6479E1527897}"/>
              </a:ext>
            </a:extLst>
          </p:cNvPr>
          <p:cNvSpPr txBox="1"/>
          <p:nvPr/>
        </p:nvSpPr>
        <p:spPr>
          <a:xfrm>
            <a:off x="2708075" y="2796015"/>
            <a:ext cx="913558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conselho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ainda</a:t>
            </a:r>
            <a:r>
              <a:rPr lang="es-E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pode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sofrer</a:t>
            </a:r>
            <a:r>
              <a:rPr lang="es-E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ataques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mas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você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provavelmente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</a:t>
            </a:r>
            <a:r>
              <a:rPr lang="es-E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base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pequena</a:t>
            </a:r>
            <a:r>
              <a:rPr lang="es-E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mas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crescente</a:t>
            </a:r>
            <a:r>
              <a:rPr lang="es-E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ativistas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base que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permitem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que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você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crie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campanhas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internas para fortalecer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sindicato e o PODER de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negociação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b="1" dirty="0" err="1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Ainda</a:t>
            </a:r>
            <a:r>
              <a:rPr lang="es-ES" b="1" dirty="0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 err="1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há</a:t>
            </a:r>
            <a:r>
              <a:rPr lang="es-ES" b="1" dirty="0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 err="1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muito</a:t>
            </a:r>
            <a:r>
              <a:rPr lang="es-ES" b="1" dirty="0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 err="1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r>
              <a:rPr lang="es-ES" b="1" dirty="0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ser </a:t>
            </a:r>
            <a:r>
              <a:rPr lang="es-ES" b="1" dirty="0" err="1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feito</a:t>
            </a:r>
            <a:r>
              <a:rPr lang="es-ES" b="1" dirty="0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aumentar a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participação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crescer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05A44E-FEAD-47EC-842A-C86D94E932E0}"/>
              </a:ext>
            </a:extLst>
          </p:cNvPr>
          <p:cNvSpPr txBox="1"/>
          <p:nvPr/>
        </p:nvSpPr>
        <p:spPr>
          <a:xfrm>
            <a:off x="2708075" y="4394200"/>
            <a:ext cx="913558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conselho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provavelmente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conta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fortes</a:t>
            </a:r>
            <a:r>
              <a:rPr lang="es-E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comitês</a:t>
            </a:r>
            <a:r>
              <a:rPr lang="es-E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participação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incrível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reuniões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que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estão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sempre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prontos para entrar em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greve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A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maioria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fala </a:t>
            </a:r>
            <a:r>
              <a:rPr lang="es-ES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muito</a:t>
            </a:r>
            <a:r>
              <a:rPr lang="es-ES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bem</a:t>
            </a:r>
            <a:r>
              <a:rPr lang="es-ES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sindicato e acredita </a:t>
            </a:r>
            <a:r>
              <a:rPr lang="es-ES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fortemente</a:t>
            </a:r>
            <a:r>
              <a:rPr lang="es-ES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s-ES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ação</a:t>
            </a:r>
            <a:r>
              <a:rPr lang="es-ES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coletiva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No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entanto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nunca subestime a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importância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interna: os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empregadores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podem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sorrateiros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  <a:endParaRPr lang="en-CA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072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AF6EEC-E1DB-DB09-A20F-024818E3BE22}"/>
              </a:ext>
            </a:extLst>
          </p:cNvPr>
          <p:cNvSpPr/>
          <p:nvPr/>
        </p:nvSpPr>
        <p:spPr>
          <a:xfrm>
            <a:off x="0" y="3271993"/>
            <a:ext cx="12192000" cy="1602827"/>
          </a:xfrm>
          <a:prstGeom prst="rect">
            <a:avLst/>
          </a:prstGeom>
          <a:solidFill>
            <a:schemeClr val="tx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BAFBE6-7276-355F-10CE-C73F3D59C0E1}"/>
              </a:ext>
            </a:extLst>
          </p:cNvPr>
          <p:cNvSpPr/>
          <p:nvPr/>
        </p:nvSpPr>
        <p:spPr>
          <a:xfrm>
            <a:off x="0" y="3129131"/>
            <a:ext cx="12192000" cy="152400"/>
          </a:xfrm>
          <a:prstGeom prst="rect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756FB2-BDCA-A849-9D5D-E75B00BCA451}"/>
              </a:ext>
            </a:extLst>
          </p:cNvPr>
          <p:cNvSpPr txBox="1"/>
          <p:nvPr/>
        </p:nvSpPr>
        <p:spPr>
          <a:xfrm>
            <a:off x="446799" y="3467125"/>
            <a:ext cx="740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Introdução</a:t>
            </a:r>
            <a:r>
              <a:rPr lang="en-CA" sz="3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CA" sz="36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</a:t>
            </a:r>
            <a:r>
              <a:rPr lang="en-CA" sz="36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Organização Interna</a:t>
            </a:r>
          </a:p>
        </p:txBody>
      </p:sp>
      <p:sp>
        <p:nvSpPr>
          <p:cNvPr id="9" name="Google Shape;225;p7">
            <a:extLst>
              <a:ext uri="{FF2B5EF4-FFF2-40B4-BE49-F238E27FC236}">
                <a16:creationId xmlns:a16="http://schemas.microsoft.com/office/drawing/2014/main" id="{BE1A04EB-48DB-48BA-B2AA-437BFF149837}"/>
              </a:ext>
            </a:extLst>
          </p:cNvPr>
          <p:cNvSpPr/>
          <p:nvPr/>
        </p:nvSpPr>
        <p:spPr>
          <a:xfrm>
            <a:off x="8044820" y="3646940"/>
            <a:ext cx="1682840" cy="1479646"/>
          </a:xfrm>
          <a:prstGeom prst="rect">
            <a:avLst/>
          </a:prstGeom>
          <a:solidFill>
            <a:srgbClr val="FFFFFF">
              <a:alpha val="9803"/>
            </a:srgbClr>
          </a:solidFill>
          <a:ln w="127000" cap="flat" cmpd="sng">
            <a:solidFill>
              <a:srgbClr val="E7B90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0" i="0" u="none" strike="noStrike" cap="none" dirty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03</a:t>
            </a:r>
            <a:endParaRPr sz="10000" dirty="0">
              <a:solidFill>
                <a:schemeClr val="bg1"/>
              </a:solidFill>
            </a:endParaRPr>
          </a:p>
        </p:txBody>
      </p:sp>
      <p:grpSp>
        <p:nvGrpSpPr>
          <p:cNvPr id="2" name="Google Shape;228;p7">
            <a:extLst>
              <a:ext uri="{FF2B5EF4-FFF2-40B4-BE49-F238E27FC236}">
                <a16:creationId xmlns:a16="http://schemas.microsoft.com/office/drawing/2014/main" id="{4A18EBEC-6182-4B29-9B12-26D608C617BC}"/>
              </a:ext>
            </a:extLst>
          </p:cNvPr>
          <p:cNvGrpSpPr/>
          <p:nvPr/>
        </p:nvGrpSpPr>
        <p:grpSpPr>
          <a:xfrm>
            <a:off x="10062363" y="3576470"/>
            <a:ext cx="2464340" cy="1701137"/>
            <a:chOff x="10422411" y="939875"/>
            <a:chExt cx="1837799" cy="1369289"/>
          </a:xfrm>
        </p:grpSpPr>
        <p:pic>
          <p:nvPicPr>
            <p:cNvPr id="14" name="Google Shape;229;p7">
              <a:extLst>
                <a:ext uri="{FF2B5EF4-FFF2-40B4-BE49-F238E27FC236}">
                  <a16:creationId xmlns:a16="http://schemas.microsoft.com/office/drawing/2014/main" id="{C2C3D28D-3503-4E00-81F8-52250BECECB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10422411" y="939875"/>
              <a:ext cx="1254989" cy="12549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230;p7">
              <a:extLst>
                <a:ext uri="{FF2B5EF4-FFF2-40B4-BE49-F238E27FC236}">
                  <a16:creationId xmlns:a16="http://schemas.microsoft.com/office/drawing/2014/main" id="{2E4BFC44-AB6F-4879-97CF-2C79F6C32914}"/>
                </a:ext>
              </a:extLst>
            </p:cNvPr>
            <p:cNvSpPr txBox="1"/>
            <p:nvPr/>
          </p:nvSpPr>
          <p:spPr>
            <a:xfrm>
              <a:off x="11735270" y="1991664"/>
              <a:ext cx="524940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®</a:t>
              </a:r>
              <a:endParaRPr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6466472-48A5-4E2E-B9D4-AD8DFC2E2260}"/>
              </a:ext>
            </a:extLst>
          </p:cNvPr>
          <p:cNvSpPr txBox="1"/>
          <p:nvPr/>
        </p:nvSpPr>
        <p:spPr>
          <a:xfrm>
            <a:off x="10229639" y="5135008"/>
            <a:ext cx="1373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>
                <a:solidFill>
                  <a:srgbClr val="E7B909"/>
                </a:solidFill>
              </a:rPr>
              <a:t>i</a:t>
            </a:r>
            <a:r>
              <a:rPr lang="en-CA" sz="2400" b="1" dirty="0"/>
              <a:t>FTI.edu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8506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C4615-487E-48FE-8139-D2EF85860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>
                <a:solidFill>
                  <a:schemeClr val="bg1"/>
                </a:solidFill>
              </a:rPr>
              <a:t>Introdução</a:t>
            </a:r>
            <a:endParaRPr lang="en-CA" dirty="0">
              <a:solidFill>
                <a:schemeClr val="bg1"/>
              </a:solidFill>
            </a:endParaRPr>
          </a:p>
        </p:txBody>
      </p:sp>
      <p:pic>
        <p:nvPicPr>
          <p:cNvPr id="20" name="Picture 19" descr="A yellow sign with black letters&#10;&#10;AI-generated content may be incorrect.">
            <a:extLst>
              <a:ext uri="{FF2B5EF4-FFF2-40B4-BE49-F238E27FC236}">
                <a16:creationId xmlns:a16="http://schemas.microsoft.com/office/drawing/2014/main" id="{ED92E8EF-FBCE-4EFA-9FF9-44E01F3A0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098" y="1357523"/>
            <a:ext cx="3783343" cy="632625"/>
          </a:xfrm>
          <a:prstGeom prst="rect">
            <a:avLst/>
          </a:prstGeom>
        </p:spPr>
      </p:pic>
      <p:pic>
        <p:nvPicPr>
          <p:cNvPr id="9" name="Picture 8" descr="A yellow sign with black text&#10;&#10;AI-generated content may be incorrect.">
            <a:extLst>
              <a:ext uri="{FF2B5EF4-FFF2-40B4-BE49-F238E27FC236}">
                <a16:creationId xmlns:a16="http://schemas.microsoft.com/office/drawing/2014/main" id="{BDA4927E-DA75-4E99-9D23-7C6C911F1B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1098" y="4028266"/>
            <a:ext cx="9694711" cy="1870093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C27AB46B-BC34-DF5D-3D0A-B1A56187FD97}"/>
              </a:ext>
            </a:extLst>
          </p:cNvPr>
          <p:cNvSpPr/>
          <p:nvPr/>
        </p:nvSpPr>
        <p:spPr>
          <a:xfrm>
            <a:off x="8773885" y="513019"/>
            <a:ext cx="2850336" cy="1107768"/>
          </a:xfrm>
          <a:prstGeom prst="wedgeRoundRectCallout">
            <a:avLst>
              <a:gd name="adj1" fmla="val -47805"/>
              <a:gd name="adj2" fmla="val 96755"/>
              <a:gd name="adj3" fmla="val 16667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rgbClr val="FFFD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APRESENTAÇÃO</a:t>
            </a:r>
            <a:endParaRPr lang="en-US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D7FDA6-244F-567D-B24E-CF80DC8C3D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1098" y="1990148"/>
            <a:ext cx="7712030" cy="20381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9011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ChangeArrowheads="1"/>
          </p:cNvSpPr>
          <p:nvPr/>
        </p:nvSpPr>
        <p:spPr bwMode="auto">
          <a:xfrm>
            <a:off x="1524001" y="3296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363523" name="Rectangle 3"/>
          <p:cNvSpPr>
            <a:spLocks noChangeArrowheads="1"/>
          </p:cNvSpPr>
          <p:nvPr/>
        </p:nvSpPr>
        <p:spPr bwMode="auto">
          <a:xfrm>
            <a:off x="1524001" y="3296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363524" name="Rectangle 4"/>
          <p:cNvSpPr>
            <a:spLocks noChangeArrowheads="1"/>
          </p:cNvSpPr>
          <p:nvPr/>
        </p:nvSpPr>
        <p:spPr bwMode="auto">
          <a:xfrm>
            <a:off x="1524001" y="3296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46145" y="3964900"/>
            <a:ext cx="1057275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/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6E9133A-6710-43BC-BC87-27C22D1F2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>
                <a:solidFill>
                  <a:schemeClr val="bg1"/>
                </a:solidFill>
              </a:rPr>
              <a:t>Introdução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FC4882-C3BF-4FC7-8B0A-74249484E965}"/>
              </a:ext>
            </a:extLst>
          </p:cNvPr>
          <p:cNvSpPr txBox="1"/>
          <p:nvPr/>
        </p:nvSpPr>
        <p:spPr>
          <a:xfrm>
            <a:off x="977900" y="1656576"/>
            <a:ext cx="952500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spcBef>
                <a:spcPts val="1800"/>
              </a:spcBef>
              <a:buFont typeface="+mj-lt"/>
              <a:buAutoNum type="arabicPeriod"/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20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sz="20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 é </a:t>
            </a:r>
            <a:r>
              <a:rPr lang="es-ES" sz="20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necessária</a:t>
            </a:r>
            <a:r>
              <a:rPr lang="es-ES" sz="20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conselho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distrital?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457200">
              <a:spcBef>
                <a:spcPts val="1800"/>
              </a:spcBef>
              <a:buFont typeface="+mj-lt"/>
              <a:buAutoNum type="arabicPeriod"/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que áreas 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 pode </a:t>
            </a:r>
            <a:r>
              <a:rPr lang="es-ES" sz="20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aumentar a </a:t>
            </a:r>
            <a:r>
              <a:rPr lang="es-ES" sz="20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adesão</a:t>
            </a:r>
            <a:r>
              <a:rPr lang="es-ES" sz="20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sindical 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conselho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distrital?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457200">
              <a:spcBef>
                <a:spcPts val="1800"/>
              </a:spcBef>
              <a:buFont typeface="+mj-lt"/>
              <a:buAutoNum type="arabicPeriod"/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que áreas 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 pode </a:t>
            </a:r>
            <a:r>
              <a:rPr lang="es-ES" sz="20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apoiar</a:t>
            </a:r>
            <a:r>
              <a:rPr lang="es-ES" sz="20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novas </a:t>
            </a:r>
            <a:r>
              <a:rPr lang="es-ES" sz="20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campanhas</a:t>
            </a:r>
            <a:r>
              <a:rPr lang="es-ES" sz="20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0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construir poder?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475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Por Que </a:t>
            </a:r>
            <a:r>
              <a:rPr lang="es-ES" dirty="0" err="1">
                <a:solidFill>
                  <a:schemeClr val="bg1"/>
                </a:solidFill>
              </a:rPr>
              <a:t>Devemos</a:t>
            </a:r>
            <a:r>
              <a:rPr lang="es-ES" dirty="0">
                <a:solidFill>
                  <a:schemeClr val="bg1"/>
                </a:solidFill>
              </a:rPr>
              <a:t> Realizar </a:t>
            </a:r>
            <a:r>
              <a:rPr lang="es-ES" dirty="0" err="1"/>
              <a:t>uma</a:t>
            </a:r>
            <a:r>
              <a:rPr lang="es-ES" dirty="0"/>
              <a:t> </a:t>
            </a:r>
            <a:r>
              <a:rPr lang="es-ES" dirty="0" err="1"/>
              <a:t>Campanha</a:t>
            </a:r>
            <a:r>
              <a:rPr lang="es-ES" dirty="0"/>
              <a:t> de Organização Interna?</a:t>
            </a:r>
            <a:endParaRPr lang="en-CA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5E5094F-B8F3-46B9-9ED0-2BEE9392AF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9492010"/>
              </p:ext>
            </p:extLst>
          </p:nvPr>
        </p:nvGraphicFramePr>
        <p:xfrm>
          <a:off x="580571" y="1208239"/>
          <a:ext cx="9593943" cy="4954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8350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 err="1">
                <a:solidFill>
                  <a:schemeClr val="bg1"/>
                </a:solidFill>
              </a:rPr>
              <a:t>Vá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ao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Encontro</a:t>
            </a:r>
            <a:r>
              <a:rPr lang="es-ES" dirty="0">
                <a:solidFill>
                  <a:schemeClr val="bg1"/>
                </a:solidFill>
              </a:rPr>
              <a:t> dos </a:t>
            </a:r>
            <a:r>
              <a:rPr lang="es-ES" dirty="0" err="1">
                <a:solidFill>
                  <a:schemeClr val="bg1"/>
                </a:solidFill>
              </a:rPr>
              <a:t>Trabalhadores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/>
              <a:t>Onde Eles </a:t>
            </a:r>
            <a:r>
              <a:rPr lang="es-ES" dirty="0" err="1"/>
              <a:t>Estiverem</a:t>
            </a:r>
            <a:endParaRPr lang="en-CA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56A347-33F4-4462-8FA8-318D294739BA}"/>
              </a:ext>
            </a:extLst>
          </p:cNvPr>
          <p:cNvSpPr/>
          <p:nvPr/>
        </p:nvSpPr>
        <p:spPr>
          <a:xfrm>
            <a:off x="8007246" y="4521341"/>
            <a:ext cx="3705920" cy="15632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4732E1-FBAD-498F-B940-08E9DEEECBAA}"/>
              </a:ext>
            </a:extLst>
          </p:cNvPr>
          <p:cNvSpPr/>
          <p:nvPr/>
        </p:nvSpPr>
        <p:spPr>
          <a:xfrm>
            <a:off x="478834" y="3155124"/>
            <a:ext cx="3335913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DD7B098-1297-4662-96EC-EE85C77C842D}"/>
              </a:ext>
            </a:extLst>
          </p:cNvPr>
          <p:cNvSpPr/>
          <p:nvPr/>
        </p:nvSpPr>
        <p:spPr>
          <a:xfrm>
            <a:off x="3957403" y="1064302"/>
            <a:ext cx="3867463" cy="46199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9D743B8-F006-49ED-96FB-6EEC05B8535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67521" y="3250185"/>
            <a:ext cx="3929777" cy="28343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FB92E8D-476A-410B-B8D9-31CE278D35D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2530" y="1480816"/>
            <a:ext cx="3191320" cy="306747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05C276D-FA9C-4130-948A-C749C8F94B25}"/>
              </a:ext>
            </a:extLst>
          </p:cNvPr>
          <p:cNvSpPr txBox="1"/>
          <p:nvPr/>
        </p:nvSpPr>
        <p:spPr>
          <a:xfrm>
            <a:off x="4295474" y="1079374"/>
            <a:ext cx="3191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Conversas </a:t>
            </a:r>
            <a:r>
              <a:rPr lang="en-CA" sz="24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individuais</a:t>
            </a:r>
            <a:endParaRPr lang="en-US" sz="2400" b="1" dirty="0">
              <a:solidFill>
                <a:srgbClr val="E8B90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FEA695-D566-48A7-BB28-4C758F814981}"/>
              </a:ext>
            </a:extLst>
          </p:cNvPr>
          <p:cNvSpPr txBox="1"/>
          <p:nvPr/>
        </p:nvSpPr>
        <p:spPr>
          <a:xfrm>
            <a:off x="597933" y="1195154"/>
            <a:ext cx="32396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Locais</a:t>
            </a:r>
            <a:r>
              <a:rPr lang="en-CA" sz="24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CA" sz="24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endParaRPr lang="en-CA" sz="2400" b="1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6D0F45-0E23-4FB5-A7B3-0D3AA70A3E25}"/>
              </a:ext>
            </a:extLst>
          </p:cNvPr>
          <p:cNvSpPr txBox="1"/>
          <p:nvPr/>
        </p:nvSpPr>
        <p:spPr>
          <a:xfrm>
            <a:off x="7853606" y="3075057"/>
            <a:ext cx="2006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Visitas</a:t>
            </a:r>
            <a:r>
              <a:rPr lang="en-CA" sz="2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2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domiciliares</a:t>
            </a:r>
            <a:r>
              <a:rPr lang="en-CA" sz="2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40BE0E5-6416-4788-A388-6AB3F50EDC8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00058" y="1668493"/>
            <a:ext cx="3724808" cy="4110133"/>
          </a:xfrm>
          <a:prstGeom prst="rect">
            <a:avLst/>
          </a:prstGeom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10FBD541-027C-4882-82C2-01D56E6ABF70}"/>
              </a:ext>
            </a:extLst>
          </p:cNvPr>
          <p:cNvSpPr/>
          <p:nvPr/>
        </p:nvSpPr>
        <p:spPr>
          <a:xfrm rot="12345049">
            <a:off x="3507319" y="2507153"/>
            <a:ext cx="393932" cy="378143"/>
          </a:xfrm>
          <a:prstGeom prst="rightArrow">
            <a:avLst>
              <a:gd name="adj1" fmla="val 31533"/>
              <a:gd name="adj2" fmla="val 50000"/>
            </a:avLst>
          </a:prstGeom>
          <a:solidFill>
            <a:srgbClr val="FAD3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4505F856-07B5-4681-A94E-81B4B3489E3E}"/>
              </a:ext>
            </a:extLst>
          </p:cNvPr>
          <p:cNvSpPr/>
          <p:nvPr/>
        </p:nvSpPr>
        <p:spPr>
          <a:xfrm rot="1286362">
            <a:off x="7831452" y="3073465"/>
            <a:ext cx="393932" cy="378143"/>
          </a:xfrm>
          <a:prstGeom prst="rightArrow">
            <a:avLst>
              <a:gd name="adj1" fmla="val 31533"/>
              <a:gd name="adj2" fmla="val 50000"/>
            </a:avLst>
          </a:prstGeom>
          <a:solidFill>
            <a:srgbClr val="FAD3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9302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Vamos Conversar </a:t>
            </a:r>
            <a:r>
              <a:rPr lang="es-ES" dirty="0"/>
              <a:t>Sobre Visitas </a:t>
            </a:r>
            <a:r>
              <a:rPr lang="es-ES" dirty="0" err="1"/>
              <a:t>ao</a:t>
            </a:r>
            <a:r>
              <a:rPr lang="es-ES" dirty="0"/>
              <a:t> Local de </a:t>
            </a:r>
            <a:r>
              <a:rPr lang="es-ES" dirty="0" err="1"/>
              <a:t>Trabalho</a:t>
            </a:r>
            <a:r>
              <a:rPr lang="es-ES" dirty="0"/>
              <a:t> </a:t>
            </a:r>
            <a:endParaRPr lang="en-US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CFE091-4262-4761-91F6-5E4689AFC05C}"/>
              </a:ext>
            </a:extLst>
          </p:cNvPr>
          <p:cNvSpPr/>
          <p:nvPr/>
        </p:nvSpPr>
        <p:spPr>
          <a:xfrm>
            <a:off x="515389" y="1459974"/>
            <a:ext cx="10922922" cy="3644039"/>
          </a:xfrm>
          <a:prstGeom prst="rect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7893F4A-53D3-4F17-ADF2-87B86C12E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2103" y="2070075"/>
            <a:ext cx="3246348" cy="24347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F8A637-1E36-4D95-BF3F-B81FBB4399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53485" y="2070072"/>
            <a:ext cx="3246348" cy="24347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B479D0-EE1D-4085-BF04-3F8FBDF59F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6984" y="2070073"/>
            <a:ext cx="3246349" cy="24347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320B3D-8FC9-4657-B77A-8DD410D302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25602" y="2070073"/>
            <a:ext cx="3246349" cy="243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667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</a:rPr>
              <a:t>Vamos </a:t>
            </a:r>
            <a:r>
              <a:rPr lang="en-CA" dirty="0" err="1">
                <a:solidFill>
                  <a:schemeClr val="bg1"/>
                </a:solidFill>
              </a:rPr>
              <a:t>Conversar</a:t>
            </a:r>
            <a:r>
              <a:rPr lang="en-CA" dirty="0">
                <a:solidFill>
                  <a:schemeClr val="bg1"/>
                </a:solidFill>
              </a:rPr>
              <a:t> </a:t>
            </a:r>
            <a:r>
              <a:rPr lang="en-CA" dirty="0" err="1"/>
              <a:t>Sobre</a:t>
            </a:r>
            <a:r>
              <a:rPr lang="en-CA" dirty="0"/>
              <a:t> </a:t>
            </a:r>
            <a:r>
              <a:rPr lang="en-CA" dirty="0" err="1"/>
              <a:t>Visitas</a:t>
            </a:r>
            <a:r>
              <a:rPr lang="en-CA" dirty="0"/>
              <a:t> </a:t>
            </a:r>
            <a:r>
              <a:rPr lang="en-CA" dirty="0" err="1"/>
              <a:t>Domiciliares</a:t>
            </a:r>
            <a:endParaRPr lang="en-CA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4C5D16-80AE-4EC7-9BA6-38DF62244D74}"/>
              </a:ext>
            </a:extLst>
          </p:cNvPr>
          <p:cNvSpPr/>
          <p:nvPr/>
        </p:nvSpPr>
        <p:spPr>
          <a:xfrm>
            <a:off x="6429893" y="3145580"/>
            <a:ext cx="4228114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CB8225-B7BF-4BE9-99B6-8C93285AB3E5}"/>
              </a:ext>
            </a:extLst>
          </p:cNvPr>
          <p:cNvSpPr/>
          <p:nvPr/>
        </p:nvSpPr>
        <p:spPr>
          <a:xfrm>
            <a:off x="554912" y="5075074"/>
            <a:ext cx="11082176" cy="9843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AF9D3F-60D2-4C6E-8D04-8BE5637436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96" r="5129"/>
          <a:stretch/>
        </p:blipFill>
        <p:spPr>
          <a:xfrm>
            <a:off x="6429892" y="1531095"/>
            <a:ext cx="4228115" cy="3355786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F4A75791-0B05-4C45-98D3-6DEAB551E995}"/>
              </a:ext>
            </a:extLst>
          </p:cNvPr>
          <p:cNvSpPr txBox="1">
            <a:spLocks/>
          </p:cNvSpPr>
          <p:nvPr/>
        </p:nvSpPr>
        <p:spPr>
          <a:xfrm>
            <a:off x="856079" y="2262355"/>
            <a:ext cx="53878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 que queremos encontrar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em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suas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casas?</a:t>
            </a:r>
            <a:b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</a:pP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Quais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algumas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objeções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ideias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comuns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sobre visitas domiciliares 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trabalhadores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F1AEA9-2D8E-49A4-B2D2-29B0FAA6CEDD}"/>
              </a:ext>
            </a:extLst>
          </p:cNvPr>
          <p:cNvSpPr txBox="1"/>
          <p:nvPr/>
        </p:nvSpPr>
        <p:spPr>
          <a:xfrm>
            <a:off x="6243927" y="1474099"/>
            <a:ext cx="2006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Visitas</a:t>
            </a:r>
            <a:r>
              <a:rPr lang="en-CA" sz="2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2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domiciliares</a:t>
            </a:r>
            <a:endParaRPr lang="en-CA" sz="2000" b="1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BA60522E-9AA3-414D-823F-1801EE7DA23D}"/>
              </a:ext>
            </a:extLst>
          </p:cNvPr>
          <p:cNvSpPr txBox="1">
            <a:spLocks/>
          </p:cNvSpPr>
          <p:nvPr/>
        </p:nvSpPr>
        <p:spPr>
          <a:xfrm>
            <a:off x="554912" y="4967251"/>
            <a:ext cx="11155153" cy="106259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Lembre-se do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comprometimento</a:t>
            </a:r>
            <a:r>
              <a:rPr lang="es-E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em cultivar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forte</a:t>
            </a:r>
            <a:r>
              <a:rPr lang="es-E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cultura sindical 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todo o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conselho</a:t>
            </a: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>
              <a:buNone/>
            </a:pP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8876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AF6EEC-E1DB-DB09-A20F-024818E3BE22}"/>
              </a:ext>
            </a:extLst>
          </p:cNvPr>
          <p:cNvSpPr/>
          <p:nvPr/>
        </p:nvSpPr>
        <p:spPr>
          <a:xfrm>
            <a:off x="0" y="3271993"/>
            <a:ext cx="12192000" cy="1602827"/>
          </a:xfrm>
          <a:prstGeom prst="rect">
            <a:avLst/>
          </a:prstGeom>
          <a:solidFill>
            <a:schemeClr val="tx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BAFBE6-7276-355F-10CE-C73F3D59C0E1}"/>
              </a:ext>
            </a:extLst>
          </p:cNvPr>
          <p:cNvSpPr/>
          <p:nvPr/>
        </p:nvSpPr>
        <p:spPr>
          <a:xfrm>
            <a:off x="0" y="3129131"/>
            <a:ext cx="12192000" cy="152400"/>
          </a:xfrm>
          <a:prstGeom prst="rect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756FB2-BDCA-A849-9D5D-E75B00BCA451}"/>
              </a:ext>
            </a:extLst>
          </p:cNvPr>
          <p:cNvSpPr txBox="1"/>
          <p:nvPr/>
        </p:nvSpPr>
        <p:spPr>
          <a:xfrm>
            <a:off x="496778" y="3490065"/>
            <a:ext cx="9119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 Interna:</a:t>
            </a:r>
          </a:p>
          <a:p>
            <a:r>
              <a:rPr lang="en-CA" sz="36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Conversas </a:t>
            </a:r>
            <a:r>
              <a:rPr lang="en-CA" sz="36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Estruturadas</a:t>
            </a:r>
            <a:endParaRPr lang="en-CA" sz="3600" b="1" dirty="0">
              <a:solidFill>
                <a:srgbClr val="E8B90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Google Shape;225;p7">
            <a:extLst>
              <a:ext uri="{FF2B5EF4-FFF2-40B4-BE49-F238E27FC236}">
                <a16:creationId xmlns:a16="http://schemas.microsoft.com/office/drawing/2014/main" id="{BE1A04EB-48DB-48BA-B2AA-437BFF149837}"/>
              </a:ext>
            </a:extLst>
          </p:cNvPr>
          <p:cNvSpPr/>
          <p:nvPr/>
        </p:nvSpPr>
        <p:spPr>
          <a:xfrm>
            <a:off x="8044820" y="3646940"/>
            <a:ext cx="1682840" cy="1479646"/>
          </a:xfrm>
          <a:prstGeom prst="rect">
            <a:avLst/>
          </a:prstGeom>
          <a:solidFill>
            <a:srgbClr val="FFFFFF">
              <a:alpha val="9803"/>
            </a:srgbClr>
          </a:solidFill>
          <a:ln w="127000" cap="flat" cmpd="sng">
            <a:solidFill>
              <a:srgbClr val="E7B90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0" i="0" u="none" strike="noStrike" cap="none" dirty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04</a:t>
            </a:r>
            <a:endParaRPr sz="10000" dirty="0">
              <a:solidFill>
                <a:schemeClr val="bg1"/>
              </a:solidFill>
            </a:endParaRPr>
          </a:p>
        </p:txBody>
      </p:sp>
      <p:grpSp>
        <p:nvGrpSpPr>
          <p:cNvPr id="2" name="Google Shape;228;p7">
            <a:extLst>
              <a:ext uri="{FF2B5EF4-FFF2-40B4-BE49-F238E27FC236}">
                <a16:creationId xmlns:a16="http://schemas.microsoft.com/office/drawing/2014/main" id="{4A18EBEC-6182-4B29-9B12-26D608C617BC}"/>
              </a:ext>
            </a:extLst>
          </p:cNvPr>
          <p:cNvGrpSpPr/>
          <p:nvPr/>
        </p:nvGrpSpPr>
        <p:grpSpPr>
          <a:xfrm>
            <a:off x="10062363" y="3576470"/>
            <a:ext cx="2464340" cy="1701137"/>
            <a:chOff x="10422411" y="939875"/>
            <a:chExt cx="1837799" cy="1369289"/>
          </a:xfrm>
        </p:grpSpPr>
        <p:pic>
          <p:nvPicPr>
            <p:cNvPr id="14" name="Google Shape;229;p7">
              <a:extLst>
                <a:ext uri="{FF2B5EF4-FFF2-40B4-BE49-F238E27FC236}">
                  <a16:creationId xmlns:a16="http://schemas.microsoft.com/office/drawing/2014/main" id="{C2C3D28D-3503-4E00-81F8-52250BECECB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10422411" y="939875"/>
              <a:ext cx="1254989" cy="12549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230;p7">
              <a:extLst>
                <a:ext uri="{FF2B5EF4-FFF2-40B4-BE49-F238E27FC236}">
                  <a16:creationId xmlns:a16="http://schemas.microsoft.com/office/drawing/2014/main" id="{2E4BFC44-AB6F-4879-97CF-2C79F6C32914}"/>
                </a:ext>
              </a:extLst>
            </p:cNvPr>
            <p:cNvSpPr txBox="1"/>
            <p:nvPr/>
          </p:nvSpPr>
          <p:spPr>
            <a:xfrm>
              <a:off x="11735270" y="1991664"/>
              <a:ext cx="524940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®</a:t>
              </a:r>
              <a:endParaRPr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6466472-48A5-4E2E-B9D4-AD8DFC2E2260}"/>
              </a:ext>
            </a:extLst>
          </p:cNvPr>
          <p:cNvSpPr txBox="1"/>
          <p:nvPr/>
        </p:nvSpPr>
        <p:spPr>
          <a:xfrm>
            <a:off x="10229639" y="5135008"/>
            <a:ext cx="1373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>
                <a:solidFill>
                  <a:srgbClr val="E7B909"/>
                </a:solidFill>
              </a:rPr>
              <a:t>i</a:t>
            </a:r>
            <a:r>
              <a:rPr lang="en-CA" sz="2400" b="1" dirty="0"/>
              <a:t>FTI.edu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807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488A25-7976-4535-9AB9-090285311F44}"/>
              </a:ext>
            </a:extLst>
          </p:cNvPr>
          <p:cNvSpPr/>
          <p:nvPr/>
        </p:nvSpPr>
        <p:spPr>
          <a:xfrm>
            <a:off x="2967521" y="1930538"/>
            <a:ext cx="6856946" cy="36684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</a:rPr>
              <a:t>Conversas </a:t>
            </a:r>
            <a:r>
              <a:rPr lang="en-CA" dirty="0" err="1"/>
              <a:t>Estruturadas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835152" y="130846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abordamos as conversas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os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9BA43A-D8C0-4773-BC06-EFE611B308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8150" y="1797018"/>
            <a:ext cx="6677957" cy="3505689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65B4BB6-E5E5-430E-805D-646C5CF6CD5F}"/>
              </a:ext>
            </a:extLst>
          </p:cNvPr>
          <p:cNvSpPr txBox="1">
            <a:spLocks/>
          </p:cNvSpPr>
          <p:nvPr/>
        </p:nvSpPr>
        <p:spPr>
          <a:xfrm>
            <a:off x="1705241" y="2266844"/>
            <a:ext cx="5497286" cy="478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Transacional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</a:t>
            </a:r>
            <a:endParaRPr lang="en-CA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17E7B2A5-E348-485E-8116-3CD743408866}"/>
              </a:ext>
            </a:extLst>
          </p:cNvPr>
          <p:cNvSpPr txBox="1">
            <a:spLocks/>
          </p:cNvSpPr>
          <p:nvPr/>
        </p:nvSpPr>
        <p:spPr>
          <a:xfrm>
            <a:off x="5638800" y="5120195"/>
            <a:ext cx="5497286" cy="478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Transformadora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pPr marL="0" indent="0">
              <a:buNone/>
            </a:pPr>
            <a:endParaRPr lang="en-CA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97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 err="1">
                <a:solidFill>
                  <a:schemeClr val="bg1"/>
                </a:solidFill>
              </a:rPr>
              <a:t>Quais</a:t>
            </a:r>
            <a:r>
              <a:rPr lang="es-ES" dirty="0">
                <a:solidFill>
                  <a:schemeClr val="bg1"/>
                </a:solidFill>
              </a:rPr>
              <a:t> São as Características Que </a:t>
            </a:r>
            <a:r>
              <a:rPr lang="es-ES" dirty="0" err="1">
                <a:solidFill>
                  <a:schemeClr val="bg1"/>
                </a:solidFill>
              </a:rPr>
              <a:t>Definem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/>
              <a:t>uma</a:t>
            </a:r>
            <a:r>
              <a:rPr lang="es-ES" dirty="0"/>
              <a:t> </a:t>
            </a:r>
            <a:r>
              <a:rPr lang="es-ES" dirty="0" err="1"/>
              <a:t>Interação</a:t>
            </a:r>
            <a:r>
              <a:rPr lang="es-ES" dirty="0"/>
              <a:t> </a:t>
            </a:r>
            <a:r>
              <a:rPr lang="es-ES" dirty="0" err="1"/>
              <a:t>Transacional</a:t>
            </a:r>
            <a:r>
              <a:rPr lang="es-ES" dirty="0"/>
              <a:t>?</a:t>
            </a:r>
            <a:endParaRPr lang="en-CA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700F534-3EC4-4DA2-B511-629458C1B9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4132"/>
          <a:stretch/>
        </p:blipFill>
        <p:spPr>
          <a:xfrm>
            <a:off x="8155090" y="1920379"/>
            <a:ext cx="1857479" cy="375017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4B15E8F-0520-41B1-BD26-DDA4E2DB80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339"/>
          <a:stretch/>
        </p:blipFill>
        <p:spPr>
          <a:xfrm>
            <a:off x="9945373" y="1765305"/>
            <a:ext cx="1487053" cy="4033328"/>
          </a:xfrm>
          <a:prstGeom prst="rect">
            <a:avLst/>
          </a:prstGeom>
        </p:spPr>
      </p:pic>
      <p:pic>
        <p:nvPicPr>
          <p:cNvPr id="18" name="Picture 17" descr="A group of chat bubbles&#10;&#10;AI-generated content may be incorrect.">
            <a:extLst>
              <a:ext uri="{FF2B5EF4-FFF2-40B4-BE49-F238E27FC236}">
                <a16:creationId xmlns:a16="http://schemas.microsoft.com/office/drawing/2014/main" id="{429BB830-EB00-43F3-BD32-39C1F11B4E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006" b="3006"/>
          <a:stretch/>
        </p:blipFill>
        <p:spPr>
          <a:xfrm>
            <a:off x="371645" y="1183481"/>
            <a:ext cx="7654846" cy="438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5224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Por Que Precisamos Abordar </a:t>
            </a:r>
            <a:r>
              <a:rPr lang="es-ES" dirty="0"/>
              <a:t>as Conversas </a:t>
            </a:r>
            <a:r>
              <a:rPr lang="es-ES" dirty="0" err="1"/>
              <a:t>com</a:t>
            </a:r>
            <a:r>
              <a:rPr lang="es-ES" dirty="0"/>
              <a:t> </a:t>
            </a:r>
            <a:r>
              <a:rPr lang="es-ES" dirty="0" err="1"/>
              <a:t>Membros</a:t>
            </a:r>
            <a:r>
              <a:rPr lang="es-ES" dirty="0"/>
              <a:t> e </a:t>
            </a:r>
            <a:r>
              <a:rPr lang="es-ES" dirty="0" err="1"/>
              <a:t>Possíveis</a:t>
            </a:r>
            <a:r>
              <a:rPr lang="es-ES" dirty="0"/>
              <a:t> </a:t>
            </a:r>
            <a:r>
              <a:rPr lang="es-ES" dirty="0" err="1"/>
              <a:t>Membros</a:t>
            </a:r>
            <a:r>
              <a:rPr lang="es-ES" dirty="0"/>
              <a:t> de Formas Diferentes?</a:t>
            </a:r>
            <a:endParaRPr lang="en-CA" dirty="0"/>
          </a:p>
        </p:txBody>
      </p:sp>
      <p:pic>
        <p:nvPicPr>
          <p:cNvPr id="7" name="Picture 6" descr="A group of chat bubbles with text&#10;&#10;AI-generated content may be incorrect.">
            <a:extLst>
              <a:ext uri="{FF2B5EF4-FFF2-40B4-BE49-F238E27FC236}">
                <a16:creationId xmlns:a16="http://schemas.microsoft.com/office/drawing/2014/main" id="{77BF2139-6079-4933-AB3F-77D12D7FD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6070" y="844535"/>
            <a:ext cx="6250013" cy="516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7884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O Que São </a:t>
            </a:r>
            <a:r>
              <a:rPr lang="es-ES" dirty="0"/>
              <a:t>Conversas </a:t>
            </a:r>
            <a:r>
              <a:rPr lang="es-ES" dirty="0" err="1"/>
              <a:t>Estruturadas</a:t>
            </a:r>
            <a:r>
              <a:rPr lang="es-ES" dirty="0"/>
              <a:t>?</a:t>
            </a:r>
            <a:endParaRPr lang="en-CA" dirty="0"/>
          </a:p>
        </p:txBody>
      </p:sp>
      <p:pic>
        <p:nvPicPr>
          <p:cNvPr id="4" name="Picture 3" descr="A yellow sign with black text&#10;&#10;AI-generated content may be incorrect.">
            <a:extLst>
              <a:ext uri="{FF2B5EF4-FFF2-40B4-BE49-F238E27FC236}">
                <a16:creationId xmlns:a16="http://schemas.microsoft.com/office/drawing/2014/main" id="{D0E26C67-0B6C-4F0A-8D62-AD148DAF5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592" y="1235755"/>
            <a:ext cx="10515601" cy="420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09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278E057-A16C-4E0E-812C-F291097B5AAF}"/>
              </a:ext>
            </a:extLst>
          </p:cNvPr>
          <p:cNvSpPr/>
          <p:nvPr/>
        </p:nvSpPr>
        <p:spPr>
          <a:xfrm>
            <a:off x="3560391" y="4190654"/>
            <a:ext cx="8179809" cy="1246274"/>
          </a:xfrm>
          <a:prstGeom prst="rect">
            <a:avLst/>
          </a:prstGeom>
          <a:solidFill>
            <a:srgbClr val="FFF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B84B68-0885-11A0-F0E9-6D18AEABB8F6}"/>
              </a:ext>
            </a:extLst>
          </p:cNvPr>
          <p:cNvSpPr txBox="1"/>
          <p:nvPr/>
        </p:nvSpPr>
        <p:spPr>
          <a:xfrm>
            <a:off x="3675698" y="2196228"/>
            <a:ext cx="8064502" cy="3486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treinamento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sindical interna fortalece 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adesão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sindical e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constrói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FORÇA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dentro do local de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sindicato local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conselho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distrital. Ele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abrange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conceitos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cruciais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como o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desenvolvimento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forte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cultura sindical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realização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debates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organizacionais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estruturados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avaliação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força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sindical e o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lançamento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interna. </a:t>
            </a:r>
          </a:p>
          <a:p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treinamento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destaca 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importância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</a:t>
            </a:r>
            <a:r>
              <a:rPr lang="es-ES" sz="20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engajamento</a:t>
            </a:r>
            <a:r>
              <a:rPr lang="es-ES" sz="20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individual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superando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objeções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promovendo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20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solidariedade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entre os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2600"/>
              </a:lnSpc>
              <a:spcAft>
                <a:spcPts val="1800"/>
              </a:spcAft>
              <a:buClr>
                <a:srgbClr val="E8B909"/>
              </a:buClr>
              <a:buSzPct val="120000"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B1DC1A8-B202-4B81-AB48-D4CC6FEA1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>
                <a:solidFill>
                  <a:schemeClr val="bg1"/>
                </a:solidFill>
              </a:rPr>
              <a:t>Descrição</a:t>
            </a:r>
            <a:r>
              <a:rPr lang="es-ES" dirty="0"/>
              <a:t> do Curso</a:t>
            </a:r>
            <a:endParaRPr lang="en-C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1A49E9-AE4A-44BA-8A4F-43781B8ACC3F}"/>
              </a:ext>
            </a:extLst>
          </p:cNvPr>
          <p:cNvSpPr txBox="1"/>
          <p:nvPr/>
        </p:nvSpPr>
        <p:spPr>
          <a:xfrm>
            <a:off x="3732891" y="1295848"/>
            <a:ext cx="80645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Treinamento</a:t>
            </a:r>
            <a:r>
              <a:rPr lang="es-ES" sz="22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Organização Interna da IUPAT </a:t>
            </a:r>
            <a:endParaRPr lang="en-CA" sz="2200" b="1" dirty="0">
              <a:solidFill>
                <a:srgbClr val="E8B90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1F4DE03-B313-475E-824B-EB0039AACB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00" y="1790513"/>
            <a:ext cx="2853576" cy="28535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35879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 err="1">
                <a:solidFill>
                  <a:schemeClr val="bg1"/>
                </a:solidFill>
              </a:rPr>
              <a:t>Quais</a:t>
            </a:r>
            <a:r>
              <a:rPr lang="es-ES" dirty="0">
                <a:solidFill>
                  <a:schemeClr val="bg1"/>
                </a:solidFill>
              </a:rPr>
              <a:t> São </a:t>
            </a:r>
            <a:r>
              <a:rPr lang="es-ES" dirty="0"/>
              <a:t>os 7 </a:t>
            </a:r>
            <a:r>
              <a:rPr lang="es-ES" dirty="0" err="1"/>
              <a:t>Passos</a:t>
            </a:r>
            <a:r>
              <a:rPr lang="es-ES" dirty="0"/>
              <a:t> de </a:t>
            </a:r>
            <a:r>
              <a:rPr lang="es-ES" dirty="0" err="1"/>
              <a:t>Uma</a:t>
            </a:r>
            <a:r>
              <a:rPr lang="es-ES" dirty="0"/>
              <a:t> Conversa </a:t>
            </a:r>
            <a:r>
              <a:rPr lang="es-ES" dirty="0" err="1"/>
              <a:t>Estruturada</a:t>
            </a:r>
            <a:r>
              <a:rPr lang="es-ES" dirty="0"/>
              <a:t>?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CED087-8202-4C96-B368-7EDA0336C7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10" b="1410"/>
          <a:stretch/>
        </p:blipFill>
        <p:spPr>
          <a:xfrm>
            <a:off x="2963439" y="838200"/>
            <a:ext cx="5815408" cy="524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243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39C635F-0EDE-4D4F-8A5E-E36BCB87F029}"/>
              </a:ext>
            </a:extLst>
          </p:cNvPr>
          <p:cNvSpPr/>
          <p:nvPr/>
        </p:nvSpPr>
        <p:spPr>
          <a:xfrm>
            <a:off x="3431177" y="4204111"/>
            <a:ext cx="7919575" cy="16263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</a:rPr>
              <a:t>1º </a:t>
            </a:r>
            <a:r>
              <a:rPr lang="en-CA" dirty="0" err="1">
                <a:solidFill>
                  <a:schemeClr val="bg1"/>
                </a:solidFill>
              </a:rPr>
              <a:t>Passo</a:t>
            </a:r>
            <a:r>
              <a:rPr lang="en-CA" dirty="0">
                <a:solidFill>
                  <a:schemeClr val="bg1"/>
                </a:solidFill>
              </a:rPr>
              <a:t>: </a:t>
            </a:r>
            <a:r>
              <a:rPr lang="en-CA" dirty="0" err="1"/>
              <a:t>Introdução</a:t>
            </a:r>
            <a:r>
              <a:rPr lang="en-CA" dirty="0"/>
              <a:t> 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3403882" y="1565615"/>
            <a:ext cx="7919574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que define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boa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introdução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você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é e por que está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É ISSO!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Explique por que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você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está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forma a relacionar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motivo para 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estarem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tomando medidas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coletivas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Exemplo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b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Danny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Vuyk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do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Glaziers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Union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estou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aqui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porque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colegas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Gemtron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lutando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contra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proposta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empresa de remover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aposentadoria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2A4977-51EE-4153-95B3-7E02ABE92A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10" b="1410"/>
          <a:stretch/>
        </p:blipFill>
        <p:spPr>
          <a:xfrm>
            <a:off x="381000" y="1724025"/>
            <a:ext cx="3050177" cy="2752725"/>
          </a:xfrm>
          <a:prstGeom prst="rect">
            <a:avLst/>
          </a:prstGeom>
        </p:spPr>
      </p:pic>
      <p:pic>
        <p:nvPicPr>
          <p:cNvPr id="9" name="Graphic 8" descr="Man with solid fill">
            <a:extLst>
              <a:ext uri="{FF2B5EF4-FFF2-40B4-BE49-F238E27FC236}">
                <a16:creationId xmlns:a16="http://schemas.microsoft.com/office/drawing/2014/main" id="{7E60F907-1EF3-4875-891D-79907927C4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47871" y="3907178"/>
            <a:ext cx="200977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75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2º </a:t>
            </a:r>
            <a:r>
              <a:rPr lang="es-ES" dirty="0" err="1">
                <a:solidFill>
                  <a:schemeClr val="bg1"/>
                </a:solidFill>
              </a:rPr>
              <a:t>Passo</a:t>
            </a:r>
            <a:r>
              <a:rPr lang="es-ES" dirty="0">
                <a:solidFill>
                  <a:schemeClr val="bg1"/>
                </a:solidFill>
              </a:rPr>
              <a:t>: </a:t>
            </a:r>
            <a:r>
              <a:rPr lang="es-ES" dirty="0"/>
              <a:t>Encontrar os Problemas e Entender o Que Está </a:t>
            </a:r>
            <a:r>
              <a:rPr lang="es-ES" dirty="0" err="1"/>
              <a:t>Acontecendo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3431176" y="1291771"/>
            <a:ext cx="791957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identificamos os problemas e entendemos o que está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acontecendo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Comece</a:t>
            </a:r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 um tom </a:t>
            </a: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descontraído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Faça</a:t>
            </a:r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perguntas</a:t>
            </a:r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abertas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Comece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forma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abrangente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se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aprofundar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depois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Ouça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fique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defensiva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Torne a conversa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pessoal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é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aí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que entra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motivação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Dê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continuidade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apressar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aprenda o máximo que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puder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sobre o membro do sindicato,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vida 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preocupações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581834-2638-47ED-9316-B3FEC86453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10" b="1410"/>
          <a:stretch/>
        </p:blipFill>
        <p:spPr>
          <a:xfrm>
            <a:off x="381000" y="1724025"/>
            <a:ext cx="3050177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036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3º </a:t>
            </a:r>
            <a:r>
              <a:rPr lang="es-ES" dirty="0" err="1">
                <a:solidFill>
                  <a:schemeClr val="bg1"/>
                </a:solidFill>
              </a:rPr>
              <a:t>Passo</a:t>
            </a:r>
            <a:r>
              <a:rPr lang="es-ES" dirty="0">
                <a:solidFill>
                  <a:schemeClr val="bg1"/>
                </a:solidFill>
              </a:rPr>
              <a:t>: </a:t>
            </a:r>
            <a:r>
              <a:rPr lang="es-ES" dirty="0"/>
              <a:t>Instigar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3619500" y="1470705"/>
            <a:ext cx="77312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</a:t>
            </a: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nós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instigamos?</a:t>
            </a:r>
            <a:endParaRPr lang="en-CA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en-CA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Perguntas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sobre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quem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o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quê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quando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onde, por que, como</a:t>
            </a:r>
            <a:endParaRPr lang="en-CA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63538" indent="0">
              <a:lnSpc>
                <a:spcPct val="120000"/>
              </a:lnSpc>
              <a:spcBef>
                <a:spcPts val="600"/>
              </a:spcBef>
              <a:buNone/>
              <a:tabLst>
                <a:tab pos="363538" algn="l"/>
              </a:tabLst>
            </a:pP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Quem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tomou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essa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decisão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63538" indent="0">
              <a:lnSpc>
                <a:spcPct val="120000"/>
              </a:lnSpc>
              <a:spcBef>
                <a:spcPts val="600"/>
              </a:spcBef>
              <a:buNone/>
              <a:tabLst>
                <a:tab pos="363538" algn="l"/>
              </a:tabLst>
            </a:pP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que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aconteceu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63538" indent="0">
              <a:lnSpc>
                <a:spcPct val="120000"/>
              </a:lnSpc>
              <a:spcBef>
                <a:spcPts val="600"/>
              </a:spcBef>
              <a:buNone/>
              <a:tabLst>
                <a:tab pos="363538" algn="l"/>
              </a:tabLst>
            </a:pP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Quando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essas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mudanças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foram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feitas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63538" indent="0">
              <a:lnSpc>
                <a:spcPct val="120000"/>
              </a:lnSpc>
              <a:spcBef>
                <a:spcPts val="600"/>
              </a:spcBef>
              <a:buNone/>
              <a:tabLst>
                <a:tab pos="363538" algn="l"/>
              </a:tabLst>
            </a:pP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isso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aconteceu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</a:t>
            </a:r>
            <a:endParaRPr lang="en-CA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63538" indent="0">
              <a:lnSpc>
                <a:spcPct val="120000"/>
              </a:lnSpc>
              <a:spcBef>
                <a:spcPts val="600"/>
              </a:spcBef>
              <a:buNone/>
              <a:tabLst>
                <a:tab pos="363538" algn="l"/>
              </a:tabLst>
            </a:pP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 que eles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tratam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as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pessoas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dessa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forma? Por que é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assim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63538" indent="0">
              <a:lnSpc>
                <a:spcPct val="120000"/>
              </a:lnSpc>
              <a:spcBef>
                <a:spcPts val="600"/>
              </a:spcBef>
              <a:buNone/>
              <a:tabLst>
                <a:tab pos="363538" algn="l"/>
              </a:tabLst>
            </a:pP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você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sente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em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relação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isso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Como eles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continuam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evitando as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consequências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disso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A9228E-D12D-4117-ADD4-3806C57B7F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10" b="1410"/>
          <a:stretch/>
        </p:blipFill>
        <p:spPr>
          <a:xfrm>
            <a:off x="381000" y="1724025"/>
            <a:ext cx="3050177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3549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DDAD6AD-B2F3-45A9-87ED-C5901EAE2799}"/>
              </a:ext>
            </a:extLst>
          </p:cNvPr>
          <p:cNvSpPr/>
          <p:nvPr/>
        </p:nvSpPr>
        <p:spPr>
          <a:xfrm>
            <a:off x="3431176" y="2020009"/>
            <a:ext cx="7919574" cy="11665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4º </a:t>
            </a:r>
            <a:r>
              <a:rPr lang="es-ES" dirty="0" err="1">
                <a:solidFill>
                  <a:schemeClr val="bg1"/>
                </a:solidFill>
              </a:rPr>
              <a:t>Passo</a:t>
            </a:r>
            <a:r>
              <a:rPr lang="es-ES" dirty="0">
                <a:solidFill>
                  <a:schemeClr val="bg1"/>
                </a:solidFill>
              </a:rPr>
              <a:t>: </a:t>
            </a:r>
            <a:r>
              <a:rPr lang="es-ES" dirty="0" err="1"/>
              <a:t>Visão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3431175" y="1256051"/>
            <a:ext cx="7919575" cy="50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apresentamos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nossa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visão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os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Qual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é 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coletiva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o PODER do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trabalhador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solução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meio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apresentação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de: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49263" indent="-187325">
              <a:lnSpc>
                <a:spcPct val="100000"/>
              </a:lnSpc>
              <a:spcBef>
                <a:spcPts val="600"/>
              </a:spcBef>
            </a:pPr>
            <a:r>
              <a:rPr lang="en-CA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Mais </a:t>
            </a:r>
            <a:r>
              <a:rPr lang="en-CA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perguntas</a:t>
            </a:r>
            <a:r>
              <a:rPr lang="en-CA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abertas</a:t>
            </a:r>
            <a:r>
              <a:rPr lang="en-CA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449263" indent="-187325">
              <a:lnSpc>
                <a:spcPct val="100000"/>
              </a:lnSpc>
              <a:spcBef>
                <a:spcPts val="600"/>
              </a:spcBef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que seria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necessário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ocorrer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mudança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49263" indent="-187325">
              <a:lnSpc>
                <a:spcPct val="100000"/>
              </a:lnSpc>
              <a:spcBef>
                <a:spcPts val="600"/>
              </a:spcBef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que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aconteceria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todos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nós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nos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uníssemos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49263" indent="-187325">
              <a:lnSpc>
                <a:spcPct val="100000"/>
              </a:lnSpc>
              <a:spcBef>
                <a:spcPts val="600"/>
              </a:spcBef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PODER DE UM CONTRA O PODER DE MUITOS!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CC3616-08C0-4B91-9ECC-A880A2ECD5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10" b="1410"/>
          <a:stretch/>
        </p:blipFill>
        <p:spPr>
          <a:xfrm>
            <a:off x="381000" y="1724025"/>
            <a:ext cx="3050177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9377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5º </a:t>
            </a:r>
            <a:r>
              <a:rPr lang="es-ES" dirty="0" err="1">
                <a:solidFill>
                  <a:schemeClr val="bg1"/>
                </a:solidFill>
              </a:rPr>
              <a:t>Passo</a:t>
            </a:r>
            <a:r>
              <a:rPr lang="es-ES" dirty="0">
                <a:solidFill>
                  <a:schemeClr val="bg1"/>
                </a:solidFill>
              </a:rPr>
              <a:t>: </a:t>
            </a:r>
            <a:r>
              <a:rPr lang="es-ES" dirty="0" err="1"/>
              <a:t>Encaminhar</a:t>
            </a:r>
            <a:r>
              <a:rPr lang="es-ES" dirty="0"/>
              <a:t> para </a:t>
            </a:r>
            <a:r>
              <a:rPr lang="es-ES" dirty="0" err="1"/>
              <a:t>Decisão</a:t>
            </a:r>
            <a:r>
              <a:rPr lang="es-ES" dirty="0"/>
              <a:t> ou </a:t>
            </a:r>
            <a:r>
              <a:rPr lang="es-ES" dirty="0" err="1"/>
              <a:t>Passar</a:t>
            </a:r>
            <a:r>
              <a:rPr lang="es-ES" dirty="0"/>
              <a:t> para a “</a:t>
            </a:r>
            <a:r>
              <a:rPr lang="es-ES" dirty="0" err="1"/>
              <a:t>Proposta</a:t>
            </a:r>
            <a:r>
              <a:rPr lang="es-ES" dirty="0"/>
              <a:t>"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3431176" y="1470705"/>
            <a:ext cx="79195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tomamos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decisão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"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votação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 é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escolha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entre PODER e falta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autoridade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comprometimento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em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lutar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em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prol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de que lado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você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está?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Apresente</a:t>
            </a:r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escolha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Instigar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agir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deixar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as zonas de conforto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história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sindicato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Faça</a:t>
            </a:r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"</a:t>
            </a: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proposta</a:t>
            </a:r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A4D56C-1A76-4BFA-A5BB-D7E28B62C1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10" b="1410"/>
          <a:stretch/>
        </p:blipFill>
        <p:spPr>
          <a:xfrm>
            <a:off x="381000" y="1724025"/>
            <a:ext cx="3050177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514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4234BD2-90C4-4F9C-AE09-186F5D9F65F2}"/>
              </a:ext>
            </a:extLst>
          </p:cNvPr>
          <p:cNvSpPr/>
          <p:nvPr/>
        </p:nvSpPr>
        <p:spPr>
          <a:xfrm>
            <a:off x="3431175" y="1989944"/>
            <a:ext cx="7465425" cy="11966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6º </a:t>
            </a:r>
            <a:r>
              <a:rPr lang="es-ES" dirty="0" err="1">
                <a:solidFill>
                  <a:schemeClr val="bg1"/>
                </a:solidFill>
              </a:rPr>
              <a:t>Passo</a:t>
            </a:r>
            <a:r>
              <a:rPr lang="es-ES" dirty="0">
                <a:solidFill>
                  <a:schemeClr val="bg1"/>
                </a:solidFill>
              </a:rPr>
              <a:t>: </a:t>
            </a:r>
            <a:r>
              <a:rPr lang="es-ES" dirty="0" err="1"/>
              <a:t>Preparação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3431175" y="1183481"/>
            <a:ext cx="7919575" cy="4901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e por que preparamos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nossos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preparação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refere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capacitar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trabalhadores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longa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luta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os obstáculos à frente.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Precisamos ser honestos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eles sobre como 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empregadores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inevitavelmente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reagirão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à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coletiva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Precisamos ser realistas sobre o fato de que as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vitórias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difíceis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conquistar 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sempre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exigem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luta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Devemos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conversar sobre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luta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todos 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07D52A-8F78-4855-878F-79D6E96640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10" b="1410"/>
          <a:stretch/>
        </p:blipFill>
        <p:spPr>
          <a:xfrm>
            <a:off x="381000" y="1724025"/>
            <a:ext cx="3050177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276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7º </a:t>
            </a:r>
            <a:r>
              <a:rPr lang="es-ES" dirty="0" err="1">
                <a:solidFill>
                  <a:schemeClr val="bg1"/>
                </a:solidFill>
              </a:rPr>
              <a:t>Passo</a:t>
            </a:r>
            <a:r>
              <a:rPr lang="es-ES" dirty="0">
                <a:solidFill>
                  <a:schemeClr val="bg1"/>
                </a:solidFill>
              </a:rPr>
              <a:t>: </a:t>
            </a:r>
            <a:r>
              <a:rPr lang="es-ES" dirty="0" err="1"/>
              <a:t>Estratégia</a:t>
            </a:r>
            <a:r>
              <a:rPr lang="es-ES" dirty="0"/>
              <a:t> de Vitória e </a:t>
            </a:r>
            <a:r>
              <a:rPr lang="es-ES" dirty="0" err="1"/>
              <a:t>Comprometimento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3431176" y="1470705"/>
            <a:ext cx="79195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criar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estratégia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vitória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membro/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trabalhador</a:t>
            </a:r>
            <a:endParaRPr lang="en-CA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Avalie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nível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comprometimento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sindicato de forma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geral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em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Apresente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perspectiva positiva e realista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respeito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futuro e incentive-os a se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comprometerem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em participar.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Ajude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entender que 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primeiro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passo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conquistar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qualquer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coisa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é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entre 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trabalhadores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tome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atitudes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pelos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988A6F-E683-4B11-9E75-FF20640FC7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10" b="1410"/>
          <a:stretch/>
        </p:blipFill>
        <p:spPr>
          <a:xfrm>
            <a:off x="381000" y="1724025"/>
            <a:ext cx="3050177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288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 err="1">
                <a:solidFill>
                  <a:schemeClr val="bg1"/>
                </a:solidFill>
              </a:rPr>
              <a:t>Objeções</a:t>
            </a:r>
            <a:r>
              <a:rPr lang="es-ES" dirty="0">
                <a:solidFill>
                  <a:schemeClr val="bg1"/>
                </a:solidFill>
              </a:rPr>
              <a:t> de </a:t>
            </a:r>
            <a:r>
              <a:rPr lang="es-ES" dirty="0" err="1"/>
              <a:t>Membros</a:t>
            </a:r>
            <a:r>
              <a:rPr lang="es-ES" dirty="0"/>
              <a:t> e </a:t>
            </a:r>
            <a:r>
              <a:rPr lang="es-ES" dirty="0" err="1"/>
              <a:t>Trabalhadores</a:t>
            </a:r>
            <a:endParaRPr lang="en-CA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7C04A4A-1945-46EA-8CEC-A4D5B3B4BE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5521571"/>
              </p:ext>
            </p:extLst>
          </p:nvPr>
        </p:nvGraphicFramePr>
        <p:xfrm>
          <a:off x="1467941" y="1693229"/>
          <a:ext cx="9664515" cy="3498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30549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Como Superar </a:t>
            </a:r>
            <a:r>
              <a:rPr lang="es-ES" dirty="0" err="1"/>
              <a:t>Objeções</a:t>
            </a:r>
            <a:endParaRPr lang="en-CA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15E4FCE-23B4-4D87-BD70-C88F4CE812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3082980"/>
              </p:ext>
            </p:extLst>
          </p:nvPr>
        </p:nvGraphicFramePr>
        <p:xfrm>
          <a:off x="2018748" y="1120414"/>
          <a:ext cx="7005981" cy="4965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1487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D63A077-6164-46E7-94CE-9FB4FE55E437}"/>
              </a:ext>
            </a:extLst>
          </p:cNvPr>
          <p:cNvSpPr/>
          <p:nvPr/>
        </p:nvSpPr>
        <p:spPr>
          <a:xfrm>
            <a:off x="524656" y="1094281"/>
            <a:ext cx="11286344" cy="4983556"/>
          </a:xfrm>
          <a:prstGeom prst="roundRect">
            <a:avLst/>
          </a:prstGeom>
          <a:solidFill>
            <a:srgbClr val="FFF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B84B68-0885-11A0-F0E9-6D18AEABB8F6}"/>
              </a:ext>
            </a:extLst>
          </p:cNvPr>
          <p:cNvSpPr txBox="1"/>
          <p:nvPr/>
        </p:nvSpPr>
        <p:spPr>
          <a:xfrm>
            <a:off x="811314" y="1317543"/>
            <a:ext cx="1114334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Clr>
                <a:srgbClr val="E8B909"/>
              </a:buClr>
              <a:buFont typeface="Wingdings" panose="05000000000000000000" pitchFamily="2" charset="2"/>
              <a:buChar char="§"/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Criar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ambiente de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onde a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adesão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o 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poder sindical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prosperem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Clr>
                <a:srgbClr val="E8B909"/>
              </a:buClr>
              <a:buFont typeface="Wingdings" panose="05000000000000000000" pitchFamily="2" charset="2"/>
              <a:buChar char="§"/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Fortalecer os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relacionamentos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promover a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participação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ativa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desenvolver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solidariedade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Clr>
                <a:srgbClr val="E8B909"/>
              </a:buClr>
              <a:buFont typeface="Wingdings" panose="05000000000000000000" pitchFamily="2" charset="2"/>
              <a:buChar char="§"/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Usar 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debates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estruturados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desenvolver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estratégias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aumentar o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engajamento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Clr>
                <a:srgbClr val="E8B909"/>
              </a:buClr>
              <a:buFont typeface="Wingdings" panose="05000000000000000000" pitchFamily="2" charset="2"/>
              <a:buChar char="§"/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Aplicar a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escuta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ativa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abordar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dúvidas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impulsionar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diálogo que traga resultados. 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Clr>
                <a:srgbClr val="E8B909"/>
              </a:buClr>
              <a:buFont typeface="Wingdings" panose="05000000000000000000" pitchFamily="2" charset="2"/>
              <a:buChar char="§"/>
            </a:pP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Desenvolver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impactantes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aumentar 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adesão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aumentar o poder de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negociação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ampliar 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influência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sindical. 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Clr>
                <a:srgbClr val="E8B909"/>
              </a:buClr>
              <a:buFont typeface="Wingdings" panose="05000000000000000000" pitchFamily="2" charset="2"/>
              <a:buChar char="§"/>
            </a:pP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Manter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contato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vários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ambientes, como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locais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visitas domiciliares, para desenvolver o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apoio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sindical.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Clr>
                <a:srgbClr val="E8B909"/>
              </a:buClr>
              <a:buFont typeface="Wingdings" panose="05000000000000000000" pitchFamily="2" charset="2"/>
              <a:buChar char="§"/>
            </a:pP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Abordar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objeções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relacionadas 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contribuições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sindicais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resistência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empregador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demais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desafios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organizacionais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Clr>
                <a:srgbClr val="E8B909"/>
              </a:buClr>
              <a:buFont typeface="Wingdings" panose="05000000000000000000" pitchFamily="2" charset="2"/>
              <a:buChar char="§"/>
            </a:pP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Alinhar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as iniciativas de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trabalhistas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abrangentes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aumentar o impacto sindical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9A5AF1-4D64-46EB-AB52-6BCF8784E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>
                <a:solidFill>
                  <a:schemeClr val="bg1"/>
                </a:solidFill>
              </a:rPr>
              <a:t>Resultados</a:t>
            </a:r>
            <a:r>
              <a:rPr lang="en-CA" dirty="0"/>
              <a:t> da </a:t>
            </a:r>
            <a:r>
              <a:rPr lang="en-CA" dirty="0" err="1"/>
              <a:t>Aprendizagem</a:t>
            </a:r>
            <a:endParaRPr lang="en-CA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6603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</a:rPr>
              <a:t>Como </a:t>
            </a:r>
            <a:r>
              <a:rPr lang="en-CA" dirty="0" err="1">
                <a:solidFill>
                  <a:schemeClr val="bg1"/>
                </a:solidFill>
              </a:rPr>
              <a:t>Falar</a:t>
            </a:r>
            <a:r>
              <a:rPr lang="en-CA" dirty="0">
                <a:solidFill>
                  <a:schemeClr val="bg1"/>
                </a:solidFill>
              </a:rPr>
              <a:t> </a:t>
            </a:r>
            <a:r>
              <a:rPr lang="en-CA" dirty="0" err="1"/>
              <a:t>Sobre</a:t>
            </a:r>
            <a:r>
              <a:rPr lang="en-CA" dirty="0"/>
              <a:t> </a:t>
            </a:r>
            <a:r>
              <a:rPr lang="en-CA" dirty="0" err="1"/>
              <a:t>Contribuições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838200" y="143183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propósito das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contribuições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é 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FORTALECER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não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taxa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por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serviço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Redirecione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conversa 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"o que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ganho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pagar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minha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contribuição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?" para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questão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sobre o que é preciso para enfrentar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chefe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Temos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PODER se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tivermos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dinheiro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</a:t>
            </a:r>
            <a:r>
              <a:rPr lang="en-CA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</a:t>
            </a:r>
            <a:r>
              <a:rPr lang="en-CA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podemos</a:t>
            </a:r>
            <a:r>
              <a:rPr lang="en-CA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ter o </a:t>
            </a:r>
            <a:r>
              <a:rPr lang="en-CA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máximo</a:t>
            </a:r>
            <a:r>
              <a:rPr lang="en-CA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PODER </a:t>
            </a:r>
            <a:r>
              <a:rPr lang="en-CA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ao</a:t>
            </a:r>
            <a:r>
              <a:rPr lang="en-CA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negociar</a:t>
            </a:r>
            <a:r>
              <a:rPr lang="en-CA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?).</a:t>
            </a: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Crie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condições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motivar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sentimento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comprometimento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</a:t>
            </a: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trabalhador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 sindicato.</a:t>
            </a:r>
            <a:endParaRPr lang="en-CA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provável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que os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lutem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entenderem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que as </a:t>
            </a: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contribuições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são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transformadoras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em vez de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transacionais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9773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AF6EEC-E1DB-DB09-A20F-024818E3BE22}"/>
              </a:ext>
            </a:extLst>
          </p:cNvPr>
          <p:cNvSpPr/>
          <p:nvPr/>
        </p:nvSpPr>
        <p:spPr>
          <a:xfrm>
            <a:off x="0" y="3271993"/>
            <a:ext cx="12192000" cy="1602827"/>
          </a:xfrm>
          <a:prstGeom prst="rect">
            <a:avLst/>
          </a:prstGeom>
          <a:solidFill>
            <a:schemeClr val="tx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BAFBE6-7276-355F-10CE-C73F3D59C0E1}"/>
              </a:ext>
            </a:extLst>
          </p:cNvPr>
          <p:cNvSpPr/>
          <p:nvPr/>
        </p:nvSpPr>
        <p:spPr>
          <a:xfrm>
            <a:off x="0" y="3129131"/>
            <a:ext cx="12192000" cy="152400"/>
          </a:xfrm>
          <a:prstGeom prst="rect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756FB2-BDCA-A849-9D5D-E75B00BCA451}"/>
              </a:ext>
            </a:extLst>
          </p:cNvPr>
          <p:cNvSpPr txBox="1"/>
          <p:nvPr/>
        </p:nvSpPr>
        <p:spPr>
          <a:xfrm>
            <a:off x="496778" y="3490065"/>
            <a:ext cx="9119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 Interna:</a:t>
            </a:r>
          </a:p>
          <a:p>
            <a:r>
              <a:rPr lang="es-ES" sz="36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Habilidades de </a:t>
            </a:r>
            <a:r>
              <a:rPr lang="es-ES" sz="36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Escuta</a:t>
            </a:r>
            <a:r>
              <a:rPr lang="es-ES" sz="36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36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Ativa</a:t>
            </a:r>
            <a:endParaRPr lang="en-US" sz="3600" b="1" dirty="0">
              <a:solidFill>
                <a:srgbClr val="E8B90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Google Shape;225;p7">
            <a:extLst>
              <a:ext uri="{FF2B5EF4-FFF2-40B4-BE49-F238E27FC236}">
                <a16:creationId xmlns:a16="http://schemas.microsoft.com/office/drawing/2014/main" id="{BE1A04EB-48DB-48BA-B2AA-437BFF149837}"/>
              </a:ext>
            </a:extLst>
          </p:cNvPr>
          <p:cNvSpPr/>
          <p:nvPr/>
        </p:nvSpPr>
        <p:spPr>
          <a:xfrm>
            <a:off x="8044820" y="3646940"/>
            <a:ext cx="1682840" cy="1479646"/>
          </a:xfrm>
          <a:prstGeom prst="rect">
            <a:avLst/>
          </a:prstGeom>
          <a:solidFill>
            <a:srgbClr val="FFFFFF">
              <a:alpha val="9803"/>
            </a:srgbClr>
          </a:solidFill>
          <a:ln w="127000" cap="flat" cmpd="sng">
            <a:solidFill>
              <a:srgbClr val="E7B90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0" i="0" u="none" strike="noStrike" cap="none" dirty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05</a:t>
            </a:r>
            <a:endParaRPr sz="10000" dirty="0">
              <a:solidFill>
                <a:schemeClr val="bg1"/>
              </a:solidFill>
            </a:endParaRPr>
          </a:p>
        </p:txBody>
      </p:sp>
      <p:grpSp>
        <p:nvGrpSpPr>
          <p:cNvPr id="2" name="Google Shape;228;p7">
            <a:extLst>
              <a:ext uri="{FF2B5EF4-FFF2-40B4-BE49-F238E27FC236}">
                <a16:creationId xmlns:a16="http://schemas.microsoft.com/office/drawing/2014/main" id="{4A18EBEC-6182-4B29-9B12-26D608C617BC}"/>
              </a:ext>
            </a:extLst>
          </p:cNvPr>
          <p:cNvGrpSpPr/>
          <p:nvPr/>
        </p:nvGrpSpPr>
        <p:grpSpPr>
          <a:xfrm>
            <a:off x="10062363" y="3576470"/>
            <a:ext cx="2464340" cy="1701137"/>
            <a:chOff x="10422411" y="939875"/>
            <a:chExt cx="1837799" cy="1369289"/>
          </a:xfrm>
        </p:grpSpPr>
        <p:pic>
          <p:nvPicPr>
            <p:cNvPr id="14" name="Google Shape;229;p7">
              <a:extLst>
                <a:ext uri="{FF2B5EF4-FFF2-40B4-BE49-F238E27FC236}">
                  <a16:creationId xmlns:a16="http://schemas.microsoft.com/office/drawing/2014/main" id="{C2C3D28D-3503-4E00-81F8-52250BECECB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10422411" y="939875"/>
              <a:ext cx="1254989" cy="12549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230;p7">
              <a:extLst>
                <a:ext uri="{FF2B5EF4-FFF2-40B4-BE49-F238E27FC236}">
                  <a16:creationId xmlns:a16="http://schemas.microsoft.com/office/drawing/2014/main" id="{2E4BFC44-AB6F-4879-97CF-2C79F6C32914}"/>
                </a:ext>
              </a:extLst>
            </p:cNvPr>
            <p:cNvSpPr txBox="1"/>
            <p:nvPr/>
          </p:nvSpPr>
          <p:spPr>
            <a:xfrm>
              <a:off x="11735270" y="1991664"/>
              <a:ext cx="524940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®</a:t>
              </a:r>
              <a:endParaRPr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6466472-48A5-4E2E-B9D4-AD8DFC2E2260}"/>
              </a:ext>
            </a:extLst>
          </p:cNvPr>
          <p:cNvSpPr txBox="1"/>
          <p:nvPr/>
        </p:nvSpPr>
        <p:spPr>
          <a:xfrm>
            <a:off x="10229639" y="5135008"/>
            <a:ext cx="1373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>
                <a:solidFill>
                  <a:srgbClr val="E7B909"/>
                </a:solidFill>
              </a:rPr>
              <a:t>i</a:t>
            </a:r>
            <a:r>
              <a:rPr lang="en-CA" sz="2400" b="1" dirty="0"/>
              <a:t>FTI.edu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81123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54C581B-4D4E-4017-A238-7DC9EA96C98C}"/>
              </a:ext>
            </a:extLst>
          </p:cNvPr>
          <p:cNvSpPr/>
          <p:nvPr/>
        </p:nvSpPr>
        <p:spPr>
          <a:xfrm>
            <a:off x="1540711" y="1664831"/>
            <a:ext cx="9869854" cy="15230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B84B68-0885-11A0-F0E9-6D18AEABB8F6}"/>
              </a:ext>
            </a:extLst>
          </p:cNvPr>
          <p:cNvSpPr txBox="1"/>
          <p:nvPr/>
        </p:nvSpPr>
        <p:spPr>
          <a:xfrm>
            <a:off x="1540711" y="1790065"/>
            <a:ext cx="9869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escuta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ativa</a:t>
            </a:r>
            <a:r>
              <a:rPr lang="es-E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habilidade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essencial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promover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comunicação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eficaz, particularmente em ambientes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sindicais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onde é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comum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haver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conversas desafiadoras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sensíveis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CA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B1DC1A8-B202-4B81-AB48-D4CC6FEA1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O Que é </a:t>
            </a:r>
            <a:r>
              <a:rPr lang="es-ES" dirty="0" err="1"/>
              <a:t>Escuta</a:t>
            </a:r>
            <a:r>
              <a:rPr lang="es-ES" dirty="0"/>
              <a:t> </a:t>
            </a:r>
            <a:r>
              <a:rPr lang="es-ES" dirty="0" err="1"/>
              <a:t>Ativa</a:t>
            </a:r>
            <a:r>
              <a:rPr lang="es-ES" dirty="0"/>
              <a:t>?</a:t>
            </a:r>
            <a:endParaRPr lang="en-CA" dirty="0"/>
          </a:p>
        </p:txBody>
      </p:sp>
      <p:pic>
        <p:nvPicPr>
          <p:cNvPr id="3" name="Picture 2">
            <a:hlinkClick r:id="rId4"/>
            <a:extLst>
              <a:ext uri="{FF2B5EF4-FFF2-40B4-BE49-F238E27FC236}">
                <a16:creationId xmlns:a16="http://schemas.microsoft.com/office/drawing/2014/main" id="{9EC5F8AA-C54B-4C22-94AE-A1F0DB47C6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3650" y="3187876"/>
            <a:ext cx="4456950" cy="28970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72050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1DC1A8-B202-4B81-AB48-D4CC6FEA1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n-CA" dirty="0" err="1">
                <a:solidFill>
                  <a:schemeClr val="bg1"/>
                </a:solidFill>
              </a:rPr>
              <a:t>Principais</a:t>
            </a:r>
            <a:r>
              <a:rPr lang="en-CA" dirty="0">
                <a:solidFill>
                  <a:schemeClr val="bg1"/>
                </a:solidFill>
              </a:rPr>
              <a:t> </a:t>
            </a:r>
            <a:r>
              <a:rPr lang="en-CA" dirty="0" err="1">
                <a:solidFill>
                  <a:schemeClr val="bg1"/>
                </a:solidFill>
              </a:rPr>
              <a:t>Elementos</a:t>
            </a:r>
            <a:r>
              <a:rPr lang="en-CA" dirty="0">
                <a:solidFill>
                  <a:schemeClr val="bg1"/>
                </a:solidFill>
              </a:rPr>
              <a:t> </a:t>
            </a:r>
            <a:r>
              <a:rPr lang="en-CA" dirty="0"/>
              <a:t>da </a:t>
            </a:r>
            <a:r>
              <a:rPr lang="en-CA" dirty="0" err="1"/>
              <a:t>Escuta</a:t>
            </a:r>
            <a:r>
              <a:rPr lang="en-CA" dirty="0"/>
              <a:t> </a:t>
            </a:r>
            <a:r>
              <a:rPr lang="en-CA" dirty="0" err="1"/>
              <a:t>Ativa</a:t>
            </a:r>
            <a:endParaRPr lang="en-CA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F462F1-757C-41D6-932D-C42E6F1FF2CC}"/>
              </a:ext>
            </a:extLst>
          </p:cNvPr>
          <p:cNvSpPr/>
          <p:nvPr/>
        </p:nvSpPr>
        <p:spPr>
          <a:xfrm>
            <a:off x="5088466" y="4115433"/>
            <a:ext cx="1193801" cy="5327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E40E09-D567-409C-811B-E6A23916188B}"/>
              </a:ext>
            </a:extLst>
          </p:cNvPr>
          <p:cNvSpPr/>
          <p:nvPr/>
        </p:nvSpPr>
        <p:spPr>
          <a:xfrm>
            <a:off x="7196667" y="3751844"/>
            <a:ext cx="1080905" cy="982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F27921-CD58-51A0-F37F-B2371E6583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08" y="1392464"/>
            <a:ext cx="11427814" cy="40730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64170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1DC1A8-B202-4B81-AB48-D4CC6FEA1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7 </a:t>
            </a:r>
            <a:r>
              <a:rPr lang="es-ES" dirty="0" err="1">
                <a:solidFill>
                  <a:schemeClr val="bg1"/>
                </a:solidFill>
              </a:rPr>
              <a:t>Dicas</a:t>
            </a:r>
            <a:r>
              <a:rPr lang="es-ES" dirty="0">
                <a:solidFill>
                  <a:schemeClr val="bg1"/>
                </a:solidFill>
              </a:rPr>
              <a:t> Importantes </a:t>
            </a:r>
            <a:r>
              <a:rPr lang="es-ES" dirty="0"/>
              <a:t>para </a:t>
            </a:r>
            <a:r>
              <a:rPr lang="es-ES" dirty="0" err="1"/>
              <a:t>Lidar</a:t>
            </a:r>
            <a:r>
              <a:rPr lang="es-ES" dirty="0"/>
              <a:t> </a:t>
            </a:r>
            <a:r>
              <a:rPr lang="es-ES" dirty="0" err="1"/>
              <a:t>com</a:t>
            </a:r>
            <a:r>
              <a:rPr lang="es-ES" dirty="0"/>
              <a:t> </a:t>
            </a:r>
            <a:r>
              <a:rPr lang="es-ES" dirty="0" err="1"/>
              <a:t>Situações</a:t>
            </a:r>
            <a:r>
              <a:rPr lang="es-ES" dirty="0"/>
              <a:t> </a:t>
            </a:r>
            <a:r>
              <a:rPr lang="es-ES" dirty="0" err="1"/>
              <a:t>Difíceis</a:t>
            </a:r>
            <a:endParaRPr lang="en-CA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C87DF3-5606-7B74-48E6-EFFF4EEA24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25" b="1825"/>
          <a:stretch/>
        </p:blipFill>
        <p:spPr>
          <a:xfrm>
            <a:off x="3438154" y="868948"/>
            <a:ext cx="5315692" cy="5130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82675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1DC1A8-B202-4B81-AB48-D4CC6FEA1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 err="1">
                <a:solidFill>
                  <a:schemeClr val="bg1"/>
                </a:solidFill>
              </a:rPr>
              <a:t>Pratique</a:t>
            </a:r>
            <a:r>
              <a:rPr lang="es-ES" dirty="0">
                <a:solidFill>
                  <a:schemeClr val="bg1"/>
                </a:solidFill>
              </a:rPr>
              <a:t> a </a:t>
            </a:r>
            <a:r>
              <a:rPr lang="es-ES" dirty="0" err="1">
                <a:solidFill>
                  <a:schemeClr val="bg1"/>
                </a:solidFill>
              </a:rPr>
              <a:t>Escuta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Ativa</a:t>
            </a:r>
            <a:r>
              <a:rPr lang="es-ES" dirty="0"/>
              <a:t> - </a:t>
            </a:r>
            <a:r>
              <a:rPr lang="es-ES" dirty="0" err="1"/>
              <a:t>Cenário</a:t>
            </a:r>
            <a:r>
              <a:rPr lang="es-ES" dirty="0"/>
              <a:t> 1: </a:t>
            </a:r>
            <a:r>
              <a:rPr lang="es-ES" dirty="0" err="1"/>
              <a:t>Não</a:t>
            </a:r>
            <a:r>
              <a:rPr lang="es-ES" dirty="0"/>
              <a:t> Somos </a:t>
            </a:r>
            <a:r>
              <a:rPr lang="es-ES" dirty="0" err="1"/>
              <a:t>Ouvidos</a:t>
            </a:r>
            <a:endParaRPr lang="en-CA" dirty="0"/>
          </a:p>
        </p:txBody>
      </p:sp>
      <p:pic>
        <p:nvPicPr>
          <p:cNvPr id="2" name="Picture 1" descr="A group of men with a beard&#10;&#10;AI-generated content may be incorrect.">
            <a:extLst>
              <a:ext uri="{FF2B5EF4-FFF2-40B4-BE49-F238E27FC236}">
                <a16:creationId xmlns:a16="http://schemas.microsoft.com/office/drawing/2014/main" id="{A332803B-5E22-2A1F-5E32-8E8174167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4831" y="947719"/>
            <a:ext cx="6926068" cy="49625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63213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1DC1A8-B202-4B81-AB48-D4CC6FEA1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 err="1">
                <a:solidFill>
                  <a:schemeClr val="bg1"/>
                </a:solidFill>
              </a:rPr>
              <a:t>Pratique</a:t>
            </a:r>
            <a:r>
              <a:rPr lang="es-ES" dirty="0">
                <a:solidFill>
                  <a:schemeClr val="bg1"/>
                </a:solidFill>
              </a:rPr>
              <a:t> a </a:t>
            </a:r>
            <a:r>
              <a:rPr lang="es-ES" dirty="0" err="1">
                <a:solidFill>
                  <a:schemeClr val="bg1"/>
                </a:solidFill>
              </a:rPr>
              <a:t>Escuta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Ativa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/>
              <a:t>- </a:t>
            </a:r>
            <a:r>
              <a:rPr lang="es-ES" dirty="0" err="1"/>
              <a:t>Cenário</a:t>
            </a:r>
            <a:r>
              <a:rPr lang="es-ES" dirty="0"/>
              <a:t> 2: </a:t>
            </a:r>
            <a:r>
              <a:rPr lang="es-ES" dirty="0" err="1"/>
              <a:t>Nosso</a:t>
            </a:r>
            <a:r>
              <a:rPr lang="es-ES" dirty="0"/>
              <a:t> Sindicato </a:t>
            </a:r>
            <a:r>
              <a:rPr lang="es-ES" dirty="0" err="1"/>
              <a:t>Não</a:t>
            </a:r>
            <a:r>
              <a:rPr lang="es-ES" dirty="0"/>
              <a:t> me </a:t>
            </a:r>
            <a:r>
              <a:rPr lang="es-ES" dirty="0" err="1"/>
              <a:t>Apoia</a:t>
            </a:r>
            <a:r>
              <a:rPr lang="es-ES" dirty="0"/>
              <a:t>. </a:t>
            </a:r>
            <a:endParaRPr lang="en-CA" dirty="0"/>
          </a:p>
        </p:txBody>
      </p:sp>
      <p:pic>
        <p:nvPicPr>
          <p:cNvPr id="2" name="Picture 1" descr="A person with his hands on his chest&#10;&#10;AI-generated content may be incorrect.">
            <a:extLst>
              <a:ext uri="{FF2B5EF4-FFF2-40B4-BE49-F238E27FC236}">
                <a16:creationId xmlns:a16="http://schemas.microsoft.com/office/drawing/2014/main" id="{5063F1C4-2A41-7328-E8CB-33BA07DBF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45" y="818356"/>
            <a:ext cx="7775448" cy="52298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4469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1DC1A8-B202-4B81-AB48-D4CC6FEA1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 err="1">
                <a:solidFill>
                  <a:schemeClr val="bg1"/>
                </a:solidFill>
              </a:rPr>
              <a:t>Pratique</a:t>
            </a:r>
            <a:r>
              <a:rPr lang="es-ES" dirty="0">
                <a:solidFill>
                  <a:schemeClr val="bg1"/>
                </a:solidFill>
              </a:rPr>
              <a:t> a </a:t>
            </a:r>
            <a:r>
              <a:rPr lang="es-ES" dirty="0" err="1">
                <a:solidFill>
                  <a:schemeClr val="bg1"/>
                </a:solidFill>
              </a:rPr>
              <a:t>Escuta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Ativa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/>
              <a:t>- </a:t>
            </a:r>
            <a:r>
              <a:rPr lang="es-ES" dirty="0" err="1"/>
              <a:t>Cenário</a:t>
            </a:r>
            <a:r>
              <a:rPr lang="es-ES" dirty="0"/>
              <a:t> 3: </a:t>
            </a:r>
            <a:r>
              <a:rPr lang="es-ES" dirty="0" err="1"/>
              <a:t>Incapacidade</a:t>
            </a:r>
            <a:r>
              <a:rPr lang="es-ES" dirty="0"/>
              <a:t> de Priorizar </a:t>
            </a:r>
            <a:r>
              <a:rPr lang="es-ES" dirty="0" err="1"/>
              <a:t>Nossos</a:t>
            </a:r>
            <a:r>
              <a:rPr lang="es-ES" dirty="0"/>
              <a:t> </a:t>
            </a:r>
            <a:r>
              <a:rPr lang="es-ES" dirty="0" err="1"/>
              <a:t>Interesses</a:t>
            </a:r>
            <a:r>
              <a:rPr lang="es-ES" dirty="0"/>
              <a:t> </a:t>
            </a:r>
            <a:endParaRPr lang="en-CA" dirty="0"/>
          </a:p>
        </p:txBody>
      </p:sp>
      <p:pic>
        <p:nvPicPr>
          <p:cNvPr id="2" name="Picture 1" descr="A cartoon of a person with a sad expression&#10;&#10;AI-generated content may be incorrect.">
            <a:extLst>
              <a:ext uri="{FF2B5EF4-FFF2-40B4-BE49-F238E27FC236}">
                <a16:creationId xmlns:a16="http://schemas.microsoft.com/office/drawing/2014/main" id="{F9DB700D-9D08-021E-5948-9B8B0208C7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2190" y="980902"/>
            <a:ext cx="8110729" cy="50707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31415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0DDFD70-3640-47FF-BB05-7CA3B6936A84}"/>
              </a:ext>
            </a:extLst>
          </p:cNvPr>
          <p:cNvSpPr/>
          <p:nvPr/>
        </p:nvSpPr>
        <p:spPr>
          <a:xfrm>
            <a:off x="4486808" y="1384501"/>
            <a:ext cx="6246149" cy="16263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B1DC1A8-B202-4B81-AB48-D4CC6FEA1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O Que </a:t>
            </a:r>
            <a:r>
              <a:rPr lang="es-ES" dirty="0"/>
              <a:t>VOCÊ Pode </a:t>
            </a:r>
            <a:r>
              <a:rPr lang="es-ES" dirty="0" err="1"/>
              <a:t>Fazer</a:t>
            </a:r>
            <a:r>
              <a:rPr lang="es-ES" dirty="0"/>
              <a:t>?</a:t>
            </a:r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0BF4E-22C7-4A21-828B-A4A946878B8F}"/>
              </a:ext>
            </a:extLst>
          </p:cNvPr>
          <p:cNvSpPr txBox="1"/>
          <p:nvPr/>
        </p:nvSpPr>
        <p:spPr>
          <a:xfrm>
            <a:off x="4486808" y="1751407"/>
            <a:ext cx="583641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s-ES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sua</a:t>
            </a:r>
            <a:r>
              <a:rPr lang="es-ES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experiência</a:t>
            </a:r>
            <a:r>
              <a:rPr lang="es-ES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que tipo de </a:t>
            </a:r>
            <a:r>
              <a:rPr lang="es-ES" sz="2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coisa</a:t>
            </a:r>
            <a:r>
              <a:rPr lang="es-ES" sz="2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você</a:t>
            </a:r>
            <a:r>
              <a:rPr lang="es-ES" sz="2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ouviu</a:t>
            </a:r>
            <a:r>
              <a:rPr lang="es-ES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como membro?</a:t>
            </a:r>
            <a:endParaRPr lang="en-US" sz="2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CD581A-291D-4845-95D0-0E6015269FC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48174" y="2029969"/>
            <a:ext cx="4077269" cy="42677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28690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n-CA" dirty="0" err="1">
                <a:solidFill>
                  <a:schemeClr val="bg1"/>
                </a:solidFill>
              </a:rPr>
              <a:t>Encenações</a:t>
            </a:r>
            <a:r>
              <a:rPr lang="en-CA" dirty="0">
                <a:solidFill>
                  <a:schemeClr val="bg1"/>
                </a:solidFill>
              </a:rPr>
              <a:t> de Conversas </a:t>
            </a:r>
            <a:r>
              <a:rPr lang="en-CA" dirty="0"/>
              <a:t>com </a:t>
            </a:r>
            <a:r>
              <a:rPr lang="en-CA" dirty="0" err="1"/>
              <a:t>Membros</a:t>
            </a:r>
            <a:endParaRPr lang="en-C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0C2141-46AD-432B-B496-CEC1B4349943}"/>
              </a:ext>
            </a:extLst>
          </p:cNvPr>
          <p:cNvSpPr/>
          <p:nvPr/>
        </p:nvSpPr>
        <p:spPr>
          <a:xfrm>
            <a:off x="6676656" y="1183482"/>
            <a:ext cx="4860023" cy="4375490"/>
          </a:xfrm>
          <a:prstGeom prst="rect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4E2BD9-6FD6-4393-8720-21F2E70773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5152" y="1183481"/>
            <a:ext cx="5841505" cy="4375490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823510F-7C1B-4B01-8A63-4D3092E059C9}"/>
              </a:ext>
            </a:extLst>
          </p:cNvPr>
          <p:cNvSpPr txBox="1">
            <a:spLocks/>
          </p:cNvSpPr>
          <p:nvPr/>
        </p:nvSpPr>
        <p:spPr>
          <a:xfrm>
            <a:off x="6848968" y="1446351"/>
            <a:ext cx="45154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perfil de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trabalhador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definindo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nome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idade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ocupação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história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trabalhador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(5 a 6 problemas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pessoais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5 a 6 problemas no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2 hobbies).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/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DEMONSTRE como é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conversa transformadora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membro 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como usar a conversa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estruturada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/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APRESENTE UM RESUMO</a:t>
            </a:r>
          </a:p>
          <a:p>
            <a:pPr marL="0" indent="0"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16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D629F14-92C7-0156-5285-CF56DEFDD6FD}"/>
              </a:ext>
            </a:extLst>
          </p:cNvPr>
          <p:cNvSpPr txBox="1"/>
          <p:nvPr/>
        </p:nvSpPr>
        <p:spPr>
          <a:xfrm>
            <a:off x="801565" y="1040071"/>
            <a:ext cx="413896" cy="4906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50"/>
              </a:spcAft>
            </a:pPr>
            <a:r>
              <a:rPr lang="en-US" sz="3400" b="1" spc="-150" dirty="0">
                <a:solidFill>
                  <a:srgbClr val="E7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  <a:p>
            <a:pPr>
              <a:spcAft>
                <a:spcPts val="650"/>
              </a:spcAft>
            </a:pPr>
            <a:r>
              <a:rPr lang="en-US" sz="3400" b="1" spc="-150" dirty="0">
                <a:solidFill>
                  <a:srgbClr val="E7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  <a:p>
            <a:pPr>
              <a:spcAft>
                <a:spcPts val="650"/>
              </a:spcAft>
            </a:pPr>
            <a:r>
              <a:rPr lang="en-US" sz="3400" b="1" spc="-150" dirty="0">
                <a:solidFill>
                  <a:srgbClr val="E7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  <a:p>
            <a:pPr>
              <a:spcAft>
                <a:spcPts val="650"/>
              </a:spcAft>
            </a:pPr>
            <a:r>
              <a:rPr lang="en-US" sz="3400" b="1" spc="-150" dirty="0">
                <a:solidFill>
                  <a:srgbClr val="E7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</a:p>
          <a:p>
            <a:pPr>
              <a:spcAft>
                <a:spcPts val="650"/>
              </a:spcAft>
            </a:pPr>
            <a:r>
              <a:rPr lang="en-US" sz="3400" b="1" spc="-150" dirty="0">
                <a:solidFill>
                  <a:srgbClr val="E7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</a:p>
          <a:p>
            <a:pPr>
              <a:spcAft>
                <a:spcPts val="650"/>
              </a:spcAft>
            </a:pPr>
            <a:r>
              <a:rPr lang="en-US" sz="3400" b="1" spc="-150" dirty="0">
                <a:solidFill>
                  <a:srgbClr val="E7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</a:p>
          <a:p>
            <a:pPr>
              <a:spcAft>
                <a:spcPts val="650"/>
              </a:spcAft>
            </a:pPr>
            <a:r>
              <a:rPr lang="en-US" sz="3400" b="1" spc="-150" dirty="0">
                <a:solidFill>
                  <a:srgbClr val="E7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</a:t>
            </a:r>
          </a:p>
          <a:p>
            <a:pPr>
              <a:spcAft>
                <a:spcPts val="650"/>
              </a:spcAft>
            </a:pPr>
            <a:r>
              <a:rPr lang="en-US" sz="3400" b="1" spc="-150" dirty="0">
                <a:solidFill>
                  <a:srgbClr val="E7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B84B68-0885-11A0-F0E9-6D18AEABB8F6}"/>
              </a:ext>
            </a:extLst>
          </p:cNvPr>
          <p:cNvSpPr txBox="1"/>
          <p:nvPr/>
        </p:nvSpPr>
        <p:spPr>
          <a:xfrm>
            <a:off x="1295400" y="1154922"/>
            <a:ext cx="581426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 Interna: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Conceitos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Básicos</a:t>
            </a:r>
            <a:b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Exercício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Avaliação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Inicial</a:t>
            </a:r>
            <a:b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Introdução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Organização Interna </a:t>
            </a:r>
            <a:b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Debates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Estruturados</a:t>
            </a:r>
            <a:b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Habilidades de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Escuta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Ativa</a:t>
            </a:r>
            <a:b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Desenvolvimento de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Campanhas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Internas</a:t>
            </a:r>
            <a:b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</a:t>
            </a:r>
            <a:r>
              <a:rPr lang="es-E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Fazer</a:t>
            </a:r>
            <a: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Visitas Domiciliares</a:t>
            </a:r>
            <a:br>
              <a:rPr lang="es-E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CA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Planos</a:t>
            </a:r>
            <a:r>
              <a:rPr lang="en-CA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CA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r>
              <a:rPr lang="en-CA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Individuais</a:t>
            </a: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9B4968-AA76-45E5-ABFE-108A1D7F6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Tópicos </a:t>
            </a:r>
            <a:r>
              <a:rPr lang="es-ES" dirty="0"/>
              <a:t>do Curso</a:t>
            </a:r>
            <a:endParaRPr lang="en-CA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B9087AC-7DE4-4A49-99C8-72B48A7D72F6}"/>
              </a:ext>
            </a:extLst>
          </p:cNvPr>
          <p:cNvGrpSpPr/>
          <p:nvPr/>
        </p:nvGrpSpPr>
        <p:grpSpPr>
          <a:xfrm>
            <a:off x="6377733" y="0"/>
            <a:ext cx="5814267" cy="2309673"/>
            <a:chOff x="5953663" y="3149182"/>
            <a:chExt cx="5814267" cy="2309673"/>
          </a:xfrm>
        </p:grpSpPr>
        <p:pic>
          <p:nvPicPr>
            <p:cNvPr id="1026" name="Picture 2" descr="Leading international construction workers' union backs HEROES Act">
              <a:extLst>
                <a:ext uri="{FF2B5EF4-FFF2-40B4-BE49-F238E27FC236}">
                  <a16:creationId xmlns:a16="http://schemas.microsoft.com/office/drawing/2014/main" id="{B1F95B0B-7477-43C8-AFE6-7F322C8FE7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662"/>
            <a:stretch/>
          </p:blipFill>
          <p:spPr bwMode="auto">
            <a:xfrm>
              <a:off x="5953663" y="3149182"/>
              <a:ext cx="5814267" cy="2219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F33D375-DD24-46BB-9A99-4BEE6FECF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3343" y="3203262"/>
              <a:ext cx="1394051" cy="2255593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8991175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AF6EEC-E1DB-DB09-A20F-024818E3BE22}"/>
              </a:ext>
            </a:extLst>
          </p:cNvPr>
          <p:cNvSpPr/>
          <p:nvPr/>
        </p:nvSpPr>
        <p:spPr>
          <a:xfrm>
            <a:off x="0" y="3271993"/>
            <a:ext cx="12192000" cy="1602827"/>
          </a:xfrm>
          <a:prstGeom prst="rect">
            <a:avLst/>
          </a:prstGeom>
          <a:solidFill>
            <a:schemeClr val="tx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BAFBE6-7276-355F-10CE-C73F3D59C0E1}"/>
              </a:ext>
            </a:extLst>
          </p:cNvPr>
          <p:cNvSpPr/>
          <p:nvPr/>
        </p:nvSpPr>
        <p:spPr>
          <a:xfrm>
            <a:off x="0" y="3129131"/>
            <a:ext cx="12192000" cy="152400"/>
          </a:xfrm>
          <a:prstGeom prst="rect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756FB2-BDCA-A849-9D5D-E75B00BCA451}"/>
              </a:ext>
            </a:extLst>
          </p:cNvPr>
          <p:cNvSpPr txBox="1"/>
          <p:nvPr/>
        </p:nvSpPr>
        <p:spPr>
          <a:xfrm>
            <a:off x="206492" y="3201013"/>
            <a:ext cx="78383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 Interna:</a:t>
            </a:r>
            <a:endParaRPr lang="en-CA" sz="3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s-ES" sz="36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Desenvolvimento de </a:t>
            </a:r>
            <a:r>
              <a:rPr lang="es-ES" sz="36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Campanhas</a:t>
            </a:r>
            <a:r>
              <a:rPr lang="es-ES" sz="36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Internas</a:t>
            </a:r>
            <a:endParaRPr lang="en-US" sz="3600" b="1" dirty="0">
              <a:solidFill>
                <a:srgbClr val="E8B90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Google Shape;225;p7">
            <a:extLst>
              <a:ext uri="{FF2B5EF4-FFF2-40B4-BE49-F238E27FC236}">
                <a16:creationId xmlns:a16="http://schemas.microsoft.com/office/drawing/2014/main" id="{BE1A04EB-48DB-48BA-B2AA-437BFF149837}"/>
              </a:ext>
            </a:extLst>
          </p:cNvPr>
          <p:cNvSpPr/>
          <p:nvPr/>
        </p:nvSpPr>
        <p:spPr>
          <a:xfrm>
            <a:off x="8044820" y="3646940"/>
            <a:ext cx="1682840" cy="1479646"/>
          </a:xfrm>
          <a:prstGeom prst="rect">
            <a:avLst/>
          </a:prstGeom>
          <a:solidFill>
            <a:srgbClr val="FFFFFF">
              <a:alpha val="9803"/>
            </a:srgbClr>
          </a:solidFill>
          <a:ln w="127000" cap="flat" cmpd="sng">
            <a:solidFill>
              <a:srgbClr val="E7B90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0" i="0" u="none" strike="noStrike" cap="none" dirty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06</a:t>
            </a:r>
            <a:endParaRPr sz="10000" dirty="0">
              <a:solidFill>
                <a:schemeClr val="bg1"/>
              </a:solidFill>
            </a:endParaRPr>
          </a:p>
        </p:txBody>
      </p:sp>
      <p:grpSp>
        <p:nvGrpSpPr>
          <p:cNvPr id="2" name="Google Shape;228;p7">
            <a:extLst>
              <a:ext uri="{FF2B5EF4-FFF2-40B4-BE49-F238E27FC236}">
                <a16:creationId xmlns:a16="http://schemas.microsoft.com/office/drawing/2014/main" id="{4A18EBEC-6182-4B29-9B12-26D608C617BC}"/>
              </a:ext>
            </a:extLst>
          </p:cNvPr>
          <p:cNvGrpSpPr/>
          <p:nvPr/>
        </p:nvGrpSpPr>
        <p:grpSpPr>
          <a:xfrm>
            <a:off x="10062363" y="3576470"/>
            <a:ext cx="2464340" cy="1701137"/>
            <a:chOff x="10422411" y="939875"/>
            <a:chExt cx="1837799" cy="1369289"/>
          </a:xfrm>
        </p:grpSpPr>
        <p:pic>
          <p:nvPicPr>
            <p:cNvPr id="14" name="Google Shape;229;p7">
              <a:extLst>
                <a:ext uri="{FF2B5EF4-FFF2-40B4-BE49-F238E27FC236}">
                  <a16:creationId xmlns:a16="http://schemas.microsoft.com/office/drawing/2014/main" id="{C2C3D28D-3503-4E00-81F8-52250BECECB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10422411" y="939875"/>
              <a:ext cx="1254989" cy="12549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230;p7">
              <a:extLst>
                <a:ext uri="{FF2B5EF4-FFF2-40B4-BE49-F238E27FC236}">
                  <a16:creationId xmlns:a16="http://schemas.microsoft.com/office/drawing/2014/main" id="{2E4BFC44-AB6F-4879-97CF-2C79F6C32914}"/>
                </a:ext>
              </a:extLst>
            </p:cNvPr>
            <p:cNvSpPr txBox="1"/>
            <p:nvPr/>
          </p:nvSpPr>
          <p:spPr>
            <a:xfrm>
              <a:off x="11735270" y="1991664"/>
              <a:ext cx="524940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®</a:t>
              </a:r>
              <a:endParaRPr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6466472-48A5-4E2E-B9D4-AD8DFC2E2260}"/>
              </a:ext>
            </a:extLst>
          </p:cNvPr>
          <p:cNvSpPr txBox="1"/>
          <p:nvPr/>
        </p:nvSpPr>
        <p:spPr>
          <a:xfrm>
            <a:off x="10229639" y="5135008"/>
            <a:ext cx="1373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>
                <a:solidFill>
                  <a:srgbClr val="E7B909"/>
                </a:solidFill>
              </a:rPr>
              <a:t>i</a:t>
            </a:r>
            <a:r>
              <a:rPr lang="en-CA" sz="2400" b="1" dirty="0"/>
              <a:t>FTI.edu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52604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98D3988-F6D1-4A56-99FF-FB4C6C1F40C1}"/>
              </a:ext>
            </a:extLst>
          </p:cNvPr>
          <p:cNvSpPr/>
          <p:nvPr/>
        </p:nvSpPr>
        <p:spPr>
          <a:xfrm>
            <a:off x="639655" y="2384764"/>
            <a:ext cx="10891777" cy="960698"/>
          </a:xfrm>
          <a:prstGeom prst="rect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 err="1">
                <a:solidFill>
                  <a:schemeClr val="bg1"/>
                </a:solidFill>
              </a:rPr>
              <a:t>Introdução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838200" y="136093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Estamos identificando 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lançando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certa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conselho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local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distrital?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importante é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ouvir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nossos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Os 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problemas que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surgem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nossas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conversas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individuais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apontam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Quais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problemas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podem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resolvidos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meio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coletiva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do FORTALECIMENTO?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podemos 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usar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nossos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Acordos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Coletivos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(ACT) e o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negociação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prol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equilíbrio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PODER no local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8902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6 </a:t>
            </a:r>
            <a:r>
              <a:rPr lang="es-ES" dirty="0" err="1">
                <a:solidFill>
                  <a:schemeClr val="bg1"/>
                </a:solidFill>
              </a:rPr>
              <a:t>Passos</a:t>
            </a:r>
            <a:r>
              <a:rPr lang="es-ES" dirty="0">
                <a:solidFill>
                  <a:schemeClr val="bg1"/>
                </a:solidFill>
              </a:rPr>
              <a:t> para </a:t>
            </a:r>
            <a:r>
              <a:rPr lang="es-ES" dirty="0"/>
              <a:t>Desenvolver </a:t>
            </a:r>
            <a:r>
              <a:rPr lang="es-ES" dirty="0" err="1"/>
              <a:t>uma</a:t>
            </a:r>
            <a:r>
              <a:rPr lang="es-ES" dirty="0"/>
              <a:t> </a:t>
            </a:r>
            <a:r>
              <a:rPr lang="es-ES" dirty="0" err="1"/>
              <a:t>Campanha</a:t>
            </a:r>
            <a:r>
              <a:rPr lang="es-ES" dirty="0"/>
              <a:t> Interna</a:t>
            </a:r>
            <a:endParaRPr lang="en-CA" dirty="0"/>
          </a:p>
        </p:txBody>
      </p:sp>
      <p:pic>
        <p:nvPicPr>
          <p:cNvPr id="8" name="Picture 7" descr="A yellow hexagon with black text&#10;&#10;AI-generated content may be incorrect.">
            <a:extLst>
              <a:ext uri="{FF2B5EF4-FFF2-40B4-BE49-F238E27FC236}">
                <a16:creationId xmlns:a16="http://schemas.microsoft.com/office/drawing/2014/main" id="{02B23A3D-2F7B-45E1-9CE1-DB5EEEB809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407" b="14407"/>
          <a:stretch/>
        </p:blipFill>
        <p:spPr>
          <a:xfrm>
            <a:off x="-2329" y="1711969"/>
            <a:ext cx="12192000" cy="260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1009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1º </a:t>
            </a:r>
            <a:r>
              <a:rPr lang="es-ES" dirty="0" err="1">
                <a:solidFill>
                  <a:schemeClr val="bg1"/>
                </a:solidFill>
              </a:rPr>
              <a:t>Passo</a:t>
            </a:r>
            <a:r>
              <a:rPr lang="es-ES" dirty="0">
                <a:solidFill>
                  <a:schemeClr val="bg1"/>
                </a:solidFill>
              </a:rPr>
              <a:t>: </a:t>
            </a:r>
            <a:r>
              <a:rPr lang="es-ES" dirty="0"/>
              <a:t>Identificar os Problemas dos </a:t>
            </a:r>
            <a:r>
              <a:rPr lang="es-ES" dirty="0" err="1"/>
              <a:t>Membros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838200" y="2344994"/>
            <a:ext cx="10515600" cy="3452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perguntas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realizar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essa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tarefa. </a:t>
            </a:r>
            <a:r>
              <a:rPr lang="en-CA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</a:t>
            </a:r>
            <a:r>
              <a:rPr lang="en-CA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problema</a:t>
            </a:r>
            <a:r>
              <a:rPr lang="en-CA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é: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CA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lvl="0" indent="-4572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Amplamente</a:t>
            </a:r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percebido</a:t>
            </a:r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pPr marL="457200" lvl="0" indent="-4572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Profundamente</a:t>
            </a:r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percebido</a:t>
            </a:r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pPr marL="457200" lvl="0" indent="-4572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Pode ser </a:t>
            </a: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vencido</a:t>
            </a:r>
            <a:r>
              <a:rPr lang="en-CA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Fortalece o sindicato, o PODER e os líderes?</a:t>
            </a: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A yellow hexagon with black text&#10;&#10;AI-generated content may be incorrect.">
            <a:extLst>
              <a:ext uri="{FF2B5EF4-FFF2-40B4-BE49-F238E27FC236}">
                <a16:creationId xmlns:a16="http://schemas.microsoft.com/office/drawing/2014/main" id="{BFE8010E-6B0B-4C79-B571-DEFDDEA527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1" t="36585" r="-1093" b="610"/>
          <a:stretch>
            <a:fillRect/>
          </a:stretch>
        </p:blipFill>
        <p:spPr>
          <a:xfrm>
            <a:off x="2873477" y="1016067"/>
            <a:ext cx="6456787" cy="121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606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2º </a:t>
            </a:r>
            <a:r>
              <a:rPr lang="es-ES" dirty="0" err="1">
                <a:solidFill>
                  <a:schemeClr val="bg1"/>
                </a:solidFill>
              </a:rPr>
              <a:t>Passo</a:t>
            </a:r>
            <a:r>
              <a:rPr lang="es-ES" dirty="0">
                <a:solidFill>
                  <a:schemeClr val="bg1"/>
                </a:solidFill>
              </a:rPr>
              <a:t>: </a:t>
            </a:r>
            <a:r>
              <a:rPr lang="es-ES" dirty="0" err="1"/>
              <a:t>Analisar</a:t>
            </a:r>
            <a:r>
              <a:rPr lang="es-ES" dirty="0"/>
              <a:t> os Recursos </a:t>
            </a:r>
            <a:r>
              <a:rPr lang="es-ES" dirty="0" err="1"/>
              <a:t>Iniciais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835152" y="2533439"/>
            <a:ext cx="10515600" cy="3485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CA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</a:t>
            </a:r>
            <a:r>
              <a:rPr lang="en-CA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avaliamos</a:t>
            </a:r>
            <a:r>
              <a:rPr lang="en-CA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nossos</a:t>
            </a:r>
            <a:r>
              <a:rPr lang="en-CA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recursos</a:t>
            </a:r>
            <a:r>
              <a:rPr lang="en-CA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vai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liderar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pense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)?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Quais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funcionários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conselho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distrital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participarão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é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base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atualmente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Quais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pontos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fortes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vulnerabilidades como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(SWOT, PEST etc.)</a:t>
            </a: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 descr="A yellow hexagon with black text&#10;&#10;AI-generated content may be incorrect.">
            <a:extLst>
              <a:ext uri="{FF2B5EF4-FFF2-40B4-BE49-F238E27FC236}">
                <a16:creationId xmlns:a16="http://schemas.microsoft.com/office/drawing/2014/main" id="{8092C2B9-9B04-1140-49EF-EB5C726E04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1" t="36585" r="-1093" b="610"/>
          <a:stretch>
            <a:fillRect/>
          </a:stretch>
        </p:blipFill>
        <p:spPr>
          <a:xfrm>
            <a:off x="2873477" y="1016067"/>
            <a:ext cx="6456787" cy="121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631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</a:rPr>
              <a:t>3º </a:t>
            </a:r>
            <a:r>
              <a:rPr lang="en-CA" dirty="0" err="1">
                <a:solidFill>
                  <a:schemeClr val="bg1"/>
                </a:solidFill>
              </a:rPr>
              <a:t>Passo</a:t>
            </a:r>
            <a:r>
              <a:rPr lang="en-CA" dirty="0">
                <a:solidFill>
                  <a:schemeClr val="bg1"/>
                </a:solidFill>
              </a:rPr>
              <a:t>: </a:t>
            </a:r>
            <a:r>
              <a:rPr lang="en-CA" dirty="0" err="1"/>
              <a:t>Determinar</a:t>
            </a:r>
            <a:r>
              <a:rPr lang="en-CA" dirty="0"/>
              <a:t> a </a:t>
            </a:r>
            <a:r>
              <a:rPr lang="en-CA" dirty="0" err="1"/>
              <a:t>Campanha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835152" y="2443227"/>
            <a:ext cx="10515600" cy="3499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Pelo que os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querem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LUTAR?</a:t>
            </a:r>
            <a:endParaRPr lang="en-CA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Relacione os problemas dos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conceito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abrangente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coletiva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FORTALECIMENTO.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Agir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em conjunto é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solução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o problema.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tipos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podemos criar sobre o problema?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Deixe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decidirem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que tipo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 eles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querem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realizar.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 descr="A yellow hexagon with black text&#10;&#10;AI-generated content may be incorrect.">
            <a:extLst>
              <a:ext uri="{FF2B5EF4-FFF2-40B4-BE49-F238E27FC236}">
                <a16:creationId xmlns:a16="http://schemas.microsoft.com/office/drawing/2014/main" id="{F7E60D10-FA0B-C2CF-FBB2-D316480A6E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1" t="36585" r="-1093" b="610"/>
          <a:stretch>
            <a:fillRect/>
          </a:stretch>
        </p:blipFill>
        <p:spPr>
          <a:xfrm>
            <a:off x="2873477" y="1016067"/>
            <a:ext cx="6456787" cy="121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6403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4º </a:t>
            </a:r>
            <a:r>
              <a:rPr lang="es-ES" dirty="0" err="1">
                <a:solidFill>
                  <a:schemeClr val="bg1"/>
                </a:solidFill>
              </a:rPr>
              <a:t>Passo</a:t>
            </a:r>
            <a:r>
              <a:rPr lang="es-ES" dirty="0">
                <a:solidFill>
                  <a:schemeClr val="bg1"/>
                </a:solidFill>
              </a:rPr>
              <a:t>: </a:t>
            </a:r>
            <a:r>
              <a:rPr lang="es-ES" dirty="0" err="1"/>
              <a:t>Fazer</a:t>
            </a:r>
            <a:r>
              <a:rPr lang="es-ES" dirty="0"/>
              <a:t> </a:t>
            </a:r>
            <a:r>
              <a:rPr lang="es-ES" dirty="0" err="1"/>
              <a:t>um</a:t>
            </a:r>
            <a:r>
              <a:rPr lang="es-ES" dirty="0"/>
              <a:t> Plano </a:t>
            </a:r>
            <a:r>
              <a:rPr lang="es-ES" dirty="0" err="1"/>
              <a:t>Detalhado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835152" y="2341630"/>
            <a:ext cx="10515600" cy="3665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 que é importante ter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plano de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que 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tenham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guia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seguir para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serem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-sucedidos.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que 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possam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entender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situação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qual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é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crescimento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que 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possam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mensurar e avaliar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progresso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coletivo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como sindicato.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Isso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adesão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comprometimento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base.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MEMBROS DEVEM ESTAR ENVOLVIDOS EM TODO O PROCESSO</a:t>
            </a:r>
            <a:endParaRPr lang="en-CA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 descr="A yellow hexagon with black text&#10;&#10;AI-generated content may be incorrect.">
            <a:extLst>
              <a:ext uri="{FF2B5EF4-FFF2-40B4-BE49-F238E27FC236}">
                <a16:creationId xmlns:a16="http://schemas.microsoft.com/office/drawing/2014/main" id="{C9C945EC-D087-6303-C4B9-0C88392DC2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1" t="36585" r="-1093" b="610"/>
          <a:stretch>
            <a:fillRect/>
          </a:stretch>
        </p:blipFill>
        <p:spPr>
          <a:xfrm>
            <a:off x="2873477" y="1016067"/>
            <a:ext cx="6456787" cy="121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2062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4º </a:t>
            </a:r>
            <a:r>
              <a:rPr lang="es-ES" dirty="0" err="1">
                <a:solidFill>
                  <a:schemeClr val="bg1"/>
                </a:solidFill>
              </a:rPr>
              <a:t>Passo</a:t>
            </a:r>
            <a:r>
              <a:rPr lang="es-ES" dirty="0">
                <a:solidFill>
                  <a:schemeClr val="bg1"/>
                </a:solidFill>
              </a:rPr>
              <a:t>: </a:t>
            </a:r>
            <a:r>
              <a:rPr lang="es-ES" dirty="0" err="1"/>
              <a:t>Fazer</a:t>
            </a:r>
            <a:r>
              <a:rPr lang="es-ES" dirty="0"/>
              <a:t> </a:t>
            </a:r>
            <a:r>
              <a:rPr lang="es-ES" dirty="0" err="1"/>
              <a:t>um</a:t>
            </a:r>
            <a:r>
              <a:rPr lang="es-ES" dirty="0"/>
              <a:t> Plano </a:t>
            </a:r>
            <a:r>
              <a:rPr lang="es-ES" dirty="0" err="1"/>
              <a:t>Detalhado</a:t>
            </a:r>
            <a:r>
              <a:rPr lang="es-ES" dirty="0"/>
              <a:t> (</a:t>
            </a:r>
            <a:r>
              <a:rPr lang="es-ES" dirty="0" err="1"/>
              <a:t>Continuação</a:t>
            </a:r>
            <a:r>
              <a:rPr lang="es-ES" dirty="0"/>
              <a:t>)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838199" y="2423717"/>
            <a:ext cx="10515600" cy="3664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CA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Quais </a:t>
            </a:r>
            <a:r>
              <a:rPr lang="en-CA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são</a:t>
            </a:r>
            <a:r>
              <a:rPr lang="en-CA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</a:t>
            </a:r>
            <a:r>
              <a:rPr lang="en-CA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principais</a:t>
            </a:r>
            <a:r>
              <a:rPr lang="en-CA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componentes</a:t>
            </a:r>
            <a:r>
              <a:rPr lang="en-CA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um plano?</a:t>
            </a: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Objetivos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Metas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mensuráveis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métricas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realização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n-CA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Referências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Quais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os resultados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alcançáveis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plano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 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simples,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redigido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acessível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fácil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que 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sigan.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 descr="A yellow hexagon with black text&#10;&#10;AI-generated content may be incorrect.">
            <a:extLst>
              <a:ext uri="{FF2B5EF4-FFF2-40B4-BE49-F238E27FC236}">
                <a16:creationId xmlns:a16="http://schemas.microsoft.com/office/drawing/2014/main" id="{CCD12D8F-1D93-7D94-695F-63B42C784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1" t="36585" r="-1093" b="610"/>
          <a:stretch>
            <a:fillRect/>
          </a:stretch>
        </p:blipFill>
        <p:spPr>
          <a:xfrm>
            <a:off x="2873477" y="1016067"/>
            <a:ext cx="6456787" cy="121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838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5º </a:t>
            </a:r>
            <a:r>
              <a:rPr lang="es-ES" dirty="0" err="1">
                <a:solidFill>
                  <a:schemeClr val="bg1"/>
                </a:solidFill>
              </a:rPr>
              <a:t>Passo</a:t>
            </a:r>
            <a:r>
              <a:rPr lang="es-ES" dirty="0">
                <a:solidFill>
                  <a:schemeClr val="bg1"/>
                </a:solidFill>
              </a:rPr>
              <a:t>: </a:t>
            </a:r>
            <a:r>
              <a:rPr lang="es-ES" dirty="0"/>
              <a:t>Desenvolver a </a:t>
            </a:r>
            <a:r>
              <a:rPr lang="es-ES" dirty="0" err="1"/>
              <a:t>Competência</a:t>
            </a:r>
            <a:r>
              <a:rPr lang="es-ES" dirty="0"/>
              <a:t> dos </a:t>
            </a:r>
            <a:r>
              <a:rPr lang="es-ES" dirty="0" err="1"/>
              <a:t>Membros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838199" y="2341630"/>
            <a:ext cx="10515600" cy="38868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que forma podemos desenvolver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apoio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suficientes dos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realizar o plano?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CA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Mobilize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grupo inicial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ativistas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base para nos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ajudarem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identificar e organizar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novos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líderes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Ensine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os líderes a ter conversas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individuais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colegas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sobre os problemas.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estrutura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comitê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Participe de testes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estrutura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testar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o PODER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 descr="A yellow hexagon with black text&#10;&#10;AI-generated content may be incorrect.">
            <a:extLst>
              <a:ext uri="{FF2B5EF4-FFF2-40B4-BE49-F238E27FC236}">
                <a16:creationId xmlns:a16="http://schemas.microsoft.com/office/drawing/2014/main" id="{D367043A-95E9-FEBC-54BC-5F79B8BB0B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1" t="36585" r="-1093" b="610"/>
          <a:stretch>
            <a:fillRect/>
          </a:stretch>
        </p:blipFill>
        <p:spPr>
          <a:xfrm>
            <a:off x="2873477" y="1016067"/>
            <a:ext cx="6456787" cy="121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06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EE44180-82FA-48B8-B943-773693A19E42}"/>
              </a:ext>
            </a:extLst>
          </p:cNvPr>
          <p:cNvSpPr/>
          <p:nvPr/>
        </p:nvSpPr>
        <p:spPr>
          <a:xfrm>
            <a:off x="1625601" y="2530701"/>
            <a:ext cx="8665028" cy="35161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6º </a:t>
            </a:r>
            <a:r>
              <a:rPr lang="es-ES" dirty="0" err="1">
                <a:solidFill>
                  <a:schemeClr val="bg1"/>
                </a:solidFill>
              </a:rPr>
              <a:t>Passo</a:t>
            </a:r>
            <a:r>
              <a:rPr lang="es-ES" dirty="0">
                <a:solidFill>
                  <a:schemeClr val="bg1"/>
                </a:solidFill>
              </a:rPr>
              <a:t>: </a:t>
            </a:r>
            <a:r>
              <a:rPr lang="es-ES" dirty="0" err="1"/>
              <a:t>Lançar</a:t>
            </a:r>
            <a:r>
              <a:rPr lang="es-ES" dirty="0"/>
              <a:t> a </a:t>
            </a:r>
            <a:r>
              <a:rPr lang="es-ES" dirty="0" err="1"/>
              <a:t>Campanha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700315" y="2695870"/>
            <a:ext cx="10515600" cy="3781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estão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prontos para tornar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suas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lutas</a:t>
            </a: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públicas?</a:t>
            </a:r>
            <a:endParaRPr lang="en-CA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>
              <a:buNone/>
            </a:pP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CA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111864-423F-4867-A520-3B3B92AC70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18"/>
          <a:stretch/>
        </p:blipFill>
        <p:spPr>
          <a:xfrm>
            <a:off x="2873477" y="3224263"/>
            <a:ext cx="6273493" cy="2617670"/>
          </a:xfrm>
          <a:prstGeom prst="rect">
            <a:avLst/>
          </a:prstGeom>
        </p:spPr>
      </p:pic>
      <p:pic>
        <p:nvPicPr>
          <p:cNvPr id="4" name="Picture 3" descr="A yellow hexagon with black text&#10;&#10;AI-generated content may be incorrect.">
            <a:extLst>
              <a:ext uri="{FF2B5EF4-FFF2-40B4-BE49-F238E27FC236}">
                <a16:creationId xmlns:a16="http://schemas.microsoft.com/office/drawing/2014/main" id="{FCB29D86-F258-20DF-F24E-E3767107CC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1" t="36585" r="-1093" b="610"/>
          <a:stretch>
            <a:fillRect/>
          </a:stretch>
        </p:blipFill>
        <p:spPr>
          <a:xfrm>
            <a:off x="2873477" y="1016067"/>
            <a:ext cx="6456787" cy="121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96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AF6EEC-E1DB-DB09-A20F-024818E3BE22}"/>
              </a:ext>
            </a:extLst>
          </p:cNvPr>
          <p:cNvSpPr/>
          <p:nvPr/>
        </p:nvSpPr>
        <p:spPr>
          <a:xfrm>
            <a:off x="0" y="3271993"/>
            <a:ext cx="12192000" cy="1602827"/>
          </a:xfrm>
          <a:prstGeom prst="rect">
            <a:avLst/>
          </a:prstGeom>
          <a:solidFill>
            <a:schemeClr val="tx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BAFBE6-7276-355F-10CE-C73F3D59C0E1}"/>
              </a:ext>
            </a:extLst>
          </p:cNvPr>
          <p:cNvSpPr/>
          <p:nvPr/>
        </p:nvSpPr>
        <p:spPr>
          <a:xfrm>
            <a:off x="0" y="3129131"/>
            <a:ext cx="12192000" cy="152400"/>
          </a:xfrm>
          <a:prstGeom prst="rect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756FB2-BDCA-A849-9D5D-E75B00BCA451}"/>
              </a:ext>
            </a:extLst>
          </p:cNvPr>
          <p:cNvSpPr txBox="1"/>
          <p:nvPr/>
        </p:nvSpPr>
        <p:spPr>
          <a:xfrm>
            <a:off x="496778" y="3490065"/>
            <a:ext cx="9119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 Interna:</a:t>
            </a:r>
          </a:p>
          <a:p>
            <a:r>
              <a:rPr lang="en-CA" sz="36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Conceitos</a:t>
            </a:r>
            <a:r>
              <a:rPr lang="en-CA" sz="36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36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Básicos</a:t>
            </a:r>
            <a:endParaRPr lang="en-US" sz="3600" b="1" dirty="0">
              <a:solidFill>
                <a:srgbClr val="E8B90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Google Shape;225;p7">
            <a:extLst>
              <a:ext uri="{FF2B5EF4-FFF2-40B4-BE49-F238E27FC236}">
                <a16:creationId xmlns:a16="http://schemas.microsoft.com/office/drawing/2014/main" id="{BE1A04EB-48DB-48BA-B2AA-437BFF149837}"/>
              </a:ext>
            </a:extLst>
          </p:cNvPr>
          <p:cNvSpPr/>
          <p:nvPr/>
        </p:nvSpPr>
        <p:spPr>
          <a:xfrm>
            <a:off x="8044820" y="3646940"/>
            <a:ext cx="1682840" cy="1479646"/>
          </a:xfrm>
          <a:prstGeom prst="rect">
            <a:avLst/>
          </a:prstGeom>
          <a:solidFill>
            <a:srgbClr val="FFFFFF">
              <a:alpha val="9803"/>
            </a:srgbClr>
          </a:solidFill>
          <a:ln w="127000" cap="flat" cmpd="sng">
            <a:solidFill>
              <a:srgbClr val="E7B90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0" i="0" u="none" strike="noStrike" cap="none" dirty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01</a:t>
            </a:r>
            <a:endParaRPr sz="10000" dirty="0">
              <a:solidFill>
                <a:schemeClr val="bg1"/>
              </a:solidFill>
            </a:endParaRPr>
          </a:p>
        </p:txBody>
      </p:sp>
      <p:grpSp>
        <p:nvGrpSpPr>
          <p:cNvPr id="2" name="Google Shape;228;p7">
            <a:extLst>
              <a:ext uri="{FF2B5EF4-FFF2-40B4-BE49-F238E27FC236}">
                <a16:creationId xmlns:a16="http://schemas.microsoft.com/office/drawing/2014/main" id="{4A18EBEC-6182-4B29-9B12-26D608C617BC}"/>
              </a:ext>
            </a:extLst>
          </p:cNvPr>
          <p:cNvGrpSpPr/>
          <p:nvPr/>
        </p:nvGrpSpPr>
        <p:grpSpPr>
          <a:xfrm>
            <a:off x="10062363" y="3576470"/>
            <a:ext cx="2464340" cy="1701137"/>
            <a:chOff x="10422411" y="939875"/>
            <a:chExt cx="1837799" cy="1369289"/>
          </a:xfrm>
        </p:grpSpPr>
        <p:pic>
          <p:nvPicPr>
            <p:cNvPr id="14" name="Google Shape;229;p7">
              <a:extLst>
                <a:ext uri="{FF2B5EF4-FFF2-40B4-BE49-F238E27FC236}">
                  <a16:creationId xmlns:a16="http://schemas.microsoft.com/office/drawing/2014/main" id="{C2C3D28D-3503-4E00-81F8-52250BECECB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10422411" y="939875"/>
              <a:ext cx="1254989" cy="12549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230;p7">
              <a:extLst>
                <a:ext uri="{FF2B5EF4-FFF2-40B4-BE49-F238E27FC236}">
                  <a16:creationId xmlns:a16="http://schemas.microsoft.com/office/drawing/2014/main" id="{2E4BFC44-AB6F-4879-97CF-2C79F6C32914}"/>
                </a:ext>
              </a:extLst>
            </p:cNvPr>
            <p:cNvSpPr txBox="1"/>
            <p:nvPr/>
          </p:nvSpPr>
          <p:spPr>
            <a:xfrm>
              <a:off x="11735270" y="1991664"/>
              <a:ext cx="524940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®</a:t>
              </a:r>
              <a:endParaRPr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6466472-48A5-4E2E-B9D4-AD8DFC2E2260}"/>
              </a:ext>
            </a:extLst>
          </p:cNvPr>
          <p:cNvSpPr txBox="1"/>
          <p:nvPr/>
        </p:nvSpPr>
        <p:spPr>
          <a:xfrm>
            <a:off x="10229639" y="5135008"/>
            <a:ext cx="1373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>
                <a:solidFill>
                  <a:srgbClr val="E7B909"/>
                </a:solidFill>
              </a:rPr>
              <a:t>i</a:t>
            </a:r>
            <a:r>
              <a:rPr lang="en-CA" sz="2400" b="1" dirty="0"/>
              <a:t>FTI.edu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63302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7097222-1297-4BBB-AAC0-BA0064B462EF}"/>
              </a:ext>
            </a:extLst>
          </p:cNvPr>
          <p:cNvSpPr/>
          <p:nvPr/>
        </p:nvSpPr>
        <p:spPr>
          <a:xfrm>
            <a:off x="0" y="2224697"/>
            <a:ext cx="7577846" cy="21458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Conectando-se </a:t>
            </a:r>
            <a:r>
              <a:rPr lang="es-ES" dirty="0"/>
              <a:t>a </a:t>
            </a:r>
            <a:r>
              <a:rPr lang="es-ES" dirty="0" err="1"/>
              <a:t>um</a:t>
            </a:r>
            <a:r>
              <a:rPr lang="es-ES" dirty="0"/>
              <a:t> </a:t>
            </a:r>
            <a:r>
              <a:rPr lang="es-ES" dirty="0" err="1"/>
              <a:t>Movimento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639125" y="2283142"/>
            <a:ext cx="668059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primeiro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passo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construção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poder é a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relacionar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envolvidos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 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campanhas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externas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relacionar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trabalhadores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campanhas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externas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às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lutas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dentro do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movimento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trabalhista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todo.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CA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 descr="A person standing on top of stairs&#10;&#10;AI-generated content may be incorrect.">
            <a:extLst>
              <a:ext uri="{FF2B5EF4-FFF2-40B4-BE49-F238E27FC236}">
                <a16:creationId xmlns:a16="http://schemas.microsoft.com/office/drawing/2014/main" id="{3825A143-8929-464E-8E30-480BEA8C5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7846" y="1189101"/>
            <a:ext cx="4614154" cy="477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6090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AF6EEC-E1DB-DB09-A20F-024818E3BE22}"/>
              </a:ext>
            </a:extLst>
          </p:cNvPr>
          <p:cNvSpPr/>
          <p:nvPr/>
        </p:nvSpPr>
        <p:spPr>
          <a:xfrm>
            <a:off x="0" y="3271993"/>
            <a:ext cx="12192000" cy="1602827"/>
          </a:xfrm>
          <a:prstGeom prst="rect">
            <a:avLst/>
          </a:prstGeom>
          <a:solidFill>
            <a:schemeClr val="tx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BAFBE6-7276-355F-10CE-C73F3D59C0E1}"/>
              </a:ext>
            </a:extLst>
          </p:cNvPr>
          <p:cNvSpPr/>
          <p:nvPr/>
        </p:nvSpPr>
        <p:spPr>
          <a:xfrm>
            <a:off x="0" y="3129131"/>
            <a:ext cx="12192000" cy="152400"/>
          </a:xfrm>
          <a:prstGeom prst="rect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756FB2-BDCA-A849-9D5D-E75B00BCA451}"/>
              </a:ext>
            </a:extLst>
          </p:cNvPr>
          <p:cNvSpPr txBox="1"/>
          <p:nvPr/>
        </p:nvSpPr>
        <p:spPr>
          <a:xfrm>
            <a:off x="322606" y="3576470"/>
            <a:ext cx="9119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Fazer </a:t>
            </a:r>
            <a:r>
              <a:rPr lang="en-CA" sz="36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Visitas</a:t>
            </a:r>
            <a:r>
              <a:rPr lang="en-CA" sz="36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36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Domiciliares</a:t>
            </a:r>
            <a:endParaRPr lang="en-US" sz="3600" b="1" dirty="0">
              <a:solidFill>
                <a:srgbClr val="E8B90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Google Shape;225;p7">
            <a:extLst>
              <a:ext uri="{FF2B5EF4-FFF2-40B4-BE49-F238E27FC236}">
                <a16:creationId xmlns:a16="http://schemas.microsoft.com/office/drawing/2014/main" id="{BE1A04EB-48DB-48BA-B2AA-437BFF149837}"/>
              </a:ext>
            </a:extLst>
          </p:cNvPr>
          <p:cNvSpPr/>
          <p:nvPr/>
        </p:nvSpPr>
        <p:spPr>
          <a:xfrm>
            <a:off x="8044820" y="3646940"/>
            <a:ext cx="1682840" cy="1479646"/>
          </a:xfrm>
          <a:prstGeom prst="rect">
            <a:avLst/>
          </a:prstGeom>
          <a:solidFill>
            <a:srgbClr val="FFFFFF">
              <a:alpha val="9803"/>
            </a:srgbClr>
          </a:solidFill>
          <a:ln w="127000" cap="flat" cmpd="sng">
            <a:solidFill>
              <a:srgbClr val="E7B90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0" i="0" u="none" strike="noStrike" cap="none" dirty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07</a:t>
            </a:r>
            <a:endParaRPr sz="10000" dirty="0">
              <a:solidFill>
                <a:schemeClr val="bg1"/>
              </a:solidFill>
            </a:endParaRPr>
          </a:p>
        </p:txBody>
      </p:sp>
      <p:grpSp>
        <p:nvGrpSpPr>
          <p:cNvPr id="2" name="Google Shape;228;p7">
            <a:extLst>
              <a:ext uri="{FF2B5EF4-FFF2-40B4-BE49-F238E27FC236}">
                <a16:creationId xmlns:a16="http://schemas.microsoft.com/office/drawing/2014/main" id="{4A18EBEC-6182-4B29-9B12-26D608C617BC}"/>
              </a:ext>
            </a:extLst>
          </p:cNvPr>
          <p:cNvGrpSpPr/>
          <p:nvPr/>
        </p:nvGrpSpPr>
        <p:grpSpPr>
          <a:xfrm>
            <a:off x="10062363" y="3576470"/>
            <a:ext cx="2464340" cy="1701137"/>
            <a:chOff x="10422411" y="939875"/>
            <a:chExt cx="1837799" cy="1369289"/>
          </a:xfrm>
        </p:grpSpPr>
        <p:pic>
          <p:nvPicPr>
            <p:cNvPr id="14" name="Google Shape;229;p7">
              <a:extLst>
                <a:ext uri="{FF2B5EF4-FFF2-40B4-BE49-F238E27FC236}">
                  <a16:creationId xmlns:a16="http://schemas.microsoft.com/office/drawing/2014/main" id="{C2C3D28D-3503-4E00-81F8-52250BECECB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10422411" y="939875"/>
              <a:ext cx="1254989" cy="12549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230;p7">
              <a:extLst>
                <a:ext uri="{FF2B5EF4-FFF2-40B4-BE49-F238E27FC236}">
                  <a16:creationId xmlns:a16="http://schemas.microsoft.com/office/drawing/2014/main" id="{2E4BFC44-AB6F-4879-97CF-2C79F6C32914}"/>
                </a:ext>
              </a:extLst>
            </p:cNvPr>
            <p:cNvSpPr txBox="1"/>
            <p:nvPr/>
          </p:nvSpPr>
          <p:spPr>
            <a:xfrm>
              <a:off x="11735270" y="1991664"/>
              <a:ext cx="524940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®</a:t>
              </a:r>
              <a:endParaRPr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6466472-48A5-4E2E-B9D4-AD8DFC2E2260}"/>
              </a:ext>
            </a:extLst>
          </p:cNvPr>
          <p:cNvSpPr txBox="1"/>
          <p:nvPr/>
        </p:nvSpPr>
        <p:spPr>
          <a:xfrm>
            <a:off x="10229639" y="5135008"/>
            <a:ext cx="1373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>
                <a:solidFill>
                  <a:srgbClr val="E7B909"/>
                </a:solidFill>
              </a:rPr>
              <a:t>i</a:t>
            </a:r>
            <a:r>
              <a:rPr lang="en-CA" sz="2400" b="1" dirty="0"/>
              <a:t>FTI.edu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98158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F3B77EA-E659-4035-B6E3-8CB450AF8E69}"/>
              </a:ext>
            </a:extLst>
          </p:cNvPr>
          <p:cNvSpPr/>
          <p:nvPr/>
        </p:nvSpPr>
        <p:spPr>
          <a:xfrm>
            <a:off x="1" y="3757531"/>
            <a:ext cx="12192000" cy="192178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>
                    <a:lumMod val="95000"/>
                  </a:schemeClr>
                </a:solidFill>
              </a:rPr>
              <a:t>Visitas</a:t>
            </a:r>
            <a:r>
              <a:rPr lang="es-ES" dirty="0"/>
              <a:t> Domiciliares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838200" y="379697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>
              <a:buNone/>
            </a:pP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Vamos a campo e conversar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nossos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membros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CA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>
              <a:buNone/>
            </a:pPr>
            <a:r>
              <a:rPr lang="en-CA" sz="32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SOLIDARIEDADE EM PRIMEIRO LUGAR</a:t>
            </a:r>
            <a:endParaRPr lang="en-US" sz="3200" b="1" dirty="0">
              <a:solidFill>
                <a:srgbClr val="E8B90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9C7A021-7F7A-48EA-918F-00EE0A186B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1177406"/>
              </p:ext>
            </p:extLst>
          </p:nvPr>
        </p:nvGraphicFramePr>
        <p:xfrm>
          <a:off x="1359877" y="1593852"/>
          <a:ext cx="8864600" cy="1921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6945135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AF6EEC-E1DB-DB09-A20F-024818E3BE22}"/>
              </a:ext>
            </a:extLst>
          </p:cNvPr>
          <p:cNvSpPr/>
          <p:nvPr/>
        </p:nvSpPr>
        <p:spPr>
          <a:xfrm>
            <a:off x="0" y="3271993"/>
            <a:ext cx="12192000" cy="1602827"/>
          </a:xfrm>
          <a:prstGeom prst="rect">
            <a:avLst/>
          </a:prstGeom>
          <a:solidFill>
            <a:schemeClr val="tx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BAFBE6-7276-355F-10CE-C73F3D59C0E1}"/>
              </a:ext>
            </a:extLst>
          </p:cNvPr>
          <p:cNvSpPr/>
          <p:nvPr/>
        </p:nvSpPr>
        <p:spPr>
          <a:xfrm>
            <a:off x="0" y="3129131"/>
            <a:ext cx="12192000" cy="152400"/>
          </a:xfrm>
          <a:prstGeom prst="rect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756FB2-BDCA-A849-9D5D-E75B00BCA451}"/>
              </a:ext>
            </a:extLst>
          </p:cNvPr>
          <p:cNvSpPr txBox="1"/>
          <p:nvPr/>
        </p:nvSpPr>
        <p:spPr>
          <a:xfrm>
            <a:off x="496778" y="3490065"/>
            <a:ext cx="9119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 err="1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Planos</a:t>
            </a:r>
            <a:r>
              <a:rPr lang="en-CA" sz="3600" b="1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CA" sz="3600" b="1" dirty="0" err="1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r>
              <a:rPr lang="en-CA" sz="3600" b="1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CA" sz="36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Individuais</a:t>
            </a:r>
            <a:endParaRPr lang="en-US" sz="3600" b="1" dirty="0">
              <a:solidFill>
                <a:srgbClr val="E8B90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Google Shape;225;p7">
            <a:extLst>
              <a:ext uri="{FF2B5EF4-FFF2-40B4-BE49-F238E27FC236}">
                <a16:creationId xmlns:a16="http://schemas.microsoft.com/office/drawing/2014/main" id="{BE1A04EB-48DB-48BA-B2AA-437BFF149837}"/>
              </a:ext>
            </a:extLst>
          </p:cNvPr>
          <p:cNvSpPr/>
          <p:nvPr/>
        </p:nvSpPr>
        <p:spPr>
          <a:xfrm>
            <a:off x="8044820" y="3646940"/>
            <a:ext cx="1682840" cy="1479646"/>
          </a:xfrm>
          <a:prstGeom prst="rect">
            <a:avLst/>
          </a:prstGeom>
          <a:solidFill>
            <a:srgbClr val="FFFFFF">
              <a:alpha val="9803"/>
            </a:srgbClr>
          </a:solidFill>
          <a:ln w="127000" cap="flat" cmpd="sng">
            <a:solidFill>
              <a:srgbClr val="E7B90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0" i="0" u="none" strike="noStrike" cap="none" dirty="0">
                <a:solidFill>
                  <a:schemeClr val="bg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08</a:t>
            </a:r>
            <a:endParaRPr sz="10000" dirty="0">
              <a:solidFill>
                <a:schemeClr val="bg1"/>
              </a:solidFill>
            </a:endParaRPr>
          </a:p>
        </p:txBody>
      </p:sp>
      <p:grpSp>
        <p:nvGrpSpPr>
          <p:cNvPr id="2" name="Google Shape;228;p7">
            <a:extLst>
              <a:ext uri="{FF2B5EF4-FFF2-40B4-BE49-F238E27FC236}">
                <a16:creationId xmlns:a16="http://schemas.microsoft.com/office/drawing/2014/main" id="{4A18EBEC-6182-4B29-9B12-26D608C617BC}"/>
              </a:ext>
            </a:extLst>
          </p:cNvPr>
          <p:cNvGrpSpPr/>
          <p:nvPr/>
        </p:nvGrpSpPr>
        <p:grpSpPr>
          <a:xfrm>
            <a:off x="10062363" y="3576470"/>
            <a:ext cx="2464340" cy="1701137"/>
            <a:chOff x="10422411" y="939875"/>
            <a:chExt cx="1837799" cy="1369289"/>
          </a:xfrm>
        </p:grpSpPr>
        <p:pic>
          <p:nvPicPr>
            <p:cNvPr id="14" name="Google Shape;229;p7">
              <a:extLst>
                <a:ext uri="{FF2B5EF4-FFF2-40B4-BE49-F238E27FC236}">
                  <a16:creationId xmlns:a16="http://schemas.microsoft.com/office/drawing/2014/main" id="{C2C3D28D-3503-4E00-81F8-52250BECECB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10422411" y="939875"/>
              <a:ext cx="1254989" cy="12549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230;p7">
              <a:extLst>
                <a:ext uri="{FF2B5EF4-FFF2-40B4-BE49-F238E27FC236}">
                  <a16:creationId xmlns:a16="http://schemas.microsoft.com/office/drawing/2014/main" id="{2E4BFC44-AB6F-4879-97CF-2C79F6C32914}"/>
                </a:ext>
              </a:extLst>
            </p:cNvPr>
            <p:cNvSpPr txBox="1"/>
            <p:nvPr/>
          </p:nvSpPr>
          <p:spPr>
            <a:xfrm>
              <a:off x="11735270" y="1991664"/>
              <a:ext cx="524940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®</a:t>
              </a:r>
              <a:endParaRPr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6466472-48A5-4E2E-B9D4-AD8DFC2E2260}"/>
              </a:ext>
            </a:extLst>
          </p:cNvPr>
          <p:cNvSpPr txBox="1"/>
          <p:nvPr/>
        </p:nvSpPr>
        <p:spPr>
          <a:xfrm>
            <a:off x="10229639" y="5135008"/>
            <a:ext cx="1373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>
                <a:solidFill>
                  <a:srgbClr val="E7B909"/>
                </a:solidFill>
              </a:rPr>
              <a:t>i</a:t>
            </a:r>
            <a:r>
              <a:rPr lang="en-CA" sz="2400" b="1" dirty="0"/>
              <a:t>FTI.edu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92800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9967686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Combinando </a:t>
            </a:r>
            <a:r>
              <a:rPr lang="es-ES" dirty="0" err="1">
                <a:solidFill>
                  <a:schemeClr val="bg1"/>
                </a:solidFill>
              </a:rPr>
              <a:t>Tudo</a:t>
            </a:r>
            <a:r>
              <a:rPr lang="es-ES" dirty="0">
                <a:solidFill>
                  <a:schemeClr val="bg1"/>
                </a:solidFill>
              </a:rPr>
              <a:t> por </a:t>
            </a:r>
            <a:r>
              <a:rPr lang="es-ES" dirty="0" err="1">
                <a:solidFill>
                  <a:schemeClr val="bg1"/>
                </a:solidFill>
              </a:rPr>
              <a:t>Meio</a:t>
            </a:r>
            <a:r>
              <a:rPr lang="es-ES" dirty="0">
                <a:solidFill>
                  <a:schemeClr val="bg1"/>
                </a:solidFill>
              </a:rPr>
              <a:t> de </a:t>
            </a:r>
            <a:r>
              <a:rPr lang="es-ES" dirty="0"/>
              <a:t>Planos de </a:t>
            </a:r>
            <a:r>
              <a:rPr lang="es-ES" dirty="0" err="1"/>
              <a:t>Trabalho</a:t>
            </a:r>
            <a:r>
              <a:rPr lang="es-ES" dirty="0"/>
              <a:t> de Organização Interna </a:t>
            </a:r>
            <a:r>
              <a:rPr lang="es-ES" dirty="0" err="1"/>
              <a:t>Individuais</a:t>
            </a:r>
            <a:endParaRPr lang="en-CA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5E0866A-5E98-4C15-B38F-5C50C44590EF}"/>
              </a:ext>
            </a:extLst>
          </p:cNvPr>
          <p:cNvSpPr txBox="1">
            <a:spLocks/>
          </p:cNvSpPr>
          <p:nvPr/>
        </p:nvSpPr>
        <p:spPr>
          <a:xfrm>
            <a:off x="835152" y="176566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Planos de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 individual 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representantes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sindicais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tempo 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 do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em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nossas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atividades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Exemplo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debate 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exercício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plano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organização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interna (</a:t>
            </a:r>
            <a:r>
              <a:rPr lang="es-E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exemplo</a:t>
            </a:r>
            <a:r>
              <a:rPr lang="es-E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simplificado)</a:t>
            </a: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CA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2465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CE151FA-6D37-3193-B6FA-7B17FBCE5F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" t="4998" r="250"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AF6EEC-E1DB-DB09-A20F-024818E3BE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459E9B88-F81B-C794-437E-79E32F8D2292}"/>
              </a:ext>
            </a:extLst>
          </p:cNvPr>
          <p:cNvSpPr/>
          <p:nvPr/>
        </p:nvSpPr>
        <p:spPr>
          <a:xfrm>
            <a:off x="-241300" y="203200"/>
            <a:ext cx="4371866" cy="635000"/>
          </a:xfrm>
          <a:prstGeom prst="parallelogram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r>
              <a:rPr lang="en-US" sz="2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Resumo</a:t>
            </a:r>
            <a:endParaRPr lang="en-US" sz="2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9C714A-660F-4BB6-A221-89069AD7737C}"/>
              </a:ext>
            </a:extLst>
          </p:cNvPr>
          <p:cNvSpPr txBox="1"/>
          <p:nvPr/>
        </p:nvSpPr>
        <p:spPr>
          <a:xfrm>
            <a:off x="10699042" y="1804958"/>
            <a:ext cx="1373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>
                <a:solidFill>
                  <a:srgbClr val="E8B909"/>
                </a:solidFill>
              </a:rPr>
              <a:t>i</a:t>
            </a:r>
            <a:r>
              <a:rPr lang="en-CA" sz="2000" b="1" dirty="0">
                <a:solidFill>
                  <a:schemeClr val="bg1"/>
                </a:solidFill>
              </a:rPr>
              <a:t>FTI.edu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B84B68-0885-11A0-F0E9-6D18AEABB8F6}"/>
              </a:ext>
            </a:extLst>
          </p:cNvPr>
          <p:cNvSpPr txBox="1"/>
          <p:nvPr/>
        </p:nvSpPr>
        <p:spPr>
          <a:xfrm>
            <a:off x="845153" y="1748894"/>
            <a:ext cx="8710988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buClr>
                <a:srgbClr val="E8B909"/>
              </a:buClr>
              <a:buFont typeface="Wingdings" panose="05000000000000000000" pitchFamily="2" charset="2"/>
              <a:buChar char="§"/>
            </a:pP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Juntos somos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mais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fortes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e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ninguém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pode nos parar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quando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estamos unidos! </a:t>
            </a:r>
            <a:b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CA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spcBef>
                <a:spcPts val="600"/>
              </a:spcBef>
              <a:buClr>
                <a:srgbClr val="E8B909"/>
              </a:buClr>
              <a:buFont typeface="Wingdings" panose="05000000000000000000" pitchFamily="2" charset="2"/>
              <a:buChar char="§"/>
            </a:pP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Desenvolva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poder sindical, aumente a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adesão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estimule a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solidariedade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b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CA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spcBef>
                <a:spcPts val="600"/>
              </a:spcBef>
              <a:buClr>
                <a:srgbClr val="E8B909"/>
              </a:buClr>
              <a:buFont typeface="Wingdings" panose="05000000000000000000" pitchFamily="2" charset="2"/>
              <a:buChar char="§"/>
            </a:pP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Manifeste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-se,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permaneça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firme e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organize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-se para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futuro em que </a:t>
            </a:r>
            <a:r>
              <a:rPr lang="es-ES" sz="24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voz de cada </a:t>
            </a:r>
            <a:r>
              <a:rPr lang="es-ES" sz="24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trabalhador</a:t>
            </a:r>
            <a:r>
              <a:rPr lang="es-ES" sz="24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seja</a:t>
            </a:r>
            <a:r>
              <a:rPr lang="es-ES" sz="24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b="1" dirty="0" err="1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ouvida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  <a:endParaRPr lang="en-CA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2400"/>
              </a:spcAft>
              <a:buClr>
                <a:srgbClr val="E8B909"/>
              </a:buClr>
              <a:buSzPct val="120000"/>
            </a:pPr>
            <a:endParaRPr lang="en-CA" sz="2400" b="1" dirty="0">
              <a:solidFill>
                <a:schemeClr val="accent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BC78E7-5E18-4068-BFB4-4AC7B432AA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293" y="209543"/>
            <a:ext cx="1727207" cy="17272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2488E5-7446-42D9-AD73-848678BDB7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994" y="203200"/>
            <a:ext cx="1601758" cy="16017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374699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CE151FA-6D37-3193-B6FA-7B17FBCE5F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" t="4998" r="250"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AF6EEC-E1DB-DB09-A20F-024818E3BE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459E9B88-F81B-C794-437E-79E32F8D2292}"/>
              </a:ext>
            </a:extLst>
          </p:cNvPr>
          <p:cNvSpPr/>
          <p:nvPr/>
        </p:nvSpPr>
        <p:spPr>
          <a:xfrm>
            <a:off x="-241301" y="203200"/>
            <a:ext cx="5176157" cy="635000"/>
          </a:xfrm>
          <a:prstGeom prst="parallelogram">
            <a:avLst/>
          </a:prstGeom>
          <a:solidFill>
            <a:srgbClr val="E8B9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r>
              <a:rPr lang="en-US" sz="2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Perguntas</a:t>
            </a:r>
            <a:r>
              <a:rPr lang="en-US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 </a:t>
            </a:r>
            <a:r>
              <a:rPr lang="en-US" sz="22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Coment</a:t>
            </a:r>
            <a:r>
              <a:rPr lang="en-CA" sz="22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ários</a:t>
            </a:r>
            <a:r>
              <a:rPr lang="en-US" sz="2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35D5E5-EDDF-E022-EF23-BAF6ED9B3229}"/>
              </a:ext>
            </a:extLst>
          </p:cNvPr>
          <p:cNvSpPr txBox="1"/>
          <p:nvPr/>
        </p:nvSpPr>
        <p:spPr>
          <a:xfrm>
            <a:off x="774700" y="1804958"/>
            <a:ext cx="9752986" cy="4687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en-CA" sz="2400" b="1" dirty="0" err="1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Informações</a:t>
            </a:r>
            <a:r>
              <a:rPr lang="en-CA" sz="2400" b="1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CA" sz="2400" b="1" dirty="0" err="1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contato</a:t>
            </a:r>
            <a:br>
              <a:rPr lang="en-CA" sz="2400" b="1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CA" sz="2000" b="1" dirty="0">
                <a:solidFill>
                  <a:srgbClr val="FAD3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Daniel Vuyk</a:t>
            </a:r>
          </a:p>
          <a:p>
            <a:pPr algn="ctr">
              <a:spcAft>
                <a:spcPts val="1200"/>
              </a:spcAft>
            </a:pPr>
            <a:r>
              <a:rPr lang="en-CA" sz="2000" b="1" dirty="0">
                <a:solidFill>
                  <a:srgbClr val="FAD3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dvuyk@iupat.org</a:t>
            </a:r>
          </a:p>
          <a:p>
            <a:pPr algn="ctr">
              <a:spcAft>
                <a:spcPts val="1200"/>
              </a:spcAft>
            </a:pPr>
            <a:r>
              <a:rPr lang="en-CA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International Union of Painters and Allied Trades</a:t>
            </a:r>
          </a:p>
          <a:p>
            <a:pPr algn="ctr">
              <a:spcAft>
                <a:spcPts val="1200"/>
              </a:spcAft>
            </a:pPr>
            <a:r>
              <a:rPr lang="en-CA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7234 Parkway Drive</a:t>
            </a:r>
          </a:p>
          <a:p>
            <a:pPr algn="ctr">
              <a:spcAft>
                <a:spcPts val="1200"/>
              </a:spcAft>
            </a:pPr>
            <a:r>
              <a:rPr lang="en-CA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Hanover, MD 21076</a:t>
            </a:r>
          </a:p>
          <a:p>
            <a:pPr algn="ctr">
              <a:spcAft>
                <a:spcPts val="1200"/>
              </a:spcAft>
            </a:pPr>
            <a:r>
              <a:rPr lang="en-CA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http://www.iupat.org</a:t>
            </a:r>
            <a:r>
              <a:rPr lang="en-CA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ctr">
              <a:spcAft>
                <a:spcPts val="1200"/>
              </a:spcAft>
            </a:pPr>
            <a:br>
              <a:rPr lang="en-CA" b="1" dirty="0">
                <a:solidFill>
                  <a:schemeClr val="accent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CA" sz="28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 SINDICATO. </a:t>
            </a:r>
            <a:r>
              <a:rPr lang="en-CA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 </a:t>
            </a:r>
            <a:r>
              <a:rPr lang="en-CA" sz="2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FAMíLIA</a:t>
            </a:r>
            <a:r>
              <a:rPr lang="en-CA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CA" sz="2800" b="1" dirty="0">
                <a:solidFill>
                  <a:srgbClr val="E8B90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 LUTA!</a:t>
            </a:r>
          </a:p>
          <a:p>
            <a:pPr>
              <a:lnSpc>
                <a:spcPts val="3000"/>
              </a:lnSpc>
              <a:spcAft>
                <a:spcPts val="1200"/>
              </a:spcAft>
            </a:pPr>
            <a:endParaRPr lang="en-US" dirty="0">
              <a:solidFill>
                <a:schemeClr val="bg1">
                  <a:lumMod val="8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9C714A-660F-4BB6-A221-89069AD7737C}"/>
              </a:ext>
            </a:extLst>
          </p:cNvPr>
          <p:cNvSpPr txBox="1"/>
          <p:nvPr/>
        </p:nvSpPr>
        <p:spPr>
          <a:xfrm>
            <a:off x="10699042" y="1804958"/>
            <a:ext cx="1373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>
                <a:solidFill>
                  <a:srgbClr val="E8B909"/>
                </a:solidFill>
              </a:rPr>
              <a:t>i</a:t>
            </a:r>
            <a:r>
              <a:rPr lang="en-CA" sz="2000" b="1" dirty="0">
                <a:solidFill>
                  <a:schemeClr val="bg1"/>
                </a:solidFill>
              </a:rPr>
              <a:t>FTI.edu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5A65FA-EB27-442F-8132-7C676D50A8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293" y="209543"/>
            <a:ext cx="1727207" cy="17272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8778C6-D2A5-45F8-B298-A45B6FE82F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994" y="203200"/>
            <a:ext cx="1601758" cy="1601758"/>
          </a:xfrm>
          <a:prstGeom prst="rect">
            <a:avLst/>
          </a:prstGeom>
        </p:spPr>
      </p:pic>
      <p:pic>
        <p:nvPicPr>
          <p:cNvPr id="4" name="Picture 3" descr="A yellow circle with white text&#10;&#10;AI-generated content may be incorrect.">
            <a:hlinkClick r:id="rId8" action="ppaction://hlinksldjump"/>
            <a:extLst>
              <a:ext uri="{FF2B5EF4-FFF2-40B4-BE49-F238E27FC236}">
                <a16:creationId xmlns:a16="http://schemas.microsoft.com/office/drawing/2014/main" id="{64310234-5A62-8BCA-31D1-4CB161F1C61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647627" y="4961139"/>
            <a:ext cx="1152244" cy="11522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503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1DC1A8-B202-4B81-AB48-D4CC6FEA1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Organização Interna: </a:t>
            </a:r>
            <a:r>
              <a:rPr lang="es-ES" dirty="0" err="1"/>
              <a:t>Conceitos</a:t>
            </a:r>
            <a:r>
              <a:rPr lang="es-ES" dirty="0"/>
              <a:t> Básicos</a:t>
            </a:r>
            <a:endParaRPr lang="en-CA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6CE201D-6BE5-430E-A80D-7FE3E442A4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6" t="3518" r="5743" b="4320"/>
          <a:stretch/>
        </p:blipFill>
        <p:spPr>
          <a:xfrm>
            <a:off x="1873527" y="830881"/>
            <a:ext cx="8707859" cy="502614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E53911-A2F9-467F-93DF-35B513ABED13}"/>
              </a:ext>
            </a:extLst>
          </p:cNvPr>
          <p:cNvSpPr/>
          <p:nvPr/>
        </p:nvSpPr>
        <p:spPr>
          <a:xfrm>
            <a:off x="1873527" y="5004262"/>
            <a:ext cx="5957062" cy="852759"/>
          </a:xfrm>
          <a:prstGeom prst="rect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904CD3-265A-41D5-BBD1-623EC0706222}"/>
              </a:ext>
            </a:extLst>
          </p:cNvPr>
          <p:cNvSpPr txBox="1"/>
          <p:nvPr/>
        </p:nvSpPr>
        <p:spPr>
          <a:xfrm>
            <a:off x="1816459" y="5076698"/>
            <a:ext cx="59570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Comprometa-se a cultivar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uma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forte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cultura sindical 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todo o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seu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conselho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distrital.</a:t>
            </a:r>
            <a:endParaRPr lang="en-US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7268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Lembre-se</a:t>
            </a:r>
            <a:r>
              <a:rPr lang="es-ES" dirty="0"/>
              <a:t> da </a:t>
            </a:r>
            <a:r>
              <a:rPr lang="es-ES" dirty="0" err="1"/>
              <a:t>Sua</a:t>
            </a:r>
            <a:r>
              <a:rPr lang="es-ES" dirty="0"/>
              <a:t> </a:t>
            </a:r>
            <a:r>
              <a:rPr lang="es-ES" dirty="0" err="1"/>
              <a:t>Motivação</a:t>
            </a:r>
            <a:endParaRPr lang="en-US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4B14AB-DBC5-41D8-95C6-158C026097FF}"/>
              </a:ext>
            </a:extLst>
          </p:cNvPr>
          <p:cNvSpPr/>
          <p:nvPr/>
        </p:nvSpPr>
        <p:spPr>
          <a:xfrm>
            <a:off x="381000" y="1183481"/>
            <a:ext cx="11430000" cy="4316194"/>
          </a:xfrm>
          <a:prstGeom prst="rect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3" name="Picture 2" descr="negative impacts on farmworker health">
            <a:extLst>
              <a:ext uri="{FF2B5EF4-FFF2-40B4-BE49-F238E27FC236}">
                <a16:creationId xmlns:a16="http://schemas.microsoft.com/office/drawing/2014/main" id="{BB266941-29DD-42E0-A198-99D536A5B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93" y="1358325"/>
            <a:ext cx="2804392" cy="186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UPAT | Our Glaziers work hard, day in ...">
            <a:extLst>
              <a:ext uri="{FF2B5EF4-FFF2-40B4-BE49-F238E27FC236}">
                <a16:creationId xmlns:a16="http://schemas.microsoft.com/office/drawing/2014/main" id="{AA2D2D73-8399-4071-9F68-411457991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719" y="3365027"/>
            <a:ext cx="1881720" cy="188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DC 9 Bridge Painters Local 806 ...">
            <a:extLst>
              <a:ext uri="{FF2B5EF4-FFF2-40B4-BE49-F238E27FC236}">
                <a16:creationId xmlns:a16="http://schemas.microsoft.com/office/drawing/2014/main" id="{73ED7DC4-5E20-41A8-859B-FFF29B6DC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379" y="1357781"/>
            <a:ext cx="2804391" cy="186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Introducing IUPAT Local 101 - NW Labor Press">
            <a:extLst>
              <a:ext uri="{FF2B5EF4-FFF2-40B4-BE49-F238E27FC236}">
                <a16:creationId xmlns:a16="http://schemas.microsoft.com/office/drawing/2014/main" id="{B6FED935-2D74-4738-A093-008E41CEEA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70"/>
          <a:stretch/>
        </p:blipFill>
        <p:spPr bwMode="auto">
          <a:xfrm>
            <a:off x="5115210" y="3365026"/>
            <a:ext cx="1825423" cy="188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Kristi Slade: Women in Drywall | Trim-Tex">
            <a:extLst>
              <a:ext uri="{FF2B5EF4-FFF2-40B4-BE49-F238E27FC236}">
                <a16:creationId xmlns:a16="http://schemas.microsoft.com/office/drawing/2014/main" id="{394880EE-56A9-404E-9548-F010E926F9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3" b="14247"/>
          <a:stretch/>
        </p:blipFill>
        <p:spPr bwMode="auto">
          <a:xfrm>
            <a:off x="7168749" y="3365027"/>
            <a:ext cx="1825424" cy="188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History of child labor in the United ...">
            <a:extLst>
              <a:ext uri="{FF2B5EF4-FFF2-40B4-BE49-F238E27FC236}">
                <a16:creationId xmlns:a16="http://schemas.microsoft.com/office/drawing/2014/main" id="{D6A37ACF-466B-4BF2-A489-65A24727A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5991" y="3334012"/>
            <a:ext cx="2428875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6" descr="Today in labor history: Workers killed ...">
            <a:extLst>
              <a:ext uri="{FF2B5EF4-FFF2-40B4-BE49-F238E27FC236}">
                <a16:creationId xmlns:a16="http://schemas.microsoft.com/office/drawing/2014/main" id="{853C7D0C-A941-4497-83BD-3D6B12E12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45" y="3365026"/>
            <a:ext cx="2368352" cy="188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0184B91-1E4C-42DF-BD76-5346E64CB38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036" b="23548"/>
          <a:stretch/>
        </p:blipFill>
        <p:spPr>
          <a:xfrm>
            <a:off x="6412863" y="1357781"/>
            <a:ext cx="5155293" cy="186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927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05AE-66EC-4E0C-B620-FA23B56F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42082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Lembre-se</a:t>
            </a:r>
            <a:r>
              <a:rPr lang="es-ES" dirty="0"/>
              <a:t> da </a:t>
            </a:r>
            <a:r>
              <a:rPr lang="es-ES" dirty="0" err="1"/>
              <a:t>Definição</a:t>
            </a:r>
            <a:r>
              <a:rPr lang="es-ES" dirty="0"/>
              <a:t> de Sindicato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BEDBF3-4E96-494A-ACCD-439A2D9EE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140" y="829038"/>
            <a:ext cx="9424289" cy="522262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541A6F-E17D-43B7-B880-C0BC8E060728}"/>
              </a:ext>
            </a:extLst>
          </p:cNvPr>
          <p:cNvSpPr/>
          <p:nvPr/>
        </p:nvSpPr>
        <p:spPr>
          <a:xfrm>
            <a:off x="1097139" y="5070763"/>
            <a:ext cx="7380693" cy="974824"/>
          </a:xfrm>
          <a:prstGeom prst="rect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A677C8-81D6-402E-9549-8AADDF025056}"/>
              </a:ext>
            </a:extLst>
          </p:cNvPr>
          <p:cNvSpPr txBox="1"/>
          <p:nvPr/>
        </p:nvSpPr>
        <p:spPr>
          <a:xfrm>
            <a:off x="1097138" y="5204232"/>
            <a:ext cx="7214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sindicato é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grupo de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trabalhadores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que </a:t>
            </a:r>
            <a:r>
              <a:rPr lang="es-ES" sz="2000" b="1" i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atuam</a:t>
            </a:r>
            <a:r>
              <a:rPr lang="es-ES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em conjunto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se </a:t>
            </a:r>
            <a:r>
              <a:rPr lang="es-ES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ajudar</a:t>
            </a:r>
            <a:r>
              <a:rPr lang="es-E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proteger mutuamente.</a:t>
            </a:r>
            <a:endParaRPr lang="en-US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1931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3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c178097-771c-4e8d-9149-af69e58813a5">
      <Terms xmlns="http://schemas.microsoft.com/office/infopath/2007/PartnerControls"/>
    </lcf76f155ced4ddcb4097134ff3c332f>
    <TaxCatchAll xmlns="13748c86-76ba-41f4-a715-3b559f556d7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9EF45425B51C41BC2ABA6CF3D99BB9" ma:contentTypeVersion="20" ma:contentTypeDescription="Create a new document." ma:contentTypeScope="" ma:versionID="577461f8ea61faa2edb29bc5689546e3">
  <xsd:schema xmlns:xsd="http://www.w3.org/2001/XMLSchema" xmlns:xs="http://www.w3.org/2001/XMLSchema" xmlns:p="http://schemas.microsoft.com/office/2006/metadata/properties" xmlns:ns2="13748c86-76ba-41f4-a715-3b559f556d7b" xmlns:ns3="7c178097-771c-4e8d-9149-af69e58813a5" targetNamespace="http://schemas.microsoft.com/office/2006/metadata/properties" ma:root="true" ma:fieldsID="87511021a6656ba3b21bec0ca95597b1" ns2:_="" ns3:_="">
    <xsd:import namespace="13748c86-76ba-41f4-a715-3b559f556d7b"/>
    <xsd:import namespace="7c178097-771c-4e8d-9149-af69e58813a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748c86-76ba-41f4-a715-3b559f556d7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5" nillable="true" ma:displayName="Taxonomy Catch All Column" ma:hidden="true" ma:list="{97d04ba7-2f0f-4e80-b640-07b51af8341c}" ma:internalName="TaxCatchAll" ma:showField="CatchAllData" ma:web="13748c86-76ba-41f4-a715-3b559f556d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178097-771c-4e8d-9149-af69e58813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6160bb60-eb52-4480-9d88-86b309026b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8A0A30-BFD2-4738-8DAB-63CF6A72EA5A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7c178097-771c-4e8d-9149-af69e58813a5"/>
    <ds:schemaRef ds:uri="13748c86-76ba-41f4-a715-3b559f556d7b"/>
  </ds:schemaRefs>
</ds:datastoreItem>
</file>

<file path=customXml/itemProps2.xml><?xml version="1.0" encoding="utf-8"?>
<ds:datastoreItem xmlns:ds="http://schemas.openxmlformats.org/officeDocument/2006/customXml" ds:itemID="{F6C56B8F-9951-4288-BCEE-55016DC319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748c86-76ba-41f4-a715-3b559f556d7b"/>
    <ds:schemaRef ds:uri="7c178097-771c-4e8d-9149-af69e58813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15771A5-76B5-4380-BEA3-F87A9ABF147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17556</TotalTime>
  <Words>11383</Words>
  <Application>Microsoft Office PowerPoint</Application>
  <PresentationFormat>Widescreen</PresentationFormat>
  <Paragraphs>843</Paragraphs>
  <Slides>66</Slides>
  <Notes>66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3" baseType="lpstr">
      <vt:lpstr>Arial</vt:lpstr>
      <vt:lpstr>Calibri</vt:lpstr>
      <vt:lpstr>Calibri Light</vt:lpstr>
      <vt:lpstr>Open Sans</vt:lpstr>
      <vt:lpstr>Source Sans Pro</vt:lpstr>
      <vt:lpstr>Wingdings</vt:lpstr>
      <vt:lpstr>Office Theme</vt:lpstr>
      <vt:lpstr>PowerPoint Presentation</vt:lpstr>
      <vt:lpstr>Introdução</vt:lpstr>
      <vt:lpstr>Descrição do Curso</vt:lpstr>
      <vt:lpstr>Resultados da Aprendizagem</vt:lpstr>
      <vt:lpstr>Tópicos do Curso</vt:lpstr>
      <vt:lpstr>PowerPoint Presentation</vt:lpstr>
      <vt:lpstr>Organização Interna: Conceitos Básicos</vt:lpstr>
      <vt:lpstr>Lembre-se da Sua Motivação</vt:lpstr>
      <vt:lpstr>Lembre-se da Definição de Sindicato</vt:lpstr>
      <vt:lpstr>Lembre-se do Que um Sindicato Não é</vt:lpstr>
      <vt:lpstr>Tipos de Campanhas Internas</vt:lpstr>
      <vt:lpstr>Alinhe-se Com o Nosso Ponto de Referência</vt:lpstr>
      <vt:lpstr>Organização Interna: Conceitos Básicos</vt:lpstr>
      <vt:lpstr>PowerPoint Presentation</vt:lpstr>
      <vt:lpstr>Como os Membros Veem o Nosso Sindicato?</vt:lpstr>
      <vt:lpstr>Como os Membros Vivenciam Nosso Sindicato?</vt:lpstr>
      <vt:lpstr>Questionário Rápido de Autoavaliação do Conselho Distrital</vt:lpstr>
      <vt:lpstr>Como Foi a Pontuação do Seu Conselho Distrital?</vt:lpstr>
      <vt:lpstr>PowerPoint Presentation</vt:lpstr>
      <vt:lpstr>Introdução</vt:lpstr>
      <vt:lpstr>Por Que Devemos Realizar uma Campanha de Organização Interna?</vt:lpstr>
      <vt:lpstr>Vá ao Encontro dos Trabalhadores Onde Eles Estiverem</vt:lpstr>
      <vt:lpstr>Vamos Conversar Sobre Visitas ao Local de Trabalho </vt:lpstr>
      <vt:lpstr>Vamos Conversar Sobre Visitas Domiciliares</vt:lpstr>
      <vt:lpstr>PowerPoint Presentation</vt:lpstr>
      <vt:lpstr>Conversas Estruturadas</vt:lpstr>
      <vt:lpstr>Quais São as Características Que Definem uma Interação Transacional?</vt:lpstr>
      <vt:lpstr>Por Que Precisamos Abordar as Conversas com Membros e Possíveis Membros de Formas Diferentes?</vt:lpstr>
      <vt:lpstr>O Que São Conversas Estruturadas?</vt:lpstr>
      <vt:lpstr>Quais São os 7 Passos de Uma Conversa Estruturada?</vt:lpstr>
      <vt:lpstr>1º Passo: Introdução </vt:lpstr>
      <vt:lpstr>2º Passo: Encontrar os Problemas e Entender o Que Está Acontecendo</vt:lpstr>
      <vt:lpstr>3º Passo: Instigar</vt:lpstr>
      <vt:lpstr>4º Passo: Visão</vt:lpstr>
      <vt:lpstr>5º Passo: Encaminhar para Decisão ou Passar para a “Proposta"</vt:lpstr>
      <vt:lpstr>6º Passo: Preparação</vt:lpstr>
      <vt:lpstr>7º Passo: Estratégia de Vitória e Comprometimento</vt:lpstr>
      <vt:lpstr>Objeções de Membros e Trabalhadores</vt:lpstr>
      <vt:lpstr>Como Superar Objeções</vt:lpstr>
      <vt:lpstr>Como Falar Sobre Contribuições</vt:lpstr>
      <vt:lpstr>PowerPoint Presentation</vt:lpstr>
      <vt:lpstr>O Que é Escuta Ativa?</vt:lpstr>
      <vt:lpstr>Principais Elementos da Escuta Ativa</vt:lpstr>
      <vt:lpstr>7 Dicas Importantes para Lidar com Situações Difíceis</vt:lpstr>
      <vt:lpstr>Pratique a Escuta Ativa - Cenário 1: Não Somos Ouvidos</vt:lpstr>
      <vt:lpstr>Pratique a Escuta Ativa - Cenário 2: Nosso Sindicato Não me Apoia. </vt:lpstr>
      <vt:lpstr>Pratique a Escuta Ativa - Cenário 3: Incapacidade de Priorizar Nossos Interesses </vt:lpstr>
      <vt:lpstr>O Que VOCÊ Pode Fazer?</vt:lpstr>
      <vt:lpstr>Encenações de Conversas com Membros</vt:lpstr>
      <vt:lpstr>PowerPoint Presentation</vt:lpstr>
      <vt:lpstr>Introdução</vt:lpstr>
      <vt:lpstr>6 Passos para Desenvolver uma Campanha Interna</vt:lpstr>
      <vt:lpstr>1º Passo: Identificar os Problemas dos Membros</vt:lpstr>
      <vt:lpstr>2º Passo: Analisar os Recursos Iniciais</vt:lpstr>
      <vt:lpstr>3º Passo: Determinar a Campanha</vt:lpstr>
      <vt:lpstr>4º Passo: Fazer um Plano Detalhado</vt:lpstr>
      <vt:lpstr>4º Passo: Fazer um Plano Detalhado (Continuação)</vt:lpstr>
      <vt:lpstr>5º Passo: Desenvolver a Competência dos Membros</vt:lpstr>
      <vt:lpstr>6º Passo: Lançar a Campanha</vt:lpstr>
      <vt:lpstr>Conectando-se a um Movimento</vt:lpstr>
      <vt:lpstr>PowerPoint Presentation</vt:lpstr>
      <vt:lpstr>Visitas Domiciliares</vt:lpstr>
      <vt:lpstr>PowerPoint Presentation</vt:lpstr>
      <vt:lpstr>Combinando Tudo por Meio de Planos de Trabalho de Organização Interna Individuais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Blue Ocelot</dc:creator>
  <cp:lastModifiedBy>Donna Cruz</cp:lastModifiedBy>
  <cp:revision>328</cp:revision>
  <dcterms:created xsi:type="dcterms:W3CDTF">2024-09-19T19:34:13Z</dcterms:created>
  <dcterms:modified xsi:type="dcterms:W3CDTF">2026-09-04T21:31:33Z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C327BAA6-9E6B-4D50-8729-8CEBD4447D9C</vt:lpwstr>
  </property>
  <property fmtid="{D5CDD505-2E9C-101B-9397-08002B2CF9AE}" pid="3" name="ArticulatePath">
    <vt:lpwstr>Template</vt:lpwstr>
  </property>
  <property fmtid="{D5CDD505-2E9C-101B-9397-08002B2CF9AE}" pid="4" name="ContentTypeId">
    <vt:lpwstr>0x010100A79EF45425B51C41BC2ABA6CF3D99BB9</vt:lpwstr>
  </property>
  <property fmtid="{D5CDD505-2E9C-101B-9397-08002B2CF9AE}" pid="5" name="MediaServiceImageTags">
    <vt:lpwstr/>
  </property>
</Properties>
</file>