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400" r:id="rId17"/>
    <p:sldId id="404" r:id="rId18"/>
    <p:sldId id="406" r:id="rId19"/>
    <p:sldId id="407" r:id="rId20"/>
    <p:sldId id="408" r:id="rId21"/>
    <p:sldId id="403"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7" r:id="rId42"/>
    <p:sldId id="390" r:id="rId43"/>
    <p:sldId id="391" r:id="rId44"/>
    <p:sldId id="399"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3692" autoAdjust="0"/>
  </p:normalViewPr>
  <p:slideViewPr>
    <p:cSldViewPr snapToGrid="0">
      <p:cViewPr varScale="1">
        <p:scale>
          <a:sx n="85" d="100"/>
          <a:sy n="85" d="100"/>
        </p:scale>
        <p:origin x="54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(Brotherhood of Painters and Decorators of America)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National Labor Relations Act].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Taft‑Hartley (década de 1940). </a:t>
            </a:r>
            <a:r>
              <a:rPr lang="es-ES" sz="1200" kern="1200" dirty="0">
                <a:solidFill>
                  <a:schemeClr val="tx1"/>
                </a:solidFill>
                <a:effectLst/>
                <a:latin typeface="+mn-lt"/>
                <a:ea typeface="+mn-ea"/>
                <a:cs typeface="+mn-cs"/>
              </a:rPr>
              <a:t>Se aprobó la Ley Taft‑Hartley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McCarthismo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Upjohn Pharmaceutical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antilaboral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Citizens United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Fight for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Biden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Biden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es la sindicalización en el sector público? La sindicalización en el sector público, que se refiere al porcentaje de empleados gubernamentales representados por sindicatos, es significativamente mayor que en el sector privado.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INDIQUE los siguientes puntos: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En 2024, el 32,2% de los trabajadores del sector público estaban afiliados a un sindicato, en comparación con el 5,9%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Esta diferencia se debe en parte a las leyes estatales y locales que a menudo otorgan mayores derechos de organización y negociación colectiva a los empleados públicos en comparación con los trabajadores del sector privado.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que los empleados públicos obtuvieron el derecho a sindicarse en diferentes etapas, y a continuación se presenta una cronología más detallada: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1932: The first public employee union is born.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1938: Filadelfia es la primera entidad pública en firmar un convenio colectivo.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1935: Se aprueba la Ley Nacional de Relaciones Laborales (NLRA), también conocida como Ley Wagner, que otorga a los trabajadores del sector privado el derecho a sindicalizarse y a la negociación colectiva. Sin embargo, excluía 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1958: Nueva York se convierte en la primera ciudad en autorizar la negociación colectiva para sus empleados municipales.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1959: Wisconsin se convierte en el primer estado en autorizar la negociación colectiva para los empleados estatales. Estados con prohibiciones explícitas: Carolina del Norte (1959) y Carolina del Sur (1954): La negociación colectiva en el sector público está explícitamente prohibida en estos estados.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Arkansas (2021), Georgia (1947 y 1953), Mississippi (1973), Texas (1973) y Utah (2025): Estos estados con prohibiciones explícitas también tienen restricciones a la negociación colectiva para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1960: Los sindicatos de empleados públicos apoyan el movimiento por los derechos civiles y la aprobación de leyes que otorgan a los empleados públicos el derecho a la negociación colectiva y a la formación de sindicatos. De 1962 a 1970, la afiliación a los sindicatos de empleados públicos creció en 400.000 miembros.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1962: El presidente John F. Kennedy firma la Orden Ejecutiva 10988, que otorga a los empleados federales el derecho a participar en la negociación colectiva con las organizaciones laborales, según informa la Autoridad Federal de Relaciones Laborales (.gov).</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1967: Se promulga la Ley de Relaciones Laborales del Servicio Público, que permite a la mayoría de los trabajadores del gobierno federal sindicalizarse, negociar colectivamente y resolver disputas mediante huelga o arbitraje.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 década de 1970, comenzaron los ataques contra los empleados públicos, con funcionarios electos que afirmaban que estos habían obtenido demasiados beneficios, inasequibles para las entidades públicas. Esta fue también la época de mayor número de huelgas de empleados públicos, alcanzando su punto álgido en 1974. Ese mismo año, se les concedió a los empleados públicos el derecho a la negociación colectiva en Florida. Entre 1975 y 1977, la IUPAT organizó la primera unidad de empleados públicos en Florida, con un resultado de 377 votos a favor y 132 en contra. El 19 de noviembre de 1975, el Consejo de Distrito n.° 66 de la Hermandad Internacional de Pintores y Oficios Afines presentó ante la Comisión de Relaciones Laborales de Empleados Públicos una solicitud de certificación. El 13 de diciembre de 1977 se llevó a cabo una votación secreta.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Número aproximado de votantes elegibles                    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Votos nulos                                                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Votos emitidos para el Consejo del Distrito No. 66 de la Hermandad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Internacional de Pintores y Oficios Afines.</a:t>
            </a:r>
            <a:r>
              <a:rPr lang="en-US" dirty="0"/>
              <a:t>       		322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Organización(es) que emitieron votos en contra de los participantes. </a:t>
            </a:r>
            <a:r>
              <a:rPr lang="en-US" dirty="0"/>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Votos válidos contados                                  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Papeletas impugnadas                                          24</a:t>
            </a:r>
          </a:p>
          <a:p>
            <a:r>
              <a:rPr lang="es-ES" dirty="0"/>
              <a:t>Votos válidos contados más papeletas impugnadas</a:t>
            </a:r>
            <a:r>
              <a:rPr lang="en-US"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Janus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lvl="0" indent="0" algn="l" rtl="0">
              <a:lnSpc>
                <a:spcPct val="90000"/>
              </a:lnSpc>
              <a:spcBef>
                <a:spcPts val="0"/>
              </a:spcBef>
              <a:spcAft>
                <a:spcPts val="0"/>
              </a:spcAft>
              <a:buClr>
                <a:schemeClr val="dk1"/>
              </a:buClr>
              <a:buSzPts val="1200"/>
              <a:buFont typeface="Calibri"/>
              <a:buNone/>
            </a:pPr>
            <a:r>
              <a:rPr lang="es-ES" i="0" dirty="0"/>
              <a:t>DESTACAR que, en relación con la caída del porcentaje de trabajadores de la construcción afiliados a sindicatos, y según datos de la Oficina de Estadísticas Laborales de EE. UU. (BLS) y análisis de grupos del sector, la afiliación sindical en la industria de la construcción estadounidense ha experimentado un descenso significativo y prolongado entre 1984 y 2024, alcanzando un mínimo histórico en los últimos años. A continuación, se presenta la tendencia de la afiliación sindical de los trabajadores de la construcción (1984-2024).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La densidad sindical en la construcción ha disminuido de aproximadamente el 20-25% a principios de la década de 1980 a poco más del 10% para 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En 2024, el 10,3% de la industria de la construcción estadounidense pertenecía a un sindicato, un mínimo histórico, frente al 10,7% en 2023.</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Por el contrario, el 89,7% de los trabajadores de la construcción estadounidense no estaban afiliados a un sindicato en 2024, un récord.</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Esta disminución se atribuye generalmente al aumento de la competencia, la transición hacia los contratistas independientes y los cambios legislativos.</a:t>
            </a:r>
          </a:p>
          <a:p>
            <a:pPr marL="0" lvl="0" indent="0" algn="l" rtl="0">
              <a:lnSpc>
                <a:spcPct val="90000"/>
              </a:lnSpc>
              <a:spcBef>
                <a:spcPts val="0"/>
              </a:spcBef>
              <a:spcAft>
                <a:spcPts val="0"/>
              </a:spcAft>
              <a:buClr>
                <a:schemeClr val="dk1"/>
              </a:buClr>
              <a:buSzPts val="1200"/>
              <a:buFont typeface="Calibri"/>
              <a:buNone/>
            </a:pPr>
            <a:r>
              <a:rPr lang="es-ES" dirty="0"/>
              <a:t>ESTADO que la membresía sindical del sector público en los EE. UU. se ha mantenido más resiliente que el sector privado durante las últimas cuatro décadas, aunque ha experimentado un declive lento y a largo plazo desde su pico en la década de 1990 (casi 39%). Si bien la densidad sindical general cayó del 20,1% en 1983 al 9,9% en 2024, la densidad sindical del sector público rondó o superó el 30% durante la mayor parte de ese período. A pesar de las disminuciones de la densidad, el número total de miembros de sindicatos del sector público ha fluctuado, aumentando de 5,7 millones en 1984 a un pico de 7,9 millones en 2009, antes de descender ligeramente a 7,0–7,3 millones en los últimos años.</a:t>
            </a:r>
          </a:p>
          <a:p>
            <a:pPr marL="0" lvl="0" indent="0" algn="l" rtl="0">
              <a:lnSpc>
                <a:spcPct val="90000"/>
              </a:lnSpc>
              <a:spcBef>
                <a:spcPts val="0"/>
              </a:spcBef>
              <a:spcAft>
                <a:spcPts val="0"/>
              </a:spcAft>
              <a:buClr>
                <a:schemeClr val="dk1"/>
              </a:buClr>
              <a:buSzPts val="1200"/>
              <a:buFont typeface="Calibri"/>
              <a:buNone/>
            </a:pPr>
            <a:r>
              <a:rPr lang="es-ES" dirty="0"/>
              <a:t>REPASO de los Factores Clave de las Tendencias</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Crecimiento (décadas de 1960-1990): Las leyes estatales y locales prosindicales permitieron altas tasas de sindicalización en educación y seguridad pública.</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Declive (década de 2000-presente): La austeridad fiscal, la legislación estatal (como las leyes de "derecho al trabajo") y los desafíos legales (por ejemplo, Janus) contribuyeron al declive.</a:t>
            </a:r>
          </a:p>
          <a:p>
            <a:pPr marL="0" lvl="0" indent="0" algn="l" rtl="0">
              <a:lnSpc>
                <a:spcPct val="90000"/>
              </a:lnSpc>
              <a:spcBef>
                <a:spcPts val="0"/>
              </a:spcBef>
              <a:spcAft>
                <a:spcPts val="0"/>
              </a:spcAft>
              <a:buClr>
                <a:schemeClr val="dk1"/>
              </a:buClr>
              <a:buSzPts val="1200"/>
              <a:buFont typeface="Calibri"/>
              <a:buNone/>
            </a:pPr>
            <a:r>
              <a:rPr lang="es-ES" b="1" dirty="0"/>
              <a:t>Tendencias Clave Por Unidad De Negociación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Cobertura De La NLRA En El Sector Privado: </a:t>
            </a:r>
            <a:r>
              <a:rPr lang="es-ES" dirty="0"/>
              <a:t>La densidad sindical de los trabajadores del sector privado amparados por la Ley Nacional de Relaciones Laborales (que incluye la mayor parte del sector de la construcción) disminuyó del 14,7 % en 1984 al 5,7 % en 2022, lo que explica en gran medida la disminución de la sindicalización general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Aumento De La Fuerza Laboral No Sindicalizada En La Construcción: </a:t>
            </a:r>
            <a:r>
              <a:rPr lang="es-ES" dirty="0"/>
              <a:t>La fuerza laboral no sindicalizada en la construcción ha crecido de forma constante desde 1973, cuando era del 60,5 %, hasta alcanzar casi el 90 % en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Diferencias Regionales: </a:t>
            </a:r>
            <a:r>
              <a:rPr lang="es-ES" dirty="0"/>
              <a:t>Si bien la densidad general es baja, se mantiene una fuerte presencia sindical en estados como Nueva York, California e Illinois, mientras que los estados con "derecho al trabajo" del sur suelen registrar tasas de sindicalización del 3 % al 4 %. Discrepancia reciente: Si bien la BLS informó un mínimo histórico del 10,3 % en 2024, NABTU (sindicatos de la construcción de América del Norte) informó una ganancia neta de 50 000 miembros en 2024 según recuentos internos, lo que sugiere que, si bien la tasa de sindicalización está cayendo, el número total de miembros puede fluctuar dependiendo de cómo se capture la membresía sindical (es decir, encuestando a los trabajadores versus verificando el recuento).</a:t>
            </a:r>
          </a:p>
          <a:p>
            <a:pPr marL="0" lvl="0" indent="0" algn="l" rtl="0">
              <a:lnSpc>
                <a:spcPct val="90000"/>
              </a:lnSpc>
              <a:spcBef>
                <a:spcPts val="0"/>
              </a:spcBef>
              <a:spcAft>
                <a:spcPts val="0"/>
              </a:spcAft>
              <a:buClr>
                <a:schemeClr val="dk1"/>
              </a:buClr>
              <a:buSzPts val="1200"/>
              <a:buFont typeface="Arial" panose="020B0604020202020204" pitchFamily="34" charset="0"/>
              <a:buNone/>
            </a:pPr>
            <a:r>
              <a:rPr lang="en-US" sz="1050" i="1" dirty="0"/>
              <a:t>Fuentes:</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i="1" dirty="0"/>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LU001010. El total es 1518.</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15</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LU002301. El total es 1025.</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EXPLIQUE que el gráfico proporciona los totales combinados de LU001010 y LU002301. El total es 2543.</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los aspectos más destacados de la década de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Janus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District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Antes de la Convención de 1994, no contábamos con consejos distritales, tal como los conocemos hoy.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tasa de afiliación se repartía entre ubicaciones geográficas de poco alcance.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 descentralización implicaba que no teníamos la fuerza que de la solidaridad.</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dirty="0">
              <a:solidFill>
                <a:schemeClr val="tx1"/>
              </a:solidFill>
              <a:effectLst/>
              <a:latin typeface="+mn-lt"/>
              <a:ea typeface="+mn-ea"/>
              <a:cs typeface="+mn-cs"/>
            </a:endParaRPr>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dirty="0">
                <a:solidFill>
                  <a:schemeClr val="tx1"/>
                </a:solidFill>
                <a:effectLst/>
                <a:latin typeface="+mn-lt"/>
                <a:ea typeface="+mn-ea"/>
                <a:cs typeface="+mn-cs"/>
              </a:rPr>
              <a:t>Un sindicato. Una familia. Una lucha.</a:t>
            </a:r>
            <a:r>
              <a:rPr lang="es-ES" sz="1200" kern="1200" dirty="0">
                <a:solidFill>
                  <a:schemeClr val="tx1"/>
                </a:solidFill>
                <a:effectLst/>
                <a:latin typeface="+mn-lt"/>
                <a:ea typeface="+mn-ea"/>
                <a:cs typeface="+mn-cs"/>
              </a:rPr>
              <a:t> para Construir un sindicato más fuerte.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Pase a la siguiente diapositiva.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En el último año, más o menos, ¿cuántas personas han leído esta frase: “Un sindicato. Una familia. Una lucha.”?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Lea cada valor o pida a tres participantes que se turnen para hacerlo.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la siguiente actividad (10 minutos):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Asigne a más de un grupo uno de los valores.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Elija a un ayudante para que escriba algunas ideas clave de cada valor en el rotafolios.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 pregunta nos lleva a la sección final de este curso de capacitación.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Hablemos del empoderamiento de los afiliados. Hablemos de esta campaña que hemos lanzado.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for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Levanten la mano aquellos que piensan que la respuesta correcta es la opción A, un 12%.</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Cuántos creen que es la opción B, es decir, el 40%.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levanten la mano los que piensan que es la opción C, el 73%.</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Por último, arriba las manos de quienes crean que es la D, el 87%.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clic para revelar la respuesta correcta en la siguiente diapositiva.</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237607"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Sindicato.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Lucha!</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8374F918-8613-4DA3-BDA6-203A2E5249C6}"/>
              </a:ext>
            </a:extLst>
          </p:cNvPr>
          <p:cNvPicPr preferRelativeResize="0"/>
          <p:nvPr userDrawn="1"/>
        </p:nvPicPr>
        <p:blipFill>
          <a:blip r:embed="rId8">
            <a:alphaModFix/>
          </a:blip>
          <a:stretch>
            <a:fillRect/>
          </a:stretch>
        </p:blipFill>
        <p:spPr>
          <a:xfrm>
            <a:off x="6177915" y="6217920"/>
            <a:ext cx="338328" cy="576072"/>
          </a:xfrm>
          <a:prstGeom prst="rect">
            <a:avLst/>
          </a:prstGeom>
          <a:noFill/>
          <a:ln>
            <a:noFill/>
          </a:ln>
        </p:spPr>
      </p:pic>
      <p:sp>
        <p:nvSpPr>
          <p:cNvPr id="13" name="Footer Placeholder 1">
            <a:extLst>
              <a:ext uri="{FF2B5EF4-FFF2-40B4-BE49-F238E27FC236}">
                <a16:creationId xmlns:a16="http://schemas.microsoft.com/office/drawing/2014/main" id="{6D13832D-65B7-E273-F138-4ACBD8FA8876}"/>
              </a:ext>
            </a:extLst>
          </p:cNvPr>
          <p:cNvSpPr txBox="1">
            <a:spLocks/>
          </p:cNvSpPr>
          <p:nvPr userDrawn="1"/>
        </p:nvSpPr>
        <p:spPr>
          <a:xfrm>
            <a:off x="300156" y="6457289"/>
            <a:ext cx="8622888"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1058 Construcción de un Sindicato más Fuerte – Membership (Sector Publico)</a:t>
            </a:r>
          </a:p>
          <a:p>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4" name="Picture 13">
            <a:extLst>
              <a:ext uri="{FF2B5EF4-FFF2-40B4-BE49-F238E27FC236}">
                <a16:creationId xmlns:a16="http://schemas.microsoft.com/office/drawing/2014/main" id="{9CF6F5B7-E815-2AB0-4629-1ACFC46B04AD}"/>
              </a:ext>
            </a:extLst>
          </p:cNvPr>
          <p:cNvPicPr>
            <a:picLocks noChangeAspect="1"/>
          </p:cNvPicPr>
          <p:nvPr userDrawn="1"/>
        </p:nvPicPr>
        <p:blipFill>
          <a:blip r:embed="rId9">
            <a:clrChange>
              <a:clrFrom>
                <a:srgbClr val="000000"/>
              </a:clrFrom>
              <a:clrTo>
                <a:srgbClr val="000000">
                  <a:alpha val="0"/>
                </a:srgbClr>
              </a:clrTo>
            </a:clrChange>
          </a:blip>
          <a:stretch>
            <a:fillRect/>
          </a:stretch>
        </p:blipFill>
        <p:spPr>
          <a:xfrm>
            <a:off x="10051341" y="6466628"/>
            <a:ext cx="570341" cy="391372"/>
          </a:xfrm>
          <a:prstGeom prst="rect">
            <a:avLst/>
          </a:prstGeom>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1.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372896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10204282" cy="984885"/>
          </a:xfrm>
          <a:prstGeom prst="rect">
            <a:avLst/>
          </a:prstGeom>
          <a:noFill/>
        </p:spPr>
        <p:txBody>
          <a:bodyPr wrap="square" rtlCol="0">
            <a:spAutoFit/>
          </a:bodyPr>
          <a:lstStyle/>
          <a:p>
            <a:r>
              <a:rPr lang="en-U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1058 C</a:t>
            </a:r>
            <a:r>
              <a:rPr lang="es-ES" sz="19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19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Membership (Sector Publico)</a:t>
            </a:r>
          </a:p>
          <a:p>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a:t>
            </a:r>
            <a:r>
              <a:rPr lang="en-US" sz="19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Lucha!</a:t>
            </a:r>
          </a:p>
          <a:p>
            <a:r>
              <a:rPr lang="es-E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19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51799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984375" y="6112315"/>
            <a:ext cx="965572" cy="662582"/>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20707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Pregunta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a:latin typeface="Open Sans" panose="020B0606030504020204" pitchFamily="34" charset="0"/>
                <a:ea typeface="Open Sans" panose="020B0606030504020204" pitchFamily="34" charset="0"/>
                <a:cs typeface="Open Sans" panose="020B0606030504020204" pitchFamily="34" charset="0"/>
              </a:rPr>
              <a:t>apital</a:t>
            </a: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dirty="0">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dirty="0">
                <a:latin typeface="Open Sans" panose="020B0606030504020204" pitchFamily="34" charset="0"/>
                <a:ea typeface="Open Sans" panose="020B0606030504020204" pitchFamily="34" charset="0"/>
                <a:cs typeface="Open Sans" panose="020B0606030504020204" pitchFamily="34" charset="0"/>
              </a:rPr>
              <a:t>(PATCO).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dirty="0">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a:solidFill>
                  <a:schemeClr val="bg1"/>
                </a:solidFill>
              </a:rPr>
              <a:t>Sindicalización </a:t>
            </a:r>
            <a:r>
              <a:rPr lang="en-US" dirty="0"/>
              <a:t>del Sector Público</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La sindicalización en el sector público </a:t>
            </a:r>
            <a:r>
              <a:rPr lang="es-ES" sz="2400" dirty="0">
                <a:latin typeface="Open Sans" panose="020B0606030504020204" pitchFamily="34" charset="0"/>
                <a:ea typeface="Open Sans" panose="020B0606030504020204" pitchFamily="34" charset="0"/>
                <a:cs typeface="Open Sans" panose="020B0606030504020204" pitchFamily="34" charset="0"/>
              </a:rPr>
              <a:t>se refiere a la tasa a la que los sindicatos representan a los empleados del gobierno.</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a:t>Comparación de 2024</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Sector Público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Sector Privado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Tree>
    <p:extLst>
      <p:ext uri="{BB962C8B-B14F-4D97-AF65-F5344CB8AC3E}">
        <p14:creationId xmlns:p14="http://schemas.microsoft.com/office/powerpoint/2010/main" val="257964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s-ES" dirty="0">
                <a:solidFill>
                  <a:schemeClr val="bg1"/>
                </a:solidFill>
              </a:rPr>
              <a:t>Tendencia De Los Sindicatos De La Construcción </a:t>
            </a:r>
            <a:r>
              <a:rPr lang="es-ES" dirty="0"/>
              <a:t>Comparada Con La Tendencia De Los Sindicatos Del Sector Público</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rcRect t="11110"/>
          <a:stretch/>
        </p:blipFill>
        <p:spPr>
          <a:xfrm>
            <a:off x="6172200" y="2120900"/>
            <a:ext cx="5936868" cy="24923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t="11110" r="2752"/>
          <a:stretch/>
        </p:blipFill>
        <p:spPr>
          <a:xfrm>
            <a:off x="266725" y="2120900"/>
            <a:ext cx="5834429" cy="2492360"/>
          </a:xfrm>
          <a:prstGeom prst="rect">
            <a:avLst/>
          </a:prstGeom>
        </p:spPr>
      </p:pic>
      <p:sp>
        <p:nvSpPr>
          <p:cNvPr id="8" name="TextBox 7">
            <a:extLst>
              <a:ext uri="{FF2B5EF4-FFF2-40B4-BE49-F238E27FC236}">
                <a16:creationId xmlns:a16="http://schemas.microsoft.com/office/drawing/2014/main" id="{8F7D9611-6FD3-64B6-EB0F-198C8B92BEE0}"/>
              </a:ext>
            </a:extLst>
          </p:cNvPr>
          <p:cNvSpPr txBox="1"/>
          <p:nvPr/>
        </p:nvSpPr>
        <p:spPr>
          <a:xfrm>
            <a:off x="614570" y="1458406"/>
            <a:ext cx="5138737" cy="646331"/>
          </a:xfrm>
          <a:prstGeom prst="rect">
            <a:avLst/>
          </a:prstGeom>
          <a:noFill/>
        </p:spPr>
        <p:txBody>
          <a:bodyPr wrap="square">
            <a:spAutoFit/>
          </a:bodyPr>
          <a:lstStyle/>
          <a:p>
            <a:pPr algn="ctr"/>
            <a:r>
              <a:rPr lang="es-ES" b="1" dirty="0"/>
              <a:t>% Aproximado De Trabajadores De La Construcción En Sindicatos (1984-2024)</a:t>
            </a:r>
            <a:endParaRPr lang="en-CA" b="1" dirty="0"/>
          </a:p>
        </p:txBody>
      </p:sp>
      <p:sp>
        <p:nvSpPr>
          <p:cNvPr id="10" name="TextBox 9">
            <a:extLst>
              <a:ext uri="{FF2B5EF4-FFF2-40B4-BE49-F238E27FC236}">
                <a16:creationId xmlns:a16="http://schemas.microsoft.com/office/drawing/2014/main" id="{6F313807-D044-BB0B-D946-38247DA91E66}"/>
              </a:ext>
            </a:extLst>
          </p:cNvPr>
          <p:cNvSpPr txBox="1"/>
          <p:nvPr/>
        </p:nvSpPr>
        <p:spPr>
          <a:xfrm>
            <a:off x="6438695" y="1471299"/>
            <a:ext cx="5270500" cy="646331"/>
          </a:xfrm>
          <a:prstGeom prst="rect">
            <a:avLst/>
          </a:prstGeom>
          <a:noFill/>
        </p:spPr>
        <p:txBody>
          <a:bodyPr wrap="square">
            <a:spAutoFit/>
          </a:bodyPr>
          <a:lstStyle/>
          <a:p>
            <a:pPr algn="ctr"/>
            <a:r>
              <a:rPr lang="es-ES" b="1" dirty="0"/>
              <a:t>Densidad Sindical En El Sector Público </a:t>
            </a:r>
          </a:p>
          <a:p>
            <a:pPr algn="ctr"/>
            <a:r>
              <a:rPr lang="es-ES" b="1" dirty="0"/>
              <a:t>(Porcentaje De Empleados)</a:t>
            </a:r>
            <a:endParaRPr lang="en-CA" b="1" dirty="0"/>
          </a:p>
        </p:txBody>
      </p:sp>
    </p:spTree>
    <p:extLst>
      <p:ext uri="{BB962C8B-B14F-4D97-AF65-F5344CB8AC3E}">
        <p14:creationId xmlns:p14="http://schemas.microsoft.com/office/powerpoint/2010/main" val="377174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Sector Público: Totales de 18 Meses de Historia</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Sector Público: Totales de 18 Meses de Historia</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Sector Público: Totales de 18 Meses de Historia</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2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s-ES" dirty="0">
                <a:solidFill>
                  <a:schemeClr val="bg1"/>
                </a:solidFill>
              </a:rPr>
              <a:t>Cronología de la Sindicalización </a:t>
            </a:r>
            <a:r>
              <a:rPr lang="es-ES" dirty="0"/>
              <a:t>en el Sector Público</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Ley 10 de 2011, anulada en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39198"/>
            <a:ext cx="7036875" cy="54129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027370"/>
            <a:ext cx="1903831" cy="1477328"/>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Proyecto de ley 256</a:t>
            </a:r>
          </a:p>
          <a:p>
            <a:pPr marL="0" lvl="0" indent="0">
              <a:spcBef>
                <a:spcPct val="0"/>
              </a:spcBef>
            </a:pP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número de miembros se redujo a 7 millones en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887834" y="3182776"/>
            <a:ext cx="2041562" cy="1477328"/>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limita los derechos de negociación colectiva de los empleados públicos en 2025.</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850140" cy="1231106"/>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 2011, promulgó una ley que limitaba los derechos de los radioaficionados.</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CB establece límites, y los límites aumentan en 2017.</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6" name="Picture 5">
            <a:extLst>
              <a:ext uri="{FF2B5EF4-FFF2-40B4-BE49-F238E27FC236}">
                <a16:creationId xmlns:a16="http://schemas.microsoft.com/office/drawing/2014/main" id="{3BD1CE24-9F7B-2597-5968-C2A4DEA4D8CA}"/>
              </a:ext>
            </a:extLst>
          </p:cNvPr>
          <p:cNvPicPr>
            <a:picLocks noChangeAspect="1"/>
          </p:cNvPicPr>
          <p:nvPr/>
        </p:nvPicPr>
        <p:blipFill>
          <a:blip r:embed="rId5"/>
          <a:stretch>
            <a:fillRect/>
          </a:stretch>
        </p:blipFill>
        <p:spPr>
          <a:xfrm>
            <a:off x="8079578" y="5633101"/>
            <a:ext cx="3378813" cy="427698"/>
          </a:xfrm>
          <a:prstGeom prst="rect">
            <a:avLst/>
          </a:prstGeom>
        </p:spPr>
      </p:pic>
      <p:pic>
        <p:nvPicPr>
          <p:cNvPr id="12" name="Picture 11">
            <a:extLst>
              <a:ext uri="{FF2B5EF4-FFF2-40B4-BE49-F238E27FC236}">
                <a16:creationId xmlns:a16="http://schemas.microsoft.com/office/drawing/2014/main" id="{8E94FA76-5898-1F55-805A-88655F16C4AF}"/>
              </a:ext>
            </a:extLst>
          </p:cNvPr>
          <p:cNvPicPr>
            <a:picLocks noChangeAspect="1"/>
          </p:cNvPicPr>
          <p:nvPr/>
        </p:nvPicPr>
        <p:blipFill>
          <a:blip r:embed="rId6"/>
          <a:stretch>
            <a:fillRect/>
          </a:stretch>
        </p:blipFill>
        <p:spPr>
          <a:xfrm>
            <a:off x="994207" y="2466932"/>
            <a:ext cx="2698727" cy="1454508"/>
          </a:xfrm>
          <a:prstGeom prst="rect">
            <a:avLst/>
          </a:prstGeom>
        </p:spPr>
      </p:pic>
    </p:spTree>
    <p:extLst>
      <p:ext uri="{BB962C8B-B14F-4D97-AF65-F5344CB8AC3E}">
        <p14:creationId xmlns:p14="http://schemas.microsoft.com/office/powerpoint/2010/main" val="85513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10" name="Picture 9">
            <a:extLst>
              <a:ext uri="{FF2B5EF4-FFF2-40B4-BE49-F238E27FC236}">
                <a16:creationId xmlns:a16="http://schemas.microsoft.com/office/drawing/2014/main" id="{A9086B25-4B33-41B3-BED1-943546417F9A}"/>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5" name="Picture 14">
            <a:extLst>
              <a:ext uri="{FF2B5EF4-FFF2-40B4-BE49-F238E27FC236}">
                <a16:creationId xmlns:a16="http://schemas.microsoft.com/office/drawing/2014/main" id="{C95C63B8-0E35-48BE-8232-7805FAE18211}"/>
              </a:ext>
            </a:extLst>
          </p:cNvPr>
          <p:cNvPicPr>
            <a:picLocks noChangeAspect="1"/>
          </p:cNvPicPr>
          <p:nvPr/>
        </p:nvPicPr>
        <p:blipFill rotWithShape="1">
          <a:blip r:embed="rId5"/>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Oficio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dirty="0">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Política</a:t>
            </a:r>
          </a:p>
          <a:p>
            <a:r>
              <a:rPr lang="es-ES" sz="2000" b="1" dirty="0">
                <a:latin typeface="Open Sans" panose="020B0606030504020204" pitchFamily="34" charset="0"/>
                <a:ea typeface="Open Sans" panose="020B0606030504020204" pitchFamily="34" charset="0"/>
                <a:cs typeface="Open Sans" panose="020B0606030504020204" pitchFamily="34" charset="0"/>
              </a:rPr>
              <a:t>interna</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pos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25045" y="838472"/>
            <a:ext cx="8449563" cy="1384995"/>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1058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Membership (Sector Publico)</a:t>
            </a:r>
          </a:p>
          <a:p>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Empoderamiento de los Afilados: </a:t>
            </a:r>
            <a:r>
              <a:rPr lang="en-CA" dirty="0"/>
              <a:t>4 Etapas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4"/>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Pregunta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Pregunta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Respuesta</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Pregunta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1100</TotalTime>
  <Words>14119</Words>
  <Application>Microsoft Office PowerPoint</Application>
  <PresentationFormat>Widescreen</PresentationFormat>
  <Paragraphs>667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Aptos Narrow</vt:lpstr>
      <vt:lpstr>Arial</vt:lpstr>
      <vt:lpstr>Arimo Bold</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Sindicalización del Sector Público</vt:lpstr>
      <vt:lpstr>Tendencia De Los Sindicatos De La Construcción Comparada Con La Tendencia De Los Sindicatos Del Sector Público</vt:lpstr>
      <vt:lpstr>DC 78 LU001010 Sector Público: Totales de 18 Meses de Historia</vt:lpstr>
      <vt:lpstr>DC 78 LU002301 Sector Público: Totales de 18 Meses de Historia</vt:lpstr>
      <vt:lpstr>DC 78 LU001010 and LU002301 Sector Público: Totales de 18 Meses de Historia</vt:lpstr>
      <vt:lpstr>Cronología de la Sindicalización en el Sector Público</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2026-03-25T12:41:28Z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