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tags/tag37.xml" ContentType="application/vnd.openxmlformats-officedocument.presentationml.tags+xml"/>
  <Override PartName="/ppt/notesSlides/notesSlide38.xml" ContentType="application/vnd.openxmlformats-officedocument.presentationml.notesSlide+xml"/>
  <Override PartName="/ppt/tags/tag38.xml" ContentType="application/vnd.openxmlformats-officedocument.presentationml.tags+xml"/>
  <Override PartName="/ppt/notesSlides/notesSlide39.xml" ContentType="application/vnd.openxmlformats-officedocument.presentationml.notesSlide+xml"/>
  <Override PartName="/ppt/tags/tag39.xml" ContentType="application/vnd.openxmlformats-officedocument.presentationml.tags+xml"/>
  <Override PartName="/ppt/notesSlides/notesSlide40.xml" ContentType="application/vnd.openxmlformats-officedocument.presentationml.notesSlide+xml"/>
  <Override PartName="/ppt/tags/tag40.xml" ContentType="application/vnd.openxmlformats-officedocument.presentationml.tags+xml"/>
  <Override PartName="/ppt/notesSlides/notesSlide41.xml" ContentType="application/vnd.openxmlformats-officedocument.presentationml.notesSlide+xml"/>
  <Override PartName="/ppt/tags/tag41.xml" ContentType="application/vnd.openxmlformats-officedocument.presentationml.tags+xml"/>
  <Override PartName="/ppt/notesSlides/notesSlide42.xml" ContentType="application/vnd.openxmlformats-officedocument.presentationml.notesSlide+xml"/>
  <Override PartName="/ppt/tags/tag42.xml" ContentType="application/vnd.openxmlformats-officedocument.presentationml.tags+xml"/>
  <Override PartName="/ppt/notesSlides/notesSlide43.xml" ContentType="application/vnd.openxmlformats-officedocument.presentationml.notesSlide+xml"/>
  <Override PartName="/ppt/tags/tag43.xml" ContentType="application/vnd.openxmlformats-officedocument.presentationml.tags+xml"/>
  <Override PartName="/ppt/notesSlides/notesSlide44.xml" ContentType="application/vnd.openxmlformats-officedocument.presentationml.notesSlide+xml"/>
  <Override PartName="/ppt/tags/tag44.xml" ContentType="application/vnd.openxmlformats-officedocument.presentationml.tags+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256" r:id="rId5"/>
    <p:sldId id="379" r:id="rId6"/>
    <p:sldId id="380" r:id="rId7"/>
    <p:sldId id="381" r:id="rId8"/>
    <p:sldId id="328" r:id="rId9"/>
    <p:sldId id="398" r:id="rId10"/>
    <p:sldId id="400" r:id="rId11"/>
    <p:sldId id="401" r:id="rId12"/>
    <p:sldId id="324" r:id="rId13"/>
    <p:sldId id="366" r:id="rId14"/>
    <p:sldId id="372" r:id="rId15"/>
    <p:sldId id="402" r:id="rId16"/>
    <p:sldId id="403" r:id="rId17"/>
    <p:sldId id="374" r:id="rId18"/>
    <p:sldId id="376" r:id="rId19"/>
    <p:sldId id="404" r:id="rId20"/>
    <p:sldId id="405" r:id="rId21"/>
    <p:sldId id="364" r:id="rId22"/>
    <p:sldId id="365" r:id="rId23"/>
    <p:sldId id="408" r:id="rId24"/>
    <p:sldId id="406" r:id="rId25"/>
    <p:sldId id="363" r:id="rId26"/>
    <p:sldId id="330" r:id="rId27"/>
    <p:sldId id="290" r:id="rId28"/>
    <p:sldId id="339" r:id="rId29"/>
    <p:sldId id="340" r:id="rId30"/>
    <p:sldId id="342" r:id="rId31"/>
    <p:sldId id="294" r:id="rId32"/>
    <p:sldId id="331" r:id="rId33"/>
    <p:sldId id="399" r:id="rId34"/>
    <p:sldId id="383" r:id="rId35"/>
    <p:sldId id="384" r:id="rId36"/>
    <p:sldId id="385" r:id="rId37"/>
    <p:sldId id="386" r:id="rId38"/>
    <p:sldId id="387" r:id="rId39"/>
    <p:sldId id="388" r:id="rId40"/>
    <p:sldId id="389" r:id="rId41"/>
    <p:sldId id="393" r:id="rId42"/>
    <p:sldId id="394" r:id="rId43"/>
    <p:sldId id="395" r:id="rId44"/>
    <p:sldId id="397" r:id="rId45"/>
    <p:sldId id="390" r:id="rId46"/>
    <p:sldId id="391" r:id="rId47"/>
    <p:sldId id="407" r:id="rId48"/>
    <p:sldId id="392" r:id="rId49"/>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906" autoAdjust="0"/>
  </p:normalViewPr>
  <p:slideViewPr>
    <p:cSldViewPr snapToGrid="0">
      <p:cViewPr varScale="1">
        <p:scale>
          <a:sx n="53" d="100"/>
          <a:sy n="53" d="100"/>
        </p:scale>
        <p:origin x="2712" y="8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ANALICE los principales acontecimientos históricos en Canadá que han influido en los sindicatos.</a:t>
            </a:r>
            <a:endParaRPr lang="en-US" dirty="0"/>
          </a:p>
          <a:p>
            <a:pPr marL="171450" indent="-171450">
              <a:buFont typeface="Arial" panose="020B0604020202020204" pitchFamily="34" charset="0"/>
              <a:buChar char="•"/>
            </a:pPr>
            <a:r>
              <a:rPr lang="en-US" b="1" dirty="0"/>
              <a:t>PC 1003 (1944) </a:t>
            </a:r>
            <a:r>
              <a:rPr lang="en-US" dirty="0"/>
              <a:t>– </a:t>
            </a:r>
            <a:r>
              <a:rPr lang="es-ES" dirty="0"/>
              <a:t>Una orden crucial en tiempos de guerra que otorgó derechos de negociación colectiva similares a los de la Ley Wagner de Estados Unidos, obligando a los empleadores a negociar. Este es el marco fundamental del derecho laboral canadiense moderno, ya que estableció la obligación de los empleadores de reconocer a los sindicatos y promovió la paz laboral durante la Segunda Guerra Mundial.  Exigió que los empleadores reconocieran a los sindicatos mayoritarios, prohibió las huelgas durante el proceso de conciliación y creó la Junta de Relaciones Laborales de Tiempos de Guerra, lo que impulsó significativamente la afiliación sindical y sentó precedentes para las leyes provinciales. </a:t>
            </a:r>
            <a:r>
              <a:rPr lang="en-US" i="1" dirty="0"/>
              <a:t>Imagen de 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es-ES" dirty="0"/>
              <a:t>La Corte Suprema estableció un principio fundamental en el derecho laboral canadiense. Este principio surgió de un arbitraje para poner fin a la huelga de 99 días en la Ford Motor Company en Windsor, Ontario. El juez Rand emitió su fallo el 29 de enero de 1946, logrando un compromiso que rechazaba el sistema de "sindicato cerrado" pero establecía la "retención obligatoria de las cuotas sindicales"</a:t>
            </a:r>
            <a:r>
              <a:rPr lang="en-US" dirty="0"/>
              <a:t>. </a:t>
            </a:r>
            <a:r>
              <a:rPr lang="en-US" i="1" dirty="0"/>
              <a:t>Imagen de https://ucte-ucet.ca/history-of-the-rand-formula/</a:t>
            </a:r>
          </a:p>
          <a:p>
            <a:pPr marL="171450" indent="-171450">
              <a:buFont typeface="Arial" panose="020B0604020202020204" pitchFamily="34" charset="0"/>
              <a:buChar char="•"/>
            </a:pPr>
            <a:r>
              <a:rPr lang="en-US" b="1" dirty="0"/>
              <a:t>Bill 10 (Alberta,1970s) </a:t>
            </a:r>
            <a:r>
              <a:rPr lang="en-US" dirty="0"/>
              <a:t>-  </a:t>
            </a:r>
            <a:r>
              <a:rPr lang="es-ES" dirty="0"/>
              <a:t>Se permitió la práctica de operar con empresas sindicalizadas y no sindicalizadas simultáneamente para los contratistas. Esta práctica se generalizó posteriormente en el sector de la construcción de Alberta, particularmente en la década de 1980, como táctica antisindical, lo que contribuyó a las bajas tasas de sindicalización, aunque a menudo constituye una violación de los contratos sindicales en lugar de ser ilegal en sí misma.</a:t>
            </a:r>
            <a:r>
              <a:rPr lang="en-US" dirty="0"/>
              <a:t> </a:t>
            </a:r>
            <a:r>
              <a:rPr lang="en-US" i="1" dirty="0"/>
              <a:t>Imagen de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s-ES" dirty="0"/>
              <a:t>La Ley de Enmienda del Estatuto de Relaciones Laborales introdujo la certificación basada en la presentación de tarjetas para el sector de la construcción, lo que permite a los sindicatos obtener la certificación automáticamente sin necesidad de votación si presentan tarjetas firmadas por más del 55% de los empleados de la unidad de negociación. Esto facilita la organización sindical, particularmente en oficios donde existen grupos grandes y fácilmente identificables, lo que podría afectar a los empleadores al dar lugar a posibles acuerdos provinciales automáticos.</a:t>
            </a:r>
            <a:endParaRPr lang="en-US" dirty="0"/>
          </a:p>
          <a:p>
            <a:pPr lvl="1"/>
            <a:r>
              <a:rPr lang="es-ES" i="1" dirty="0"/>
              <a:t>La nueva sección 128.1 de la Ley, añadida por la sección 8 del Proyecto de Ley, se aplica al sector de la construcción y permite que un sindicato que solicite la certificación opte por que su solicitud se tramite mediante un modelo de "certificación basada en la afiliación". En ese caso, si la Junta considera que más del 55 % de los empleados son miembros del sindicato, podrá certificarlo o convocar una votación para determinar la representación sindical. Si la Junta considera que el porcentaje de afiliados es del 40 % o superior, pero no superior al 55 %, deberá convocar una votación para determinar la representación sindical. Si el porcentaje es inferior al 40 %, la Junta desestimará la solicitud. La Junta también podrá desestimar la solicitud si, como consecuencia de infracciones de la Ley por parte del sindicato, las pruebas de afiliación presentadas no reflejan probablemente la verdadera voluntad de los empleados.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20</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97.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26</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27</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31</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45</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19.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21.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21.png"/><Relationship Id="rId5" Type="http://schemas.openxmlformats.org/officeDocument/2006/relationships/image" Target="../media/image22.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21.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21.png"/><Relationship Id="rId5" Type="http://schemas.openxmlformats.org/officeDocument/2006/relationships/image" Target="../media/image24.jpe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2.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7.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2.xml"/><Relationship Id="rId7" Type="http://schemas.openxmlformats.org/officeDocument/2006/relationships/image" Target="../media/image48.jpeg"/><Relationship Id="rId2" Type="http://schemas.openxmlformats.org/officeDocument/2006/relationships/slideLayout" Target="../slideLayouts/slideLayout1.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55.png"/><Relationship Id="rId11" Type="http://schemas.openxmlformats.org/officeDocument/2006/relationships/image" Target="../media/image7.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7.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7.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66.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7.pn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44.xml"/><Relationship Id="rId7" Type="http://schemas.openxmlformats.org/officeDocument/2006/relationships/image" Target="../media/image71.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14.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4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4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8.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6" name="Picture 2">
            <a:extLst>
              <a:ext uri="{FF2B5EF4-FFF2-40B4-BE49-F238E27FC236}">
                <a16:creationId xmlns:a16="http://schemas.microsoft.com/office/drawing/2014/main" id="{3B0B2204-9017-4BDC-AF32-0613F43CF6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4" name="Picture 2">
            <a:extLst>
              <a:ext uri="{FF2B5EF4-FFF2-40B4-BE49-F238E27FC236}">
                <a16:creationId xmlns:a16="http://schemas.microsoft.com/office/drawing/2014/main" id="{3DA77ADB-0F42-40DC-BC56-6EF3262D67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7" name="Footer Placeholder 1">
            <a:extLst>
              <a:ext uri="{FF2B5EF4-FFF2-40B4-BE49-F238E27FC236}">
                <a16:creationId xmlns:a16="http://schemas.microsoft.com/office/drawing/2014/main" id="{E00E935B-EBA4-49FF-B9A8-7D9176E37BC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6D6DC66E-F90D-4513-8B9C-F915E7BC049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6" name="Picture 2">
            <a:extLst>
              <a:ext uri="{FF2B5EF4-FFF2-40B4-BE49-F238E27FC236}">
                <a16:creationId xmlns:a16="http://schemas.microsoft.com/office/drawing/2014/main" id="{CFFEC7DF-1F40-47B4-A57E-F77CD7680E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2" name="Picture 2">
            <a:extLst>
              <a:ext uri="{FF2B5EF4-FFF2-40B4-BE49-F238E27FC236}">
                <a16:creationId xmlns:a16="http://schemas.microsoft.com/office/drawing/2014/main" id="{06C0AD45-D57C-41C2-B319-02641DCE58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79D8C4E9-AB54-459D-A631-A0DAF3787EB3}"/>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24F71838-4763-4358-800B-BFEF6221620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336511" y="-32544"/>
            <a:ext cx="1790950" cy="1295580"/>
          </a:xfrm>
          <a:prstGeom prst="rect">
            <a:avLst/>
          </a:prstGeom>
        </p:spPr>
      </p:pic>
      <p:pic>
        <p:nvPicPr>
          <p:cNvPr id="4" name="Picture 3">
            <a:extLst>
              <a:ext uri="{FF2B5EF4-FFF2-40B4-BE49-F238E27FC236}">
                <a16:creationId xmlns:a16="http://schemas.microsoft.com/office/drawing/2014/main" id="{99E7944E-DB23-4884-BFB2-357F9E37260F}"/>
              </a:ext>
            </a:extLst>
          </p:cNvPr>
          <p:cNvPicPr>
            <a:picLocks noChangeAspect="1"/>
          </p:cNvPicPr>
          <p:nvPr/>
        </p:nvPicPr>
        <p:blipFill>
          <a:blip r:embed="rId6"/>
          <a:stretch>
            <a:fillRect/>
          </a:stretch>
        </p:blipFill>
        <p:spPr>
          <a:xfrm>
            <a:off x="1351952" y="1263036"/>
            <a:ext cx="9848660" cy="4366239"/>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31592" y="2731525"/>
            <a:ext cx="2842580"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195973" y="2680503"/>
            <a:ext cx="29209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t>
            </a:r>
            <a:endParaRPr lang="en-CA" dirty="0"/>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s-ES" dirty="0">
                <a:solidFill>
                  <a:schemeClr val="bg1"/>
                </a:solidFill>
              </a:rPr>
              <a:t>Acontecimientos Históricos </a:t>
            </a:r>
            <a:r>
              <a:rPr lang="es-ES" dirty="0"/>
              <a:t>Clave en Canadá</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3274" y="4558537"/>
            <a:ext cx="2162528" cy="1623221"/>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719028"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Negociación Colectiva Obligatoria y Certificación Sindical</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El Arbitraje Pone Fin a la Huelga de Ford Motor en Windsor,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341308"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Implementó la Certificación Basada en Tarjetas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20908" y="3254695"/>
            <a:ext cx="2871702"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Permite el Uso de Chaquetas de Doble Botonadura para los Contratistas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658860" y="4787460"/>
            <a:ext cx="2312736" cy="1488866"/>
          </a:xfrm>
          <a:prstGeom prst="rect">
            <a:avLst/>
          </a:prstGeom>
        </p:spPr>
      </p:pic>
      <p:sp>
        <p:nvSpPr>
          <p:cNvPr id="3" name="Footer Placeholder 1">
            <a:extLst>
              <a:ext uri="{FF2B5EF4-FFF2-40B4-BE49-F238E27FC236}">
                <a16:creationId xmlns:a16="http://schemas.microsoft.com/office/drawing/2014/main" id="{1DBDAC9C-14FB-0C22-C6C1-C56AB4C97641}"/>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1790760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E27038F4-B57A-40CB-9F81-1A8A4AC963B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97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3" name="Rectangle 12">
            <a:extLst>
              <a:ext uri="{FF2B5EF4-FFF2-40B4-BE49-F238E27FC236}">
                <a16:creationId xmlns:a16="http://schemas.microsoft.com/office/drawing/2014/main" id="{6B1B9C5E-9C84-45E6-99A6-598D2E36082C}"/>
              </a:ext>
            </a:extLst>
          </p:cNvPr>
          <p:cNvSpPr/>
          <p:nvPr/>
        </p:nvSpPr>
        <p:spPr>
          <a:xfrm>
            <a:off x="3246858" y="882575"/>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97, 1984-2025</a:t>
            </a:r>
          </a:p>
        </p:txBody>
      </p:sp>
      <p:pic>
        <p:nvPicPr>
          <p:cNvPr id="2" name="Picture 1">
            <a:extLst>
              <a:ext uri="{FF2B5EF4-FFF2-40B4-BE49-F238E27FC236}">
                <a16:creationId xmlns:a16="http://schemas.microsoft.com/office/drawing/2014/main" id="{589AC628-731F-4E4B-0634-6B9A2B40F85B}"/>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3" name="Picture 2" descr="A graph showing the number of members&#10;&#10;AI-generated content may be incorrect.">
            <a:extLst>
              <a:ext uri="{FF2B5EF4-FFF2-40B4-BE49-F238E27FC236}">
                <a16:creationId xmlns:a16="http://schemas.microsoft.com/office/drawing/2014/main" id="{D2EE4FDF-0FA6-3D4F-68F2-245AC1AE10E5}"/>
              </a:ext>
            </a:extLst>
          </p:cNvPr>
          <p:cNvPicPr>
            <a:picLocks noChangeAspect="1"/>
          </p:cNvPicPr>
          <p:nvPr/>
        </p:nvPicPr>
        <p:blipFill>
          <a:blip r:embed="rId6">
            <a:extLst>
              <a:ext uri="{28A0092B-C50C-407E-A947-70E740481C1C}">
                <a14:useLocalDpi xmlns:a14="http://schemas.microsoft.com/office/drawing/2010/main" val="0"/>
              </a:ext>
            </a:extLst>
          </a:blip>
          <a:srcRect t="8387" b="11551"/>
          <a:stretch/>
        </p:blipFill>
        <p:spPr>
          <a:xfrm>
            <a:off x="2033410" y="1332290"/>
            <a:ext cx="7784671" cy="4522812"/>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2" name="Footer Placeholder 1">
            <a:extLst>
              <a:ext uri="{FF2B5EF4-FFF2-40B4-BE49-F238E27FC236}">
                <a16:creationId xmlns:a16="http://schemas.microsoft.com/office/drawing/2014/main" id="{F775D8B7-1FB8-4A62-8D13-5E4FFB06B1F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191</TotalTime>
  <Words>13812</Words>
  <Application>Microsoft Office PowerPoint</Application>
  <PresentationFormat>Widescreen</PresentationFormat>
  <Paragraphs>697</Paragraphs>
  <Slides>45</Slides>
  <Notes>45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- 1940</vt:lpstr>
      <vt:lpstr>Participación en el Mercado - 1940</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Acontecimientos Históricos Clave en Canadá</vt:lpstr>
      <vt:lpstr>Total de Miembros Activos Canadienses 1984-2024</vt:lpstr>
      <vt:lpstr>Tendencia de Afiliación del Concejo Distrital 97</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34</cp:revision>
  <dcterms:created xsi:type="dcterms:W3CDTF">2024-09-19T19:34:13Z</dcterms:created>
  <dcterms:modified xsi:type="dcterms:W3CDTF">2026-01-28T16:27:07Z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