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5.xml" ContentType="application/vnd.openxmlformats-officedocument.presentationml.tags+xml"/>
  <Override PartName="/ppt/notesSlides/notesSlide31.xml" ContentType="application/vnd.openxmlformats-officedocument.presentationml.notesSlide+xml"/>
  <Override PartName="/ppt/tags/tag26.xml" ContentType="application/vnd.openxmlformats-officedocument.presentationml.tags+xml"/>
  <Override PartName="/ppt/notesSlides/notesSlide32.xml" ContentType="application/vnd.openxmlformats-officedocument.presentationml.notesSlide+xml"/>
  <Override PartName="/ppt/tags/tag27.xml" ContentType="application/vnd.openxmlformats-officedocument.presentationml.tags+xml"/>
  <Override PartName="/ppt/notesSlides/notesSlide33.xml" ContentType="application/vnd.openxmlformats-officedocument.presentationml.notesSlide+xml"/>
  <Override PartName="/ppt/tags/tag28.xml" ContentType="application/vnd.openxmlformats-officedocument.presentationml.tags+xml"/>
  <Override PartName="/ppt/notesSlides/notesSlide34.xml" ContentType="application/vnd.openxmlformats-officedocument.presentationml.notesSlide+xml"/>
  <Override PartName="/ppt/tags/tag29.xml" ContentType="application/vnd.openxmlformats-officedocument.presentationml.tags+xml"/>
  <Override PartName="/ppt/notesSlides/notesSlide35.xml" ContentType="application/vnd.openxmlformats-officedocument.presentationml.notesSlide+xml"/>
  <Override PartName="/ppt/tags/tag30.xml" ContentType="application/vnd.openxmlformats-officedocument.presentationml.tags+xml"/>
  <Override PartName="/ppt/notesSlides/notesSlide36.xml" ContentType="application/vnd.openxmlformats-officedocument.presentationml.notesSlide+xml"/>
  <Override PartName="/ppt/tags/tag31.xml" ContentType="application/vnd.openxmlformats-officedocument.presentationml.tags+xml"/>
  <Override PartName="/ppt/notesSlides/notesSlide37.xml" ContentType="application/vnd.openxmlformats-officedocument.presentationml.notesSlide+xml"/>
  <Override PartName="/ppt/tags/tag32.xml" ContentType="application/vnd.openxmlformats-officedocument.presentationml.tags+xml"/>
  <Override PartName="/ppt/notesSlides/notesSlide38.xml" ContentType="application/vnd.openxmlformats-officedocument.presentationml.notesSlide+xml"/>
  <Override PartName="/ppt/tags/tag33.xml" ContentType="application/vnd.openxmlformats-officedocument.presentationml.tags+xml"/>
  <Override PartName="/ppt/notesSlides/notesSlide39.xml" ContentType="application/vnd.openxmlformats-officedocument.presentationml.notesSlide+xml"/>
  <Override PartName="/ppt/tags/tag34.xml" ContentType="application/vnd.openxmlformats-officedocument.presentationml.tags+xml"/>
  <Override PartName="/ppt/notesSlides/notesSlide40.xml" ContentType="application/vnd.openxmlformats-officedocument.presentationml.notesSlide+xml"/>
  <Override PartName="/ppt/tags/tag35.xml" ContentType="application/vnd.openxmlformats-officedocument.presentationml.tags+xml"/>
  <Override PartName="/ppt/notesSlides/notesSlide41.xml" ContentType="application/vnd.openxmlformats-officedocument.presentationml.notesSlide+xml"/>
  <Override PartName="/ppt/tags/tag36.xml" ContentType="application/vnd.openxmlformats-officedocument.presentationml.tags+xml"/>
  <Override PartName="/ppt/notesSlides/notesSlide42.xml" ContentType="application/vnd.openxmlformats-officedocument.presentationml.notesSlide+xml"/>
  <Override PartName="/ppt/tags/tag37.xml" ContentType="application/vnd.openxmlformats-officedocument.presentationml.tags+xml"/>
  <Override PartName="/ppt/notesSlides/notesSlide43.xml" ContentType="application/vnd.openxmlformats-officedocument.presentationml.notesSlide+xml"/>
  <Override PartName="/ppt/tags/tag38.xml" ContentType="application/vnd.openxmlformats-officedocument.presentationml.tags+xml"/>
  <Override PartName="/ppt/notesSlides/notesSlide44.xml" ContentType="application/vnd.openxmlformats-officedocument.presentationml.notesSlide+xml"/>
  <Override PartName="/ppt/tags/tag39.xml" ContentType="application/vnd.openxmlformats-officedocument.presentationml.tags+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403" r:id="rId20"/>
    <p:sldId id="404" r:id="rId21"/>
    <p:sldId id="406" r:id="rId22"/>
    <p:sldId id="407" r:id="rId23"/>
    <p:sldId id="408" r:id="rId24"/>
    <p:sldId id="409" r:id="rId25"/>
    <p:sldId id="363" r:id="rId26"/>
    <p:sldId id="330" r:id="rId27"/>
    <p:sldId id="290" r:id="rId28"/>
    <p:sldId id="339" r:id="rId29"/>
    <p:sldId id="340" r:id="rId30"/>
    <p:sldId id="342" r:id="rId31"/>
    <p:sldId id="294" r:id="rId32"/>
    <p:sldId id="331" r:id="rId33"/>
    <p:sldId id="399" r:id="rId34"/>
    <p:sldId id="383" r:id="rId35"/>
    <p:sldId id="384" r:id="rId36"/>
    <p:sldId id="385" r:id="rId37"/>
    <p:sldId id="386" r:id="rId38"/>
    <p:sldId id="387" r:id="rId39"/>
    <p:sldId id="388" r:id="rId40"/>
    <p:sldId id="389" r:id="rId41"/>
    <p:sldId id="393" r:id="rId42"/>
    <p:sldId id="394" r:id="rId43"/>
    <p:sldId id="395" r:id="rId44"/>
    <p:sldId id="397" r:id="rId45"/>
    <p:sldId id="390" r:id="rId46"/>
    <p:sldId id="391" r:id="rId47"/>
    <p:sldId id="402" r:id="rId48"/>
    <p:sldId id="392" r:id="rId49"/>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390" autoAdjust="0"/>
  </p:normalViewPr>
  <p:slideViewPr>
    <p:cSldViewPr snapToGrid="0">
      <p:cViewPr>
        <p:scale>
          <a:sx n="66" d="100"/>
          <a:sy n="66" d="100"/>
        </p:scale>
        <p:origin x="576" y="-26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2026-02-16</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ongress.gov/crs-product/R47596"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hamiltonproject.org/assets/files/UnionsEA_Web_8.19.pdf" TargetMode="External"/><Relationship Id="rId5" Type="http://schemas.openxmlformats.org/officeDocument/2006/relationships/hyperlink" Target="https://www.bls.gov/spotlight/2016/union-membership-in-the-united-states/home.htm#:~:text=Hover%20over%20chart%20to%20view,End%20of%20interactive%20chart.&amp;text=The%20number%20of%20employed%20union,from%2012.4%20percent%20in%202008" TargetMode="External"/><Relationship Id="rId4" Type="http://schemas.openxmlformats.org/officeDocument/2006/relationships/hyperlink" Target="https://www.abc.org/News-Media/News-Releases/abc-a-record-high-897-of-us-construction-workers-are-not-union-members#:~:text=28%2D%2DAccording%20to%20an%20Associated%20Builders%20and%20Contractors,prior%20historic%20low%20of%2010.7%25%20in%202023"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es la sindicalización en el sector público? La sindicalización en el sector público, que se refiere al porcentaje de empleados gubernamentales representados por sindicatos, es significativamente mayor que en el sector privado.</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INDIQUE </a:t>
            </a:r>
            <a:r>
              <a:rPr lang="en-CA" dirty="0" err="1"/>
              <a:t>los</a:t>
            </a:r>
            <a:r>
              <a:rPr lang="en-CA" dirty="0"/>
              <a:t> </a:t>
            </a:r>
            <a:r>
              <a:rPr lang="en-CA" dirty="0" err="1"/>
              <a:t>siguientes</a:t>
            </a:r>
            <a:r>
              <a:rPr lang="en-CA" dirty="0"/>
              <a:t> puntos: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En 2024, el 32,2% de los trabajadores del sector público estaban afiliados a un sindicato, en comparación con el 5,9% en el sector privado.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Esta diferencia se debe en parte a las leyes estatales y locales que a menudo otorgan mayores derechos de organización y negociación colectiva a los empleados públicos en comparación con los trabajadores del sector privado.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EXPLIQUE que los empleados públicos obtuvieron el derecho a sindicarse en diferentes etapas, y a continuación se presenta una cronología más detallada: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1932: The first public employee union is born.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1938: Filadelfia es la primera entidad pública en firmar un convenio colectivo.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1935: Se aprueba la Ley Nacional de Relaciones Laborales (NLRA), también conocida como Ley Wagner, que otorga a los trabajadores del sector privado el derecho a sindicalizarse y a la negociación colectiva. Sin embargo, excluía a los empleados públicos.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1958: Nueva York se convierte en la primera ciudad en autorizar la negociación colectiva para sus empleados municipales.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1959: Wisconsin se convierte en el primer estado en autorizar la negociación colectiva para los empleados estatales. Estados con prohibiciones explícitas: Carolina del Norte (1959) y Carolina del Sur (1954): La negociación colectiva en el sector público está explícitamente prohibida en estos estados.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Arkansas (2021), Georgia (1947 y 1953), Mississippi (1973), Texas (1973) y Utah (2025): Estos estados con prohibiciones explícitas también tienen restricciones a la negociación colectiva para los empleados públicos.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1960: Los sindicatos de empleados públicos apoyan el movimiento por los derechos civiles y la aprobación de leyes que otorgan a los empleados públicos el derecho a la negociación colectiva y a la formación de sindicatos. De 1962 a 1970, la afiliación a los sindicatos de empleados públicos creció en 400.000 miembros.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1962: El presidente John F. Kennedy firma la Orden Ejecutiva 10988, que otorga a los empleados federales el derecho a participar en la negociación colectiva con las organizaciones laborales, según informa la Autoridad Federal de Relaciones Laborales (.</a:t>
            </a:r>
            <a:r>
              <a:rPr lang="es-ES" dirty="0" err="1"/>
              <a:t>gov</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1967: Se promulga la Ley de Relaciones Laborales del Servicio Público, que permite a la mayoría de los trabajadores del gobierno federal sindicalizarse, negociar colectivamente y resolver disputas mediante huelga o arbitraje.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la década de 1970, comenzaron los ataques contra los empleados públicos, con funcionarios electos que afirmaban que estos habían obtenido demasiados beneficios, inasequibles para las entidades públicas. Esta fue también la época de mayor número de huelgas de empleados públicos, alcanzando su punto álgido en 1974. Ese mismo año, se les concedió a los empleados públicos el derecho a la negociación colectiva en Florida. Entre 1975 y 1977, la IUPAT organizó la primera unidad de empleados públicos en Florida, con un resultado de 377 votos a favor y 132 en contra. El 19 de noviembre de 1975, el Consejo de Distrito </a:t>
            </a:r>
            <a:r>
              <a:rPr lang="es-ES" dirty="0" err="1"/>
              <a:t>n.°</a:t>
            </a:r>
            <a:r>
              <a:rPr lang="es-ES" dirty="0"/>
              <a:t> 66 de la Hermandad Internacional de Pintores y Oficios Afines presentó ante la Comisión de Relaciones Laborales de Empleados Públicos una solicitud de certificación. El 13 de diciembre de 1977 se llevó a cabo una votación secreta.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Número</a:t>
            </a:r>
            <a:r>
              <a:rPr lang="en-US" dirty="0"/>
              <a:t> </a:t>
            </a:r>
            <a:r>
              <a:rPr lang="en-US" dirty="0" err="1"/>
              <a:t>aproximado</a:t>
            </a:r>
            <a:r>
              <a:rPr lang="en-US" dirty="0"/>
              <a:t> de </a:t>
            </a:r>
            <a:r>
              <a:rPr lang="en-US" dirty="0" err="1"/>
              <a:t>votantes</a:t>
            </a:r>
            <a:r>
              <a:rPr lang="en-US" dirty="0"/>
              <a:t> </a:t>
            </a:r>
            <a:r>
              <a:rPr lang="en-US" dirty="0" err="1"/>
              <a:t>elegibles</a:t>
            </a:r>
            <a:r>
              <a:rPr lang="en-US" dirty="0"/>
              <a:t>                    	557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Votos</a:t>
            </a:r>
            <a:r>
              <a:rPr lang="en-US" dirty="0"/>
              <a:t> </a:t>
            </a:r>
            <a:r>
              <a:rPr lang="en-US" dirty="0" err="1"/>
              <a:t>nulos</a:t>
            </a:r>
            <a:r>
              <a:rPr lang="en-US" dirty="0"/>
              <a:t>                                                	  1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Votos emitidos para el Consejo del Distrito No. 66 de la Hermandad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Internacional de Pintores y Oficios Afines.</a:t>
            </a:r>
            <a:r>
              <a:rPr lang="en-US" dirty="0"/>
              <a:t>       		322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Organización(es) que emitieron votos en contra de los participantes. </a:t>
            </a:r>
            <a:r>
              <a:rPr lang="en-US" dirty="0"/>
              <a:t>      134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Votos</a:t>
            </a:r>
            <a:r>
              <a:rPr lang="en-US" dirty="0"/>
              <a:t> </a:t>
            </a:r>
            <a:r>
              <a:rPr lang="en-US" dirty="0" err="1"/>
              <a:t>válidos</a:t>
            </a:r>
            <a:r>
              <a:rPr lang="en-US" dirty="0"/>
              <a:t> </a:t>
            </a:r>
            <a:r>
              <a:rPr lang="en-US" dirty="0" err="1"/>
              <a:t>contados</a:t>
            </a:r>
            <a:r>
              <a:rPr lang="en-US" dirty="0"/>
              <a:t>                                              456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Papeletas</a:t>
            </a:r>
            <a:r>
              <a:rPr lang="en-US" dirty="0"/>
              <a:t> </a:t>
            </a:r>
            <a:r>
              <a:rPr lang="en-US" dirty="0" err="1"/>
              <a:t>impugnadas</a:t>
            </a:r>
            <a:r>
              <a:rPr lang="en-US" dirty="0"/>
              <a:t>                                          24</a:t>
            </a:r>
          </a:p>
          <a:p>
            <a:r>
              <a:rPr lang="es-ES" dirty="0"/>
              <a:t>Votos válidos contados más papeletas impugnadas</a:t>
            </a:r>
            <a:r>
              <a:rPr lang="en-US" dirty="0"/>
              <a:t>     		480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2011 - La Ley 10 de Wisconsin, oficialmente Ley de Reparación Presupuestaria de Wisconsin de 2011, fue una ley controvertida que limitó significativamente los derechos de negociación colectiva de la mayoría de los empleados del sector público, exceptuando a los trabajadores de seguridad pública. Exigía que los empleados públicos contribuyeran más a sus pensiones y seguros de salud, y limitaba la capacidad de la mayoría de los sindicatos del sector público para negociar contratos. La ley también exigía elecciones anuales de recertificación para los sindicatos, requiriendo el voto de la mayoría de todos los miembros del sindicato, no solo de quienes votaban, para mantener la certificación.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2011 - Propuesta 2 de Ohio: La legislatura de Ohio aprueba una ley que limita los derechos de negociación colectiva de los empleados públicos, pero es anulada por los votantes.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2017 - Iowa: Limita la negociación colectiva a los salarios base y establece límites a los aumentos salariales que pueden recibir los empleados. Obliga a los sindicatos a recertificarse al final de cada contrato. Si alguien no vota, se considera un voto en contra. También suspende la deducción de cuotas sindicales.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2018 - </a:t>
            </a:r>
            <a:r>
              <a:rPr lang="es-ES" dirty="0" err="1"/>
              <a:t>Janus</a:t>
            </a:r>
            <a:r>
              <a:rPr lang="es-ES" dirty="0"/>
              <a:t> contra AFSME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2022 - Los empleados públicos alcanzaron la mayor cifra de afiliación con 10 millones de miembros y una tasa de sindicalización del 33,1%.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2023 - El proyecto de ley 256 de Florida prohíbe la deducción de cuotas sindicales para los empleados públicos y exige que los sindicatos se recertifiquen anualmente si no alcanzan el 60% de afiliación.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2023 - La afiliación de los empleados públicos descendió a 7 millones de miembros y la tasa de sindicalización al 32%.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2024 - Un tribunal anula la Ley 10 en Wisconsin.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2025 - Utah limita los derechos de negociación colectiva de los empleados públicos.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2025 - El presidente Trump emitió una orden ejecutiva destinada a eliminar los derechos de negociación colectiva para una parte importante de los empleados federales, argumentando que era necesaria para la seguridad nacional.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16</a:t>
            </a:fld>
            <a:endParaRPr lang="en-US" dirty="0"/>
          </a:p>
        </p:txBody>
      </p:sp>
    </p:spTree>
    <p:extLst>
      <p:ext uri="{BB962C8B-B14F-4D97-AF65-F5344CB8AC3E}">
        <p14:creationId xmlns:p14="http://schemas.microsoft.com/office/powerpoint/2010/main" val="2678180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lvl="0" indent="0" algn="l" rtl="0">
              <a:lnSpc>
                <a:spcPct val="90000"/>
              </a:lnSpc>
              <a:spcBef>
                <a:spcPts val="0"/>
              </a:spcBef>
              <a:spcAft>
                <a:spcPts val="0"/>
              </a:spcAft>
              <a:buClr>
                <a:schemeClr val="dk1"/>
              </a:buClr>
              <a:buSzPts val="1200"/>
              <a:buFont typeface="Calibri"/>
              <a:buNone/>
            </a:pPr>
            <a:r>
              <a:rPr lang="es-ES" i="0" dirty="0"/>
              <a:t>DESTACAR que, en relación con la caída del porcentaje de trabajadores de la construcción afiliados a sindicatos, y según datos de la Oficina de Estadísticas Laborales de EE. UU. (BLS) y análisis de grupos del sector, la afiliación sindical en la industria de la construcción estadounidense ha experimentado un descenso significativo y prolongado entre 1984 y 2024, alcanzando un mínimo histórico en los últimos años. A continuación, se presenta la tendencia de la afiliación sindical de los trabajadores de la construcción (1984-2024).</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i="0" dirty="0"/>
              <a:t>La densidad sindical en la construcción ha disminuido de aproximadamente el 20-25% a principios de la década de 1980 a poco más del 10% para 2024.</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i="0" dirty="0"/>
              <a:t>En 2024, el 10,3% de la industria de la construcción estadounidense pertenecía a un sindicato, un mínimo histórico, frente al 10,7% en 2023.</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i="0" dirty="0"/>
              <a:t>Por el contrario, el 89,7% de los trabajadores de la construcción estadounidense no estaban afiliados a un sindicato en 2024, un récord.</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i="0" dirty="0"/>
              <a:t>Esta disminución se atribuye generalmente al aumento de la competencia, la transición hacia los contratistas independientes y los cambios legislativos.</a:t>
            </a:r>
          </a:p>
          <a:p>
            <a:pPr marL="0" lvl="0" indent="0" algn="l" rtl="0">
              <a:lnSpc>
                <a:spcPct val="90000"/>
              </a:lnSpc>
              <a:spcBef>
                <a:spcPts val="0"/>
              </a:spcBef>
              <a:spcAft>
                <a:spcPts val="0"/>
              </a:spcAft>
              <a:buClr>
                <a:schemeClr val="dk1"/>
              </a:buClr>
              <a:buSzPts val="1200"/>
              <a:buFont typeface="Calibri"/>
              <a:buNone/>
            </a:pPr>
            <a:r>
              <a:rPr lang="es-ES" dirty="0"/>
              <a:t>ESTADO que la membresía sindical del sector público en los EE. UU. se ha mantenido más resiliente que el sector privado durante las últimas cuatro décadas, aunque ha experimentado un declive lento y a largo plazo desde su pico en la década de 1990 (casi 39%). Si bien la densidad sindical general cayó del 20,1% en 1983 al 9,9% en 2024, la densidad sindical del sector público rondó o superó el 30% durante la mayor parte de ese período. A pesar de las disminuciones de la densidad, el número total de miembros de sindicatos del sector público ha fluctuado, aumentando de 5,7 millones en 1984 a un pico de 7,9 millones en 2009, antes de descender ligeramente a 7,0–7,3 millones en los últimos años.</a:t>
            </a:r>
          </a:p>
          <a:p>
            <a:pPr marL="0" lvl="0" indent="0" algn="l" rtl="0">
              <a:lnSpc>
                <a:spcPct val="90000"/>
              </a:lnSpc>
              <a:spcBef>
                <a:spcPts val="0"/>
              </a:spcBef>
              <a:spcAft>
                <a:spcPts val="0"/>
              </a:spcAft>
              <a:buClr>
                <a:schemeClr val="dk1"/>
              </a:buClr>
              <a:buSzPts val="1200"/>
              <a:buFont typeface="Calibri"/>
              <a:buNone/>
            </a:pPr>
            <a:r>
              <a:rPr lang="es-ES" dirty="0"/>
              <a:t>REPASO de los Factores Clave de las Tendencias</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dirty="0"/>
              <a:t>Crecimiento (décadas de 1960-1990): Las leyes estatales y locales </a:t>
            </a:r>
            <a:r>
              <a:rPr lang="es-ES" dirty="0" err="1"/>
              <a:t>prosindicales</a:t>
            </a:r>
            <a:r>
              <a:rPr lang="es-ES" dirty="0"/>
              <a:t> permitieron altas tasas de sindicalización en educación y seguridad pública.</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s-ES" dirty="0"/>
              <a:t>Declive (década de 2000-presente): La austeridad fiscal, la legislación estatal (como las leyes de "derecho al trabajo") y los desafíos legales (por ejemplo, </a:t>
            </a:r>
            <a:r>
              <a:rPr lang="es-ES" dirty="0" err="1"/>
              <a:t>Janus</a:t>
            </a:r>
            <a:r>
              <a:rPr lang="es-ES" dirty="0"/>
              <a:t>) contribuyeron al declive.</a:t>
            </a:r>
          </a:p>
          <a:p>
            <a:pPr marL="0" lvl="0" indent="0" algn="l" rtl="0">
              <a:lnSpc>
                <a:spcPct val="90000"/>
              </a:lnSpc>
              <a:spcBef>
                <a:spcPts val="0"/>
              </a:spcBef>
              <a:spcAft>
                <a:spcPts val="0"/>
              </a:spcAft>
              <a:buClr>
                <a:schemeClr val="dk1"/>
              </a:buClr>
              <a:buSzPts val="1200"/>
              <a:buFont typeface="Calibri"/>
              <a:buNone/>
            </a:pPr>
            <a:r>
              <a:rPr lang="es-ES" b="1" dirty="0"/>
              <a:t>Tendencias Clave Por Unidad De Negociación (1984-2024)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dirty="0"/>
              <a:t>Cobertura De La NLRA En El Sector Privado: </a:t>
            </a:r>
            <a:r>
              <a:rPr lang="es-ES" dirty="0"/>
              <a:t>La densidad sindical de los trabajadores del sector privado amparados por la Ley Nacional de Relaciones Laborales (que incluye la mayor parte del sector de la construcción) disminuyó del 14,7 % en 1984 al 5,7 % en 2022, lo que explica en gran medida la disminución de la sindicalización general en el sector privado.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dirty="0"/>
              <a:t>Aumento De La Fuerza Laboral No Sindicalizada En La Construcción: </a:t>
            </a:r>
            <a:r>
              <a:rPr lang="es-ES" dirty="0"/>
              <a:t>La fuerza laboral no sindicalizada en la construcción ha crecido de forma constante desde 1973, cuando era del 60,5 %, hasta alcanzar casi el 90 % en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dirty="0"/>
              <a:t>Diferencias Regionales: </a:t>
            </a:r>
            <a:r>
              <a:rPr lang="es-ES" dirty="0"/>
              <a:t>Si bien la densidad general es baja, se mantiene una fuerte presencia sindical en estados como Nueva York, California e Illinois, mientras que los estados con "derecho al trabajo" del sur suelen registrar tasas de sindicalización del 3 % al 4 %. Discrepancia reciente: Si bien la BLS informó un mínimo histórico del 10,3 % en 2024, NABTU (sindicatos de la construcción de América del Norte) informó una ganancia neta de 50 000 miembros en 2024 según recuentos internos, lo que sugiere que, si bien la tasa de sindicalización está cayendo, el número total de miembros puede fluctuar dependiendo de cómo se capture la membresía sindical (es decir, encuestando a los trabajadores versus verificando el recuento).</a:t>
            </a:r>
          </a:p>
          <a:p>
            <a:pPr marL="0" lvl="0" indent="0" algn="l" rtl="0">
              <a:lnSpc>
                <a:spcPct val="90000"/>
              </a:lnSpc>
              <a:spcBef>
                <a:spcPts val="0"/>
              </a:spcBef>
              <a:spcAft>
                <a:spcPts val="0"/>
              </a:spcAft>
              <a:buClr>
                <a:schemeClr val="dk1"/>
              </a:buClr>
              <a:buSzPts val="1200"/>
              <a:buFont typeface="Arial" panose="020B0604020202020204" pitchFamily="34" charset="0"/>
              <a:buNone/>
            </a:pPr>
            <a:r>
              <a:rPr lang="en-US" sz="1050" i="1" dirty="0"/>
              <a:t>Fuentes:</a:t>
            </a:r>
          </a:p>
          <a:p>
            <a:pPr marL="171450" indent="-171450">
              <a:lnSpc>
                <a:spcPct val="90000"/>
              </a:lnSpc>
              <a:buClr>
                <a:schemeClr val="dk1"/>
              </a:buClr>
              <a:buSzPts val="1200"/>
              <a:buFont typeface="Arial" panose="020B0604020202020204" pitchFamily="34" charset="0"/>
              <a:buChar char="•"/>
            </a:pPr>
            <a:r>
              <a:rPr lang="en-US" sz="1050" dirty="0">
                <a:hlinkClick r:id="rId3"/>
              </a:rPr>
              <a:t>https://www.congress.gov/crs-product/R47596</a:t>
            </a:r>
            <a:endParaRPr lang="en-US" sz="1050" i="1" dirty="0"/>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US" sz="1050" i="1" dirty="0">
                <a:hlinkClick r:id="rId4"/>
              </a:rPr>
              <a:t>https://www.abc.org/News-Media/News-Releases/abc-a-record-high-897-of-us-construction-workers-are-not-union-members#:~:text=28%2D%2DAccording%20to%20an%20Associated%20Builders%20and%20Contractors,prior%20historic%20low%20of%2010.7%25%20in%202023</a:t>
            </a:r>
            <a:r>
              <a:rPr lang="en-US" sz="1050" i="1" dirty="0"/>
              <a:t>.</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US" sz="1050" i="1" dirty="0">
                <a:hlinkClick r:id="rId5"/>
              </a:rPr>
              <a:t>https://www.bls.gov/spotlight/2016/union-membership-in-the-united-states/home.htm#:~:text=Hover%20over%20chart%20to%20view,End%20of%20interactive%20chart.&amp;text=The%20number%20of%20employed%20union,from%2012.4%20percent%20in%202008</a:t>
            </a:r>
            <a:r>
              <a:rPr lang="en-US" sz="1050" i="1" dirty="0"/>
              <a:t>. </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CA" sz="1050" i="1" dirty="0">
                <a:hlinkClick r:id="rId6"/>
              </a:rPr>
              <a:t>https://www.hamiltonproject.org/assets/files/UnionsEA_Web_8.19.pdf</a:t>
            </a:r>
            <a:endParaRPr lang="en-CA" sz="1050" i="1"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620581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INDIQUE que el gráfico muestra los totales del sector público de los últimos 18 meses para LU001010. El total es 1518.</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18</a:t>
            </a:fld>
            <a:endParaRPr lang="en-US" dirty="0"/>
          </a:p>
        </p:txBody>
      </p:sp>
    </p:spTree>
    <p:extLst>
      <p:ext uri="{BB962C8B-B14F-4D97-AF65-F5344CB8AC3E}">
        <p14:creationId xmlns:p14="http://schemas.microsoft.com/office/powerpoint/2010/main" val="3839032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INDIQUE que el gráfico muestra los totales del sector público de los últimos 18 meses para LU002301. El total es 1025.</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19</a:t>
            </a:fld>
            <a:endParaRPr lang="en-US" dirty="0"/>
          </a:p>
        </p:txBody>
      </p:sp>
    </p:spTree>
    <p:extLst>
      <p:ext uri="{BB962C8B-B14F-4D97-AF65-F5344CB8AC3E}">
        <p14:creationId xmlns:p14="http://schemas.microsoft.com/office/powerpoint/2010/main" val="9153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EXPLIQUE que el gráfico proporciona los totales combinados de LU001010 y LU002301. El total es 2543.</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20</a:t>
            </a:fld>
            <a:endParaRPr lang="en-US" dirty="0"/>
          </a:p>
        </p:txBody>
      </p:sp>
    </p:spTree>
    <p:extLst>
      <p:ext uri="{BB962C8B-B14F-4D97-AF65-F5344CB8AC3E}">
        <p14:creationId xmlns:p14="http://schemas.microsoft.com/office/powerpoint/2010/main" val="2312158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EXPLIQUE los aspectos más destacados de la década de 2000.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2011 - La Ley 10 de Wisconsin, oficialmente Ley de Reparación Presupuestaria de Wisconsin de 2011, fue una ley controvertida que limitó significativamente los derechos de negociación colectiva de la mayoría de los empleados del sector público, exceptuando a los trabajadores de seguridad pública. Exigía que los empleados públicos contribuyeran más a sus pensiones y seguros de salud, y limitaba la capacidad de la mayoría de los sindicatos del sector público para negociar contratos. La ley también exigía elecciones anuales de recertificación para los sindicatos, requiriendo el voto de la mayoría de todos los miembros del sindicato, no solo de quienes votaban, para mantener la certificación.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2011 - Propuesta 2 de Ohio: La legislatura de Ohio aprueba una ley que limita los derechos de negociación colectiva de los empleados públicos, pero es anulada por los votantes.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2017 - Iowa: Limita la negociación colectiva a los salarios base y establece límites a los aumentos salariales que pueden recibir los empleados. Obliga a los sindicatos a recertificarse al final de cada contrato. Si alguien no vota, se considera un voto en contra. También suspende la deducción de cuotas sindicales.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2018 - </a:t>
            </a:r>
            <a:r>
              <a:rPr lang="es-ES" dirty="0" err="1"/>
              <a:t>Janus</a:t>
            </a:r>
            <a:r>
              <a:rPr lang="es-ES" dirty="0"/>
              <a:t> contra AFSME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2022 - Los empleados públicos alcanzaron la mayor cifra de afiliación con 10 millones de miembros y una tasa de sindicalización del 33,1%.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2023 - El proyecto de ley 256 de Florida prohíbe la deducción de cuotas sindicales para los empleados públicos y exige que los sindicatos se recertifiquen anualmente si no alcanzan el 60% de afiliación.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2023 - La afiliación de los empleados públicos descendió a 7 millones de miembros y la tasa de sindicalización al 32%.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2024 - Un tribunal anula la Ley 10 en Wisconsin.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2025 - Utah limita los derechos de negociación colectiva de los empleados públicos.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2025 - El presidente Trump emitió una orden ejecutiva destinada a eliminar los derechos de negociación colectiva para una parte importante de los empleados federales, argumentando que era necesaria para la seguridad nacional.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21</a:t>
            </a:fld>
            <a:endParaRPr lang="en-US" dirty="0"/>
          </a:p>
        </p:txBody>
      </p:sp>
    </p:spTree>
    <p:extLst>
      <p:ext uri="{BB962C8B-B14F-4D97-AF65-F5344CB8AC3E}">
        <p14:creationId xmlns:p14="http://schemas.microsoft.com/office/powerpoint/2010/main" val="4145983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78.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26</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27</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31</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45</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2.xml"/><Relationship Id="rId7" Type="http://schemas.openxmlformats.org/officeDocument/2006/relationships/image" Target="../media/image46.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5.xml"/><Relationship Id="rId7" Type="http://schemas.openxmlformats.org/officeDocument/2006/relationships/image" Target="../media/image5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53.png"/><Relationship Id="rId11" Type="http://schemas.openxmlformats.org/officeDocument/2006/relationships/image" Target="../media/image7.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64.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44.xml"/><Relationship Id="rId7" Type="http://schemas.openxmlformats.org/officeDocument/2006/relationships/image" Target="../media/image69.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14.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s>
</file>

<file path=ppt/slides/_rels/slide4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4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6.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69985-8843-A6D4-44F5-0E9CE71EEE68}"/>
              </a:ext>
            </a:extLst>
          </p:cNvPr>
          <p:cNvSpPr>
            <a:spLocks noGrp="1"/>
          </p:cNvSpPr>
          <p:nvPr>
            <p:ph type="title"/>
          </p:nvPr>
        </p:nvSpPr>
        <p:spPr/>
        <p:txBody>
          <a:bodyPr/>
          <a:lstStyle/>
          <a:p>
            <a:r>
              <a:rPr lang="en-US" dirty="0" err="1">
                <a:solidFill>
                  <a:schemeClr val="bg1"/>
                </a:solidFill>
              </a:rPr>
              <a:t>Sindicalización</a:t>
            </a:r>
            <a:r>
              <a:rPr lang="en-US" dirty="0">
                <a:solidFill>
                  <a:schemeClr val="bg1"/>
                </a:solidFill>
              </a:rPr>
              <a:t> </a:t>
            </a:r>
            <a:r>
              <a:rPr lang="en-US" dirty="0"/>
              <a:t>del Sector Público</a:t>
            </a:r>
            <a:endParaRPr lang="en-CA" dirty="0"/>
          </a:p>
        </p:txBody>
      </p:sp>
      <p:sp>
        <p:nvSpPr>
          <p:cNvPr id="5" name="TextBox 4">
            <a:extLst>
              <a:ext uri="{FF2B5EF4-FFF2-40B4-BE49-F238E27FC236}">
                <a16:creationId xmlns:a16="http://schemas.microsoft.com/office/drawing/2014/main" id="{9E6B8EBD-6054-2D53-7E60-765827531B5A}"/>
              </a:ext>
            </a:extLst>
          </p:cNvPr>
          <p:cNvSpPr txBox="1"/>
          <p:nvPr/>
        </p:nvSpPr>
        <p:spPr>
          <a:xfrm>
            <a:off x="952501" y="1317456"/>
            <a:ext cx="9689223" cy="830997"/>
          </a:xfrm>
          <a:prstGeom prst="rect">
            <a:avLst/>
          </a:prstGeom>
          <a:noFill/>
        </p:spPr>
        <p:txBody>
          <a:bodyPr wrap="square">
            <a:spAutoFit/>
          </a:bodyPr>
          <a:lstStyle/>
          <a:p>
            <a:r>
              <a:rPr lang="es-ES" sz="2400" b="1" dirty="0">
                <a:latin typeface="Open Sans" panose="020B0606030504020204" pitchFamily="34" charset="0"/>
                <a:ea typeface="Open Sans" panose="020B0606030504020204" pitchFamily="34" charset="0"/>
                <a:cs typeface="Open Sans" panose="020B0606030504020204" pitchFamily="34" charset="0"/>
              </a:rPr>
              <a:t>La sindicalización en el sector público </a:t>
            </a:r>
            <a:r>
              <a:rPr lang="es-ES" sz="2400" dirty="0">
                <a:latin typeface="Open Sans" panose="020B0606030504020204" pitchFamily="34" charset="0"/>
                <a:ea typeface="Open Sans" panose="020B0606030504020204" pitchFamily="34" charset="0"/>
                <a:cs typeface="Open Sans" panose="020B0606030504020204" pitchFamily="34" charset="0"/>
              </a:rPr>
              <a:t>se refiere a la tasa a la que los sindicatos representan a los empleados del gobierno.</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7" name="Table 6">
            <a:extLst>
              <a:ext uri="{FF2B5EF4-FFF2-40B4-BE49-F238E27FC236}">
                <a16:creationId xmlns:a16="http://schemas.microsoft.com/office/drawing/2014/main" id="{170CF420-FC28-4877-87A4-EE5D6185D977}"/>
              </a:ext>
            </a:extLst>
          </p:cNvPr>
          <p:cNvGraphicFramePr>
            <a:graphicFrameLocks noGrp="1"/>
          </p:cNvGraphicFramePr>
          <p:nvPr/>
        </p:nvGraphicFramePr>
        <p:xfrm>
          <a:off x="1733112" y="2748386"/>
          <a:ext cx="8128000" cy="1371600"/>
        </p:xfrm>
        <a:graphic>
          <a:graphicData uri="http://schemas.openxmlformats.org/drawingml/2006/table">
            <a:tbl>
              <a:tblPr firstRow="1" bandRow="1">
                <a:tableStyleId>{073A0DAA-6AF3-43AB-8588-CEC1D06C72B9}</a:tableStyleId>
              </a:tblPr>
              <a:tblGrid>
                <a:gridCol w="4064000">
                  <a:extLst>
                    <a:ext uri="{9D8B030D-6E8A-4147-A177-3AD203B41FA5}">
                      <a16:colId xmlns:a16="http://schemas.microsoft.com/office/drawing/2014/main" val="43800833"/>
                    </a:ext>
                  </a:extLst>
                </a:gridCol>
                <a:gridCol w="4064000">
                  <a:extLst>
                    <a:ext uri="{9D8B030D-6E8A-4147-A177-3AD203B41FA5}">
                      <a16:colId xmlns:a16="http://schemas.microsoft.com/office/drawing/2014/main" val="529512113"/>
                    </a:ext>
                  </a:extLst>
                </a:gridCol>
              </a:tblGrid>
              <a:tr h="0">
                <a:tc gridSpan="2">
                  <a:txBody>
                    <a:bodyPr/>
                    <a:lstStyle/>
                    <a:p>
                      <a:pPr algn="ctr"/>
                      <a:r>
                        <a:rPr lang="en-US" sz="2400" dirty="0" err="1"/>
                        <a:t>Comparación</a:t>
                      </a:r>
                      <a:r>
                        <a:rPr lang="en-US" sz="2400" dirty="0"/>
                        <a:t> de 2024</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pPr algn="ctr"/>
                      <a:endParaRPr lang="en-CA" dirty="0"/>
                    </a:p>
                  </a:txBody>
                  <a:tcPr/>
                </a:tc>
                <a:extLst>
                  <a:ext uri="{0D108BD9-81ED-4DB2-BD59-A6C34878D82A}">
                    <a16:rowId xmlns:a16="http://schemas.microsoft.com/office/drawing/2014/main" val="2667411507"/>
                  </a:ext>
                </a:extLst>
              </a:tr>
              <a:tr h="0">
                <a:tc>
                  <a:txBody>
                    <a:bodyPr/>
                    <a:lstStyle/>
                    <a:p>
                      <a:pPr algn="ctr"/>
                      <a:r>
                        <a:rPr lang="en-US" sz="2400" dirty="0"/>
                        <a:t>Sector Público</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t>Sector Privado</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167406378"/>
                  </a:ext>
                </a:extLst>
              </a:tr>
              <a:tr h="370840">
                <a:tc>
                  <a:txBody>
                    <a:bodyPr/>
                    <a:lstStyle/>
                    <a:p>
                      <a:pPr algn="ctr"/>
                      <a:r>
                        <a:rPr lang="en-US" sz="2400" dirty="0"/>
                        <a:t>32.2%</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t>5.9%</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914007568"/>
                  </a:ext>
                </a:extLst>
              </a:tr>
            </a:tbl>
          </a:graphicData>
        </a:graphic>
      </p:graphicFrame>
      <p:sp>
        <p:nvSpPr>
          <p:cNvPr id="3" name="Footer Placeholder 1">
            <a:extLst>
              <a:ext uri="{FF2B5EF4-FFF2-40B4-BE49-F238E27FC236}">
                <a16:creationId xmlns:a16="http://schemas.microsoft.com/office/drawing/2014/main" id="{C64D0F96-6322-BFCD-CFBC-DBE35C5C9FB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2579642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DF89-370F-F8CC-8F61-033BDB0B08CD}"/>
              </a:ext>
            </a:extLst>
          </p:cNvPr>
          <p:cNvSpPr>
            <a:spLocks noGrp="1"/>
          </p:cNvSpPr>
          <p:nvPr>
            <p:ph type="title"/>
          </p:nvPr>
        </p:nvSpPr>
        <p:spPr/>
        <p:txBody>
          <a:bodyPr/>
          <a:lstStyle/>
          <a:p>
            <a:r>
              <a:rPr lang="es-ES" dirty="0">
                <a:solidFill>
                  <a:schemeClr val="bg1"/>
                </a:solidFill>
              </a:rPr>
              <a:t>Tendencia De Los Sindicatos De La Construcción </a:t>
            </a:r>
            <a:r>
              <a:rPr lang="es-ES" dirty="0"/>
              <a:t>Comparada Con La Tendencia De Los Sindicatos Del Sector Público</a:t>
            </a:r>
            <a:endParaRPr lang="en-CA" dirty="0">
              <a:solidFill>
                <a:schemeClr val="bg1"/>
              </a:solidFill>
            </a:endParaRPr>
          </a:p>
        </p:txBody>
      </p:sp>
      <p:pic>
        <p:nvPicPr>
          <p:cNvPr id="5" name="Picture 4">
            <a:extLst>
              <a:ext uri="{FF2B5EF4-FFF2-40B4-BE49-F238E27FC236}">
                <a16:creationId xmlns:a16="http://schemas.microsoft.com/office/drawing/2014/main" id="{20CAD538-2E99-414A-BCE1-2FE586A9430A}"/>
              </a:ext>
            </a:extLst>
          </p:cNvPr>
          <p:cNvPicPr>
            <a:picLocks noChangeAspect="1"/>
          </p:cNvPicPr>
          <p:nvPr/>
        </p:nvPicPr>
        <p:blipFill>
          <a:blip r:embed="rId3"/>
          <a:srcRect t="11110"/>
          <a:stretch/>
        </p:blipFill>
        <p:spPr>
          <a:xfrm>
            <a:off x="6172200" y="2120900"/>
            <a:ext cx="5936868" cy="2492360"/>
          </a:xfrm>
          <a:prstGeom prst="rect">
            <a:avLst/>
          </a:prstGeom>
        </p:spPr>
      </p:pic>
      <p:pic>
        <p:nvPicPr>
          <p:cNvPr id="7" name="Picture 6">
            <a:extLst>
              <a:ext uri="{FF2B5EF4-FFF2-40B4-BE49-F238E27FC236}">
                <a16:creationId xmlns:a16="http://schemas.microsoft.com/office/drawing/2014/main" id="{3BF3984F-067B-8884-F3DC-B3B741689630}"/>
              </a:ext>
            </a:extLst>
          </p:cNvPr>
          <p:cNvPicPr>
            <a:picLocks noChangeAspect="1"/>
          </p:cNvPicPr>
          <p:nvPr/>
        </p:nvPicPr>
        <p:blipFill>
          <a:blip r:embed="rId4"/>
          <a:srcRect t="11110" r="2752"/>
          <a:stretch/>
        </p:blipFill>
        <p:spPr>
          <a:xfrm>
            <a:off x="266725" y="2120900"/>
            <a:ext cx="5834429" cy="2492360"/>
          </a:xfrm>
          <a:prstGeom prst="rect">
            <a:avLst/>
          </a:prstGeom>
        </p:spPr>
      </p:pic>
      <p:sp>
        <p:nvSpPr>
          <p:cNvPr id="8" name="TextBox 7">
            <a:extLst>
              <a:ext uri="{FF2B5EF4-FFF2-40B4-BE49-F238E27FC236}">
                <a16:creationId xmlns:a16="http://schemas.microsoft.com/office/drawing/2014/main" id="{8F7D9611-6FD3-64B6-EB0F-198C8B92BEE0}"/>
              </a:ext>
            </a:extLst>
          </p:cNvPr>
          <p:cNvSpPr txBox="1"/>
          <p:nvPr/>
        </p:nvSpPr>
        <p:spPr>
          <a:xfrm>
            <a:off x="614570" y="1458406"/>
            <a:ext cx="5138737" cy="646331"/>
          </a:xfrm>
          <a:prstGeom prst="rect">
            <a:avLst/>
          </a:prstGeom>
          <a:noFill/>
        </p:spPr>
        <p:txBody>
          <a:bodyPr wrap="square">
            <a:spAutoFit/>
          </a:bodyPr>
          <a:lstStyle/>
          <a:p>
            <a:pPr algn="ctr"/>
            <a:r>
              <a:rPr lang="es-ES" b="1" dirty="0"/>
              <a:t>% Aproximado De Trabajadores De La Construcción En Sindicatos (1984-2024)</a:t>
            </a:r>
            <a:endParaRPr lang="en-CA" b="1" dirty="0"/>
          </a:p>
        </p:txBody>
      </p:sp>
      <p:sp>
        <p:nvSpPr>
          <p:cNvPr id="10" name="TextBox 9">
            <a:extLst>
              <a:ext uri="{FF2B5EF4-FFF2-40B4-BE49-F238E27FC236}">
                <a16:creationId xmlns:a16="http://schemas.microsoft.com/office/drawing/2014/main" id="{6F313807-D044-BB0B-D946-38247DA91E66}"/>
              </a:ext>
            </a:extLst>
          </p:cNvPr>
          <p:cNvSpPr txBox="1"/>
          <p:nvPr/>
        </p:nvSpPr>
        <p:spPr>
          <a:xfrm>
            <a:off x="6438695" y="1471299"/>
            <a:ext cx="5270500" cy="646331"/>
          </a:xfrm>
          <a:prstGeom prst="rect">
            <a:avLst/>
          </a:prstGeom>
          <a:noFill/>
        </p:spPr>
        <p:txBody>
          <a:bodyPr wrap="square">
            <a:spAutoFit/>
          </a:bodyPr>
          <a:lstStyle/>
          <a:p>
            <a:pPr algn="ctr"/>
            <a:r>
              <a:rPr lang="es-ES" b="1" dirty="0"/>
              <a:t>Densidad Sindical En El Sector Público </a:t>
            </a:r>
          </a:p>
          <a:p>
            <a:pPr algn="ctr"/>
            <a:r>
              <a:rPr lang="es-ES" b="1" dirty="0"/>
              <a:t>(Porcentaje De Empleados)</a:t>
            </a:r>
            <a:endParaRPr lang="en-CA" b="1" dirty="0"/>
          </a:p>
        </p:txBody>
      </p:sp>
      <p:sp>
        <p:nvSpPr>
          <p:cNvPr id="3" name="Footer Placeholder 1">
            <a:extLst>
              <a:ext uri="{FF2B5EF4-FFF2-40B4-BE49-F238E27FC236}">
                <a16:creationId xmlns:a16="http://schemas.microsoft.com/office/drawing/2014/main" id="{572A85A4-8308-78BE-CFDD-3AC7B579B7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3771746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LU001010 </a:t>
            </a:r>
            <a:r>
              <a:rPr lang="en-US" dirty="0"/>
              <a:t>Sector Público: </a:t>
            </a:r>
            <a:r>
              <a:rPr lang="en-US" dirty="0" err="1"/>
              <a:t>Totales</a:t>
            </a:r>
            <a:r>
              <a:rPr lang="en-US" dirty="0"/>
              <a:t> de 18 Meses de Historia</a:t>
            </a:r>
            <a:endParaRPr lang="en-CA" dirty="0"/>
          </a:p>
        </p:txBody>
      </p:sp>
      <p:pic>
        <p:nvPicPr>
          <p:cNvPr id="3" name="Picture 10">
            <a:extLst>
              <a:ext uri="{FF2B5EF4-FFF2-40B4-BE49-F238E27FC236}">
                <a16:creationId xmlns:a16="http://schemas.microsoft.com/office/drawing/2014/main" id="{BD985DF8-1CC9-8837-8C4E-54A8208E2D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329630" y="979714"/>
            <a:ext cx="9381913" cy="5121044"/>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1">
            <a:extLst>
              <a:ext uri="{FF2B5EF4-FFF2-40B4-BE49-F238E27FC236}">
                <a16:creationId xmlns:a16="http://schemas.microsoft.com/office/drawing/2014/main" id="{0E57AA09-0601-1A70-2FEB-579E3C4D8A4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4189320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LU002301 </a:t>
            </a:r>
            <a:r>
              <a:rPr lang="en-US" dirty="0"/>
              <a:t>Sector Público: </a:t>
            </a:r>
            <a:r>
              <a:rPr lang="en-US" dirty="0" err="1"/>
              <a:t>Totales</a:t>
            </a:r>
            <a:r>
              <a:rPr lang="en-US" dirty="0"/>
              <a:t> de 18 Meses de Historia</a:t>
            </a:r>
            <a:endParaRPr lang="en-CA" dirty="0"/>
          </a:p>
        </p:txBody>
      </p:sp>
      <p:pic>
        <p:nvPicPr>
          <p:cNvPr id="3" name="Picture 10">
            <a:extLst>
              <a:ext uri="{FF2B5EF4-FFF2-40B4-BE49-F238E27FC236}">
                <a16:creationId xmlns:a16="http://schemas.microsoft.com/office/drawing/2014/main" id="{9C588035-32A7-891A-AD5D-1059DF53C3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088570" y="950684"/>
            <a:ext cx="9245601" cy="5046639"/>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1">
            <a:extLst>
              <a:ext uri="{FF2B5EF4-FFF2-40B4-BE49-F238E27FC236}">
                <a16:creationId xmlns:a16="http://schemas.microsoft.com/office/drawing/2014/main" id="{CA375823-3A0D-518A-363A-6AF413563E41}"/>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173578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LU001010 and LU002301 </a:t>
            </a:r>
            <a:r>
              <a:rPr lang="en-US" dirty="0"/>
              <a:t>Sector Público: </a:t>
            </a:r>
            <a:r>
              <a:rPr lang="en-US" dirty="0" err="1"/>
              <a:t>Totales</a:t>
            </a:r>
            <a:r>
              <a:rPr lang="en-US" dirty="0"/>
              <a:t> de 18 Meses de Historia</a:t>
            </a:r>
            <a:endParaRPr lang="en-CA" dirty="0"/>
          </a:p>
        </p:txBody>
      </p:sp>
      <p:pic>
        <p:nvPicPr>
          <p:cNvPr id="4" name="Picture 10">
            <a:extLst>
              <a:ext uri="{FF2B5EF4-FFF2-40B4-BE49-F238E27FC236}">
                <a16:creationId xmlns:a16="http://schemas.microsoft.com/office/drawing/2014/main" id="{50FA2439-EEF8-1FAA-4DF8-5B3DAD7576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416050" y="874486"/>
            <a:ext cx="9359900" cy="5109028"/>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1">
            <a:extLst>
              <a:ext uri="{FF2B5EF4-FFF2-40B4-BE49-F238E27FC236}">
                <a16:creationId xmlns:a16="http://schemas.microsoft.com/office/drawing/2014/main" id="{C24C21A4-1F87-632F-A00D-C543F4E03F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473926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87107-74F6-B6EA-2B40-004975B5A959}"/>
              </a:ext>
            </a:extLst>
          </p:cNvPr>
          <p:cNvSpPr>
            <a:spLocks noGrp="1"/>
          </p:cNvSpPr>
          <p:nvPr>
            <p:ph type="title"/>
          </p:nvPr>
        </p:nvSpPr>
        <p:spPr/>
        <p:txBody>
          <a:bodyPr/>
          <a:lstStyle/>
          <a:p>
            <a:r>
              <a:rPr lang="es-ES" dirty="0">
                <a:solidFill>
                  <a:schemeClr val="bg1"/>
                </a:solidFill>
              </a:rPr>
              <a:t>Cronología de la Sindicalización </a:t>
            </a:r>
            <a:r>
              <a:rPr lang="es-ES" dirty="0"/>
              <a:t>en el Sector Público</a:t>
            </a:r>
            <a:endParaRPr lang="en-CA" dirty="0"/>
          </a:p>
        </p:txBody>
      </p:sp>
      <p:sp>
        <p:nvSpPr>
          <p:cNvPr id="61" name="TextBox 57">
            <a:extLst>
              <a:ext uri="{FF2B5EF4-FFF2-40B4-BE49-F238E27FC236}">
                <a16:creationId xmlns:a16="http://schemas.microsoft.com/office/drawing/2014/main" id="{5BF4D458-107E-D83E-CEE2-033CF0CFBA92}"/>
              </a:ext>
            </a:extLst>
          </p:cNvPr>
          <p:cNvSpPr txBox="1"/>
          <p:nvPr/>
        </p:nvSpPr>
        <p:spPr>
          <a:xfrm>
            <a:off x="6030276" y="1628608"/>
            <a:ext cx="728478" cy="415087"/>
          </a:xfrm>
          <a:prstGeom prst="rect">
            <a:avLst/>
          </a:prstGeom>
        </p:spPr>
        <p:txBody>
          <a:bodyPr lIns="0" tIns="0" rIns="0" bIns="0" rtlCol="0" anchor="ctr"/>
          <a:lstStyle/>
          <a:p>
            <a:pPr marL="0" lvl="0" indent="0" algn="ctr">
              <a:lnSpc>
                <a:spcPts val="1926"/>
              </a:lnSpc>
              <a:spcBef>
                <a:spcPct val="0"/>
              </a:spcBef>
            </a:pPr>
            <a:r>
              <a:rPr lang="en-US" sz="1375" b="1" u="none" strike="noStrike" dirty="0">
                <a:solidFill>
                  <a:srgbClr val="FAFAFA"/>
                </a:solidFill>
                <a:latin typeface="Arimo Bold"/>
                <a:ea typeface="Arimo Bold"/>
                <a:cs typeface="Arimo Bold"/>
                <a:sym typeface="Arimo Bold"/>
              </a:rPr>
              <a:t>735</a:t>
            </a:r>
          </a:p>
        </p:txBody>
      </p:sp>
      <p:sp>
        <p:nvSpPr>
          <p:cNvPr id="139" name="TextBox 88">
            <a:extLst>
              <a:ext uri="{FF2B5EF4-FFF2-40B4-BE49-F238E27FC236}">
                <a16:creationId xmlns:a16="http://schemas.microsoft.com/office/drawing/2014/main" id="{BB973D2C-D8C0-F2BD-C8FD-3260A182855A}"/>
              </a:ext>
            </a:extLst>
          </p:cNvPr>
          <p:cNvSpPr txBox="1"/>
          <p:nvPr/>
        </p:nvSpPr>
        <p:spPr>
          <a:xfrm>
            <a:off x="8415998" y="1322500"/>
            <a:ext cx="1585576" cy="984885"/>
          </a:xfrm>
          <a:prstGeom prst="rect">
            <a:avLst/>
          </a:prstGeom>
        </p:spPr>
        <p:txBody>
          <a:bodyPr wrap="square" lIns="0" tIns="0" rIns="0" bIns="0" rtlCol="0" anchor="t">
            <a:spAutoFit/>
          </a:bodyPr>
          <a:lstStyle/>
          <a:p>
            <a:pPr marL="0" lvl="0" indent="0" algn="ct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Wisconsin</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Ley 10 de 2011, anulada en 2024.</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pic>
        <p:nvPicPr>
          <p:cNvPr id="1026" name="Picture 2" descr="US Map Image of United States Black and White North America Outline Map  Printable With State Names - Etsy Norway">
            <a:extLst>
              <a:ext uri="{FF2B5EF4-FFF2-40B4-BE49-F238E27FC236}">
                <a16:creationId xmlns:a16="http://schemas.microsoft.com/office/drawing/2014/main" id="{423CD4D3-66E7-F120-0E73-E6BFBFBC8473}"/>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452520" y="1039198"/>
            <a:ext cx="7036875" cy="54129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88">
            <a:extLst>
              <a:ext uri="{FF2B5EF4-FFF2-40B4-BE49-F238E27FC236}">
                <a16:creationId xmlns:a16="http://schemas.microsoft.com/office/drawing/2014/main" id="{C150012E-1BE9-F6DF-1DB0-9EEE7A5F7F35}"/>
              </a:ext>
            </a:extLst>
          </p:cNvPr>
          <p:cNvSpPr txBox="1"/>
          <p:nvPr/>
        </p:nvSpPr>
        <p:spPr>
          <a:xfrm>
            <a:off x="10274590" y="4027370"/>
            <a:ext cx="1903831" cy="1477328"/>
          </a:xfrm>
          <a:prstGeom prst="rect">
            <a:avLst/>
          </a:prstGeom>
        </p:spPr>
        <p:txBody>
          <a:bodyPr wrap="square" lIns="0" tIns="0" rIns="0" bIns="0" rtlCol="0" anchor="t">
            <a:spAutoFit/>
          </a:bodyPr>
          <a:lstStyle/>
          <a:p>
            <a:pPr marL="0" lvl="0" indent="0">
              <a:spcBef>
                <a:spcPct val="0"/>
              </a:spcBef>
            </a:pP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Florida</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Proyecto de ley 256</a:t>
            </a:r>
          </a:p>
          <a:p>
            <a:pPr marL="0" lvl="0" indent="0">
              <a:spcBef>
                <a:spcPct val="0"/>
              </a:spcBef>
            </a:pP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-El número de miembros se redujo a 7 millones en 2023.</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137" name="TextBox 88">
            <a:extLst>
              <a:ext uri="{FF2B5EF4-FFF2-40B4-BE49-F238E27FC236}">
                <a16:creationId xmlns:a16="http://schemas.microsoft.com/office/drawing/2014/main" id="{63D0ADD7-F0AF-AADF-C5C6-9102BAF9A584}"/>
              </a:ext>
            </a:extLst>
          </p:cNvPr>
          <p:cNvSpPr txBox="1"/>
          <p:nvPr/>
        </p:nvSpPr>
        <p:spPr>
          <a:xfrm>
            <a:off x="3887834" y="3182776"/>
            <a:ext cx="2041562" cy="1477328"/>
          </a:xfrm>
          <a:prstGeom prst="rect">
            <a:avLst/>
          </a:prstGeom>
        </p:spPr>
        <p:txBody>
          <a:bodyPr wrap="square" lIns="0" tIns="0" rIns="0" bIns="0" rtlCol="0" anchor="t">
            <a:spAutoFit/>
          </a:bodyPr>
          <a:lstStyle/>
          <a:p>
            <a:pPr marL="0" lvl="0" indent="0">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Utah</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limita los derechos de negociación colectiva de los empleados públicos en 2025.</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9" name="TextBox 88">
            <a:extLst>
              <a:ext uri="{FF2B5EF4-FFF2-40B4-BE49-F238E27FC236}">
                <a16:creationId xmlns:a16="http://schemas.microsoft.com/office/drawing/2014/main" id="{7C5C08C0-A699-38EF-FCFB-0A011739B93A}"/>
              </a:ext>
            </a:extLst>
          </p:cNvPr>
          <p:cNvSpPr txBox="1"/>
          <p:nvPr/>
        </p:nvSpPr>
        <p:spPr>
          <a:xfrm>
            <a:off x="10244262" y="1251613"/>
            <a:ext cx="1850140" cy="1231106"/>
          </a:xfrm>
          <a:prstGeom prst="rect">
            <a:avLst/>
          </a:prstGeom>
        </p:spPr>
        <p:txBody>
          <a:bodyPr wrap="square" lIns="0" tIns="0" rIns="0" bIns="0" rtlCol="0" anchor="t">
            <a:spAutoFit/>
          </a:bodyPr>
          <a:lstStyle/>
          <a:p>
            <a:pPr marL="0" lvl="0" indent="0">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Ohio</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En 2011, promulgó una ley que limitaba los derechos de los radioaficionados.</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10" name="Oval 9">
            <a:extLst>
              <a:ext uri="{FF2B5EF4-FFF2-40B4-BE49-F238E27FC236}">
                <a16:creationId xmlns:a16="http://schemas.microsoft.com/office/drawing/2014/main" id="{FA34E457-0AF8-3380-A9BE-B032F38E764B}"/>
              </a:ext>
            </a:extLst>
          </p:cNvPr>
          <p:cNvSpPr/>
          <p:nvPr/>
        </p:nvSpPr>
        <p:spPr>
          <a:xfrm>
            <a:off x="8575964" y="2647288"/>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844EDA4D-5F85-76C8-1318-5F2F839FD2DF}"/>
              </a:ext>
            </a:extLst>
          </p:cNvPr>
          <p:cNvSpPr/>
          <p:nvPr/>
        </p:nvSpPr>
        <p:spPr>
          <a:xfrm>
            <a:off x="9432656" y="3257617"/>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a:extLst>
              <a:ext uri="{FF2B5EF4-FFF2-40B4-BE49-F238E27FC236}">
                <a16:creationId xmlns:a16="http://schemas.microsoft.com/office/drawing/2014/main" id="{9B5F01FC-1388-59A4-8298-7773D7160466}"/>
              </a:ext>
            </a:extLst>
          </p:cNvPr>
          <p:cNvSpPr/>
          <p:nvPr/>
        </p:nvSpPr>
        <p:spPr>
          <a:xfrm>
            <a:off x="9912159" y="4975901"/>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a:extLst>
              <a:ext uri="{FF2B5EF4-FFF2-40B4-BE49-F238E27FC236}">
                <a16:creationId xmlns:a16="http://schemas.microsoft.com/office/drawing/2014/main" id="{68FE753E-40E0-9EEF-2089-2AEB21148C08}"/>
              </a:ext>
            </a:extLst>
          </p:cNvPr>
          <p:cNvSpPr/>
          <p:nvPr/>
        </p:nvSpPr>
        <p:spPr>
          <a:xfrm>
            <a:off x="6269824" y="3318519"/>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Oval 20">
            <a:extLst>
              <a:ext uri="{FF2B5EF4-FFF2-40B4-BE49-F238E27FC236}">
                <a16:creationId xmlns:a16="http://schemas.microsoft.com/office/drawing/2014/main" id="{28358845-0810-593D-E48F-0587FF03AD4B}"/>
              </a:ext>
            </a:extLst>
          </p:cNvPr>
          <p:cNvSpPr/>
          <p:nvPr/>
        </p:nvSpPr>
        <p:spPr>
          <a:xfrm>
            <a:off x="7971748" y="2868247"/>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88">
            <a:extLst>
              <a:ext uri="{FF2B5EF4-FFF2-40B4-BE49-F238E27FC236}">
                <a16:creationId xmlns:a16="http://schemas.microsoft.com/office/drawing/2014/main" id="{C9125AC5-7F02-FAB1-7161-C70459D6FC45}"/>
              </a:ext>
            </a:extLst>
          </p:cNvPr>
          <p:cNvSpPr txBox="1"/>
          <p:nvPr/>
        </p:nvSpPr>
        <p:spPr>
          <a:xfrm>
            <a:off x="5929396" y="1259276"/>
            <a:ext cx="2041562" cy="738664"/>
          </a:xfrm>
          <a:prstGeom prst="rect">
            <a:avLst/>
          </a:prstGeom>
        </p:spPr>
        <p:txBody>
          <a:bodyPr wrap="square" lIns="0" tIns="0" rIns="0" bIns="0" rtlCol="0" anchor="t">
            <a:spAutoFit/>
          </a:bodyPr>
          <a:lstStyle/>
          <a:p>
            <a:pPr marL="0" lvl="0" indent="0" algn="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Iowa</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s-E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CB establece límites, y los límites aumentan en 2017.</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pic>
        <p:nvPicPr>
          <p:cNvPr id="6" name="Picture 5">
            <a:extLst>
              <a:ext uri="{FF2B5EF4-FFF2-40B4-BE49-F238E27FC236}">
                <a16:creationId xmlns:a16="http://schemas.microsoft.com/office/drawing/2014/main" id="{3BD1CE24-9F7B-2597-5968-C2A4DEA4D8CA}"/>
              </a:ext>
            </a:extLst>
          </p:cNvPr>
          <p:cNvPicPr>
            <a:picLocks noChangeAspect="1"/>
          </p:cNvPicPr>
          <p:nvPr/>
        </p:nvPicPr>
        <p:blipFill>
          <a:blip r:embed="rId5"/>
          <a:stretch>
            <a:fillRect/>
          </a:stretch>
        </p:blipFill>
        <p:spPr>
          <a:xfrm>
            <a:off x="8079578" y="5633101"/>
            <a:ext cx="3378813" cy="427698"/>
          </a:xfrm>
          <a:prstGeom prst="rect">
            <a:avLst/>
          </a:prstGeom>
        </p:spPr>
      </p:pic>
      <p:pic>
        <p:nvPicPr>
          <p:cNvPr id="12" name="Picture 11">
            <a:extLst>
              <a:ext uri="{FF2B5EF4-FFF2-40B4-BE49-F238E27FC236}">
                <a16:creationId xmlns:a16="http://schemas.microsoft.com/office/drawing/2014/main" id="{8E94FA76-5898-1F55-805A-88655F16C4AF}"/>
              </a:ext>
            </a:extLst>
          </p:cNvPr>
          <p:cNvPicPr>
            <a:picLocks noChangeAspect="1"/>
          </p:cNvPicPr>
          <p:nvPr/>
        </p:nvPicPr>
        <p:blipFill>
          <a:blip r:embed="rId6"/>
          <a:stretch>
            <a:fillRect/>
          </a:stretch>
        </p:blipFill>
        <p:spPr>
          <a:xfrm>
            <a:off x="994207" y="2466932"/>
            <a:ext cx="2698727" cy="1454508"/>
          </a:xfrm>
          <a:prstGeom prst="rect">
            <a:avLst/>
          </a:prstGeom>
        </p:spPr>
      </p:pic>
      <p:sp>
        <p:nvSpPr>
          <p:cNvPr id="4" name="Footer Placeholder 1">
            <a:extLst>
              <a:ext uri="{FF2B5EF4-FFF2-40B4-BE49-F238E27FC236}">
                <a16:creationId xmlns:a16="http://schemas.microsoft.com/office/drawing/2014/main" id="{6C222DDD-91D0-2D14-7B1C-D1C8007F537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855130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78</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8" name="Picture 7">
            <a:extLst>
              <a:ext uri="{FF2B5EF4-FFF2-40B4-BE49-F238E27FC236}">
                <a16:creationId xmlns:a16="http://schemas.microsoft.com/office/drawing/2014/main" id="{C1007BCC-37E2-4120-B5D3-B704C7EDD059}"/>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9" name="Rectangle 8">
            <a:extLst>
              <a:ext uri="{FF2B5EF4-FFF2-40B4-BE49-F238E27FC236}">
                <a16:creationId xmlns:a16="http://schemas.microsoft.com/office/drawing/2014/main" id="{F4C59D05-E7CE-424B-8834-0C04410E4E40}"/>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78, 1984-2025</a:t>
            </a:r>
          </a:p>
        </p:txBody>
      </p:sp>
      <p:pic>
        <p:nvPicPr>
          <p:cNvPr id="11" name="Picture 10">
            <a:extLst>
              <a:ext uri="{FF2B5EF4-FFF2-40B4-BE49-F238E27FC236}">
                <a16:creationId xmlns:a16="http://schemas.microsoft.com/office/drawing/2014/main" id="{C9BEF7C7-A909-4D93-AF02-E7F199D82CCA}"/>
              </a:ext>
            </a:extLst>
          </p:cNvPr>
          <p:cNvPicPr>
            <a:picLocks noChangeAspect="1"/>
          </p:cNvPicPr>
          <p:nvPr/>
        </p:nvPicPr>
        <p:blipFill rotWithShape="1">
          <a:blip r:embed="rId6"/>
          <a:srcRect t="9013"/>
          <a:stretch/>
        </p:blipFill>
        <p:spPr>
          <a:xfrm>
            <a:off x="2131201" y="1341120"/>
            <a:ext cx="7270471" cy="426552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 name="Footer Placeholder 1">
            <a:extLst>
              <a:ext uri="{FF2B5EF4-FFF2-40B4-BE49-F238E27FC236}">
                <a16:creationId xmlns:a16="http://schemas.microsoft.com/office/drawing/2014/main" id="{3AA13A39-9EB1-7633-A94D-D187B4D7AC0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190</TotalTime>
  <Words>15048</Words>
  <Application>Microsoft Office PowerPoint</Application>
  <PresentationFormat>Widescreen</PresentationFormat>
  <Paragraphs>731</Paragraphs>
  <Slides>45</Slides>
  <Notes>45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Aptos Narrow</vt:lpstr>
      <vt:lpstr>Arial</vt:lpstr>
      <vt:lpstr>Arimo Bold</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Sindicalización del Sector Público</vt:lpstr>
      <vt:lpstr>Tendencia De Los Sindicatos De La Construcción Comparada Con La Tendencia De Los Sindicatos Del Sector Público</vt:lpstr>
      <vt:lpstr>DC 78 LU001010 Sector Público: Totales de 18 Meses de Historia</vt:lpstr>
      <vt:lpstr>DC 78 LU002301 Sector Público: Totales de 18 Meses de Historia</vt:lpstr>
      <vt:lpstr>DC 78 LU001010 and LU002301 Sector Público: Totales de 18 Meses de Historia</vt:lpstr>
      <vt:lpstr>Cronología de la Sindicalización en el Sector Público</vt:lpstr>
      <vt:lpstr>Tendencia de Afiliación del Concejo Distrital 78</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cp:revision>
  <dcterms:created xsi:type="dcterms:W3CDTF">2024-09-19T19:34:13Z</dcterms:created>
  <dcterms:modified xsi:type="dcterms:W3CDTF">2026-02-16T21:00:38Z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