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tags/tag27.xml" ContentType="application/vnd.openxmlformats-officedocument.presentationml.tags+xml"/>
  <Override PartName="/ppt/notesSlides/notesSlide32.xml" ContentType="application/vnd.openxmlformats-officedocument.presentationml.notesSlide+xml"/>
  <Override PartName="/ppt/tags/tag28.xml" ContentType="application/vnd.openxmlformats-officedocument.presentationml.tags+xml"/>
  <Override PartName="/ppt/notesSlides/notesSlide33.xml" ContentType="application/vnd.openxmlformats-officedocument.presentationml.notesSlide+xml"/>
  <Override PartName="/ppt/tags/tag29.xml" ContentType="application/vnd.openxmlformats-officedocument.presentationml.tags+xml"/>
  <Override PartName="/ppt/notesSlides/notesSlide34.xml" ContentType="application/vnd.openxmlformats-officedocument.presentationml.notesSlide+xml"/>
  <Override PartName="/ppt/tags/tag30.xml" ContentType="application/vnd.openxmlformats-officedocument.presentationml.tags+xml"/>
  <Override PartName="/ppt/notesSlides/notesSlide35.xml" ContentType="application/vnd.openxmlformats-officedocument.presentationml.notesSlide+xml"/>
  <Override PartName="/ppt/tags/tag31.xml" ContentType="application/vnd.openxmlformats-officedocument.presentationml.tags+xml"/>
  <Override PartName="/ppt/notesSlides/notesSlide36.xml" ContentType="application/vnd.openxmlformats-officedocument.presentationml.notesSlide+xml"/>
  <Override PartName="/ppt/tags/tag32.xml" ContentType="application/vnd.openxmlformats-officedocument.presentationml.tags+xml"/>
  <Override PartName="/ppt/notesSlides/notesSlide37.xml" ContentType="application/vnd.openxmlformats-officedocument.presentationml.notesSlide+xml"/>
  <Override PartName="/ppt/tags/tag33.xml" ContentType="application/vnd.openxmlformats-officedocument.presentationml.tags+xml"/>
  <Override PartName="/ppt/notesSlides/notesSlide38.xml" ContentType="application/vnd.openxmlformats-officedocument.presentationml.notesSlide+xml"/>
  <Override PartName="/ppt/tags/tag34.xml" ContentType="application/vnd.openxmlformats-officedocument.presentationml.tags+xml"/>
  <Override PartName="/ppt/notesSlides/notesSlide39.xml" ContentType="application/vnd.openxmlformats-officedocument.presentationml.notesSlide+xml"/>
  <Override PartName="/ppt/tags/tag35.xml" ContentType="application/vnd.openxmlformats-officedocument.presentationml.tags+xml"/>
  <Override PartName="/ppt/notesSlides/notesSlide40.xml" ContentType="application/vnd.openxmlformats-officedocument.presentationml.notesSlide+xml"/>
  <Override PartName="/ppt/tags/tag36.xml" ContentType="application/vnd.openxmlformats-officedocument.presentationml.tags+xml"/>
  <Override PartName="/ppt/notesSlides/notesSlide41.xml" ContentType="application/vnd.openxmlformats-officedocument.presentationml.notesSlide+xml"/>
  <Override PartName="/ppt/tags/tag37.xml" ContentType="application/vnd.openxmlformats-officedocument.presentationml.tags+xml"/>
  <Override PartName="/ppt/notesSlides/notesSlide42.xml" ContentType="application/vnd.openxmlformats-officedocument.presentationml.notesSlide+xml"/>
  <Override PartName="/ppt/tags/tag38.xml" ContentType="application/vnd.openxmlformats-officedocument.presentationml.tags+xml"/>
  <Override PartName="/ppt/notesSlides/notesSlide43.xml" ContentType="application/vnd.openxmlformats-officedocument.presentationml.notesSlide+xml"/>
  <Override PartName="/ppt/tags/tag39.xml" ContentType="application/vnd.openxmlformats-officedocument.presentationml.tags+xml"/>
  <Override PartName="/ppt/notesSlides/notesSlide44.xml" ContentType="application/vnd.openxmlformats-officedocument.presentationml.notesSlide+xml"/>
  <Override PartName="/ppt/tags/tag40.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401" r:id="rId20"/>
    <p:sldId id="404" r:id="rId21"/>
    <p:sldId id="406" r:id="rId22"/>
    <p:sldId id="407" r:id="rId23"/>
    <p:sldId id="405" r:id="rId24"/>
    <p:sldId id="403" r:id="rId25"/>
    <p:sldId id="363" r:id="rId26"/>
    <p:sldId id="330" r:id="rId27"/>
    <p:sldId id="290" r:id="rId28"/>
    <p:sldId id="339" r:id="rId29"/>
    <p:sldId id="340" r:id="rId30"/>
    <p:sldId id="342" r:id="rId31"/>
    <p:sldId id="294" r:id="rId32"/>
    <p:sldId id="331" r:id="rId33"/>
    <p:sldId id="368" r:id="rId34"/>
    <p:sldId id="383" r:id="rId35"/>
    <p:sldId id="384" r:id="rId36"/>
    <p:sldId id="385" r:id="rId37"/>
    <p:sldId id="386" r:id="rId38"/>
    <p:sldId id="387" r:id="rId39"/>
    <p:sldId id="388" r:id="rId40"/>
    <p:sldId id="389" r:id="rId41"/>
    <p:sldId id="393" r:id="rId42"/>
    <p:sldId id="394" r:id="rId43"/>
    <p:sldId id="395" r:id="rId44"/>
    <p:sldId id="396" r:id="rId45"/>
    <p:sldId id="390" r:id="rId46"/>
    <p:sldId id="391" r:id="rId47"/>
    <p:sldId id="400" r:id="rId48"/>
    <p:sldId id="392" r:id="rId49"/>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75371" autoAdjust="0"/>
  </p:normalViewPr>
  <p:slideViewPr>
    <p:cSldViewPr snapToGrid="0" showGuides="1">
      <p:cViewPr varScale="1">
        <p:scale>
          <a:sx n="49" d="100"/>
          <a:sy n="49" d="100"/>
        </p:scale>
        <p:origin x="1216" y="4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2026-02-16</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2/16/2026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ongress.gov/crs-product/R47596"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hamiltonproject.org/assets/files/UnionsEA_Web_8.19.pdf" TargetMode="External"/><Relationship Id="rId5" Type="http://schemas.openxmlformats.org/officeDocument/2006/relationships/hyperlink" Target="https://www.bls.gov/spotlight/2016/union-membership-in-the-united-states/home.htm#:~:text=Hover%20over%20chart%20to%20view,End%20of%20interactive%20chart.&amp;text=The%20number%20of%20employed%20union,from%2012.4%20percent%20in%202008" TargetMode="External"/><Relationship Id="rId4" Type="http://schemas.openxmlformats.org/officeDocument/2006/relationships/hyperlink" Target="https://www.abc.org/News-Media/News-Releases/abc-a-record-high-897-of-us-construction-workers-are-not-union-members#:~:text=28%2D%2DAccording%20to%20an%20Associated%20Builders%20and%20Contractors,prior%20historic%20low%20of%2010.7%25%20in%202023"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 What is Public Sector Unionization? </a:t>
            </a:r>
            <a:r>
              <a:rPr lang="en-US" dirty="0"/>
              <a:t>Public sector unionization, which refers to the rate at which unions represent government employees, is significantly higher than in the private sector.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the following points:</a:t>
            </a:r>
            <a:endParaRPr lang="en-US" dirty="0"/>
          </a:p>
          <a:p>
            <a:pPr marL="171450" indent="-171450">
              <a:buFont typeface="Arial" panose="020B0604020202020204" pitchFamily="34" charset="0"/>
              <a:buChar char="•"/>
            </a:pPr>
            <a:r>
              <a:rPr lang="en-US" dirty="0"/>
              <a:t>In 2024, 32.2% of public-sector workers were union members, compared to 5.9% in the private sector. </a:t>
            </a:r>
          </a:p>
          <a:p>
            <a:pPr marL="171450" indent="-171450">
              <a:buFont typeface="Arial" panose="020B0604020202020204" pitchFamily="34" charset="0"/>
              <a:buChar char="•"/>
            </a:pPr>
            <a:r>
              <a:rPr lang="en-US" dirty="0"/>
              <a:t>This difference is partly due to state and local laws that often provide greater rights to organize and bargain collectively for public employees compared to private sector workers.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that the public employees gained the right to unionize in different stages, and here's a more detailed timeline: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1932: The first public employee union is born.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1938: Philadelphia is the first public body to sign a collective bargaining agreement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1935: The National Labor Relations Act (NLRA), also known as the Wagner Act, was passed, granting private sector workers the right to unionize and bargain collectively. But excluded public employees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1958: New York becomes the 1st city to authorize collective bargaining for city employees.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1959: Wisconsin becomes the 1st state to authorize collective bargaining for state employees. States with Explicit Bans: North Carolina (1959) and South Carolina (1954): Public sector collective bargaining is explicitly banned in these states.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Arkansas (2021), Georgia (1947 &amp; 1953, Mississippi (1973), Texas (1973), and Utah (2025): States with explicit bans also have restrictions on collective bargaining for public employees.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1960: Public Employee unions support the civil rights movement and the passage of laws that grant the right for public employees to collectively bargain and form unions. From 1962 to 1970, public employee membership grew by 400,000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1962: President John F. Kennedy signs Executive Order 10988, giving federal employees the right to engage in collective bargaining with labor organizations, reports the Federal Labor Relations Authority (.gov).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1967: The Public Service Staff Relations Act is enacted, allowing most federal government workers to unionize, bargain collectively, and resolve disputes through strike or arbitration.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1970s Public employee attacks began with elected officials claiming that they had won too much for public entities to afford. This is also the time of the most public employee strikes, reaching its peak 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1974- Public employees are granted the right to collectively bargain in Florida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1975-1977- IUPAT organized the first public employee unit in Florida 377 to 132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 November 19, 1975, District Council No 66, International Brotherhood of Painters and Allied Trades filed with the Public Employees Relations Commission a Petition for Certification. A secret ballot election was conducted on December 13, 1977.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Approximate number of eligible voters                             557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Void ballots                                                    1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Votes cast for District No 66 Council International Brotherhood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Painters and Allied Trades                                     322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Votes organization(s) cast against the participating                     134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Valid votes counted                                            456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Challenged ballots                                              24</a:t>
            </a:r>
          </a:p>
          <a:p>
            <a:r>
              <a:rPr lang="en-US" dirty="0"/>
              <a:t>Valid votes counted plus challenged ballots      		480</a:t>
            </a:r>
          </a:p>
          <a:p>
            <a:pPr marL="0" indent="0">
              <a:buFont typeface="Arial" panose="020B0604020202020204" pitchFamily="34" charset="0"/>
              <a:buNone/>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16</a:t>
            </a:fld>
            <a:endParaRPr lang="en-US" dirty="0"/>
          </a:p>
        </p:txBody>
      </p:sp>
    </p:spTree>
    <p:extLst>
      <p:ext uri="{BB962C8B-B14F-4D97-AF65-F5344CB8AC3E}">
        <p14:creationId xmlns:p14="http://schemas.microsoft.com/office/powerpoint/2010/main" val="2678180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lgn="l" rtl="0">
              <a:lnSpc>
                <a:spcPct val="90000"/>
              </a:lnSpc>
              <a:spcBef>
                <a:spcPts val="0"/>
              </a:spcBef>
              <a:spcAft>
                <a:spcPts val="0"/>
              </a:spcAft>
              <a:buClr>
                <a:schemeClr val="dk1"/>
              </a:buClr>
              <a:buSzPts val="1200"/>
              <a:buFont typeface="Calibri"/>
              <a:buNone/>
            </a:pPr>
            <a:r>
              <a:rPr lang="en-US" i="0" dirty="0"/>
              <a:t>HIGHLIGHT that in relation to the </a:t>
            </a:r>
            <a:r>
              <a:rPr lang="en-US" i="1" dirty="0"/>
              <a:t>Percentage of Construction Workers Belonging to Unions </a:t>
            </a:r>
            <a:r>
              <a:rPr lang="en-US" i="0" dirty="0"/>
              <a:t>slide and based on data from the U.S. Bureau of Labor Statistics (BLS) and analysis from industry groups, union membership in the U.S. construction industry has experienced a significant, long-term decline from 1984 to 2024, reaching a record low in recent years. Below is the construction worker union trend (1984–2024)</a:t>
            </a:r>
          </a:p>
          <a:p>
            <a:pPr marL="171450" indent="-171450">
              <a:lnSpc>
                <a:spcPct val="90000"/>
              </a:lnSpc>
              <a:buClr>
                <a:schemeClr val="dk1"/>
              </a:buClr>
              <a:buSzPts val="1200"/>
              <a:buFont typeface="Arial" panose="020B0604020202020204" pitchFamily="34" charset="0"/>
              <a:buChar char="•"/>
            </a:pPr>
            <a:r>
              <a:rPr lang="en-US" i="0" dirty="0"/>
              <a:t>Union density in construction has fallen from roughly 20–25% in the early 1980s to just over 10% by 2024.</a:t>
            </a:r>
          </a:p>
          <a:p>
            <a:pPr marL="171450" indent="-171450">
              <a:lnSpc>
                <a:spcPct val="90000"/>
              </a:lnSpc>
              <a:buClr>
                <a:schemeClr val="dk1"/>
              </a:buClr>
              <a:buSzPts val="1200"/>
              <a:buFont typeface="Arial" panose="020B0604020202020204" pitchFamily="34" charset="0"/>
              <a:buChar char="•"/>
            </a:pPr>
            <a:r>
              <a:rPr lang="en-US" i="0" dirty="0"/>
              <a:t>In 2024, a record low of 10.3% of the U.S. construction industry belonged to a union, dropping from 10.7% in 2023.</a:t>
            </a:r>
          </a:p>
          <a:p>
            <a:pPr marL="171450" indent="-171450">
              <a:lnSpc>
                <a:spcPct val="90000"/>
              </a:lnSpc>
              <a:buClr>
                <a:schemeClr val="dk1"/>
              </a:buClr>
              <a:buSzPts val="1200"/>
              <a:buFont typeface="Arial" panose="020B0604020202020204" pitchFamily="34" charset="0"/>
              <a:buChar char="•"/>
            </a:pPr>
            <a:r>
              <a:rPr lang="en-US" i="0" dirty="0"/>
              <a:t>Conversely, a record-high 89.7% of U.S. construction workers were not union members in 2024.</a:t>
            </a:r>
          </a:p>
          <a:p>
            <a:pPr marL="171450" indent="-171450">
              <a:lnSpc>
                <a:spcPct val="90000"/>
              </a:lnSpc>
              <a:buClr>
                <a:schemeClr val="dk1"/>
              </a:buClr>
              <a:buSzPts val="1200"/>
              <a:buFont typeface="Arial" panose="020B0604020202020204" pitchFamily="34" charset="0"/>
              <a:buChar char="•"/>
            </a:pPr>
            <a:r>
              <a:rPr lang="en-US" i="0" dirty="0"/>
              <a:t>The decline is generally attributed to increased competition, a shift towards independent contractors, and legislative changes. </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that the </a:t>
            </a:r>
            <a:r>
              <a:rPr lang="en-US" b="1" i="0" dirty="0">
                <a:solidFill>
                  <a:srgbClr val="0A0A0A"/>
                </a:solidFill>
                <a:effectLst/>
                <a:latin typeface="Google Sans"/>
              </a:rPr>
              <a:t>Public Sector </a:t>
            </a:r>
            <a:r>
              <a:rPr lang="en-US" b="0" i="0" dirty="0">
                <a:solidFill>
                  <a:srgbClr val="0A0A0A"/>
                </a:solidFill>
                <a:effectLst/>
                <a:latin typeface="Google Sans"/>
              </a:rPr>
              <a:t>union membership in the US has remained more resilient than the private sector over the past four decades, though it has experienced a slow, long-term decline from its peak in the 1990s (nearly 39%). While overall union density fell from 20.1% in 1983 to 9.9% in 2024, public sector union density hovered around or above 30% for most of that period. Despite density declines, the total number of public sector union members has fluctuated, rising from 5.7 million in 1984 to a peak of 7.9 million in 2009, before dipping slightly to 7.0–7.3 million in recent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the Key Drivers of Trends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Growth (1960s-1990s): Pro-union state and local laws allowed for high organization rates in education and public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Decline (2000s-Present): Fiscal austerity, state-level legislation (such as "right-to-work" laws), and legal challenges (e.g., Janus) contributed to the decline.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Trends by Bargaining Unit (1984-2024)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Private-Sector NLRA Coverage: </a:t>
            </a:r>
            <a:r>
              <a:rPr lang="en-US" dirty="0"/>
              <a:t>Union density for private-sector workers covered by the National Labor Relations Act (which includes most construction) dropped from 14.7% in 1984 to 5.7% by 2022, driving most of the decline in overall private sector unionization.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Merit Shop Growth: </a:t>
            </a:r>
            <a:r>
              <a:rPr lang="en-US" dirty="0"/>
              <a:t>The "merit shop" (non-union) workforce in construction has grown steadily since 1973, when it was 60.5%, to nearly 90% in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Regional Differences: While overall density is low, strong union presence remains in states like New York, California, and Illinois, whereas "right-to-work" states in the South often report 3-4% unionization rates.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Recent Discrepancy: </a:t>
            </a:r>
            <a:r>
              <a:rPr lang="en-US" dirty="0"/>
              <a:t>While the BLS reported a record low of 10.3% in 2024, NABTU (North America's Building Trades Unions) reported a net gain of 50,000 members in 2024 based on internal headcounts, suggesting that while the rate of unionization is falling, the total number of members may fluctuate depending on how union membership is captured (i.e., surveying workers vs. verifying headcount). </a:t>
            </a:r>
          </a:p>
          <a:p>
            <a:pPr marR="0" lvl="0" algn="l" defTabSz="914400" rtl="0" eaLnBrk="1" fontAlgn="auto" latinLnBrk="0" hangingPunct="1">
              <a:lnSpc>
                <a:spcPct val="100000"/>
              </a:lnSpc>
              <a:spcBef>
                <a:spcPts val="0"/>
              </a:spcBef>
              <a:spcAft>
                <a:spcPts val="0"/>
              </a:spcAft>
              <a:buClrTx/>
              <a:buSzTx/>
              <a:tabLst/>
              <a:defRPr/>
            </a:pPr>
            <a:r>
              <a:rPr lang="en-US" sz="1050" i="1" dirty="0"/>
              <a:t>Sources: </a:t>
            </a:r>
          </a:p>
          <a:p>
            <a:pPr marL="171450" indent="-171450">
              <a:lnSpc>
                <a:spcPct val="90000"/>
              </a:lnSpc>
              <a:buClr>
                <a:schemeClr val="dk1"/>
              </a:buClr>
              <a:buSzPts val="1200"/>
              <a:buFont typeface="Arial" panose="020B0604020202020204" pitchFamily="34" charset="0"/>
              <a:buChar char="•"/>
            </a:pPr>
            <a:r>
              <a:rPr lang="en-US" sz="1050" dirty="0">
                <a:hlinkClick r:id="rId3"/>
              </a:rPr>
              <a:t>https://www.congress.gov/crs-product/R47596</a:t>
            </a:r>
            <a:endParaRPr lang="en-US" sz="1050" dirty="0"/>
          </a:p>
          <a:p>
            <a:pPr marL="171450" indent="-171450">
              <a:lnSpc>
                <a:spcPct val="90000"/>
              </a:lnSpc>
              <a:buClr>
                <a:schemeClr val="dk1"/>
              </a:buClr>
              <a:buSzPts val="1200"/>
              <a:buFont typeface="Arial" panose="020B0604020202020204" pitchFamily="34" charset="0"/>
              <a:buChar char="•"/>
            </a:pPr>
            <a:r>
              <a:rPr lang="en-US" sz="1050" i="1" dirty="0">
                <a:hlinkClick r:id="rId4"/>
              </a:rPr>
              <a:t>https://www.abc.org/News-Media/News-Releases/abc-a-record-high-897-of-us-construction-workers-are-not-union-members#:~:text=28%2D%2DAccording%20to%20an%20Associated%20Builders%20and%20Contractors,prior%20historic%20low%20of%2010.7%25%20in%202023</a:t>
            </a:r>
            <a:r>
              <a:rPr lang="en-US" sz="1050" i="1" dirty="0"/>
              <a:t>.</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US" sz="1050" i="1" dirty="0">
                <a:hlinkClick r:id="rId5"/>
              </a:rPr>
              <a:t>https://www.bls.gov/spotlight/2016/union-membership-in-the-united-states/home.htm#:~:text=Hover%20over%20chart%20to%20view,End%20of%20interactive%20chart.&amp;text=The%20number%20of%20employed%20union,from%2012.4%20percent%20in%202008</a:t>
            </a:r>
            <a:r>
              <a:rPr lang="en-US" sz="1050" i="1" dirty="0"/>
              <a:t>. </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CA" sz="1050" i="1" dirty="0">
                <a:hlinkClick r:id="rId6"/>
              </a:rPr>
              <a:t>https://www.hamiltonproject.org/assets/files/UnionsEA_Web_8.19.pdf</a:t>
            </a:r>
            <a:endParaRPr lang="en-CA" sz="1050" i="1"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620581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STATE that the graph displays the public sector totals for the past 18 months for LU001010. The total is 1,518.</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18</a:t>
            </a:fld>
            <a:endParaRPr lang="en-US" dirty="0"/>
          </a:p>
        </p:txBody>
      </p:sp>
    </p:spTree>
    <p:extLst>
      <p:ext uri="{BB962C8B-B14F-4D97-AF65-F5344CB8AC3E}">
        <p14:creationId xmlns:p14="http://schemas.microsoft.com/office/powerpoint/2010/main" val="3839032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STATE that the graph displays the public sector totals for the past 18 months for LU002301. The total is 1,025.</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19</a:t>
            </a:fld>
            <a:endParaRPr lang="en-US" dirty="0"/>
          </a:p>
        </p:txBody>
      </p:sp>
    </p:spTree>
    <p:extLst>
      <p:ext uri="{BB962C8B-B14F-4D97-AF65-F5344CB8AC3E}">
        <p14:creationId xmlns:p14="http://schemas.microsoft.com/office/powerpoint/2010/main" val="9153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EXPLAIN that the graph provides the combined totals for LU001010 and LU002301. The total is 2,543.</a:t>
            </a:r>
          </a:p>
        </p:txBody>
      </p:sp>
      <p:sp>
        <p:nvSpPr>
          <p:cNvPr id="4" name="Slide Number Placeholder 3"/>
          <p:cNvSpPr>
            <a:spLocks noGrp="1"/>
          </p:cNvSpPr>
          <p:nvPr>
            <p:ph type="sldNum" sz="quarter" idx="5"/>
          </p:nvPr>
        </p:nvSpPr>
        <p:spPr/>
        <p:txBody>
          <a:bodyPr/>
          <a:lstStyle/>
          <a:p>
            <a:fld id="{7FC5FDC6-0B8E-4F1F-8A9F-55ED113A981E}" type="slidenum">
              <a:rPr lang="en-US" smtClean="0"/>
              <a:t>20</a:t>
            </a:fld>
            <a:endParaRPr lang="en-US" dirty="0"/>
          </a:p>
        </p:txBody>
      </p:sp>
    </p:spTree>
    <p:extLst>
      <p:ext uri="{BB962C8B-B14F-4D97-AF65-F5344CB8AC3E}">
        <p14:creationId xmlns:p14="http://schemas.microsoft.com/office/powerpoint/2010/main" val="2312158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the highlights of the year 2000s.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2011- </a:t>
            </a:r>
            <a:r>
              <a:rPr lang="en-US" b="1" dirty="0"/>
              <a:t>Wisconsin </a:t>
            </a:r>
            <a:r>
              <a:rPr lang="en-US" dirty="0"/>
              <a:t>Act 10, officially the 2011 Wisconsin Budget Repair Bill, was a controversial law that significantly limited the collective bargaining rights of most public sector employees, while exempting public safety workers. It required public employees to contribute more to their pensions and health insurance, and limited the ability of most public unions to negotiate contracts. The law also mandated annual recertification elections for unions, requiring a majority vote of all union members, not just those who vote, to maintain certification.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2011- </a:t>
            </a:r>
            <a:r>
              <a:rPr lang="en-US" b="1" dirty="0"/>
              <a:t>Ohio</a:t>
            </a:r>
            <a:r>
              <a:rPr lang="en-US" dirty="0"/>
              <a:t> Issue 2- The Ohio legislature signs a law limiting public employee collective bargaining rights. But is overturned by voters.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2017- </a:t>
            </a:r>
            <a:r>
              <a:rPr lang="en-US" b="1" dirty="0"/>
              <a:t>Iowa</a:t>
            </a:r>
            <a:r>
              <a:rPr lang="en-US" dirty="0"/>
              <a:t>- limits collective bargaining to base wages and sets limits on increases employees can receive. Makes unions recertify at the end of each contract. If someone does not vote, it is considered a no vote. Also stops dues deductions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2018- Janus vs AFSME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2022- Public employee reached the highest membership at 10 million at a 33.1% unionization rate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2023- </a:t>
            </a:r>
            <a:r>
              <a:rPr lang="en-US" b="1" dirty="0"/>
              <a:t>Florida</a:t>
            </a:r>
            <a:r>
              <a:rPr lang="en-US" dirty="0"/>
              <a:t> Bill 256 stops dues deductions for public employees and requires unions to recertify yearly if not at 60% union membership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2023- Public employee fell to 7 million members and 32% unionization rate.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2024- Court overturns Act 10 in Wisconsin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2025- </a:t>
            </a:r>
            <a:r>
              <a:rPr lang="en-US" b="1" dirty="0"/>
              <a:t>Utah</a:t>
            </a:r>
            <a:r>
              <a:rPr lang="en-US" dirty="0"/>
              <a:t> limits public employee collective bargaining rights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2025 - President Trump issued an executive order aimed at eliminating collective bargaining rights for a significant portion of federal employees, arguing it was necessary for national 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21</a:t>
            </a:fld>
            <a:endParaRPr lang="en-US" dirty="0"/>
          </a:p>
        </p:txBody>
      </p:sp>
    </p:spTree>
    <p:extLst>
      <p:ext uri="{BB962C8B-B14F-4D97-AF65-F5344CB8AC3E}">
        <p14:creationId xmlns:p14="http://schemas.microsoft.com/office/powerpoint/2010/main" val="4145983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78’s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26</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27</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30</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31</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2/16/2026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3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49.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35.xml"/><Relationship Id="rId7" Type="http://schemas.openxmlformats.org/officeDocument/2006/relationships/image" Target="../media/image57.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56.png"/><Relationship Id="rId11" Type="http://schemas.openxmlformats.org/officeDocument/2006/relationships/image" Target="../media/image14.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62.png"/><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8.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9.jp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44.xml"/><Relationship Id="rId7" Type="http://schemas.openxmlformats.org/officeDocument/2006/relationships/image" Target="../media/image72.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14.png"/><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image" Target="../media/image74.png"/></Relationships>
</file>

<file path=ppt/slides/_rels/slide4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4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9.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69985-8843-A6D4-44F5-0E9CE71EEE68}"/>
              </a:ext>
            </a:extLst>
          </p:cNvPr>
          <p:cNvSpPr>
            <a:spLocks noGrp="1"/>
          </p:cNvSpPr>
          <p:nvPr>
            <p:ph type="title"/>
          </p:nvPr>
        </p:nvSpPr>
        <p:spPr/>
        <p:txBody>
          <a:bodyPr/>
          <a:lstStyle/>
          <a:p>
            <a:r>
              <a:rPr lang="en-US" dirty="0">
                <a:solidFill>
                  <a:schemeClr val="bg1"/>
                </a:solidFill>
              </a:rPr>
              <a:t>Public Sector </a:t>
            </a:r>
            <a:r>
              <a:rPr lang="en-US" dirty="0"/>
              <a:t>Unionization</a:t>
            </a:r>
            <a:endParaRPr lang="en-CA" dirty="0"/>
          </a:p>
        </p:txBody>
      </p:sp>
      <p:sp>
        <p:nvSpPr>
          <p:cNvPr id="5" name="TextBox 4">
            <a:extLst>
              <a:ext uri="{FF2B5EF4-FFF2-40B4-BE49-F238E27FC236}">
                <a16:creationId xmlns:a16="http://schemas.microsoft.com/office/drawing/2014/main" id="{9E6B8EBD-6054-2D53-7E60-765827531B5A}"/>
              </a:ext>
            </a:extLst>
          </p:cNvPr>
          <p:cNvSpPr txBox="1"/>
          <p:nvPr/>
        </p:nvSpPr>
        <p:spPr>
          <a:xfrm>
            <a:off x="952501" y="1317456"/>
            <a:ext cx="9689223" cy="830997"/>
          </a:xfrm>
          <a:prstGeom prst="rect">
            <a:avLst/>
          </a:prstGeom>
          <a:noFill/>
        </p:spPr>
        <p:txBody>
          <a:bodyPr wrap="square">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Public sector unionization </a:t>
            </a:r>
            <a:r>
              <a:rPr lang="en-US" sz="2400" dirty="0">
                <a:latin typeface="Open Sans" panose="020B0606030504020204" pitchFamily="34" charset="0"/>
                <a:ea typeface="Open Sans" panose="020B0606030504020204" pitchFamily="34" charset="0"/>
                <a:cs typeface="Open Sans" panose="020B0606030504020204" pitchFamily="34" charset="0"/>
              </a:rPr>
              <a:t>refers to the rate at which unions represent government employees.</a:t>
            </a:r>
          </a:p>
        </p:txBody>
      </p:sp>
      <p:graphicFrame>
        <p:nvGraphicFramePr>
          <p:cNvPr id="7" name="Table 6">
            <a:extLst>
              <a:ext uri="{FF2B5EF4-FFF2-40B4-BE49-F238E27FC236}">
                <a16:creationId xmlns:a16="http://schemas.microsoft.com/office/drawing/2014/main" id="{170CF420-FC28-4877-87A4-EE5D6185D977}"/>
              </a:ext>
            </a:extLst>
          </p:cNvPr>
          <p:cNvGraphicFramePr>
            <a:graphicFrameLocks noGrp="1"/>
          </p:cNvGraphicFramePr>
          <p:nvPr/>
        </p:nvGraphicFramePr>
        <p:xfrm>
          <a:off x="1733112" y="2748386"/>
          <a:ext cx="8128000" cy="1371600"/>
        </p:xfrm>
        <a:graphic>
          <a:graphicData uri="http://schemas.openxmlformats.org/drawingml/2006/table">
            <a:tbl>
              <a:tblPr firstRow="1" bandRow="1">
                <a:tableStyleId>{073A0DAA-6AF3-43AB-8588-CEC1D06C72B9}</a:tableStyleId>
              </a:tblPr>
              <a:tblGrid>
                <a:gridCol w="4064000">
                  <a:extLst>
                    <a:ext uri="{9D8B030D-6E8A-4147-A177-3AD203B41FA5}">
                      <a16:colId xmlns:a16="http://schemas.microsoft.com/office/drawing/2014/main" val="43800833"/>
                    </a:ext>
                  </a:extLst>
                </a:gridCol>
                <a:gridCol w="4064000">
                  <a:extLst>
                    <a:ext uri="{9D8B030D-6E8A-4147-A177-3AD203B41FA5}">
                      <a16:colId xmlns:a16="http://schemas.microsoft.com/office/drawing/2014/main" val="529512113"/>
                    </a:ext>
                  </a:extLst>
                </a:gridCol>
              </a:tblGrid>
              <a:tr h="0">
                <a:tc gridSpan="2">
                  <a:txBody>
                    <a:bodyPr/>
                    <a:lstStyle/>
                    <a:p>
                      <a:pPr algn="ctr"/>
                      <a:r>
                        <a:rPr lang="en-US" sz="2400" dirty="0"/>
                        <a:t>2024 Comparison</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pPr algn="ctr"/>
                      <a:endParaRPr lang="en-CA" dirty="0"/>
                    </a:p>
                  </a:txBody>
                  <a:tcPr/>
                </a:tc>
                <a:extLst>
                  <a:ext uri="{0D108BD9-81ED-4DB2-BD59-A6C34878D82A}">
                    <a16:rowId xmlns:a16="http://schemas.microsoft.com/office/drawing/2014/main" val="2667411507"/>
                  </a:ext>
                </a:extLst>
              </a:tr>
              <a:tr h="0">
                <a:tc>
                  <a:txBody>
                    <a:bodyPr/>
                    <a:lstStyle/>
                    <a:p>
                      <a:pPr algn="ctr"/>
                      <a:r>
                        <a:rPr lang="en-US" sz="2400" dirty="0"/>
                        <a:t>Public Sector</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t>Private Sector</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167406378"/>
                  </a:ext>
                </a:extLst>
              </a:tr>
              <a:tr h="370840">
                <a:tc>
                  <a:txBody>
                    <a:bodyPr/>
                    <a:lstStyle/>
                    <a:p>
                      <a:pPr algn="ctr"/>
                      <a:r>
                        <a:rPr lang="en-US" sz="2400" dirty="0"/>
                        <a:t>32.2%</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t>5.9%</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914007568"/>
                  </a:ext>
                </a:extLst>
              </a:tr>
            </a:tbl>
          </a:graphicData>
        </a:graphic>
      </p:graphicFrame>
      <p:sp>
        <p:nvSpPr>
          <p:cNvPr id="4" name="Footer Placeholder 1">
            <a:extLst>
              <a:ext uri="{FF2B5EF4-FFF2-40B4-BE49-F238E27FC236}">
                <a16:creationId xmlns:a16="http://schemas.microsoft.com/office/drawing/2014/main" id="{62C4C99F-F97B-0ACB-C8E5-D0B2E39B3B1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extLst>
      <p:ext uri="{BB962C8B-B14F-4D97-AF65-F5344CB8AC3E}">
        <p14:creationId xmlns:p14="http://schemas.microsoft.com/office/powerpoint/2010/main" val="2579642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DF89-370F-F8CC-8F61-033BDB0B08CD}"/>
              </a:ext>
            </a:extLst>
          </p:cNvPr>
          <p:cNvSpPr>
            <a:spLocks noGrp="1"/>
          </p:cNvSpPr>
          <p:nvPr>
            <p:ph type="title"/>
          </p:nvPr>
        </p:nvSpPr>
        <p:spPr/>
        <p:txBody>
          <a:bodyPr/>
          <a:lstStyle/>
          <a:p>
            <a:r>
              <a:rPr lang="en-US" dirty="0"/>
              <a:t>Construction Union Trend </a:t>
            </a:r>
            <a:r>
              <a:rPr lang="en-US" dirty="0">
                <a:solidFill>
                  <a:schemeClr val="bg1"/>
                </a:solidFill>
              </a:rPr>
              <a:t>Compared with Public Sector Union Trend</a:t>
            </a:r>
            <a:endParaRPr lang="en-CA" dirty="0">
              <a:solidFill>
                <a:schemeClr val="bg1"/>
              </a:solidFill>
            </a:endParaRPr>
          </a:p>
        </p:txBody>
      </p:sp>
      <p:pic>
        <p:nvPicPr>
          <p:cNvPr id="5" name="Picture 4">
            <a:extLst>
              <a:ext uri="{FF2B5EF4-FFF2-40B4-BE49-F238E27FC236}">
                <a16:creationId xmlns:a16="http://schemas.microsoft.com/office/drawing/2014/main" id="{20CAD538-2E99-414A-BCE1-2FE586A9430A}"/>
              </a:ext>
            </a:extLst>
          </p:cNvPr>
          <p:cNvPicPr>
            <a:picLocks noChangeAspect="1"/>
          </p:cNvPicPr>
          <p:nvPr/>
        </p:nvPicPr>
        <p:blipFill>
          <a:blip r:embed="rId3"/>
          <a:stretch>
            <a:fillRect/>
          </a:stretch>
        </p:blipFill>
        <p:spPr>
          <a:xfrm>
            <a:off x="6172200" y="1809400"/>
            <a:ext cx="5936868" cy="2803860"/>
          </a:xfrm>
          <a:prstGeom prst="rect">
            <a:avLst/>
          </a:prstGeom>
        </p:spPr>
      </p:pic>
      <p:pic>
        <p:nvPicPr>
          <p:cNvPr id="7" name="Picture 6">
            <a:extLst>
              <a:ext uri="{FF2B5EF4-FFF2-40B4-BE49-F238E27FC236}">
                <a16:creationId xmlns:a16="http://schemas.microsoft.com/office/drawing/2014/main" id="{3BF3984F-067B-8884-F3DC-B3B741689630}"/>
              </a:ext>
            </a:extLst>
          </p:cNvPr>
          <p:cNvPicPr>
            <a:picLocks noChangeAspect="1"/>
          </p:cNvPicPr>
          <p:nvPr/>
        </p:nvPicPr>
        <p:blipFill>
          <a:blip r:embed="rId4"/>
          <a:srcRect r="2752"/>
          <a:stretch/>
        </p:blipFill>
        <p:spPr>
          <a:xfrm>
            <a:off x="266725" y="1809399"/>
            <a:ext cx="5834429" cy="2803861"/>
          </a:xfrm>
          <a:prstGeom prst="rect">
            <a:avLst/>
          </a:prstGeom>
        </p:spPr>
      </p:pic>
      <p:sp>
        <p:nvSpPr>
          <p:cNvPr id="4" name="Footer Placeholder 1">
            <a:extLst>
              <a:ext uri="{FF2B5EF4-FFF2-40B4-BE49-F238E27FC236}">
                <a16:creationId xmlns:a16="http://schemas.microsoft.com/office/drawing/2014/main" id="{5777DD3B-A05E-AE30-7C5E-E3EDFF04D43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extLst>
      <p:ext uri="{BB962C8B-B14F-4D97-AF65-F5344CB8AC3E}">
        <p14:creationId xmlns:p14="http://schemas.microsoft.com/office/powerpoint/2010/main" val="3771746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LU001010 </a:t>
            </a:r>
            <a:r>
              <a:rPr lang="en-US" dirty="0"/>
              <a:t>Public Sector: Totals 18 Month History</a:t>
            </a:r>
            <a:endParaRPr lang="en-CA" dirty="0"/>
          </a:p>
        </p:txBody>
      </p:sp>
      <p:pic>
        <p:nvPicPr>
          <p:cNvPr id="3" name="Picture 10">
            <a:extLst>
              <a:ext uri="{FF2B5EF4-FFF2-40B4-BE49-F238E27FC236}">
                <a16:creationId xmlns:a16="http://schemas.microsoft.com/office/drawing/2014/main" id="{BD985DF8-1CC9-8837-8C4E-54A8208E2D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329630" y="979714"/>
            <a:ext cx="9381913" cy="5121044"/>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1">
            <a:extLst>
              <a:ext uri="{FF2B5EF4-FFF2-40B4-BE49-F238E27FC236}">
                <a16:creationId xmlns:a16="http://schemas.microsoft.com/office/drawing/2014/main" id="{4FEBB407-7D97-5CE8-64AA-F6280F1939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extLst>
      <p:ext uri="{BB962C8B-B14F-4D97-AF65-F5344CB8AC3E}">
        <p14:creationId xmlns:p14="http://schemas.microsoft.com/office/powerpoint/2010/main" val="4189320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LU002301 </a:t>
            </a:r>
            <a:r>
              <a:rPr lang="en-US" dirty="0"/>
              <a:t>Public Sector: Totals 18 Month History</a:t>
            </a:r>
            <a:endParaRPr lang="en-CA" dirty="0"/>
          </a:p>
        </p:txBody>
      </p:sp>
      <p:pic>
        <p:nvPicPr>
          <p:cNvPr id="3" name="Picture 10">
            <a:extLst>
              <a:ext uri="{FF2B5EF4-FFF2-40B4-BE49-F238E27FC236}">
                <a16:creationId xmlns:a16="http://schemas.microsoft.com/office/drawing/2014/main" id="{9C588035-32A7-891A-AD5D-1059DF53C3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088570" y="950684"/>
            <a:ext cx="9245601" cy="5046639"/>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1">
            <a:extLst>
              <a:ext uri="{FF2B5EF4-FFF2-40B4-BE49-F238E27FC236}">
                <a16:creationId xmlns:a16="http://schemas.microsoft.com/office/drawing/2014/main" id="{7426FC6D-B5BF-3143-2EC6-D365CAADCB3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extLst>
      <p:ext uri="{BB962C8B-B14F-4D97-AF65-F5344CB8AC3E}">
        <p14:creationId xmlns:p14="http://schemas.microsoft.com/office/powerpoint/2010/main" val="173578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LU001010 and LU002301 </a:t>
            </a:r>
            <a:r>
              <a:rPr lang="en-US" dirty="0"/>
              <a:t>Public Sector: Totals 18 Month History</a:t>
            </a:r>
            <a:endParaRPr lang="en-CA" dirty="0"/>
          </a:p>
        </p:txBody>
      </p:sp>
      <p:pic>
        <p:nvPicPr>
          <p:cNvPr id="4" name="Picture 10">
            <a:extLst>
              <a:ext uri="{FF2B5EF4-FFF2-40B4-BE49-F238E27FC236}">
                <a16:creationId xmlns:a16="http://schemas.microsoft.com/office/drawing/2014/main" id="{50FA2439-EEF8-1FAA-4DF8-5B3DAD7576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416050" y="874486"/>
            <a:ext cx="9359900" cy="510902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1">
            <a:extLst>
              <a:ext uri="{FF2B5EF4-FFF2-40B4-BE49-F238E27FC236}">
                <a16:creationId xmlns:a16="http://schemas.microsoft.com/office/drawing/2014/main" id="{AAD6BDBD-55E7-6F58-38AE-C8F68679BB4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extLst>
      <p:ext uri="{BB962C8B-B14F-4D97-AF65-F5344CB8AC3E}">
        <p14:creationId xmlns:p14="http://schemas.microsoft.com/office/powerpoint/2010/main" val="473926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87107-74F6-B6EA-2B40-004975B5A959}"/>
              </a:ext>
            </a:extLst>
          </p:cNvPr>
          <p:cNvSpPr>
            <a:spLocks noGrp="1"/>
          </p:cNvSpPr>
          <p:nvPr>
            <p:ph type="title"/>
          </p:nvPr>
        </p:nvSpPr>
        <p:spPr/>
        <p:txBody>
          <a:bodyPr/>
          <a:lstStyle/>
          <a:p>
            <a:r>
              <a:rPr lang="en-US" dirty="0">
                <a:solidFill>
                  <a:schemeClr val="bg1"/>
                </a:solidFill>
              </a:rPr>
              <a:t>Public Sector </a:t>
            </a:r>
            <a:r>
              <a:rPr lang="en-US" dirty="0"/>
              <a:t>Unionization Timeline</a:t>
            </a:r>
            <a:endParaRPr lang="en-CA" dirty="0"/>
          </a:p>
        </p:txBody>
      </p:sp>
      <p:sp>
        <p:nvSpPr>
          <p:cNvPr id="61" name="TextBox 57">
            <a:extLst>
              <a:ext uri="{FF2B5EF4-FFF2-40B4-BE49-F238E27FC236}">
                <a16:creationId xmlns:a16="http://schemas.microsoft.com/office/drawing/2014/main" id="{5BF4D458-107E-D83E-CEE2-033CF0CFBA92}"/>
              </a:ext>
            </a:extLst>
          </p:cNvPr>
          <p:cNvSpPr txBox="1"/>
          <p:nvPr/>
        </p:nvSpPr>
        <p:spPr>
          <a:xfrm>
            <a:off x="6030276" y="1628608"/>
            <a:ext cx="728478" cy="415087"/>
          </a:xfrm>
          <a:prstGeom prst="rect">
            <a:avLst/>
          </a:prstGeom>
        </p:spPr>
        <p:txBody>
          <a:bodyPr lIns="0" tIns="0" rIns="0" bIns="0" rtlCol="0" anchor="ctr"/>
          <a:lstStyle/>
          <a:p>
            <a:pPr marL="0" lvl="0" indent="0" algn="ctr">
              <a:lnSpc>
                <a:spcPts val="1926"/>
              </a:lnSpc>
              <a:spcBef>
                <a:spcPct val="0"/>
              </a:spcBef>
            </a:pPr>
            <a:r>
              <a:rPr lang="en-US" sz="1375" b="1" u="none" strike="noStrike" dirty="0">
                <a:solidFill>
                  <a:srgbClr val="FAFAFA"/>
                </a:solidFill>
                <a:latin typeface="Arimo Bold"/>
                <a:ea typeface="Arimo Bold"/>
                <a:cs typeface="Arimo Bold"/>
                <a:sym typeface="Arimo Bold"/>
              </a:rPr>
              <a:t>735</a:t>
            </a:r>
          </a:p>
        </p:txBody>
      </p:sp>
      <p:sp>
        <p:nvSpPr>
          <p:cNvPr id="139" name="TextBox 88">
            <a:extLst>
              <a:ext uri="{FF2B5EF4-FFF2-40B4-BE49-F238E27FC236}">
                <a16:creationId xmlns:a16="http://schemas.microsoft.com/office/drawing/2014/main" id="{BB973D2C-D8C0-F2BD-C8FD-3260A182855A}"/>
              </a:ext>
            </a:extLst>
          </p:cNvPr>
          <p:cNvSpPr txBox="1"/>
          <p:nvPr/>
        </p:nvSpPr>
        <p:spPr>
          <a:xfrm>
            <a:off x="8415998" y="1322500"/>
            <a:ext cx="1585576" cy="984885"/>
          </a:xfrm>
          <a:prstGeom prst="rect">
            <a:avLst/>
          </a:prstGeom>
        </p:spPr>
        <p:txBody>
          <a:bodyPr wrap="square" lIns="0" tIns="0" rIns="0" bIns="0" rtlCol="0" anchor="t">
            <a:spAutoFit/>
          </a:bodyPr>
          <a:lstStyle/>
          <a:p>
            <a:pPr marL="0" lvl="0" indent="0" algn="ct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Wisconsin</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Act 10 in 2011 and overturned in 2024</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pic>
        <p:nvPicPr>
          <p:cNvPr id="1026" name="Picture 2" descr="US Map Image of United States Black and White North America Outline Map  Printable With State Names - Etsy Norway">
            <a:extLst>
              <a:ext uri="{FF2B5EF4-FFF2-40B4-BE49-F238E27FC236}">
                <a16:creationId xmlns:a16="http://schemas.microsoft.com/office/drawing/2014/main" id="{423CD4D3-66E7-F120-0E73-E6BFBFBC8473}"/>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452520" y="1044299"/>
            <a:ext cx="7036875" cy="54129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AEBD7BD-8A51-2B0F-2B61-3A791C0D3580}"/>
              </a:ext>
            </a:extLst>
          </p:cNvPr>
          <p:cNvPicPr>
            <a:picLocks noChangeAspect="1"/>
          </p:cNvPicPr>
          <p:nvPr/>
        </p:nvPicPr>
        <p:blipFill>
          <a:blip r:embed="rId5"/>
          <a:stretch>
            <a:fillRect/>
          </a:stretch>
        </p:blipFill>
        <p:spPr>
          <a:xfrm>
            <a:off x="516496" y="2585336"/>
            <a:ext cx="2985271" cy="1687327"/>
          </a:xfrm>
          <a:prstGeom prst="rect">
            <a:avLst/>
          </a:prstGeom>
        </p:spPr>
      </p:pic>
      <p:pic>
        <p:nvPicPr>
          <p:cNvPr id="7" name="Picture 6">
            <a:extLst>
              <a:ext uri="{FF2B5EF4-FFF2-40B4-BE49-F238E27FC236}">
                <a16:creationId xmlns:a16="http://schemas.microsoft.com/office/drawing/2014/main" id="{17DEBD1B-2D1F-51C7-8460-3DDEC43CC4A9}"/>
              </a:ext>
            </a:extLst>
          </p:cNvPr>
          <p:cNvPicPr>
            <a:picLocks noChangeAspect="1"/>
          </p:cNvPicPr>
          <p:nvPr/>
        </p:nvPicPr>
        <p:blipFill>
          <a:blip r:embed="rId6"/>
          <a:stretch>
            <a:fillRect/>
          </a:stretch>
        </p:blipFill>
        <p:spPr>
          <a:xfrm>
            <a:off x="7301410" y="5663192"/>
            <a:ext cx="3908766" cy="553514"/>
          </a:xfrm>
          <a:prstGeom prst="rect">
            <a:avLst/>
          </a:prstGeom>
        </p:spPr>
      </p:pic>
      <p:sp>
        <p:nvSpPr>
          <p:cNvPr id="8" name="TextBox 88">
            <a:extLst>
              <a:ext uri="{FF2B5EF4-FFF2-40B4-BE49-F238E27FC236}">
                <a16:creationId xmlns:a16="http://schemas.microsoft.com/office/drawing/2014/main" id="{C150012E-1BE9-F6DF-1DB0-9EEE7A5F7F35}"/>
              </a:ext>
            </a:extLst>
          </p:cNvPr>
          <p:cNvSpPr txBox="1"/>
          <p:nvPr/>
        </p:nvSpPr>
        <p:spPr>
          <a:xfrm>
            <a:off x="10274590" y="4167109"/>
            <a:ext cx="1871173" cy="984885"/>
          </a:xfrm>
          <a:prstGeom prst="rect">
            <a:avLst/>
          </a:prstGeom>
        </p:spPr>
        <p:txBody>
          <a:bodyPr wrap="square" lIns="0" tIns="0" rIns="0" bIns="0" rtlCol="0" anchor="t">
            <a:spAutoFit/>
          </a:bodyPr>
          <a:lstStyle/>
          <a:p>
            <a:pPr marL="0" lvl="0" indent="0">
              <a:spcBef>
                <a:spcPct val="0"/>
              </a:spcBef>
            </a:pP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Florida</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Bill 256</a:t>
            </a:r>
          </a:p>
          <a:p>
            <a:pPr marL="0" lvl="0" indent="0">
              <a:spcBef>
                <a:spcPct val="0"/>
              </a:spcBef>
            </a:pPr>
            <a:r>
              <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rPr>
              <a:t>-Membership </a:t>
            </a:r>
            <a:r>
              <a:rPr lang="en-US" sz="1600" b="1"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rPr>
              <a:t>fell to 7 million in 2023.</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137" name="TextBox 88">
            <a:extLst>
              <a:ext uri="{FF2B5EF4-FFF2-40B4-BE49-F238E27FC236}">
                <a16:creationId xmlns:a16="http://schemas.microsoft.com/office/drawing/2014/main" id="{63D0ADD7-F0AF-AADF-C5C6-9102BAF9A584}"/>
              </a:ext>
            </a:extLst>
          </p:cNvPr>
          <p:cNvSpPr txBox="1"/>
          <p:nvPr/>
        </p:nvSpPr>
        <p:spPr>
          <a:xfrm>
            <a:off x="3763494" y="3182776"/>
            <a:ext cx="2041562" cy="738664"/>
          </a:xfrm>
          <a:prstGeom prst="rect">
            <a:avLst/>
          </a:prstGeom>
        </p:spPr>
        <p:txBody>
          <a:bodyPr wrap="square" lIns="0" tIns="0" rIns="0" bIns="0" rtlCol="0" anchor="t">
            <a:spAutoFit/>
          </a:bodyPr>
          <a:lstStyle/>
          <a:p>
            <a:pPr marL="0" lvl="0" indent="0" algn="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Utah</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limits public employee CB rights in 2025.</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9" name="TextBox 88">
            <a:extLst>
              <a:ext uri="{FF2B5EF4-FFF2-40B4-BE49-F238E27FC236}">
                <a16:creationId xmlns:a16="http://schemas.microsoft.com/office/drawing/2014/main" id="{7C5C08C0-A699-38EF-FCFB-0A011739B93A}"/>
              </a:ext>
            </a:extLst>
          </p:cNvPr>
          <p:cNvSpPr txBox="1"/>
          <p:nvPr/>
        </p:nvSpPr>
        <p:spPr>
          <a:xfrm>
            <a:off x="10244262" y="1251613"/>
            <a:ext cx="1706265" cy="738664"/>
          </a:xfrm>
          <a:prstGeom prst="rect">
            <a:avLst/>
          </a:prstGeom>
        </p:spPr>
        <p:txBody>
          <a:bodyPr wrap="square" lIns="0" tIns="0" rIns="0" bIns="0" rtlCol="0" anchor="t">
            <a:spAutoFit/>
          </a:bodyPr>
          <a:lstStyle/>
          <a:p>
            <a:pPr marL="0" lvl="0" indent="0">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Ohio</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signs law limiting CB rights in 2011.</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10" name="Oval 9">
            <a:extLst>
              <a:ext uri="{FF2B5EF4-FFF2-40B4-BE49-F238E27FC236}">
                <a16:creationId xmlns:a16="http://schemas.microsoft.com/office/drawing/2014/main" id="{FA34E457-0AF8-3380-A9BE-B032F38E764B}"/>
              </a:ext>
            </a:extLst>
          </p:cNvPr>
          <p:cNvSpPr/>
          <p:nvPr/>
        </p:nvSpPr>
        <p:spPr>
          <a:xfrm>
            <a:off x="8575964" y="2647288"/>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844EDA4D-5F85-76C8-1318-5F2F839FD2DF}"/>
              </a:ext>
            </a:extLst>
          </p:cNvPr>
          <p:cNvSpPr/>
          <p:nvPr/>
        </p:nvSpPr>
        <p:spPr>
          <a:xfrm>
            <a:off x="9432656" y="3257617"/>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a:extLst>
              <a:ext uri="{FF2B5EF4-FFF2-40B4-BE49-F238E27FC236}">
                <a16:creationId xmlns:a16="http://schemas.microsoft.com/office/drawing/2014/main" id="{9B5F01FC-1388-59A4-8298-7773D7160466}"/>
              </a:ext>
            </a:extLst>
          </p:cNvPr>
          <p:cNvSpPr/>
          <p:nvPr/>
        </p:nvSpPr>
        <p:spPr>
          <a:xfrm>
            <a:off x="9912159" y="4975901"/>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a:extLst>
              <a:ext uri="{FF2B5EF4-FFF2-40B4-BE49-F238E27FC236}">
                <a16:creationId xmlns:a16="http://schemas.microsoft.com/office/drawing/2014/main" id="{68FE753E-40E0-9EEF-2089-2AEB21148C08}"/>
              </a:ext>
            </a:extLst>
          </p:cNvPr>
          <p:cNvSpPr/>
          <p:nvPr/>
        </p:nvSpPr>
        <p:spPr>
          <a:xfrm>
            <a:off x="6269824" y="3318519"/>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Oval 20">
            <a:extLst>
              <a:ext uri="{FF2B5EF4-FFF2-40B4-BE49-F238E27FC236}">
                <a16:creationId xmlns:a16="http://schemas.microsoft.com/office/drawing/2014/main" id="{28358845-0810-593D-E48F-0587FF03AD4B}"/>
              </a:ext>
            </a:extLst>
          </p:cNvPr>
          <p:cNvSpPr/>
          <p:nvPr/>
        </p:nvSpPr>
        <p:spPr>
          <a:xfrm>
            <a:off x="7971748" y="2868247"/>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88">
            <a:extLst>
              <a:ext uri="{FF2B5EF4-FFF2-40B4-BE49-F238E27FC236}">
                <a16:creationId xmlns:a16="http://schemas.microsoft.com/office/drawing/2014/main" id="{C9125AC5-7F02-FAB1-7161-C70459D6FC45}"/>
              </a:ext>
            </a:extLst>
          </p:cNvPr>
          <p:cNvSpPr txBox="1"/>
          <p:nvPr/>
        </p:nvSpPr>
        <p:spPr>
          <a:xfrm>
            <a:off x="5929396" y="1259276"/>
            <a:ext cx="2041562" cy="738664"/>
          </a:xfrm>
          <a:prstGeom prst="rect">
            <a:avLst/>
          </a:prstGeom>
        </p:spPr>
        <p:txBody>
          <a:bodyPr wrap="square" lIns="0" tIns="0" rIns="0" bIns="0" rtlCol="0" anchor="t">
            <a:spAutoFit/>
          </a:bodyPr>
          <a:lstStyle/>
          <a:p>
            <a:pPr marL="0" lvl="0" indent="0" algn="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Iowa</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limits CB, and limits increases in 2017.</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3" name="Footer Placeholder 1">
            <a:extLst>
              <a:ext uri="{FF2B5EF4-FFF2-40B4-BE49-F238E27FC236}">
                <a16:creationId xmlns:a16="http://schemas.microsoft.com/office/drawing/2014/main" id="{3B67BEA1-A745-2ADF-B8C9-606D3AE5EEF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extLst>
      <p:ext uri="{BB962C8B-B14F-4D97-AF65-F5344CB8AC3E}">
        <p14:creationId xmlns:p14="http://schemas.microsoft.com/office/powerpoint/2010/main" val="855130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78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530AB2A3-3F76-4632-A227-41527F8D936A}"/>
              </a:ext>
            </a:extLst>
          </p:cNvPr>
          <p:cNvPicPr>
            <a:picLocks noChangeAspect="1"/>
          </p:cNvPicPr>
          <p:nvPr/>
        </p:nvPicPr>
        <p:blipFill rotWithShape="1">
          <a:blip r:embed="rId5"/>
          <a:srcRect t="309"/>
          <a:stretch/>
        </p:blipFill>
        <p:spPr>
          <a:xfrm>
            <a:off x="2131201" y="933061"/>
            <a:ext cx="7270471" cy="4673579"/>
          </a:xfrm>
          <a:prstGeom prst="rect">
            <a:avLst/>
          </a:prstGeom>
        </p:spPr>
      </p:pic>
      <p:pic>
        <p:nvPicPr>
          <p:cNvPr id="11" name="Picture 10">
            <a:extLst>
              <a:ext uri="{FF2B5EF4-FFF2-40B4-BE49-F238E27FC236}">
                <a16:creationId xmlns:a16="http://schemas.microsoft.com/office/drawing/2014/main" id="{E1C25E5E-1951-4E7A-8C9B-387E91B76532}"/>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018188" cy="356464"/>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8BEA5065-C217-4E16-316C-D8F189495E5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8928</TotalTime>
  <Words>11596</Words>
  <Application>Microsoft Office PowerPoint</Application>
  <PresentationFormat>Widescreen</PresentationFormat>
  <Paragraphs>699</Paragraphs>
  <Slides>45</Slides>
  <Notes>45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Arial</vt:lpstr>
      <vt:lpstr>Arimo Bold</vt:lpstr>
      <vt:lpstr>Calibri</vt:lpstr>
      <vt:lpstr>Calibri Light</vt:lpstr>
      <vt:lpstr>Google Sans</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Public Sector Unionization</vt:lpstr>
      <vt:lpstr>Construction Union Trend Compared with Public Sector Union Trend</vt:lpstr>
      <vt:lpstr>DC 78 LU001010 Public Sector: Totals 18 Month History</vt:lpstr>
      <vt:lpstr>DC 78 LU002301 Public Sector: Totals 18 Month History</vt:lpstr>
      <vt:lpstr>DC 78 LU001010 and LU002301 Public Sector: Totals 18 Month History</vt:lpstr>
      <vt:lpstr>Public Sector Unionization Timeline</vt:lpstr>
      <vt:lpstr>District Council 78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287</cp:revision>
  <dcterms:created xsi:type="dcterms:W3CDTF">2024-09-19T19:34:13Z</dcterms:created>
  <dcterms:modified xsi:type="dcterms:W3CDTF">2026-02-16T20:10:26Z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