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400" r:id="rId11"/>
    <p:sldId id="401"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99" r:id="rId28"/>
    <p:sldId id="383" r:id="rId29"/>
    <p:sldId id="384" r:id="rId30"/>
    <p:sldId id="385" r:id="rId31"/>
    <p:sldId id="386" r:id="rId32"/>
    <p:sldId id="387" r:id="rId33"/>
    <p:sldId id="388" r:id="rId34"/>
    <p:sldId id="389" r:id="rId35"/>
    <p:sldId id="393" r:id="rId36"/>
    <p:sldId id="394" r:id="rId37"/>
    <p:sldId id="395" r:id="rId38"/>
    <p:sldId id="397"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8018" autoAdjust="0"/>
  </p:normalViewPr>
  <p:slideViewPr>
    <p:cSldViewPr snapToGrid="0">
      <p:cViewPr varScale="1">
        <p:scale>
          <a:sx n="37" d="100"/>
          <a:sy n="37" d="100"/>
        </p:scale>
        <p:origin x="3312" y="5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2025-08-14</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53.</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continuar, quiero que todos participen en la conversación. En un momento, les pediré que formen parejas (pueden formar grupos de tres si es necesario, según la configuración de la sala). Y quiero que se turnen para responder estas tres preguntas. Por favor, compartan sus respuestas. Les daré cinco minutos para hablar en sus grupos. ¡Adelante</a:t>
            </a: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789297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el curso se compone de cuatro temas.</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ENFATIZAR el papel del delegado sindical en el Fortalecimiento del Poder Sindical, crucial para el éxito del programa.</a:t>
            </a:r>
          </a:p>
          <a:p>
            <a:pPr marL="171450" indent="-171450">
              <a:buFont typeface="Arial" panose="020B0604020202020204" pitchFamily="34" charset="0"/>
              <a:buChar char="•"/>
            </a:pPr>
            <a:r>
              <a:rPr lang="es-ES" dirty="0"/>
              <a:t>Representa a los compañeros sindicalistas en el lugar de trabajo, garantizando el respeto de sus derechos y las disposiciones contractuales.</a:t>
            </a:r>
          </a:p>
          <a:p>
            <a:pPr marL="171450" indent="-171450">
              <a:buFont typeface="Arial" panose="020B0604020202020204" pitchFamily="34" charset="0"/>
              <a:buChar char="•"/>
            </a:pPr>
            <a:r>
              <a:rPr lang="es-ES" dirty="0"/>
              <a:t>Los delegados sindicales sirven como primer punto de contacto para los afiliados, abordando problemas laborales, comunicando información sindical y defendiendo sus necesidades. Esto hace que los delegados sindicales sean cruciales para generar confianza y compromiso dentro del sindicato.</a:t>
            </a:r>
          </a:p>
          <a:p>
            <a:pPr marL="171450" indent="-171450">
              <a:buFont typeface="Arial" panose="020B0604020202020204" pitchFamily="34" charset="0"/>
              <a:buChar char="•"/>
            </a:pPr>
            <a:r>
              <a:rPr lang="es-ES" dirty="0"/>
              <a:t>Líder y mensajero de la misión y la declaración de valores de la IUPAT.</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ANALICE las responsabilidades clave de un delegado sindical.</a:t>
            </a:r>
          </a:p>
          <a:p>
            <a:pPr marL="171450" indent="-171450">
              <a:buFont typeface="Arial" panose="020B0604020202020204" pitchFamily="34" charset="0"/>
              <a:buChar char="•"/>
            </a:pPr>
            <a:r>
              <a:rPr lang="es-ES" dirty="0"/>
              <a:t>Representación de los afiliados: Los delegados sindicales actúan como el vínculo principal entre los afiliados y la dirección sindical, defendiendo sus inquietudes y derechos en el lugar de trabajo.</a:t>
            </a:r>
          </a:p>
          <a:p>
            <a:pPr marL="171450" indent="-171450">
              <a:buFont typeface="Arial" panose="020B0604020202020204" pitchFamily="34" charset="0"/>
              <a:buChar char="•"/>
            </a:pPr>
            <a:r>
              <a:rPr lang="es-ES" dirty="0"/>
              <a:t>Cumplimiento del contrato: Se aseguran de que todos los afiliados conozcan y cumplan el convenio colectivo (CCT) y de que sus derechos contractuales estén protegidos.</a:t>
            </a:r>
          </a:p>
          <a:p>
            <a:pPr marL="171450" indent="-171450">
              <a:buFont typeface="Arial" panose="020B0604020202020204" pitchFamily="34" charset="0"/>
              <a:buChar char="•"/>
            </a:pPr>
            <a:r>
              <a:rPr lang="es-ES" dirty="0"/>
              <a:t>Resolución de problemas laborales: Los delegados sindicales investigan y ayudan a resolver problemas, quejas y disputas laborales entre afiliados y empleadores.</a:t>
            </a:r>
          </a:p>
          <a:p>
            <a:pPr marL="171450" indent="-171450">
              <a:buFont typeface="Arial" panose="020B0604020202020204" pitchFamily="34" charset="0"/>
              <a:buChar char="•"/>
            </a:pPr>
            <a:r>
              <a:rPr lang="es-ES" dirty="0"/>
              <a:t>Comunicación de información: Difunden información sobre reuniones sindicales, eventos, acciones en el lugar de trabajo y asuntos políticos a los afiliados.</a:t>
            </a:r>
          </a:p>
          <a:p>
            <a:pPr marL="171450" indent="-171450">
              <a:buFont typeface="Arial" panose="020B0604020202020204" pitchFamily="34" charset="0"/>
              <a:buChar char="•"/>
            </a:pPr>
            <a:r>
              <a:rPr lang="es-ES" dirty="0"/>
              <a:t>Educación de los afiliados: Los delegados sindicales informan a los afiliados sobre sus derechos, responsabilidades, recursos disponibles y beneficios de la afiliación sindical.</a:t>
            </a:r>
          </a:p>
          <a:p>
            <a:pPr marL="171450" indent="-171450">
              <a:buFont typeface="Arial" panose="020B0604020202020204" pitchFamily="34" charset="0"/>
              <a:buChar char="•"/>
            </a:pPr>
            <a:r>
              <a:rPr lang="es-ES" dirty="0"/>
              <a:t>Fortalecimiento de un sindicato: Al representar eficazmente a los afiliados y fomentar la comunicación, los delegados sindicales contribuyen a un sindicato más fuerte y comprometido. Los delegados sindicales eficaces son esenciales para construir un sindicato fuerte y dinámico, empoderando a los afiliados y defendiendo sus intereses.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9F833A1F-68A8-4FA3-80F9-DB63517EEDEF}"/>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7" name="Google Shape;63;p1">
            <a:extLst>
              <a:ext uri="{FF2B5EF4-FFF2-40B4-BE49-F238E27FC236}">
                <a16:creationId xmlns:a16="http://schemas.microsoft.com/office/drawing/2014/main" id="{E59C44F1-628B-41CB-AAE3-C74BACA2FEAA}"/>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9" name="Google Shape;63;p1">
            <a:extLst>
              <a:ext uri="{FF2B5EF4-FFF2-40B4-BE49-F238E27FC236}">
                <a16:creationId xmlns:a16="http://schemas.microsoft.com/office/drawing/2014/main" id="{80867749-C6B3-42B2-88C0-64186CA5F7FE}"/>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5" name="Google Shape;63;p1">
            <a:extLst>
              <a:ext uri="{FF2B5EF4-FFF2-40B4-BE49-F238E27FC236}">
                <a16:creationId xmlns:a16="http://schemas.microsoft.com/office/drawing/2014/main" id="{40560E6D-B79A-436F-89CD-2D0C62F3F328}"/>
              </a:ext>
            </a:extLst>
          </p:cNvPr>
          <p:cNvPicPr preferRelativeResize="0"/>
          <p:nvPr userDrawn="1"/>
        </p:nvPicPr>
        <p:blipFill>
          <a:blip r:embed="rId4">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D93C76C-CE00-46DA-9879-5FDCDFE8FB25}"/>
              </a:ext>
            </a:extLst>
          </p:cNvPr>
          <p:cNvPicPr preferRelativeResize="0"/>
          <p:nvPr userDrawn="1"/>
        </p:nvPicPr>
        <p:blipFill>
          <a:blip r:embed="rId2">
            <a:alphaModFix/>
          </a:blip>
          <a:stretch>
            <a:fillRect/>
          </a:stretch>
        </p:blipFill>
        <p:spPr>
          <a:xfrm>
            <a:off x="4736592" y="6227064"/>
            <a:ext cx="320040" cy="566928"/>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77996" y="6494906"/>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7.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6.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7.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6.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8.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261" y="4040885"/>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06115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a:t>
            </a:r>
            <a:r>
              <a:rPr lang="en-CA"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 Stewards</a:t>
            </a: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34776" y="3860955"/>
            <a:ext cx="1046464" cy="169319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50261" y="5554148"/>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673833AA-DC5D-4309-91B9-502F72F129ED}"/>
              </a:ext>
            </a:extLst>
          </p:cNvPr>
          <p:cNvSpPr txBox="1"/>
          <p:nvPr/>
        </p:nvSpPr>
        <p:spPr>
          <a:xfrm>
            <a:off x="10462961" y="3522537"/>
            <a:ext cx="1434040"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C7E66EF4-F8A3-4C09-974E-0D570F6689E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CB4F19AA-EFD5-413C-BD82-40C9CE7FF47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20" name="Footer Placeholder 1">
            <a:extLst>
              <a:ext uri="{FF2B5EF4-FFF2-40B4-BE49-F238E27FC236}">
                <a16:creationId xmlns:a16="http://schemas.microsoft.com/office/drawing/2014/main" id="{6055AE96-8880-4BB7-B705-580224A2911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398070AA-910D-4D11-AE4E-94A15E4D0D3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EB04A53A-B723-4677-A11F-539F79C1AD4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1" name="Footer Placeholder 1">
            <a:extLst>
              <a:ext uri="{FF2B5EF4-FFF2-40B4-BE49-F238E27FC236}">
                <a16:creationId xmlns:a16="http://schemas.microsoft.com/office/drawing/2014/main" id="{FD018B5B-1548-427D-A5A3-31C60717E896}"/>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53</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CF315BF-CB56-4734-80F3-FC1C5D30F58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11" name="Picture 10">
            <a:extLst>
              <a:ext uri="{FF2B5EF4-FFF2-40B4-BE49-F238E27FC236}">
                <a16:creationId xmlns:a16="http://schemas.microsoft.com/office/drawing/2014/main" id="{C3A97A01-3735-40A1-B3BD-5F3B2F770E53}"/>
              </a:ext>
            </a:extLst>
          </p:cNvPr>
          <p:cNvPicPr>
            <a:picLocks noChangeAspect="1"/>
          </p:cNvPicPr>
          <p:nvPr/>
        </p:nvPicPr>
        <p:blipFill>
          <a:blip r:embed="rId5"/>
          <a:stretch>
            <a:fillRect/>
          </a:stretch>
        </p:blipFill>
        <p:spPr>
          <a:xfrm>
            <a:off x="2281732" y="855772"/>
            <a:ext cx="7719393" cy="4980992"/>
          </a:xfrm>
          <a:prstGeom prst="rect">
            <a:avLst/>
          </a:prstGeom>
        </p:spPr>
      </p:pic>
      <p:sp>
        <p:nvSpPr>
          <p:cNvPr id="12" name="Rectangle 11">
            <a:extLst>
              <a:ext uri="{FF2B5EF4-FFF2-40B4-BE49-F238E27FC236}">
                <a16:creationId xmlns:a16="http://schemas.microsoft.com/office/drawing/2014/main" id="{40640A23-B437-4E76-8EE6-83C7845B86EB}"/>
              </a:ext>
            </a:extLst>
          </p:cNvPr>
          <p:cNvSpPr/>
          <p:nvPr/>
        </p:nvSpPr>
        <p:spPr>
          <a:xfrm>
            <a:off x="3138001" y="93357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53, 1984-2025</a:t>
            </a:r>
          </a:p>
        </p:txBody>
      </p:sp>
      <p:pic>
        <p:nvPicPr>
          <p:cNvPr id="13" name="Picture 12">
            <a:extLst>
              <a:ext uri="{FF2B5EF4-FFF2-40B4-BE49-F238E27FC236}">
                <a16:creationId xmlns:a16="http://schemas.microsoft.com/office/drawing/2014/main" id="{C37FB589-8787-4F80-9823-267B0BF95CAA}"/>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E97BC61-7D1D-46A2-97D7-151E0001E9FD}"/>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581D2FF6-BF6F-4B68-932A-FB8F0218B4B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dirty="0">
                <a:solidFill>
                  <a:schemeClr val="bg1"/>
                </a:solidFill>
              </a:rPr>
              <a:t>Introducción</a:t>
            </a:r>
            <a:endParaRPr lang="en-CA" dirty="0">
              <a:solidFill>
                <a:schemeClr val="bg1"/>
              </a:solidFill>
            </a:endParaRPr>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4"/>
          <a:stretch>
            <a:fillRect/>
          </a:stretch>
        </p:blipFill>
        <p:spPr>
          <a:xfrm>
            <a:off x="10051341" y="6466628"/>
            <a:ext cx="570341" cy="391372"/>
          </a:xfrm>
          <a:prstGeom prst="rect">
            <a:avLst/>
          </a:prstGeom>
        </p:spPr>
      </p:pic>
      <p:pic>
        <p:nvPicPr>
          <p:cNvPr id="7" name="Picture 6">
            <a:extLst>
              <a:ext uri="{FF2B5EF4-FFF2-40B4-BE49-F238E27FC236}">
                <a16:creationId xmlns:a16="http://schemas.microsoft.com/office/drawing/2014/main" id="{D1723F88-D599-490A-99A4-0E6FEADEE453}"/>
              </a:ext>
            </a:extLst>
          </p:cNvPr>
          <p:cNvPicPr>
            <a:picLocks noChangeAspect="1"/>
          </p:cNvPicPr>
          <p:nvPr/>
        </p:nvPicPr>
        <p:blipFill>
          <a:blip r:embed="rId5"/>
          <a:stretch>
            <a:fillRect/>
          </a:stretch>
        </p:blipFill>
        <p:spPr>
          <a:xfrm>
            <a:off x="956545" y="1133154"/>
            <a:ext cx="10278909" cy="4591691"/>
          </a:xfrm>
          <a:prstGeom prst="rect">
            <a:avLst/>
          </a:prstGeom>
        </p:spPr>
      </p:pic>
      <p:pic>
        <p:nvPicPr>
          <p:cNvPr id="25" name="Picture 24" descr="A yellow circle with black text&#10;&#10;AI-generated content may be incorrect.">
            <a:extLst>
              <a:ext uri="{FF2B5EF4-FFF2-40B4-BE49-F238E27FC236}">
                <a16:creationId xmlns:a16="http://schemas.microsoft.com/office/drawing/2014/main" id="{4EEEDEEB-915A-4F4D-9FE3-5C736E681F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F2A50B69-3BF9-407F-90F0-AC27F206C42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FC7B8072-66B2-4E9F-B434-488B36D470E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6" name="Footer Placeholder 1">
            <a:extLst>
              <a:ext uri="{FF2B5EF4-FFF2-40B4-BE49-F238E27FC236}">
                <a16:creationId xmlns:a16="http://schemas.microsoft.com/office/drawing/2014/main" id="{C779EB92-23CD-4351-BBE3-9FCFAC03C13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8B8A-3853-4B77-9147-FAC0F4CDB541}"/>
              </a:ext>
            </a:extLst>
          </p:cNvPr>
          <p:cNvSpPr>
            <a:spLocks noGrp="1"/>
          </p:cNvSpPr>
          <p:nvPr>
            <p:ph type="title"/>
          </p:nvPr>
        </p:nvSpPr>
        <p:spPr/>
        <p:txBody>
          <a:bodyPr/>
          <a:lstStyle/>
          <a:p>
            <a:r>
              <a:rPr lang="en-CA" dirty="0">
                <a:solidFill>
                  <a:schemeClr val="bg1"/>
                </a:solidFill>
              </a:rPr>
              <a:t> </a:t>
            </a:r>
            <a:r>
              <a:rPr lang="es-ES" dirty="0">
                <a:solidFill>
                  <a:schemeClr val="bg1"/>
                </a:solidFill>
              </a:rPr>
              <a:t>Nuestra </a:t>
            </a:r>
            <a:r>
              <a:rPr lang="es-ES" dirty="0"/>
              <a:t>Misión </a:t>
            </a:r>
            <a:endParaRPr lang="en-CA" dirty="0"/>
          </a:p>
        </p:txBody>
      </p:sp>
      <p:pic>
        <p:nvPicPr>
          <p:cNvPr id="3" name="Picture 2" descr="A yellow sign with black text&#10;&#10;AI-generated content may be incorrect.">
            <a:extLst>
              <a:ext uri="{FF2B5EF4-FFF2-40B4-BE49-F238E27FC236}">
                <a16:creationId xmlns:a16="http://schemas.microsoft.com/office/drawing/2014/main" id="{161C114D-7919-4355-8AF0-957FBCFF3F40}"/>
              </a:ext>
            </a:extLst>
          </p:cNvPr>
          <p:cNvPicPr>
            <a:picLocks noChangeAspect="1"/>
          </p:cNvPicPr>
          <p:nvPr/>
        </p:nvPicPr>
        <p:blipFill>
          <a:blip r:embed="rId3"/>
          <a:stretch>
            <a:fillRect/>
          </a:stretch>
        </p:blipFill>
        <p:spPr>
          <a:xfrm>
            <a:off x="1295400" y="948478"/>
            <a:ext cx="5526640" cy="4758459"/>
          </a:xfrm>
          <a:prstGeom prst="rect">
            <a:avLst/>
          </a:prstGeom>
        </p:spPr>
      </p:pic>
      <p:pic>
        <p:nvPicPr>
          <p:cNvPr id="4" name="Picture 3">
            <a:extLst>
              <a:ext uri="{FF2B5EF4-FFF2-40B4-BE49-F238E27FC236}">
                <a16:creationId xmlns:a16="http://schemas.microsoft.com/office/drawing/2014/main" id="{3E03E894-E521-4165-870E-C2F7AA31C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8" name="Picture 7">
            <a:extLst>
              <a:ext uri="{FF2B5EF4-FFF2-40B4-BE49-F238E27FC236}">
                <a16:creationId xmlns:a16="http://schemas.microsoft.com/office/drawing/2014/main" id="{693D4124-E980-4C5D-8761-3550A2F103C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778C642-49A3-40A7-A77B-98DB20CB079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extLst>
      <p:ext uri="{BB962C8B-B14F-4D97-AF65-F5344CB8AC3E}">
        <p14:creationId xmlns:p14="http://schemas.microsoft.com/office/powerpoint/2010/main" val="98475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D791EFD0-2C19-46F7-9A23-56C8FE4666F2}"/>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F5D5385-EB9B-4896-B56E-8E07D385CDC7}"/>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CB7DC19-D4B1-44E9-A2ED-D69A6F9F1284}"/>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1E515575-55EA-4E64-89AB-6710B9287F6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815817" cy="707886"/>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1057 </a:t>
            </a:r>
            <a:r>
              <a:rPr lang="es-ES" sz="20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000" b="1" dirty="0" err="1">
                <a:latin typeface="Open Sans" panose="020B0606030504020204" pitchFamily="34" charset="0"/>
                <a:ea typeface="Open Sans" panose="020B0606030504020204" pitchFamily="34" charset="0"/>
                <a:cs typeface="Open Sans" panose="020B0606030504020204" pitchFamily="34" charset="0"/>
              </a:rPr>
              <a:t>Stewards</a:t>
            </a:r>
            <a:endParaRPr lang="en-CA" sz="2000" b="1" dirty="0">
              <a:latin typeface="Open Sans" panose="020B0606030504020204" pitchFamily="34" charset="0"/>
              <a:ea typeface="Open Sans" panose="020B0606030504020204" pitchFamily="34" charset="0"/>
              <a:cs typeface="Open Sans" panose="020B0606030504020204" pitchFamily="34" charset="0"/>
            </a:endParaRPr>
          </a:p>
          <a:p>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5"/>
          <a:stretch>
            <a:fillRect/>
          </a:stretch>
        </p:blipFill>
        <p:spPr>
          <a:xfrm>
            <a:off x="10051341" y="6466628"/>
            <a:ext cx="570341" cy="391372"/>
          </a:xfrm>
          <a:prstGeom prst="rect">
            <a:avLst/>
          </a:prstGeom>
        </p:spPr>
      </p:pic>
      <p:pic>
        <p:nvPicPr>
          <p:cNvPr id="17" name="Picture 16" descr="A yellow circle with black text&#10;&#10;AI-generated content may be incorrect.">
            <a:extLst>
              <a:ext uri="{FF2B5EF4-FFF2-40B4-BE49-F238E27FC236}">
                <a16:creationId xmlns:a16="http://schemas.microsoft.com/office/drawing/2014/main" id="{D5AA326C-5CCA-493C-A330-5D29882DE4F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36511" y="-32544"/>
            <a:ext cx="1790950" cy="1295580"/>
          </a:xfrm>
          <a:prstGeom prst="rect">
            <a:avLst/>
          </a:prstGeom>
        </p:spPr>
      </p:pic>
      <p:sp>
        <p:nvSpPr>
          <p:cNvPr id="18" name="Footer Placeholder 1">
            <a:extLst>
              <a:ext uri="{FF2B5EF4-FFF2-40B4-BE49-F238E27FC236}">
                <a16:creationId xmlns:a16="http://schemas.microsoft.com/office/drawing/2014/main" id="{38B17DF0-6B0F-44ED-87FB-478A0F471A69}"/>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176DAA9-A300-4361-9F1F-01B834E651E0}"/>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7D14F0BA-8459-426A-813A-980367B8324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DC7AFD16-7610-4058-AF8D-13A8EE2BA03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29D56E76-83AE-4C47-9B94-25201B6E855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9525FAC9-8AC4-4CDE-BF0C-52FC7F88DB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6B1BFF6C-CCC9-48EE-924C-86752538A568}"/>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pic>
        <p:nvPicPr>
          <p:cNvPr id="3" name="Picture 2">
            <a:extLst>
              <a:ext uri="{FF2B5EF4-FFF2-40B4-BE49-F238E27FC236}">
                <a16:creationId xmlns:a16="http://schemas.microsoft.com/office/drawing/2014/main" id="{F487C954-7E91-4EE9-BA36-5BC397222275}"/>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8111B53A-EC3A-45B6-91F6-892E9571508B}"/>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200087"/>
            <a:ext cx="11125200" cy="4863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8" y="1382306"/>
            <a:ext cx="10515600" cy="4616608"/>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 la importancia de su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papel como Steward </a:t>
            </a: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para promover la misión y la declaración de valores de la IUPAT.</a:t>
            </a:r>
          </a:p>
          <a:p>
            <a:pPr marL="285750" indent="-285750">
              <a:buClr>
                <a:srgbClr val="FAD31C"/>
              </a:buClr>
              <a:buSzPts val="2400"/>
              <a:buFont typeface="Noto Sans Symbols"/>
              <a:buChar char="▪"/>
            </a:pPr>
            <a:endPar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Clr>
                <a:srgbClr val="FAD31C"/>
              </a:buClr>
              <a:buSzPts val="2400"/>
              <a:buFont typeface="Noto Sans Symbols"/>
              <a:buChar char="▪"/>
            </a:pPr>
            <a:r>
              <a:rPr lang="es-ES" sz="21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1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Una Familia. Una Lucha</a:t>
            </a:r>
            <a:r>
              <a:rPr lang="es-ES" sz="21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a:t>
            </a:r>
            <a:endParaRPr lang="en-CA" sz="21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1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1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1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6F9A4F0C-2A51-48FB-9D52-9639C50389D5}"/>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8993296" cy="3970318"/>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Introducción</a:t>
            </a:r>
          </a:p>
          <a:p>
            <a:pPr lvl="0"/>
            <a:endParaRPr lang="es-E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AE2A6347-3F53-4ECE-B05B-252E61375EFA}"/>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Introducción</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y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Función</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9FBF9C2C-2009-4448-ADF2-D8D9B73A1B9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Papel</a:t>
            </a:r>
            <a:r>
              <a:rPr lang="en-US" dirty="0">
                <a:solidFill>
                  <a:schemeClr val="bg1"/>
                </a:solidFill>
              </a:rPr>
              <a:t> </a:t>
            </a:r>
            <a:r>
              <a:rPr lang="en-US" dirty="0" err="1">
                <a:solidFill>
                  <a:schemeClr val="bg1"/>
                </a:solidFill>
              </a:rPr>
              <a:t>como</a:t>
            </a:r>
            <a:r>
              <a:rPr lang="en-US" dirty="0">
                <a:solidFill>
                  <a:schemeClr val="bg1"/>
                </a:solidFill>
              </a:rPr>
              <a:t>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3785652"/>
          </a:xfrm>
          <a:prstGeom prst="rect">
            <a:avLst/>
          </a:prstGeom>
          <a:noFill/>
        </p:spPr>
        <p:txBody>
          <a:bodyPr wrap="square">
            <a:spAutoFit/>
          </a:bodyPr>
          <a:lstStyle/>
          <a:p>
            <a:r>
              <a:rPr lang="en-US" sz="2400" dirty="0" err="1">
                <a:latin typeface="Open Sans" panose="020B0606030504020204" pitchFamily="34" charset="0"/>
                <a:ea typeface="Open Sans" panose="020B0606030504020204" pitchFamily="34" charset="0"/>
                <a:cs typeface="Open Sans" panose="020B0606030504020204" pitchFamily="34" charset="0"/>
              </a:rPr>
              <a:t>Quien</a:t>
            </a:r>
            <a:r>
              <a:rPr lang="en-US" sz="2400" dirty="0">
                <a:latin typeface="Open Sans" panose="020B0606030504020204" pitchFamily="34" charset="0"/>
                <a:ea typeface="Open Sans" panose="020B0606030504020204" pitchFamily="34" charset="0"/>
                <a:cs typeface="Open Sans" panose="020B0606030504020204" pitchFamily="34" charset="0"/>
              </a:rPr>
              <a:t> es un </a:t>
            </a:r>
            <a:r>
              <a:rPr lang="en-US" sz="2400" b="1" dirty="0">
                <a:latin typeface="Open Sans" panose="020B0606030504020204" pitchFamily="34" charset="0"/>
                <a:ea typeface="Open Sans" panose="020B0606030504020204" pitchFamily="34" charset="0"/>
                <a:cs typeface="Open Sans" panose="020B0606030504020204" pitchFamily="34" charset="0"/>
              </a:rPr>
              <a:t>Steward</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Representante</a:t>
            </a:r>
            <a:r>
              <a:rPr lang="es-ES" sz="2400" dirty="0">
                <a:latin typeface="Open Sans" panose="020B0606030504020204" pitchFamily="34" charset="0"/>
                <a:ea typeface="Open Sans" panose="020B0606030504020204" pitchFamily="34" charset="0"/>
                <a:cs typeface="Open Sans" panose="020B0606030504020204" pitchFamily="34" charset="0"/>
              </a:rPr>
              <a:t> de los compañeros sindicalistas en el lugar de trabajo</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Primer Punto de Contacto</a:t>
            </a:r>
            <a:r>
              <a:rPr lang="es-ES" sz="2400" dirty="0">
                <a:latin typeface="Open Sans" panose="020B0606030504020204" pitchFamily="34" charset="0"/>
                <a:ea typeface="Open Sans" panose="020B0606030504020204" pitchFamily="34" charset="0"/>
                <a:cs typeface="Open Sans" panose="020B0606030504020204" pitchFamily="34" charset="0"/>
              </a:rPr>
              <a:t> para los afiliados</a:t>
            </a:r>
          </a:p>
          <a:p>
            <a:pPr marL="342900" indent="-342900">
              <a:buFont typeface="Arial" panose="020B0604020202020204" pitchFamily="34" charset="0"/>
              <a:buChar char="•"/>
            </a:pPr>
            <a:r>
              <a:rPr lang="es-E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Líder y Mensajero </a:t>
            </a:r>
            <a:r>
              <a:rPr lang="es-ES" sz="2400" dirty="0">
                <a:latin typeface="Open Sans" panose="020B0606030504020204" pitchFamily="34" charset="0"/>
                <a:ea typeface="Open Sans" panose="020B0606030504020204" pitchFamily="34" charset="0"/>
                <a:cs typeface="Open Sans" panose="020B0606030504020204" pitchFamily="34" charset="0"/>
              </a:rPr>
              <a:t>de la misión y la declaración de valores de la IUPAT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43EA6877-1C0B-49BE-84EA-21C5D1D0056E}"/>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err="1">
                <a:solidFill>
                  <a:schemeClr val="bg1"/>
                </a:solidFill>
              </a:rPr>
              <a:t>Responsabilidades</a:t>
            </a:r>
            <a:r>
              <a:rPr lang="en-US" dirty="0">
                <a:solidFill>
                  <a:schemeClr val="bg1"/>
                </a:solidFill>
              </a:rPr>
              <a:t> </a:t>
            </a:r>
            <a:r>
              <a:rPr lang="en-US" dirty="0"/>
              <a:t>Clave</a:t>
            </a:r>
            <a:endParaRPr lang="en-CA" dirty="0"/>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6" name="Picture 8">
            <a:extLst>
              <a:ext uri="{FF2B5EF4-FFF2-40B4-BE49-F238E27FC236}">
                <a16:creationId xmlns:a16="http://schemas.microsoft.com/office/drawing/2014/main" id="{070F2AF0-4DFE-4018-A605-5F9264489D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2DB0B09-51BB-4C73-B543-0CF2D0C6294D}"/>
              </a:ext>
            </a:extLst>
          </p:cNvPr>
          <p:cNvGrpSpPr/>
          <p:nvPr/>
        </p:nvGrpSpPr>
        <p:grpSpPr>
          <a:xfrm>
            <a:off x="2305776" y="1129324"/>
            <a:ext cx="3078956" cy="1296585"/>
            <a:chOff x="1221978" y="2645"/>
            <a:chExt cx="2706687" cy="1624012"/>
          </a:xfrm>
        </p:grpSpPr>
        <p:sp>
          <p:nvSpPr>
            <p:cNvPr id="28" name="Rectangle 27">
              <a:extLst>
                <a:ext uri="{FF2B5EF4-FFF2-40B4-BE49-F238E27FC236}">
                  <a16:creationId xmlns:a16="http://schemas.microsoft.com/office/drawing/2014/main" id="{FA1CBB4D-F62E-4859-8FBE-EC5D84E85C82}"/>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TextBox 28">
              <a:extLst>
                <a:ext uri="{FF2B5EF4-FFF2-40B4-BE49-F238E27FC236}">
                  <a16:creationId xmlns:a16="http://schemas.microsoft.com/office/drawing/2014/main" id="{5AF3C5E3-45AA-4456-95A3-E2BC572ECC94}"/>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Representando</a:t>
              </a:r>
              <a:r>
                <a:rPr lang="en-CA" sz="2800" kern="1200" dirty="0">
                  <a:latin typeface="Open Sans" panose="020B0606030504020204" pitchFamily="34" charset="0"/>
                  <a:ea typeface="Open Sans" panose="020B0606030504020204" pitchFamily="34" charset="0"/>
                  <a:cs typeface="Open Sans" panose="020B0606030504020204" pitchFamily="34" charset="0"/>
                </a:rPr>
                <a:t> a los </a:t>
              </a: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0" name="Group 29">
            <a:extLst>
              <a:ext uri="{FF2B5EF4-FFF2-40B4-BE49-F238E27FC236}">
                <a16:creationId xmlns:a16="http://schemas.microsoft.com/office/drawing/2014/main" id="{912DEC39-B1A3-4D71-815C-1299E01EA73A}"/>
              </a:ext>
            </a:extLst>
          </p:cNvPr>
          <p:cNvGrpSpPr/>
          <p:nvPr/>
        </p:nvGrpSpPr>
        <p:grpSpPr>
          <a:xfrm>
            <a:off x="2305776" y="2795404"/>
            <a:ext cx="3078956" cy="1296585"/>
            <a:chOff x="1221978" y="1897327"/>
            <a:chExt cx="2706687" cy="1624012"/>
          </a:xfrm>
        </p:grpSpPr>
        <p:sp>
          <p:nvSpPr>
            <p:cNvPr id="31" name="Rectangle 30">
              <a:extLst>
                <a:ext uri="{FF2B5EF4-FFF2-40B4-BE49-F238E27FC236}">
                  <a16:creationId xmlns:a16="http://schemas.microsoft.com/office/drawing/2014/main" id="{708C75CF-7131-4059-8805-F4AB16825BE9}"/>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2" name="TextBox 31">
              <a:extLst>
                <a:ext uri="{FF2B5EF4-FFF2-40B4-BE49-F238E27FC236}">
                  <a16:creationId xmlns:a16="http://schemas.microsoft.com/office/drawing/2014/main" id="{45A58CA6-3686-4D41-B847-49C3BC6930E2}"/>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ES" sz="2800" kern="1200" dirty="0">
                  <a:latin typeface="Open Sans" panose="020B0606030504020204" pitchFamily="34" charset="0"/>
                  <a:ea typeface="Open Sans" panose="020B0606030504020204" pitchFamily="34" charset="0"/>
                  <a:cs typeface="Open Sans" panose="020B0606030504020204" pitchFamily="34" charset="0"/>
                </a:rPr>
                <a:t>Resolución de Problemas en el Lugar de Trabajo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3" name="Group 32">
            <a:extLst>
              <a:ext uri="{FF2B5EF4-FFF2-40B4-BE49-F238E27FC236}">
                <a16:creationId xmlns:a16="http://schemas.microsoft.com/office/drawing/2014/main" id="{6738B7AB-7CB0-41C0-8B41-3B689CCED366}"/>
              </a:ext>
            </a:extLst>
          </p:cNvPr>
          <p:cNvGrpSpPr/>
          <p:nvPr/>
        </p:nvGrpSpPr>
        <p:grpSpPr>
          <a:xfrm>
            <a:off x="2305776" y="4599196"/>
            <a:ext cx="3078956" cy="1296585"/>
            <a:chOff x="1221978" y="3792008"/>
            <a:chExt cx="2706687" cy="1624012"/>
          </a:xfrm>
        </p:grpSpPr>
        <p:sp>
          <p:nvSpPr>
            <p:cNvPr id="34" name="Rectangle 33">
              <a:extLst>
                <a:ext uri="{FF2B5EF4-FFF2-40B4-BE49-F238E27FC236}">
                  <a16:creationId xmlns:a16="http://schemas.microsoft.com/office/drawing/2014/main" id="{567E330A-D5ED-4E65-81A0-19F2FFD982CD}"/>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5" name="TextBox 34">
              <a:extLst>
                <a:ext uri="{FF2B5EF4-FFF2-40B4-BE49-F238E27FC236}">
                  <a16:creationId xmlns:a16="http://schemas.microsoft.com/office/drawing/2014/main" id="{A2900818-AD36-43FB-984C-BBC1FFBE170C}"/>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Miembros</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Educadores</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6" name="Group 35">
            <a:extLst>
              <a:ext uri="{FF2B5EF4-FFF2-40B4-BE49-F238E27FC236}">
                <a16:creationId xmlns:a16="http://schemas.microsoft.com/office/drawing/2014/main" id="{45E21478-CF22-46CC-8DB9-7F742CE3A7AF}"/>
              </a:ext>
            </a:extLst>
          </p:cNvPr>
          <p:cNvGrpSpPr/>
          <p:nvPr/>
        </p:nvGrpSpPr>
        <p:grpSpPr>
          <a:xfrm>
            <a:off x="7196469" y="1167139"/>
            <a:ext cx="3263106" cy="1407057"/>
            <a:chOff x="4199334" y="2645"/>
            <a:chExt cx="2706687" cy="1624012"/>
          </a:xfrm>
        </p:grpSpPr>
        <p:sp>
          <p:nvSpPr>
            <p:cNvPr id="37" name="Rectangle 36">
              <a:extLst>
                <a:ext uri="{FF2B5EF4-FFF2-40B4-BE49-F238E27FC236}">
                  <a16:creationId xmlns:a16="http://schemas.microsoft.com/office/drawing/2014/main" id="{B7038950-3DFF-4166-8E1A-1E6A11D3ACC5}"/>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8" name="TextBox 37">
              <a:extLst>
                <a:ext uri="{FF2B5EF4-FFF2-40B4-BE49-F238E27FC236}">
                  <a16:creationId xmlns:a16="http://schemas.microsoft.com/office/drawing/2014/main" id="{B35404B5-2CBC-408D-A00A-F3D17C309D8D}"/>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Cumplimiento</a:t>
              </a:r>
              <a:r>
                <a:rPr lang="en-CA" sz="2800" kern="1200" dirty="0">
                  <a:latin typeface="Open Sans" panose="020B0606030504020204" pitchFamily="34" charset="0"/>
                  <a:ea typeface="Open Sans" panose="020B0606030504020204" pitchFamily="34" charset="0"/>
                  <a:cs typeface="Open Sans" panose="020B0606030504020204" pitchFamily="34" charset="0"/>
                </a:rPr>
                <a:t> del </a:t>
              </a:r>
              <a:r>
                <a:rPr lang="en-CA" sz="2800" kern="1200" dirty="0" err="1">
                  <a:latin typeface="Open Sans" panose="020B0606030504020204" pitchFamily="34" charset="0"/>
                  <a:ea typeface="Open Sans" panose="020B0606030504020204" pitchFamily="34" charset="0"/>
                  <a:cs typeface="Open Sans" panose="020B0606030504020204" pitchFamily="34" charset="0"/>
                </a:rPr>
                <a:t>Contrato</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9" name="Group 38">
            <a:extLst>
              <a:ext uri="{FF2B5EF4-FFF2-40B4-BE49-F238E27FC236}">
                <a16:creationId xmlns:a16="http://schemas.microsoft.com/office/drawing/2014/main" id="{29F59E4A-5CC7-4F13-99C7-14DD6E7466AE}"/>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8" name="Rectangle 57">
              <a:extLst>
                <a:ext uri="{FF2B5EF4-FFF2-40B4-BE49-F238E27FC236}">
                  <a16:creationId xmlns:a16="http://schemas.microsoft.com/office/drawing/2014/main" id="{75DFF267-B453-4BAF-AF0D-56A50ABD6DF2}"/>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9" name="TextBox 58">
              <a:extLst>
                <a:ext uri="{FF2B5EF4-FFF2-40B4-BE49-F238E27FC236}">
                  <a16:creationId xmlns:a16="http://schemas.microsoft.com/office/drawing/2014/main" id="{6CE9218F-69AE-45B6-A22D-988D1DC96C23}"/>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Comunicar</a:t>
              </a:r>
              <a:r>
                <a:rPr lang="en-CA" sz="2800" kern="1200" dirty="0">
                  <a:latin typeface="Open Sans" panose="020B0606030504020204" pitchFamily="34" charset="0"/>
                  <a:ea typeface="Open Sans" panose="020B0606030504020204" pitchFamily="34" charset="0"/>
                  <a:cs typeface="Open Sans" panose="020B0606030504020204" pitchFamily="34" charset="0"/>
                </a:rPr>
                <a:t> </a:t>
              </a:r>
              <a:r>
                <a:rPr lang="en-CA" sz="2800" kern="1200" dirty="0" err="1">
                  <a:latin typeface="Open Sans" panose="020B0606030504020204" pitchFamily="34" charset="0"/>
                  <a:ea typeface="Open Sans" panose="020B0606030504020204" pitchFamily="34" charset="0"/>
                  <a:cs typeface="Open Sans" panose="020B0606030504020204" pitchFamily="34" charset="0"/>
                </a:rPr>
                <a:t>Información</a:t>
              </a:r>
              <a:endParaRPr lang="en-CA" sz="2800" kern="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60" name="Group 59">
            <a:extLst>
              <a:ext uri="{FF2B5EF4-FFF2-40B4-BE49-F238E27FC236}">
                <a16:creationId xmlns:a16="http://schemas.microsoft.com/office/drawing/2014/main" id="{357E4F7D-2916-449F-BC1E-78B6E4A324B9}"/>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61" name="Rectangle 60">
              <a:extLst>
                <a:ext uri="{FF2B5EF4-FFF2-40B4-BE49-F238E27FC236}">
                  <a16:creationId xmlns:a16="http://schemas.microsoft.com/office/drawing/2014/main" id="{69ACCF55-8E1B-438C-8BD4-F5C4C22819F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2" name="TextBox 61">
              <a:extLst>
                <a:ext uri="{FF2B5EF4-FFF2-40B4-BE49-F238E27FC236}">
                  <a16:creationId xmlns:a16="http://schemas.microsoft.com/office/drawing/2014/main" id="{1D781332-1088-4E91-96C6-8EE29F7A9EAE}"/>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err="1">
                  <a:latin typeface="Open Sans" panose="020B0606030504020204" pitchFamily="34" charset="0"/>
                  <a:ea typeface="Open Sans" panose="020B0606030504020204" pitchFamily="34" charset="0"/>
                  <a:cs typeface="Open Sans" panose="020B0606030504020204" pitchFamily="34" charset="0"/>
                </a:rPr>
                <a:t>Construyendo</a:t>
              </a:r>
              <a:r>
                <a:rPr lang="en-CA" sz="2800" kern="1200" dirty="0">
                  <a:latin typeface="Open Sans" panose="020B0606030504020204" pitchFamily="34" charset="0"/>
                  <a:ea typeface="Open Sans" panose="020B0606030504020204" pitchFamily="34" charset="0"/>
                  <a:cs typeface="Open Sans" panose="020B0606030504020204" pitchFamily="34" charset="0"/>
                </a:rPr>
                <a:t> una </a:t>
              </a:r>
              <a:r>
                <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Unión </a:t>
              </a:r>
              <a:r>
                <a:rPr lang="en-CA" sz="2800" b="1" kern="1200" dirty="0" err="1">
                  <a:solidFill>
                    <a:schemeClr val="accent4"/>
                  </a:solidFill>
                  <a:latin typeface="Open Sans" panose="020B0606030504020204" pitchFamily="34" charset="0"/>
                  <a:ea typeface="Open Sans" panose="020B0606030504020204" pitchFamily="34" charset="0"/>
                  <a:cs typeface="Open Sans" panose="020B0606030504020204" pitchFamily="34" charset="0"/>
                </a:rPr>
                <a:t>Fuerte</a:t>
              </a:r>
              <a:endParaRPr lang="en-CA" sz="2800" b="1" kern="12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63" name="Footer Placeholder 1">
            <a:extLst>
              <a:ext uri="{FF2B5EF4-FFF2-40B4-BE49-F238E27FC236}">
                <a16:creationId xmlns:a16="http://schemas.microsoft.com/office/drawing/2014/main" id="{B23CE45D-9F9A-433C-BE8C-7E4AC2283B0F}"/>
              </a:ext>
            </a:extLst>
          </p:cNvPr>
          <p:cNvSpPr txBox="1">
            <a:spLocks/>
          </p:cNvSpPr>
          <p:nvPr/>
        </p:nvSpPr>
        <p:spPr>
          <a:xfrm>
            <a:off x="600444" y="6420526"/>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00" b="1" dirty="0">
                <a:latin typeface="Open Sans" panose="020B0606030504020204" pitchFamily="34" charset="0"/>
                <a:ea typeface="Open Sans" panose="020B0606030504020204" pitchFamily="34" charset="0"/>
                <a:cs typeface="Open Sans" panose="020B0606030504020204" pitchFamily="34" charset="0"/>
              </a:rPr>
              <a:t>COR 1057 Construcción de un Sindicato más Fuerte - </a:t>
            </a:r>
            <a:r>
              <a:rPr lang="es-ES" sz="1000" b="1" dirty="0" err="1">
                <a:latin typeface="Open Sans" panose="020B0606030504020204" pitchFamily="34" charset="0"/>
                <a:ea typeface="Open Sans" panose="020B0606030504020204" pitchFamily="34" charset="0"/>
                <a:cs typeface="Open Sans" panose="020B0606030504020204" pitchFamily="34" charset="0"/>
              </a:rPr>
              <a:t>Stewards</a:t>
            </a:r>
            <a:r>
              <a:rPr lang="es-ES" sz="1000" b="1" dirty="0">
                <a:latin typeface="Open Sans" panose="020B0606030504020204" pitchFamily="34" charset="0"/>
                <a:ea typeface="Open Sans" panose="020B0606030504020204" pitchFamily="34" charset="0"/>
                <a:cs typeface="Open Sans" panose="020B0606030504020204" pitchFamily="34" charset="0"/>
              </a:rPr>
              <a:t> </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200" b="1" dirty="0">
                <a:latin typeface="Open Sans" panose="020B0606030504020204" pitchFamily="34" charset="0"/>
                <a:ea typeface="Open Sans" panose="020B0606030504020204" pitchFamily="34" charset="0"/>
                <a:cs typeface="Open Sans" panose="020B0606030504020204" pitchFamily="34" charset="0"/>
              </a:rPr>
              <a:t>		 </a:t>
            </a:r>
            <a:r>
              <a:rPr lang="en-US" sz="1200" b="1" dirty="0"/>
              <a:t>	</a:t>
            </a:r>
            <a:r>
              <a:rPr lang="en-US" b="1" dirty="0"/>
              <a:t>				</a:t>
            </a:r>
          </a:p>
        </p:txBody>
      </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189</TotalTime>
  <Words>12384</Words>
  <Application>Microsoft Office PowerPoint</Application>
  <PresentationFormat>Widescreen</PresentationFormat>
  <Paragraphs>610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Papel como Steward</vt:lpstr>
      <vt:lpstr>Responsabilidades Clave</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53</vt:lpstr>
      <vt:lpstr>PowerPoint Presentation</vt:lpstr>
      <vt:lpstr>Antes de la Convención de 1994</vt:lpstr>
      <vt:lpstr>Convención de 1994</vt:lpstr>
      <vt:lpstr>1999 - 2009</vt:lpstr>
      <vt:lpstr>Desde 2010 a la Fecha</vt:lpstr>
      <vt:lpstr>Obstáculos</vt:lpstr>
      <vt:lpstr>PowerPoint Presentation</vt:lpstr>
      <vt:lpstr> 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cp:revision>
  <dcterms:created xsi:type="dcterms:W3CDTF">2024-09-19T19:34:13Z</dcterms:created>
  <dcterms:modified xsi:type="dcterms:W3CDTF">2025-08-14T18:54:20Z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