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21.xml" ContentType="application/vnd.openxmlformats-officedocument.presentationml.tags+xml"/>
  <Override PartName="/ppt/notesSlides/notesSlide21.xml" ContentType="application/vnd.openxmlformats-officedocument.presentationml.notesSlide+xml"/>
  <Override PartName="/ppt/tags/tag22.xml" ContentType="application/vnd.openxmlformats-officedocument.presentationml.tags+xml"/>
  <Override PartName="/ppt/notesSlides/notesSlide22.xml" ContentType="application/vnd.openxmlformats-officedocument.presentationml.notesSlide+xml"/>
  <Override PartName="/ppt/tags/tag23.xml" ContentType="application/vnd.openxmlformats-officedocument.presentationml.tags+xml"/>
  <Override PartName="/ppt/notesSlides/notesSlide23.xml" ContentType="application/vnd.openxmlformats-officedocument.presentationml.notesSlide+xml"/>
  <Override PartName="/ppt/tags/tag24.xml" ContentType="application/vnd.openxmlformats-officedocument.presentationml.tags+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tags/tag30.xml" ContentType="application/vnd.openxmlformats-officedocument.presentationml.tags+xml"/>
  <Override PartName="/ppt/notesSlides/notesSlide30.xml" ContentType="application/vnd.openxmlformats-officedocument.presentationml.notesSlide+xml"/>
  <Override PartName="/ppt/tags/tag31.xml" ContentType="application/vnd.openxmlformats-officedocument.presentationml.tags+xml"/>
  <Override PartName="/ppt/notesSlides/notesSlide31.xml" ContentType="application/vnd.openxmlformats-officedocument.presentationml.notesSlide+xml"/>
  <Override PartName="/ppt/tags/tag32.xml" ContentType="application/vnd.openxmlformats-officedocument.presentationml.tags+xml"/>
  <Override PartName="/ppt/notesSlides/notesSlide32.xml" ContentType="application/vnd.openxmlformats-officedocument.presentationml.notesSlide+xml"/>
  <Override PartName="/ppt/tags/tag33.xml" ContentType="application/vnd.openxmlformats-officedocument.presentationml.tags+xml"/>
  <Override PartName="/ppt/notesSlides/notesSlide33.xml" ContentType="application/vnd.openxmlformats-officedocument.presentationml.notesSlide+xml"/>
  <Override PartName="/ppt/tags/tag34.xml" ContentType="application/vnd.openxmlformats-officedocument.presentationml.tags+xml"/>
  <Override PartName="/ppt/notesSlides/notesSlide34.xml" ContentType="application/vnd.openxmlformats-officedocument.presentationml.notesSlide+xml"/>
  <Override PartName="/ppt/tags/tag35.xml" ContentType="application/vnd.openxmlformats-officedocument.presentationml.tags+xml"/>
  <Override PartName="/ppt/notesSlides/notesSlide35.xml" ContentType="application/vnd.openxmlformats-officedocument.presentationml.notesSlide+xml"/>
  <Override PartName="/ppt/tags/tag36.xml" ContentType="application/vnd.openxmlformats-officedocument.presentationml.tags+xml"/>
  <Override PartName="/ppt/notesSlides/notesSlide36.xml" ContentType="application/vnd.openxmlformats-officedocument.presentationml.notesSlide+xml"/>
  <Override PartName="/ppt/tags/tag37.xml" ContentType="application/vnd.openxmlformats-officedocument.presentationml.tags+xml"/>
  <Override PartName="/ppt/notesSlides/notesSlide37.xml" ContentType="application/vnd.openxmlformats-officedocument.presentationml.notesSlide+xml"/>
  <Override PartName="/ppt/tags/tag38.xml" ContentType="application/vnd.openxmlformats-officedocument.presentationml.tags+xml"/>
  <Override PartName="/ppt/notesSlides/notesSlide38.xml" ContentType="application/vnd.openxmlformats-officedocument.presentationml.notesSlide+xml"/>
  <Override PartName="/ppt/tags/tag39.xml" ContentType="application/vnd.openxmlformats-officedocument.presentationml.tags+xml"/>
  <Override PartName="/ppt/notesSlides/notesSlide39.xml" ContentType="application/vnd.openxmlformats-officedocument.presentationml.notesSlide+xml"/>
  <Override PartName="/ppt/tags/tag40.xml" ContentType="application/vnd.openxmlformats-officedocument.presentationml.tags+xml"/>
  <Override PartName="/ppt/notesSlides/notesSlide40.xml" ContentType="application/vnd.openxmlformats-officedocument.presentationml.notesSlide+xml"/>
  <Override PartName="/ppt/tags/tag41.xml" ContentType="application/vnd.openxmlformats-officedocument.presentationml.tags+xml"/>
  <Override PartName="/ppt/notesSlides/notesSlide41.xml" ContentType="application/vnd.openxmlformats-officedocument.presentationml.notesSlide+xml"/>
  <Override PartName="/ppt/tags/tag42.xml" ContentType="application/vnd.openxmlformats-officedocument.presentationml.tags+xml"/>
  <Override PartName="/ppt/notesSlides/notesSlide42.xml" ContentType="application/vnd.openxmlformats-officedocument.presentationml.notesSlide+xml"/>
  <Override PartName="/ppt/tags/tag43.xml" ContentType="application/vnd.openxmlformats-officedocument.presentationml.tags+xml"/>
  <Override PartName="/ppt/notesSlides/notesSlide43.xml" ContentType="application/vnd.openxmlformats-officedocument.presentationml.notesSlide+xml"/>
  <Override PartName="/ppt/tags/tag44.xml" ContentType="application/vnd.openxmlformats-officedocument.presentationml.tags+xml"/>
  <Override PartName="/ppt/notesSlides/notesSlide44.xml" ContentType="application/vnd.openxmlformats-officedocument.presentationml.notesSlide+xml"/>
  <Override PartName="/ppt/tags/tag45.xml" ContentType="application/vnd.openxmlformats-officedocument.presentationml.tags+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0"/>
  </p:notesMasterIdLst>
  <p:handoutMasterIdLst>
    <p:handoutMasterId r:id="rId51"/>
  </p:handoutMasterIdLst>
  <p:sldIdLst>
    <p:sldId id="256" r:id="rId5"/>
    <p:sldId id="379" r:id="rId6"/>
    <p:sldId id="380" r:id="rId7"/>
    <p:sldId id="381" r:id="rId8"/>
    <p:sldId id="328" r:id="rId9"/>
    <p:sldId id="398" r:id="rId10"/>
    <p:sldId id="397" r:id="rId11"/>
    <p:sldId id="399" r:id="rId12"/>
    <p:sldId id="324" r:id="rId13"/>
    <p:sldId id="400" r:id="rId14"/>
    <p:sldId id="401" r:id="rId15"/>
    <p:sldId id="366" r:id="rId16"/>
    <p:sldId id="403" r:id="rId17"/>
    <p:sldId id="405" r:id="rId18"/>
    <p:sldId id="406" r:id="rId19"/>
    <p:sldId id="407" r:id="rId20"/>
    <p:sldId id="408" r:id="rId21"/>
    <p:sldId id="364" r:id="rId22"/>
    <p:sldId id="365" r:id="rId23"/>
    <p:sldId id="410" r:id="rId24"/>
    <p:sldId id="402" r:id="rId25"/>
    <p:sldId id="363" r:id="rId26"/>
    <p:sldId id="330" r:id="rId27"/>
    <p:sldId id="290" r:id="rId28"/>
    <p:sldId id="339" r:id="rId29"/>
    <p:sldId id="340" r:id="rId30"/>
    <p:sldId id="342" r:id="rId31"/>
    <p:sldId id="294" r:id="rId32"/>
    <p:sldId id="331" r:id="rId33"/>
    <p:sldId id="368" r:id="rId34"/>
    <p:sldId id="383" r:id="rId35"/>
    <p:sldId id="384" r:id="rId36"/>
    <p:sldId id="385" r:id="rId37"/>
    <p:sldId id="386" r:id="rId38"/>
    <p:sldId id="387" r:id="rId39"/>
    <p:sldId id="388" r:id="rId40"/>
    <p:sldId id="389" r:id="rId41"/>
    <p:sldId id="393" r:id="rId42"/>
    <p:sldId id="394" r:id="rId43"/>
    <p:sldId id="395" r:id="rId44"/>
    <p:sldId id="396" r:id="rId45"/>
    <p:sldId id="390" r:id="rId46"/>
    <p:sldId id="391" r:id="rId47"/>
    <p:sldId id="409" r:id="rId48"/>
    <p:sldId id="392" r:id="rId49"/>
  </p:sldIdLst>
  <p:sldSz cx="12192000" cy="6858000"/>
  <p:notesSz cx="6858000" cy="9144000"/>
  <p:custDataLst>
    <p:tags r:id="rId5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03B"/>
    <a:srgbClr val="E7B909"/>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75371" autoAdjust="0"/>
  </p:normalViewPr>
  <p:slideViewPr>
    <p:cSldViewPr snapToGrid="0" showGuides="1">
      <p:cViewPr varScale="1">
        <p:scale>
          <a:sx n="72" d="100"/>
          <a:sy n="72" d="100"/>
        </p:scale>
        <p:origin x="162" y="60"/>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1" d="100"/>
          <a:sy n="71" d="100"/>
        </p:scale>
        <p:origin x="15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2026-01-28</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1/28/2026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percentage of construction workers belonged to labor unions in Canada in the 1940s?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D. Data specific to the unionization rate of Canadian construction workers in the 1940s is not readily available. However, unionization rates grew significantly across all industries during this decade, providing useful context. At the start of the decade, in 1940, Canada's overall unionization rate was 16.3%. The rate saw significant growth during the 1940s, more than doubling from less than 400,000 members to 1 million. By the end of the decade, the overall unionization rate for the Canadian workforce had risen from 20% to 30%.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30370755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Canada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16</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data from Statistics Canada, the union coverage rate for construction workers in Canada in 2024 was 31.4%. This figure represents the percentage of workers covered by a collective bargaining agreement, which includes both union members and non-members. The coverage rate (31.4%) is generally slightly higher than the membership rate, as it includes non-members who are still covered by a union contract.</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17</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18</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three questions for each other.  Please share your answers to the questions.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the key historical events in Canada that have impacted Labor Unions.</a:t>
            </a:r>
          </a:p>
          <a:p>
            <a:pPr marL="171450" indent="-171450">
              <a:buFont typeface="Arial" panose="020B0604020202020204" pitchFamily="34" charset="0"/>
              <a:buChar char="•"/>
            </a:pPr>
            <a:r>
              <a:rPr lang="en-US" b="1" dirty="0"/>
              <a:t>PC 1003 (1944) </a:t>
            </a:r>
            <a:r>
              <a:rPr lang="en-US" dirty="0"/>
              <a:t>– A crucial wartime order that brought collective bargaining rights similar to the US Wagner Act, forcing employers to negotiate. This is the foundational framework for modern Canadian </a:t>
            </a:r>
            <a:r>
              <a:rPr lang="en-US" dirty="0" err="1"/>
              <a:t>labour</a:t>
            </a:r>
            <a:r>
              <a:rPr lang="en-US" dirty="0"/>
              <a:t> law by mandating employer recognition of unions and promoting industrial peace during WWII. It mandated employers recognize majority unions, prohibited strikes during conciliation, and created the Wartime </a:t>
            </a:r>
            <a:r>
              <a:rPr lang="en-US" dirty="0" err="1"/>
              <a:t>Labour</a:t>
            </a:r>
            <a:r>
              <a:rPr lang="en-US" dirty="0"/>
              <a:t> Relations Board, significantly boosting union membership and setting precedents for provincial laws. </a:t>
            </a:r>
            <a:r>
              <a:rPr lang="en-US" i="1" dirty="0"/>
              <a:t>Picture from https://commons.wikimedia.org/wiki/File:War_Regulation_1944_Labour.png</a:t>
            </a:r>
          </a:p>
          <a:p>
            <a:pPr marL="171450" indent="-171450">
              <a:buFont typeface="Arial" panose="020B0604020202020204" pitchFamily="34" charset="0"/>
              <a:buChar char="•"/>
            </a:pPr>
            <a:r>
              <a:rPr lang="en-US" b="1" dirty="0"/>
              <a:t>Rand Act (1946, Ontario) </a:t>
            </a:r>
            <a:r>
              <a:rPr lang="en-US" dirty="0"/>
              <a:t>– The Supreme Court established a landmark principle in Canadian </a:t>
            </a:r>
            <a:r>
              <a:rPr lang="en-US" dirty="0" err="1"/>
              <a:t>labour</a:t>
            </a:r>
            <a:r>
              <a:rPr lang="en-US" dirty="0"/>
              <a:t> law. It arose as an arbitration to end the 99-day strike at the Ford Motor Company in Windsor, Ontario. Justice Rand issued his ruling on January 29, 1946, creating a compromise that rejected the "closed shop" but established "compulsory dues check-off“. </a:t>
            </a:r>
            <a:r>
              <a:rPr lang="en-US" i="1" dirty="0"/>
              <a:t>Picture from https://ucte-ucet.ca/history-of-the-rand-formula/</a:t>
            </a:r>
          </a:p>
          <a:p>
            <a:pPr marL="171450" indent="-171450">
              <a:buFont typeface="Arial" panose="020B0604020202020204" pitchFamily="34" charset="0"/>
              <a:buChar char="•"/>
            </a:pPr>
            <a:r>
              <a:rPr lang="en-US" b="1" dirty="0"/>
              <a:t>Bill 10 (Alberta,1970s) </a:t>
            </a:r>
            <a:r>
              <a:rPr lang="en-US" dirty="0"/>
              <a:t>-  Allowed "double breasting" for contractors. The practice of operating union and non-union companies in Alberta construction became prevalent later, particularly in the 1980s, as a union-busting tactic, contributing to low unionization rates, though it's often a violation of union contracts rather than illegal in itself.  </a:t>
            </a:r>
            <a:r>
              <a:rPr lang="en-US" i="1" dirty="0"/>
              <a:t>Picture from https://www.cbc.ca/news/canada/edmonton/union-afl-rally-labour-alberta-1.4092879</a:t>
            </a:r>
          </a:p>
          <a:p>
            <a:pPr marL="171450" indent="-171450">
              <a:buFont typeface="Arial" panose="020B0604020202020204" pitchFamily="34" charset="0"/>
              <a:buChar char="•"/>
            </a:pPr>
            <a:r>
              <a:rPr lang="en-US" b="1" dirty="0"/>
              <a:t>Bill 144 (Ontario, 2005) </a:t>
            </a:r>
            <a:r>
              <a:rPr lang="en-US" dirty="0"/>
              <a:t>– </a:t>
            </a:r>
            <a:r>
              <a:rPr lang="en-US" dirty="0" err="1"/>
              <a:t>Labour</a:t>
            </a:r>
            <a:r>
              <a:rPr lang="en-US" dirty="0"/>
              <a:t> Relations Statute Law Amendment Act  introduced card-based certification for the construction industry, allowing unions automatic certification without a vote if they show signed cards from over 55% of the bargaining unit employees, making it easier for unions to organize, particularly in trades where large, easily identifiable groups exist, impacting employers with potential automatic provincial agreements.</a:t>
            </a:r>
          </a:p>
          <a:p>
            <a:pPr lvl="1"/>
            <a:r>
              <a:rPr lang="en-US" i="1" dirty="0"/>
              <a:t>New section 128.1 of the Act, added by section 8 of the Bill, applies in the construction industry and allows a trade union applying for certification to elect to have the application dealt with on the basis of a "card-based certification" model. In that case, if the Board is satisfied that more than 55 per cent of the employees are members, it may certify the trade union or direct a representation vote. If the Board is satisfied that the level is 40 per cent or more, but not more than 55 per cent, it shall direct a representation vote. If the level is below 40 per cent, the Board shall dismiss the application. The Board may also dismiss the application if, as a result of contraventions of the Act by the trade union, the trade union's membership evidence does not likely reflect the true wishes of employees.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20</a:t>
            </a:fld>
            <a:endParaRPr lang="en-US" dirty="0"/>
          </a:p>
        </p:txBody>
      </p:sp>
    </p:spTree>
    <p:extLst>
      <p:ext uri="{BB962C8B-B14F-4D97-AF65-F5344CB8AC3E}">
        <p14:creationId xmlns:p14="http://schemas.microsoft.com/office/powerpoint/2010/main" val="32255991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REVIEW the Canadian graph for the total active members from 1984-2024.</a:t>
            </a:r>
          </a:p>
          <a:p>
            <a:r>
              <a:rPr lang="en-CA" i="0" dirty="0"/>
              <a:t>STATE that the totals have remained between 12,000-17,000 for the past 30+ years.</a:t>
            </a:r>
          </a:p>
          <a:p>
            <a:r>
              <a:rPr lang="en-CA" i="1" dirty="0"/>
              <a:t>NOTE: </a:t>
            </a:r>
            <a:r>
              <a:rPr lang="en-US" i="1" dirty="0"/>
              <a:t>We only have Regional and Council breakdowns of membership totals going back to 1984.  </a:t>
            </a:r>
          </a:p>
          <a:p>
            <a:r>
              <a:rPr lang="en-US" i="1" dirty="0"/>
              <a:t>This is the International Only Flow Report, which can be found on the Reports Portal from UNITE.  This is the full report filtered down to Canada.</a:t>
            </a:r>
            <a:endParaRPr lang="en-CA" i="1"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21</a:t>
            </a:fld>
            <a:endParaRPr lang="en-US" dirty="0"/>
          </a:p>
        </p:txBody>
      </p:sp>
    </p:spTree>
    <p:extLst>
      <p:ext uri="{BB962C8B-B14F-4D97-AF65-F5344CB8AC3E}">
        <p14:creationId xmlns:p14="http://schemas.microsoft.com/office/powerpoint/2010/main" val="38855613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discussed the current state of the construction industry. We discussed the IUPAT membership during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46’s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22</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24</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25</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26</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27</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28</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is union power? It is shared decision-making, accountability, and member-led action. It’s the members. When members are more engaged, it creates strength for the union to negotiate CBAs, enhance working conditions, and increase solidarity. Everything we receive comes from collective bargaining, which has been a commitment spanning over 100 years.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comes from one fundamental right.</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 </a:t>
            </a:r>
            <a:r>
              <a:rPr lang="en-US" b="0" dirty="0"/>
              <a:t>You need to see yourself with these values in this campaign.  We are trying to build real power. It’s about strength and power, who do we want to be, and what can I do to be involved to help us get there.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EMPHASIZE that true union power is when members are informed, engaged, and organized, not just represented. </a:t>
            </a:r>
            <a:r>
              <a:rPr lang="en-US" b="0" dirty="0"/>
              <a:t>We are nothing without each other.</a:t>
            </a:r>
          </a:p>
          <a:p>
            <a:endParaRPr lang="en-US" dirty="0"/>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30</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31</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33</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34</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37</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39</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that</a:t>
            </a:r>
            <a:r>
              <a:rPr lang="en-US" dirty="0"/>
              <a:t> we’ll focus on the following learning outcomes: reviewing our past and current state, exploring ways to increase member involvement, understanding historical factors that led to a decline in union power, and outlining our strategies to rebuild and strengthen our organization.</a:t>
            </a:r>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40</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group activity:</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a:t>DIVIDE the participants </a:t>
            </a:r>
            <a:r>
              <a:rPr lang="en-US" dirty="0"/>
              <a:t>into small groups, e.g., 3-5. </a:t>
            </a:r>
          </a:p>
          <a:p>
            <a:pPr marL="685800" lvl="1" indent="-228600">
              <a:buFont typeface="+mj-lt"/>
              <a:buAutoNum type="arabicPeriod"/>
            </a:pPr>
            <a:r>
              <a:rPr lang="en-US" dirty="0"/>
              <a:t>STATE the question - 'What are you hearing at jobsites?’ Participants will share their answers within their groups.</a:t>
            </a:r>
          </a:p>
          <a:p>
            <a:pPr marL="685800" lvl="1" indent="-228600">
              <a:buFont typeface="+mj-lt"/>
              <a:buAutoNum type="arabicPeriod"/>
            </a:pPr>
            <a:r>
              <a:rPr lang="en-US" dirty="0"/>
              <a:t>ENSURE that there is a group leader who will summarize the discussion.</a:t>
            </a:r>
          </a:p>
          <a:p>
            <a:pPr marL="685800" lvl="1" indent="-228600">
              <a:buFont typeface="+mj-lt"/>
              <a:buAutoNum type="arabicPeriod"/>
            </a:pPr>
            <a:r>
              <a:rPr lang="en-US" dirty="0"/>
              <a:t>DEBRIEF and call the leader by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41</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42</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43</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our union has several resources and social media pages/apps to stay informed and connect with our brothers and sisters.</a:t>
            </a:r>
          </a:p>
          <a:p>
            <a:r>
              <a:rPr lang="en-US" dirty="0"/>
              <a:t>ENCOURAGE to scan and open/download the resources. </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44</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45</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STATE that there are five topics in the course. We will discuss the history of building power, what worked well, what didn’t, and the lessons we can apply moving forward.</a:t>
            </a:r>
          </a:p>
          <a:p>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80000"/>
              </a:lnSpc>
              <a:spcBef>
                <a:spcPts val="0"/>
              </a:spcBef>
              <a:spcAft>
                <a:spcPts val="0"/>
              </a:spcAft>
              <a:buClrTx/>
              <a:buSzTx/>
              <a:buFontTx/>
              <a:buNone/>
              <a:tabLst/>
              <a:defRPr/>
            </a:pPr>
            <a:r>
              <a:rPr lang="en-CA" dirty="0"/>
              <a:t>ASK – What is your role as a union steward?</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4159148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EMPHASIZE  the role of a steward in the Building Union Power Critical to the program’s success.</a:t>
            </a:r>
          </a:p>
          <a:p>
            <a:pPr marL="171450" indent="-171450">
              <a:buFont typeface="Arial" panose="020B0604020202020204" pitchFamily="34" charset="0"/>
              <a:buChar char="•"/>
            </a:pPr>
            <a:r>
              <a:rPr lang="en-US" dirty="0"/>
              <a:t>Representative for fellow union members in the workplace, ensuring their rights and contract provisions are upheld. </a:t>
            </a:r>
          </a:p>
          <a:p>
            <a:pPr marL="171450" indent="-171450">
              <a:buFont typeface="Arial" panose="020B0604020202020204" pitchFamily="34" charset="0"/>
              <a:buChar char="•"/>
            </a:pPr>
            <a:r>
              <a:rPr lang="en-US" dirty="0"/>
              <a:t>Stewards serve as the first point of contact for members, addressing workplace issues, communicating union information, and advocating for their needs. This makes stewards crucial for building trust and engagement within the union.</a:t>
            </a:r>
          </a:p>
          <a:p>
            <a:pPr marL="171450" indent="-171450">
              <a:buFont typeface="Arial" panose="020B0604020202020204" pitchFamily="34" charset="0"/>
              <a:buChar char="•"/>
            </a:pPr>
            <a:r>
              <a:rPr lang="en-US" dirty="0"/>
              <a:t>Leader and messenger of the IUPAT’s mission and value statement</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7</a:t>
            </a:fld>
            <a:endParaRPr lang="en-US" dirty="0"/>
          </a:p>
        </p:txBody>
      </p:sp>
    </p:spTree>
    <p:extLst>
      <p:ext uri="{BB962C8B-B14F-4D97-AF65-F5344CB8AC3E}">
        <p14:creationId xmlns:p14="http://schemas.microsoft.com/office/powerpoint/2010/main" val="3125946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Key Responsibilities of a Steward.</a:t>
            </a:r>
          </a:p>
          <a:p>
            <a:pPr marL="628650" lvl="1" indent="-171450">
              <a:buFont typeface="Arial" panose="020B0604020202020204" pitchFamily="34" charset="0"/>
              <a:buChar char="•"/>
            </a:pPr>
            <a:r>
              <a:rPr lang="en-US" dirty="0"/>
              <a:t>Representing Members: Stewards act as the primary link between members and the union leadership, advocating for their concerns and rights in the workplace. </a:t>
            </a:r>
          </a:p>
          <a:p>
            <a:pPr marL="628650" lvl="1" indent="-171450">
              <a:buFont typeface="Arial" panose="020B0604020202020204" pitchFamily="34" charset="0"/>
              <a:buChar char="•"/>
            </a:pPr>
            <a:r>
              <a:rPr lang="en-US" dirty="0"/>
              <a:t>Enforcing the Contract: They ensure that all members are aware of and adhere to the collective bargaining agreement (CBA) and that their rights under the contract are protected. </a:t>
            </a:r>
          </a:p>
          <a:p>
            <a:pPr marL="628650" lvl="1" indent="-171450">
              <a:buFont typeface="Arial" panose="020B0604020202020204" pitchFamily="34" charset="0"/>
              <a:buChar char="•"/>
            </a:pPr>
            <a:r>
              <a:rPr lang="en-US" dirty="0"/>
              <a:t>Resolving Workplace Issues: Stewards investigate and help resolve workplace problems, grievances, and disputes between members and employers. </a:t>
            </a:r>
          </a:p>
          <a:p>
            <a:pPr marL="628650" lvl="1" indent="-171450">
              <a:buFont typeface="Arial" panose="020B0604020202020204" pitchFamily="34" charset="0"/>
              <a:buChar char="•"/>
            </a:pPr>
            <a:r>
              <a:rPr lang="en-US" dirty="0"/>
              <a:t>Communicating Information: They disseminate information about union meetings, events, workplace actions, and political issues to members.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Educating Members: Stewards inform members about their rights, responsibilities, available resources, and benefits of union membership. </a:t>
            </a:r>
            <a:endParaRPr lang="en-CA" dirty="0"/>
          </a:p>
          <a:p>
            <a:pPr marL="628650" lvl="1" indent="-171450">
              <a:buFont typeface="Arial" panose="020B0604020202020204" pitchFamily="34" charset="0"/>
              <a:buChar char="•"/>
            </a:pPr>
            <a:r>
              <a:rPr lang="en-US" dirty="0"/>
              <a:t>Building a Strong Union: By effectively representing members and fostering communication, stewards contribute to a stronger and more engaged union. Effective stewards are essential for building a strong and vibrant union by empowering members and advocating for their interests.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8</a:t>
            </a:fld>
            <a:endParaRPr lang="en-US" dirty="0"/>
          </a:p>
        </p:txBody>
      </p:sp>
    </p:spTree>
    <p:extLst>
      <p:ext uri="{BB962C8B-B14F-4D97-AF65-F5344CB8AC3E}">
        <p14:creationId xmlns:p14="http://schemas.microsoft.com/office/powerpoint/2010/main" val="3087069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7638020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498848" y="6159310"/>
            <a:ext cx="393192" cy="616394"/>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12" name="Google Shape;63;p1">
            <a:extLst>
              <a:ext uri="{FF2B5EF4-FFF2-40B4-BE49-F238E27FC236}">
                <a16:creationId xmlns:a16="http://schemas.microsoft.com/office/drawing/2014/main" id="{63DFB433-D7C7-4BD6-A3F8-2FF277D92147}"/>
              </a:ext>
            </a:extLst>
          </p:cNvPr>
          <p:cNvPicPr preferRelativeResize="0"/>
          <p:nvPr userDrawn="1"/>
        </p:nvPicPr>
        <p:blipFill>
          <a:blip r:embed="rId2">
            <a:alphaModFix/>
          </a:blip>
          <a:stretch>
            <a:fillRect/>
          </a:stretch>
        </p:blipFill>
        <p:spPr>
          <a:xfrm>
            <a:off x="3941125" y="6153912"/>
            <a:ext cx="466283" cy="689546"/>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5" name="Google Shape;63;p1">
            <a:extLst>
              <a:ext uri="{FF2B5EF4-FFF2-40B4-BE49-F238E27FC236}">
                <a16:creationId xmlns:a16="http://schemas.microsoft.com/office/drawing/2014/main" id="{F7DE25F9-26E5-4259-B0D8-07B75555C7CF}"/>
              </a:ext>
            </a:extLst>
          </p:cNvPr>
          <p:cNvPicPr preferRelativeResize="0"/>
          <p:nvPr userDrawn="1"/>
        </p:nvPicPr>
        <p:blipFill>
          <a:blip r:embed="rId2">
            <a:alphaModFix/>
          </a:blip>
          <a:stretch>
            <a:fillRect/>
          </a:stretch>
        </p:blipFill>
        <p:spPr>
          <a:xfrm>
            <a:off x="4498848" y="6159310"/>
            <a:ext cx="393192" cy="616394"/>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7" name="Google Shape;63;p1">
            <a:extLst>
              <a:ext uri="{FF2B5EF4-FFF2-40B4-BE49-F238E27FC236}">
                <a16:creationId xmlns:a16="http://schemas.microsoft.com/office/drawing/2014/main" id="{6DA63543-61FF-4C69-99C2-8C2BFCC884F1}"/>
              </a:ext>
            </a:extLst>
          </p:cNvPr>
          <p:cNvPicPr preferRelativeResize="0"/>
          <p:nvPr userDrawn="1"/>
        </p:nvPicPr>
        <p:blipFill>
          <a:blip r:embed="rId2">
            <a:alphaModFix/>
          </a:blip>
          <a:stretch>
            <a:fillRect/>
          </a:stretch>
        </p:blipFill>
        <p:spPr>
          <a:xfrm>
            <a:off x="4498848" y="6159310"/>
            <a:ext cx="393192" cy="616394"/>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1/28/2026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581400" y="6499669"/>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5" Type="http://schemas.openxmlformats.org/officeDocument/2006/relationships/image" Target="../media/image23.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6" Type="http://schemas.openxmlformats.org/officeDocument/2006/relationships/image" Target="../media/image23.png"/><Relationship Id="rId5" Type="http://schemas.openxmlformats.org/officeDocument/2006/relationships/image" Target="../media/image14.pn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9.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25.jpeg"/><Relationship Id="rId5" Type="http://schemas.openxmlformats.org/officeDocument/2006/relationships/image" Target="../media/image9.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5" Type="http://schemas.openxmlformats.org/officeDocument/2006/relationships/image" Target="../media/image23.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6" Type="http://schemas.openxmlformats.org/officeDocument/2006/relationships/image" Target="../media/image23.png"/><Relationship Id="rId5" Type="http://schemas.openxmlformats.org/officeDocument/2006/relationships/image" Target="../media/image14.png"/><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5" Type="http://schemas.openxmlformats.org/officeDocument/2006/relationships/image" Target="../media/image9.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tags" Target="../tags/tag18.xml"/><Relationship Id="rId6" Type="http://schemas.openxmlformats.org/officeDocument/2006/relationships/image" Target="../media/image27.jpeg"/><Relationship Id="rId5" Type="http://schemas.openxmlformats.org/officeDocument/2006/relationships/image" Target="../media/image9.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9.xml"/><Relationship Id="rId5" Type="http://schemas.openxmlformats.org/officeDocument/2006/relationships/image" Target="../media/image14.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14.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2.xml"/><Relationship Id="rId7" Type="http://schemas.openxmlformats.org/officeDocument/2006/relationships/image" Target="../media/image13.jpeg"/><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tags" Target="../tags/tag21.xml"/><Relationship Id="rId5" Type="http://schemas.openxmlformats.org/officeDocument/2006/relationships/image" Target="../media/image35.png"/><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2.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tags" Target="../tags/tag23.xml"/><Relationship Id="rId5" Type="http://schemas.openxmlformats.org/officeDocument/2006/relationships/image" Target="../media/image38.png"/><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tags" Target="../tags/tag24.xml"/><Relationship Id="rId5" Type="http://schemas.openxmlformats.org/officeDocument/2006/relationships/image" Target="../media/image14.png"/><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tags" Target="../tags/tag25.xml"/><Relationship Id="rId5" Type="http://schemas.openxmlformats.org/officeDocument/2006/relationships/image" Target="../media/image14.png"/><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xml"/><Relationship Id="rId1" Type="http://schemas.openxmlformats.org/officeDocument/2006/relationships/tags" Target="../tags/tag26.xml"/><Relationship Id="rId5" Type="http://schemas.openxmlformats.org/officeDocument/2006/relationships/image" Target="../media/image14.png"/><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27.xml"/><Relationship Id="rId5" Type="http://schemas.openxmlformats.org/officeDocument/2006/relationships/image" Target="../media/image14.pn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xml"/><Relationship Id="rId1" Type="http://schemas.openxmlformats.org/officeDocument/2006/relationships/tags" Target="../tags/tag28.xml"/><Relationship Id="rId5" Type="http://schemas.openxmlformats.org/officeDocument/2006/relationships/image" Target="../media/image14.png"/><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xml"/><Relationship Id="rId1" Type="http://schemas.openxmlformats.org/officeDocument/2006/relationships/tags" Target="../tags/tag29.xml"/><Relationship Id="rId6" Type="http://schemas.openxmlformats.org/officeDocument/2006/relationships/image" Target="../media/image45.jpeg"/><Relationship Id="rId5" Type="http://schemas.openxmlformats.org/officeDocument/2006/relationships/image" Target="../media/image44.jp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4.png"/><Relationship Id="rId5" Type="http://schemas.openxmlformats.org/officeDocument/2006/relationships/image" Target="../media/image7.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3.xml"/><Relationship Id="rId1" Type="http://schemas.openxmlformats.org/officeDocument/2006/relationships/tags" Target="../tags/tag30.xml"/><Relationship Id="rId6" Type="http://schemas.openxmlformats.org/officeDocument/2006/relationships/image" Target="../media/image14.png"/><Relationship Id="rId5" Type="http://schemas.openxmlformats.org/officeDocument/2006/relationships/image" Target="../media/image47.png"/><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xml"/><Relationship Id="rId1" Type="http://schemas.openxmlformats.org/officeDocument/2006/relationships/tags" Target="../tags/tag31.xml"/><Relationship Id="rId5" Type="http://schemas.openxmlformats.org/officeDocument/2006/relationships/image" Target="../media/image14.png"/><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7" Type="http://schemas.openxmlformats.org/officeDocument/2006/relationships/image" Target="../media/image51.jpeg"/><Relationship Id="rId2" Type="http://schemas.openxmlformats.org/officeDocument/2006/relationships/slideLayout" Target="../slideLayouts/slideLayout1.xml"/><Relationship Id="rId1" Type="http://schemas.openxmlformats.org/officeDocument/2006/relationships/tags" Target="../tags/tag32.xml"/><Relationship Id="rId6" Type="http://schemas.openxmlformats.org/officeDocument/2006/relationships/image" Target="../media/image50.jpg"/><Relationship Id="rId5" Type="http://schemas.openxmlformats.org/officeDocument/2006/relationships/image" Target="../media/image49.jpg"/><Relationship Id="rId4" Type="http://schemas.openxmlformats.org/officeDocument/2006/relationships/image" Target="../media/image16.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14.png"/><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7" Type="http://schemas.openxmlformats.org/officeDocument/2006/relationships/image" Target="../media/image14.png"/><Relationship Id="rId2" Type="http://schemas.openxmlformats.org/officeDocument/2006/relationships/slideLayout" Target="../slideLayouts/slideLayout3.xml"/><Relationship Id="rId1" Type="http://schemas.openxmlformats.org/officeDocument/2006/relationships/tags" Target="../tags/tag34.xml"/><Relationship Id="rId6" Type="http://schemas.openxmlformats.org/officeDocument/2006/relationships/image" Target="../media/image55.jpeg"/><Relationship Id="rId5" Type="http://schemas.openxmlformats.org/officeDocument/2006/relationships/image" Target="../media/image54.png"/><Relationship Id="rId4" Type="http://schemas.openxmlformats.org/officeDocument/2006/relationships/image" Target="../media/image53.jpeg"/></Relationships>
</file>

<file path=ppt/slides/_rels/slide35.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notesSlide" Target="../notesSlides/notesSlide35.xml"/><Relationship Id="rId7" Type="http://schemas.openxmlformats.org/officeDocument/2006/relationships/image" Target="../media/image59.png"/><Relationship Id="rId2" Type="http://schemas.openxmlformats.org/officeDocument/2006/relationships/slideLayout" Target="../slideLayouts/slideLayout3.xml"/><Relationship Id="rId1" Type="http://schemas.openxmlformats.org/officeDocument/2006/relationships/tags" Target="../tags/tag35.xml"/><Relationship Id="rId6" Type="http://schemas.openxmlformats.org/officeDocument/2006/relationships/image" Target="../media/image58.png"/><Relationship Id="rId11" Type="http://schemas.openxmlformats.org/officeDocument/2006/relationships/image" Target="../media/image14.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6.xml"/><Relationship Id="rId6" Type="http://schemas.openxmlformats.org/officeDocument/2006/relationships/image" Target="../media/image14.png"/><Relationship Id="rId5" Type="http://schemas.openxmlformats.org/officeDocument/2006/relationships/image" Target="../media/image64.png"/><Relationship Id="rId4" Type="http://schemas.openxmlformats.org/officeDocument/2006/relationships/image" Target="../media/image63.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3.xml"/><Relationship Id="rId1" Type="http://schemas.openxmlformats.org/officeDocument/2006/relationships/tags" Target="../tags/tag37.xml"/><Relationship Id="rId5" Type="http://schemas.openxmlformats.org/officeDocument/2006/relationships/image" Target="../media/image14.png"/><Relationship Id="rId4" Type="http://schemas.openxmlformats.org/officeDocument/2006/relationships/image" Target="../media/image65.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xml"/><Relationship Id="rId1" Type="http://schemas.openxmlformats.org/officeDocument/2006/relationships/tags" Target="../tags/tag38.xml"/><Relationship Id="rId5" Type="http://schemas.openxmlformats.org/officeDocument/2006/relationships/image" Target="../media/image14.png"/><Relationship Id="rId4" Type="http://schemas.openxmlformats.org/officeDocument/2006/relationships/image" Target="../media/image66.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xml"/><Relationship Id="rId1" Type="http://schemas.openxmlformats.org/officeDocument/2006/relationships/tags" Target="../tags/tag39.xml"/><Relationship Id="rId5" Type="http://schemas.openxmlformats.org/officeDocument/2006/relationships/image" Target="../media/image14.png"/><Relationship Id="rId4" Type="http://schemas.openxmlformats.org/officeDocument/2006/relationships/image" Target="../media/image67.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4.xml"/><Relationship Id="rId1" Type="http://schemas.openxmlformats.org/officeDocument/2006/relationships/tags" Target="../tags/tag40.xml"/><Relationship Id="rId5" Type="http://schemas.openxmlformats.org/officeDocument/2006/relationships/image" Target="../media/image14.png"/><Relationship Id="rId4" Type="http://schemas.openxmlformats.org/officeDocument/2006/relationships/image" Target="../media/image68.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4.xml"/><Relationship Id="rId1" Type="http://schemas.openxmlformats.org/officeDocument/2006/relationships/tags" Target="../tags/tag41.xml"/><Relationship Id="rId5" Type="http://schemas.openxmlformats.org/officeDocument/2006/relationships/image" Target="../media/image14.png"/><Relationship Id="rId4" Type="http://schemas.openxmlformats.org/officeDocument/2006/relationships/image" Target="../media/image69.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3.xml"/><Relationship Id="rId1" Type="http://schemas.openxmlformats.org/officeDocument/2006/relationships/tags" Target="../tags/tag42.xml"/><Relationship Id="rId5" Type="http://schemas.openxmlformats.org/officeDocument/2006/relationships/image" Target="../media/image14.png"/><Relationship Id="rId4" Type="http://schemas.openxmlformats.org/officeDocument/2006/relationships/image" Target="../media/image70.jp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xml"/><Relationship Id="rId1" Type="http://schemas.openxmlformats.org/officeDocument/2006/relationships/tags" Target="../tags/tag43.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71.jpg"/></Relationships>
</file>

<file path=ppt/slides/_rels/slide44.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notesSlide" Target="../notesSlides/notesSlide44.xml"/><Relationship Id="rId7" Type="http://schemas.openxmlformats.org/officeDocument/2006/relationships/image" Target="../media/image74.png"/><Relationship Id="rId2" Type="http://schemas.openxmlformats.org/officeDocument/2006/relationships/slideLayout" Target="../slideLayouts/slideLayout1.xml"/><Relationship Id="rId1" Type="http://schemas.openxmlformats.org/officeDocument/2006/relationships/tags" Target="../tags/tag44.x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14.png"/><Relationship Id="rId10" Type="http://schemas.openxmlformats.org/officeDocument/2006/relationships/image" Target="../media/image77.png"/><Relationship Id="rId4" Type="http://schemas.openxmlformats.org/officeDocument/2006/relationships/image" Target="../media/image72.png"/><Relationship Id="rId9" Type="http://schemas.openxmlformats.org/officeDocument/2006/relationships/image" Target="../media/image76.png"/></Relationships>
</file>

<file path=ppt/slides/_rels/slide45.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notesSlide" Target="../notesSlides/notesSlide45.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45.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71.jpg"/><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5" Type="http://schemas.openxmlformats.org/officeDocument/2006/relationships/image" Target="../media/image14.png"/><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4.png"/><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22.jpeg"/><Relationship Id="rId5" Type="http://schemas.openxmlformats.org/officeDocument/2006/relationships/image" Target="../media/image21.jp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98612" y="5232374"/>
            <a:ext cx="12290612"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9404" y="4122858"/>
            <a:ext cx="1601323" cy="1601323"/>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643128" y="5292725"/>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1057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Stewards</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243634" y="4053645"/>
            <a:ext cx="1046464" cy="1693193"/>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5913959"/>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5910662"/>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CC0C0284-7092-4075-8485-82B29D7FA448}"/>
              </a:ext>
            </a:extLst>
          </p:cNvPr>
          <p:cNvSpPr txBox="1"/>
          <p:nvPr/>
        </p:nvSpPr>
        <p:spPr>
          <a:xfrm>
            <a:off x="10339404" y="3600735"/>
            <a:ext cx="1427216"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a:latin typeface="Open Sans" panose="020B0606030504020204" pitchFamily="34" charset="0"/>
                <a:ea typeface="Open Sans" panose="020B0606030504020204" pitchFamily="34" charset="0"/>
                <a:cs typeface="Open Sans" panose="020B0606030504020204" pitchFamily="34" charset="0"/>
              </a:rPr>
              <a:t>DC 46</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CAD14327-CE9D-4B6C-A8C4-824DE580DF05}"/>
              </a:ext>
            </a:extLst>
          </p:cNvPr>
          <p:cNvPicPr>
            <a:picLocks noChangeAspect="1"/>
          </p:cNvPicPr>
          <p:nvPr/>
        </p:nvPicPr>
        <p:blipFill>
          <a:blip r:embed="rId8"/>
          <a:stretch>
            <a:fillRect/>
          </a:stretch>
        </p:blipFill>
        <p:spPr>
          <a:xfrm>
            <a:off x="10227270" y="5630652"/>
            <a:ext cx="1581371" cy="1133633"/>
          </a:xfrm>
          <a:prstGeom prst="rect">
            <a:avLst/>
          </a:prstGeom>
        </p:spPr>
      </p:pic>
      <p:pic>
        <p:nvPicPr>
          <p:cNvPr id="14" name="Picture 2" descr="Flag of Canada - Wikipedia">
            <a:extLst>
              <a:ext uri="{FF2B5EF4-FFF2-40B4-BE49-F238E27FC236}">
                <a16:creationId xmlns:a16="http://schemas.microsoft.com/office/drawing/2014/main" id="{E43B763B-8072-48AF-A84E-C9F83A8D385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86983" y="5903004"/>
            <a:ext cx="1664076" cy="83203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US Market Share - </a:t>
            </a:r>
            <a:r>
              <a:rPr lang="en-CA" dirty="0"/>
              <a:t>1940</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pic>
        <p:nvPicPr>
          <p:cNvPr id="14" name="Picture 13">
            <a:extLst>
              <a:ext uri="{FF2B5EF4-FFF2-40B4-BE49-F238E27FC236}">
                <a16:creationId xmlns:a16="http://schemas.microsoft.com/office/drawing/2014/main" id="{2350848C-331D-454C-AB39-8711F5532FE1}"/>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6" name="Picture 2">
            <a:extLst>
              <a:ext uri="{FF2B5EF4-FFF2-40B4-BE49-F238E27FC236}">
                <a16:creationId xmlns:a16="http://schemas.microsoft.com/office/drawing/2014/main" id="{6C561DF4-9D12-4DA4-A749-BD674CF49E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9211" y="278000"/>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7" name="Footer Placeholder 1">
            <a:extLst>
              <a:ext uri="{FF2B5EF4-FFF2-40B4-BE49-F238E27FC236}">
                <a16:creationId xmlns:a16="http://schemas.microsoft.com/office/drawing/2014/main" id="{78E8B8EA-A37E-4E00-958F-CEC5EA453283}"/>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spTree>
    <p:custDataLst>
      <p:tags r:id="rId1"/>
    </p:custDataLst>
    <p:extLst>
      <p:ext uri="{BB962C8B-B14F-4D97-AF65-F5344CB8AC3E}">
        <p14:creationId xmlns:p14="http://schemas.microsoft.com/office/powerpoint/2010/main" val="15884073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US Market Share - </a:t>
            </a:r>
            <a:r>
              <a:rPr lang="en-CA" dirty="0"/>
              <a:t>1940</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1" name="Picture 10">
            <a:extLst>
              <a:ext uri="{FF2B5EF4-FFF2-40B4-BE49-F238E27FC236}">
                <a16:creationId xmlns:a16="http://schemas.microsoft.com/office/drawing/2014/main" id="{8E67F119-1A18-47A0-BC58-67E8BBC0476E}"/>
              </a:ext>
            </a:extLst>
          </p:cNvPr>
          <p:cNvPicPr>
            <a:picLocks noChangeAspect="1"/>
          </p:cNvPicPr>
          <p:nvPr/>
        </p:nvPicPr>
        <p:blipFill rotWithShape="1">
          <a:blip r:embed="rId5"/>
          <a:srcRect t="13588"/>
          <a:stretch/>
        </p:blipFill>
        <p:spPr>
          <a:xfrm>
            <a:off x="10001125" y="6469466"/>
            <a:ext cx="633692" cy="382484"/>
          </a:xfrm>
          <a:prstGeom prst="rect">
            <a:avLst/>
          </a:prstGeom>
        </p:spPr>
      </p:pic>
      <p:pic>
        <p:nvPicPr>
          <p:cNvPr id="14" name="Picture 2">
            <a:extLst>
              <a:ext uri="{FF2B5EF4-FFF2-40B4-BE49-F238E27FC236}">
                <a16:creationId xmlns:a16="http://schemas.microsoft.com/office/drawing/2014/main" id="{F1C3C1DF-EC0D-42FC-A23F-10EFABA3828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89211" y="278000"/>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5" name="Footer Placeholder 1">
            <a:extLst>
              <a:ext uri="{FF2B5EF4-FFF2-40B4-BE49-F238E27FC236}">
                <a16:creationId xmlns:a16="http://schemas.microsoft.com/office/drawing/2014/main" id="{0F508D11-6DC6-4635-A655-02B9721DA248}"/>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spTree>
    <p:custDataLst>
      <p:tags r:id="rId1"/>
    </p:custDataLst>
    <p:extLst>
      <p:ext uri="{BB962C8B-B14F-4D97-AF65-F5344CB8AC3E}">
        <p14:creationId xmlns:p14="http://schemas.microsoft.com/office/powerpoint/2010/main" val="9049308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Canadian Market Share - </a:t>
            </a:r>
            <a:r>
              <a:rPr lang="en-CA" dirty="0"/>
              <a:t>1940</a:t>
            </a:r>
          </a:p>
        </p:txBody>
      </p:sp>
      <p:pic>
        <p:nvPicPr>
          <p:cNvPr id="15" name="Picture 14">
            <a:extLst>
              <a:ext uri="{FF2B5EF4-FFF2-40B4-BE49-F238E27FC236}">
                <a16:creationId xmlns:a16="http://schemas.microsoft.com/office/drawing/2014/main" id="{E25862B6-3588-4791-9F8C-159A5BF7B0C8}"/>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6" name="TextBox 15">
            <a:extLst>
              <a:ext uri="{FF2B5EF4-FFF2-40B4-BE49-F238E27FC236}">
                <a16:creationId xmlns:a16="http://schemas.microsoft.com/office/drawing/2014/main" id="{9F29A146-CAFD-4D58-83CE-8FB4AE55D70B}"/>
              </a:ext>
            </a:extLst>
          </p:cNvPr>
          <p:cNvSpPr txBox="1"/>
          <p:nvPr/>
        </p:nvSpPr>
        <p:spPr>
          <a:xfrm>
            <a:off x="1914116" y="1850368"/>
            <a:ext cx="9407473"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Canada in the 1940s?</a:t>
            </a:r>
          </a:p>
        </p:txBody>
      </p:sp>
      <p:sp>
        <p:nvSpPr>
          <p:cNvPr id="17" name="TextBox 16">
            <a:extLst>
              <a:ext uri="{FF2B5EF4-FFF2-40B4-BE49-F238E27FC236}">
                <a16:creationId xmlns:a16="http://schemas.microsoft.com/office/drawing/2014/main" id="{F11A095C-168D-40B6-8952-7626FD722A45}"/>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8" name="Rectangle: Rounded Corners 17">
            <a:extLst>
              <a:ext uri="{FF2B5EF4-FFF2-40B4-BE49-F238E27FC236}">
                <a16:creationId xmlns:a16="http://schemas.microsoft.com/office/drawing/2014/main" id="{D12E6673-ECB1-4CC9-954F-1A0A22D24C9A}"/>
              </a:ext>
            </a:extLst>
          </p:cNvPr>
          <p:cNvSpPr/>
          <p:nvPr/>
        </p:nvSpPr>
        <p:spPr>
          <a:xfrm>
            <a:off x="3122197" y="3983197"/>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19" name="Rectangle: Rounded Corners 18">
            <a:extLst>
              <a:ext uri="{FF2B5EF4-FFF2-40B4-BE49-F238E27FC236}">
                <a16:creationId xmlns:a16="http://schemas.microsoft.com/office/drawing/2014/main" id="{A93D8DF9-77EB-4CD9-98C5-E74A72C9CE4F}"/>
              </a:ext>
            </a:extLst>
          </p:cNvPr>
          <p:cNvSpPr/>
          <p:nvPr/>
        </p:nvSpPr>
        <p:spPr>
          <a:xfrm>
            <a:off x="3122197" y="2992440"/>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0" name="Rectangle: Rounded Corners 19">
            <a:extLst>
              <a:ext uri="{FF2B5EF4-FFF2-40B4-BE49-F238E27FC236}">
                <a16:creationId xmlns:a16="http://schemas.microsoft.com/office/drawing/2014/main" id="{97CE631F-97E9-4EE5-BC7D-E3C8F64E38E4}"/>
              </a:ext>
            </a:extLst>
          </p:cNvPr>
          <p:cNvSpPr/>
          <p:nvPr/>
        </p:nvSpPr>
        <p:spPr>
          <a:xfrm>
            <a:off x="5933133" y="3992999"/>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Rectangle: Rounded Corners 20">
            <a:extLst>
              <a:ext uri="{FF2B5EF4-FFF2-40B4-BE49-F238E27FC236}">
                <a16:creationId xmlns:a16="http://schemas.microsoft.com/office/drawing/2014/main" id="{3E08AA6B-4960-4670-BE9A-73136ACE9215}"/>
              </a:ext>
            </a:extLst>
          </p:cNvPr>
          <p:cNvSpPr/>
          <p:nvPr/>
        </p:nvSpPr>
        <p:spPr>
          <a:xfrm>
            <a:off x="5933133" y="2997280"/>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2" name="TextBox 21">
            <a:extLst>
              <a:ext uri="{FF2B5EF4-FFF2-40B4-BE49-F238E27FC236}">
                <a16:creationId xmlns:a16="http://schemas.microsoft.com/office/drawing/2014/main" id="{7FBA0395-DAC9-4ED8-8FBA-D5E1F464AA02}"/>
              </a:ext>
            </a:extLst>
          </p:cNvPr>
          <p:cNvSpPr txBox="1"/>
          <p:nvPr/>
        </p:nvSpPr>
        <p:spPr>
          <a:xfrm>
            <a:off x="3406621" y="3121807"/>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12%</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TextBox 22">
            <a:extLst>
              <a:ext uri="{FF2B5EF4-FFF2-40B4-BE49-F238E27FC236}">
                <a16:creationId xmlns:a16="http://schemas.microsoft.com/office/drawing/2014/main" id="{677F8736-DDE7-4BBA-B581-889EB706F04B}"/>
              </a:ext>
            </a:extLst>
          </p:cNvPr>
          <p:cNvSpPr txBox="1"/>
          <p:nvPr/>
        </p:nvSpPr>
        <p:spPr>
          <a:xfrm>
            <a:off x="6320161" y="3140002"/>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53%</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4" name="TextBox 23">
            <a:extLst>
              <a:ext uri="{FF2B5EF4-FFF2-40B4-BE49-F238E27FC236}">
                <a16:creationId xmlns:a16="http://schemas.microsoft.com/office/drawing/2014/main" id="{5AA036FB-7B34-462F-B391-57388D9C8D00}"/>
              </a:ext>
            </a:extLst>
          </p:cNvPr>
          <p:cNvSpPr txBox="1"/>
          <p:nvPr/>
        </p:nvSpPr>
        <p:spPr>
          <a:xfrm>
            <a:off x="3429637" y="4085224"/>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70%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5" name="TextBox 24">
            <a:extLst>
              <a:ext uri="{FF2B5EF4-FFF2-40B4-BE49-F238E27FC236}">
                <a16:creationId xmlns:a16="http://schemas.microsoft.com/office/drawing/2014/main" id="{928B9B5E-E0DD-433E-ACFB-A12C91A18110}"/>
              </a:ext>
            </a:extLst>
          </p:cNvPr>
          <p:cNvSpPr txBox="1"/>
          <p:nvPr/>
        </p:nvSpPr>
        <p:spPr>
          <a:xfrm>
            <a:off x="6317138" y="4086755"/>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9" name="Picture 2" descr="Flag of Canada - Wikipedia">
            <a:extLst>
              <a:ext uri="{FF2B5EF4-FFF2-40B4-BE49-F238E27FC236}">
                <a16:creationId xmlns:a16="http://schemas.microsoft.com/office/drawing/2014/main" id="{505D4946-93C7-41BE-B950-0CBFC6BB46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1265" y="270243"/>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26" name="Footer Placeholder 1">
            <a:extLst>
              <a:ext uri="{FF2B5EF4-FFF2-40B4-BE49-F238E27FC236}">
                <a16:creationId xmlns:a16="http://schemas.microsoft.com/office/drawing/2014/main" id="{C77772B4-286D-41EE-9349-F518582D0E98}"/>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Canadian Market Share - </a:t>
            </a:r>
            <a:r>
              <a:rPr lang="en-CA" dirty="0"/>
              <a:t>1940</a:t>
            </a:r>
          </a:p>
        </p:txBody>
      </p:sp>
      <p:sp>
        <p:nvSpPr>
          <p:cNvPr id="10" name="TextBox 9">
            <a:extLst>
              <a:ext uri="{FF2B5EF4-FFF2-40B4-BE49-F238E27FC236}">
                <a16:creationId xmlns:a16="http://schemas.microsoft.com/office/drawing/2014/main" id="{2D214FFA-9EC4-4E3D-B29E-B480332A41ED}"/>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Canada in the 1940s?</a:t>
            </a: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8" name="Picture 2" descr="Flag of Canada - Wikipedia">
            <a:extLst>
              <a:ext uri="{FF2B5EF4-FFF2-40B4-BE49-F238E27FC236}">
                <a16:creationId xmlns:a16="http://schemas.microsoft.com/office/drawing/2014/main" id="{4B7EBB7D-095F-44E8-A5BE-7E49AB73FC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1265" y="270243"/>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Rounded Corners 19">
            <a:extLst>
              <a:ext uri="{FF2B5EF4-FFF2-40B4-BE49-F238E27FC236}">
                <a16:creationId xmlns:a16="http://schemas.microsoft.com/office/drawing/2014/main" id="{B8F472E0-72CE-4B32-AD26-F06FF3D11537}"/>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TextBox 20">
            <a:extLst>
              <a:ext uri="{FF2B5EF4-FFF2-40B4-BE49-F238E27FC236}">
                <a16:creationId xmlns:a16="http://schemas.microsoft.com/office/drawing/2014/main" id="{F77B9362-9BE2-4C8A-8E3A-50004A2A1FCA}"/>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 name="TextBox 21">
            <a:extLst>
              <a:ext uri="{FF2B5EF4-FFF2-40B4-BE49-F238E27FC236}">
                <a16:creationId xmlns:a16="http://schemas.microsoft.com/office/drawing/2014/main" id="{EA7E3FA7-46AF-4471-A3E8-ABF5E914CD01}"/>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2050" name="Picture 2">
            <a:extLst>
              <a:ext uri="{FF2B5EF4-FFF2-40B4-BE49-F238E27FC236}">
                <a16:creationId xmlns:a16="http://schemas.microsoft.com/office/drawing/2014/main" id="{796A04A7-8629-4D71-9E96-B537AA0231D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9636" t="7619" r="15366" b="11589"/>
          <a:stretch/>
        </p:blipFill>
        <p:spPr bwMode="auto">
          <a:xfrm>
            <a:off x="1566488" y="2883816"/>
            <a:ext cx="3841350" cy="2711922"/>
          </a:xfrm>
          <a:prstGeom prst="rect">
            <a:avLst/>
          </a:prstGeom>
          <a:noFill/>
          <a:extLst>
            <a:ext uri="{909E8E84-426E-40DD-AFC4-6F175D3DCCD1}">
              <a14:hiddenFill xmlns:a14="http://schemas.microsoft.com/office/drawing/2010/main">
                <a:solidFill>
                  <a:srgbClr val="FFFFFF"/>
                </a:solidFill>
              </a14:hiddenFill>
            </a:ext>
          </a:extLst>
        </p:spPr>
      </p:pic>
      <p:sp>
        <p:nvSpPr>
          <p:cNvPr id="14" name="Footer Placeholder 1">
            <a:extLst>
              <a:ext uri="{FF2B5EF4-FFF2-40B4-BE49-F238E27FC236}">
                <a16:creationId xmlns:a16="http://schemas.microsoft.com/office/drawing/2014/main" id="{E54FA90F-71F8-450E-A427-4AA6F809D85B}"/>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spTree>
    <p:custDataLst>
      <p:tags r:id="rId1"/>
    </p:custDataLst>
    <p:extLst>
      <p:ext uri="{BB962C8B-B14F-4D97-AF65-F5344CB8AC3E}">
        <p14:creationId xmlns:p14="http://schemas.microsoft.com/office/powerpoint/2010/main" val="25678727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US 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3</a:t>
            </a:r>
          </a:p>
        </p:txBody>
      </p:sp>
      <p:pic>
        <p:nvPicPr>
          <p:cNvPr id="16" name="Picture 15">
            <a:extLst>
              <a:ext uri="{FF2B5EF4-FFF2-40B4-BE49-F238E27FC236}">
                <a16:creationId xmlns:a16="http://schemas.microsoft.com/office/drawing/2014/main" id="{ED99091A-9362-453B-9D50-58D416EA43A8}"/>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8" name="Picture 2">
            <a:extLst>
              <a:ext uri="{FF2B5EF4-FFF2-40B4-BE49-F238E27FC236}">
                <a16:creationId xmlns:a16="http://schemas.microsoft.com/office/drawing/2014/main" id="{055E5346-CB39-498C-AEC9-806BEA69F2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9211" y="278000"/>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9" name="Footer Placeholder 1">
            <a:extLst>
              <a:ext uri="{FF2B5EF4-FFF2-40B4-BE49-F238E27FC236}">
                <a16:creationId xmlns:a16="http://schemas.microsoft.com/office/drawing/2014/main" id="{873671D5-D1FF-40D7-8164-A046075D3024}"/>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spTree>
    <p:custDataLst>
      <p:tags r:id="rId1"/>
    </p:custDataLst>
    <p:extLst>
      <p:ext uri="{BB962C8B-B14F-4D97-AF65-F5344CB8AC3E}">
        <p14:creationId xmlns:p14="http://schemas.microsoft.com/office/powerpoint/2010/main" val="29188347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US 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3</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5A3C697-572F-4C0A-886A-D7D3578B86EF}"/>
              </a:ext>
            </a:extLst>
          </p:cNvPr>
          <p:cNvPicPr>
            <a:picLocks noChangeAspect="1"/>
          </p:cNvPicPr>
          <p:nvPr/>
        </p:nvPicPr>
        <p:blipFill rotWithShape="1">
          <a:blip r:embed="rId5"/>
          <a:srcRect t="13588"/>
          <a:stretch/>
        </p:blipFill>
        <p:spPr>
          <a:xfrm>
            <a:off x="10001125" y="6469466"/>
            <a:ext cx="633692" cy="382484"/>
          </a:xfrm>
          <a:prstGeom prst="rect">
            <a:avLst/>
          </a:prstGeom>
        </p:spPr>
      </p:pic>
      <p:pic>
        <p:nvPicPr>
          <p:cNvPr id="13" name="Picture 2">
            <a:extLst>
              <a:ext uri="{FF2B5EF4-FFF2-40B4-BE49-F238E27FC236}">
                <a16:creationId xmlns:a16="http://schemas.microsoft.com/office/drawing/2014/main" id="{7F2FD4A4-790F-45B4-80BC-D2609109E5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89211" y="278000"/>
            <a:ext cx="913418" cy="480281"/>
          </a:xfrm>
          <a:prstGeom prst="rect">
            <a:avLst/>
          </a:prstGeom>
          <a:noFill/>
          <a:extLst>
            <a:ext uri="{909E8E84-426E-40DD-AFC4-6F175D3DCCD1}">
              <a14:hiddenFill xmlns:a14="http://schemas.microsoft.com/office/drawing/2010/main">
                <a:solidFill>
                  <a:srgbClr val="FFFFFF"/>
                </a:solidFill>
              </a14:hiddenFill>
            </a:ext>
          </a:extLst>
        </p:spPr>
      </p:pic>
      <p:sp>
        <p:nvSpPr>
          <p:cNvPr id="17" name="Footer Placeholder 1">
            <a:extLst>
              <a:ext uri="{FF2B5EF4-FFF2-40B4-BE49-F238E27FC236}">
                <a16:creationId xmlns:a16="http://schemas.microsoft.com/office/drawing/2014/main" id="{C81FBFF0-FEF4-482B-8661-CF8F6CD4387A}"/>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spTree>
    <p:custDataLst>
      <p:tags r:id="rId1"/>
    </p:custDataLst>
    <p:extLst>
      <p:ext uri="{BB962C8B-B14F-4D97-AF65-F5344CB8AC3E}">
        <p14:creationId xmlns:p14="http://schemas.microsoft.com/office/powerpoint/2010/main" val="13685520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Canadian 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Canada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5" name="Picture 14">
            <a:extLst>
              <a:ext uri="{FF2B5EF4-FFF2-40B4-BE49-F238E27FC236}">
                <a16:creationId xmlns:a16="http://schemas.microsoft.com/office/drawing/2014/main" id="{5AD8F201-67F3-4BDB-990F-0AE08D920BBE}"/>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7" name="Picture 2" descr="Flag of Canada - Wikipedia">
            <a:extLst>
              <a:ext uri="{FF2B5EF4-FFF2-40B4-BE49-F238E27FC236}">
                <a16:creationId xmlns:a16="http://schemas.microsoft.com/office/drawing/2014/main" id="{05F954BC-368D-46A8-9D36-765706D5B9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1265" y="270243"/>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8" name="Footer Placeholder 1">
            <a:extLst>
              <a:ext uri="{FF2B5EF4-FFF2-40B4-BE49-F238E27FC236}">
                <a16:creationId xmlns:a16="http://schemas.microsoft.com/office/drawing/2014/main" id="{7ADC12BC-B86A-4EAE-A771-AAE6A0DD2D79}"/>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spTree>
    <p:custDataLst>
      <p:tags r:id="rId1"/>
    </p:custDataLst>
    <p:extLst>
      <p:ext uri="{BB962C8B-B14F-4D97-AF65-F5344CB8AC3E}">
        <p14:creationId xmlns:p14="http://schemas.microsoft.com/office/powerpoint/2010/main" val="15681151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Canadian 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0" name="TextBox 9">
            <a:extLst>
              <a:ext uri="{FF2B5EF4-FFF2-40B4-BE49-F238E27FC236}">
                <a16:creationId xmlns:a16="http://schemas.microsoft.com/office/drawing/2014/main" id="{2D214FFA-9EC4-4E3D-B29E-B480332A41ED}"/>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Canada in 2024?</a:t>
            </a: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4" name="Picture 2" descr="Flag of Canada - Wikipedia">
            <a:extLst>
              <a:ext uri="{FF2B5EF4-FFF2-40B4-BE49-F238E27FC236}">
                <a16:creationId xmlns:a16="http://schemas.microsoft.com/office/drawing/2014/main" id="{353293F0-127C-497F-802A-2938ADB551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1265" y="270243"/>
            <a:ext cx="993147" cy="49657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e'd like to congratulate IUPAT DC39 for recently earning the AMPP Coating  Applicator Specialist (CAS) Level 2 certification. This marks the first CAS  certification exam ever offered in Atlantic Canada! And congratulations">
            <a:extLst>
              <a:ext uri="{FF2B5EF4-FFF2-40B4-BE49-F238E27FC236}">
                <a16:creationId xmlns:a16="http://schemas.microsoft.com/office/drawing/2014/main" id="{30ABE135-5C9A-4AA6-9C03-837D63E9613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3588" b="4348"/>
          <a:stretch/>
        </p:blipFill>
        <p:spPr bwMode="auto">
          <a:xfrm>
            <a:off x="6160771" y="2818404"/>
            <a:ext cx="2654236" cy="3322539"/>
          </a:xfrm>
          <a:prstGeom prst="rect">
            <a:avLst/>
          </a:prstGeom>
          <a:noFill/>
          <a:extLst>
            <a:ext uri="{909E8E84-426E-40DD-AFC4-6F175D3DCCD1}">
              <a14:hiddenFill xmlns:a14="http://schemas.microsoft.com/office/drawing/2010/main">
                <a:solidFill>
                  <a:srgbClr val="FFFFFF"/>
                </a:solidFill>
              </a14:hiddenFill>
            </a:ext>
          </a:extLst>
        </p:spPr>
      </p:pic>
      <p:sp>
        <p:nvSpPr>
          <p:cNvPr id="16" name="Footer Placeholder 1">
            <a:extLst>
              <a:ext uri="{FF2B5EF4-FFF2-40B4-BE49-F238E27FC236}">
                <a16:creationId xmlns:a16="http://schemas.microsoft.com/office/drawing/2014/main" id="{D0257F6D-BF34-4A80-8380-961F5CC946F0}"/>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spTree>
    <p:custDataLst>
      <p:tags r:id="rId1"/>
    </p:custDataLst>
    <p:extLst>
      <p:ext uri="{BB962C8B-B14F-4D97-AF65-F5344CB8AC3E}">
        <p14:creationId xmlns:p14="http://schemas.microsoft.com/office/powerpoint/2010/main" val="22166651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IUPAT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7" name="Footer Placeholder 1">
            <a:extLst>
              <a:ext uri="{FF2B5EF4-FFF2-40B4-BE49-F238E27FC236}">
                <a16:creationId xmlns:a16="http://schemas.microsoft.com/office/drawing/2014/main" id="{71052103-2AD0-41A6-8DC4-AD29196EA76D}"/>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2EB3DE36-B9A5-4BFD-91C9-12EBDAEF5CD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pic>
        <p:nvPicPr>
          <p:cNvPr id="17" name="Picture 16">
            <a:extLst>
              <a:ext uri="{FF2B5EF4-FFF2-40B4-BE49-F238E27FC236}">
                <a16:creationId xmlns:a16="http://schemas.microsoft.com/office/drawing/2014/main" id="{8C32D622-70C9-49F7-82E2-E5006EDBD0F4}"/>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0" name="Footer Placeholder 1">
            <a:extLst>
              <a:ext uri="{FF2B5EF4-FFF2-40B4-BE49-F238E27FC236}">
                <a16:creationId xmlns:a16="http://schemas.microsoft.com/office/drawing/2014/main" id="{F343B170-853A-471E-8801-5E5D23928E2D}"/>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5" name="Picture 4">
            <a:extLst>
              <a:ext uri="{FF2B5EF4-FFF2-40B4-BE49-F238E27FC236}">
                <a16:creationId xmlns:a16="http://schemas.microsoft.com/office/drawing/2014/main" id="{30B36E2D-D8C9-4718-ACBE-228355B74E64}"/>
              </a:ext>
            </a:extLst>
          </p:cNvPr>
          <p:cNvPicPr>
            <a:picLocks noChangeAspect="1"/>
          </p:cNvPicPr>
          <p:nvPr/>
        </p:nvPicPr>
        <p:blipFill>
          <a:blip r:embed="rId5"/>
          <a:stretch>
            <a:fillRect/>
          </a:stretch>
        </p:blipFill>
        <p:spPr>
          <a:xfrm>
            <a:off x="1331098" y="1142062"/>
            <a:ext cx="5558950" cy="1119789"/>
          </a:xfrm>
          <a:prstGeom prst="rect">
            <a:avLst/>
          </a:prstGeom>
        </p:spPr>
      </p:pic>
      <p:pic>
        <p:nvPicPr>
          <p:cNvPr id="7" name="Picture 6">
            <a:extLst>
              <a:ext uri="{FF2B5EF4-FFF2-40B4-BE49-F238E27FC236}">
                <a16:creationId xmlns:a16="http://schemas.microsoft.com/office/drawing/2014/main" id="{1AD4C7CD-9A29-4507-92C9-F1F305C42662}"/>
              </a:ext>
            </a:extLst>
          </p:cNvPr>
          <p:cNvPicPr>
            <a:picLocks noChangeAspect="1"/>
          </p:cNvPicPr>
          <p:nvPr/>
        </p:nvPicPr>
        <p:blipFill>
          <a:blip r:embed="rId6"/>
          <a:stretch>
            <a:fillRect/>
          </a:stretch>
        </p:blipFill>
        <p:spPr>
          <a:xfrm>
            <a:off x="1331098" y="3917418"/>
            <a:ext cx="9646609" cy="1785177"/>
          </a:xfrm>
          <a:prstGeom prst="rect">
            <a:avLst/>
          </a:prstGeom>
        </p:spPr>
      </p:pic>
      <p:pic>
        <p:nvPicPr>
          <p:cNvPr id="27" name="Picture 2" descr="Is This What Getting to Know you Feels Like? -">
            <a:extLst>
              <a:ext uri="{FF2B5EF4-FFF2-40B4-BE49-F238E27FC236}">
                <a16:creationId xmlns:a16="http://schemas.microsoft.com/office/drawing/2014/main" id="{2C3B489F-AA41-4D59-A9BE-1B519D0BF51C}"/>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40146" y="-246691"/>
            <a:ext cx="4771952" cy="249315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A0AE4C56-82D1-4F8D-8E31-DC95AA696AC5}"/>
              </a:ext>
            </a:extLst>
          </p:cNvPr>
          <p:cNvPicPr>
            <a:picLocks noChangeAspect="1"/>
          </p:cNvPicPr>
          <p:nvPr/>
        </p:nvPicPr>
        <p:blipFill rotWithShape="1">
          <a:blip r:embed="rId8"/>
          <a:srcRect t="13588"/>
          <a:stretch/>
        </p:blipFill>
        <p:spPr>
          <a:xfrm>
            <a:off x="10001125" y="6469466"/>
            <a:ext cx="633692" cy="382484"/>
          </a:xfrm>
          <a:prstGeom prst="rect">
            <a:avLst/>
          </a:prstGeom>
        </p:spPr>
      </p:pic>
      <p:pic>
        <p:nvPicPr>
          <p:cNvPr id="8" name="Picture 7">
            <a:extLst>
              <a:ext uri="{FF2B5EF4-FFF2-40B4-BE49-F238E27FC236}">
                <a16:creationId xmlns:a16="http://schemas.microsoft.com/office/drawing/2014/main" id="{46A65C63-5DE0-460E-9F66-538437ABDB08}"/>
              </a:ext>
            </a:extLst>
          </p:cNvPr>
          <p:cNvPicPr>
            <a:picLocks noChangeAspect="1"/>
          </p:cNvPicPr>
          <p:nvPr/>
        </p:nvPicPr>
        <p:blipFill rotWithShape="1">
          <a:blip r:embed="rId9"/>
          <a:srcRect l="2264" t="11243" r="7044"/>
          <a:stretch/>
        </p:blipFill>
        <p:spPr>
          <a:xfrm>
            <a:off x="1331098" y="2246467"/>
            <a:ext cx="9646609" cy="1818751"/>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 name="Picture 223">
            <a:extLst>
              <a:ext uri="{FF2B5EF4-FFF2-40B4-BE49-F238E27FC236}">
                <a16:creationId xmlns:a16="http://schemas.microsoft.com/office/drawing/2014/main" id="{00A36769-F48B-9DF0-2786-9492A50AAD9E}"/>
              </a:ext>
            </a:extLst>
          </p:cNvPr>
          <p:cNvPicPr>
            <a:picLocks noChangeAspect="1"/>
          </p:cNvPicPr>
          <p:nvPr/>
        </p:nvPicPr>
        <p:blipFill>
          <a:blip r:embed="rId3"/>
          <a:srcRect b="17209"/>
          <a:stretch/>
        </p:blipFill>
        <p:spPr>
          <a:xfrm>
            <a:off x="9810060" y="1018949"/>
            <a:ext cx="1377815" cy="1297182"/>
          </a:xfrm>
          <a:prstGeom prst="rect">
            <a:avLst/>
          </a:prstGeom>
        </p:spPr>
      </p:pic>
      <p:pic>
        <p:nvPicPr>
          <p:cNvPr id="223" name="Picture 222">
            <a:extLst>
              <a:ext uri="{FF2B5EF4-FFF2-40B4-BE49-F238E27FC236}">
                <a16:creationId xmlns:a16="http://schemas.microsoft.com/office/drawing/2014/main" id="{28A7F771-7FD4-7087-3DB5-FB68D24EB8B0}"/>
              </a:ext>
            </a:extLst>
          </p:cNvPr>
          <p:cNvPicPr>
            <a:picLocks noChangeAspect="1"/>
          </p:cNvPicPr>
          <p:nvPr/>
        </p:nvPicPr>
        <p:blipFill>
          <a:blip r:embed="rId3"/>
          <a:srcRect b="17209"/>
          <a:stretch/>
        </p:blipFill>
        <p:spPr>
          <a:xfrm>
            <a:off x="7226085" y="1075609"/>
            <a:ext cx="1377815" cy="1297182"/>
          </a:xfrm>
          <a:prstGeom prst="rect">
            <a:avLst/>
          </a:prstGeom>
        </p:spPr>
      </p:pic>
      <p:pic>
        <p:nvPicPr>
          <p:cNvPr id="222" name="Picture 221">
            <a:extLst>
              <a:ext uri="{FF2B5EF4-FFF2-40B4-BE49-F238E27FC236}">
                <a16:creationId xmlns:a16="http://schemas.microsoft.com/office/drawing/2014/main" id="{4B17608A-4316-977C-5364-07FA28758812}"/>
              </a:ext>
            </a:extLst>
          </p:cNvPr>
          <p:cNvPicPr>
            <a:picLocks noChangeAspect="1"/>
          </p:cNvPicPr>
          <p:nvPr/>
        </p:nvPicPr>
        <p:blipFill>
          <a:blip r:embed="rId3"/>
          <a:srcRect b="17209"/>
          <a:stretch/>
        </p:blipFill>
        <p:spPr>
          <a:xfrm>
            <a:off x="4091580" y="1063448"/>
            <a:ext cx="1377815" cy="1297182"/>
          </a:xfrm>
          <a:prstGeom prst="rect">
            <a:avLst/>
          </a:prstGeom>
        </p:spPr>
      </p:pic>
      <p:pic>
        <p:nvPicPr>
          <p:cNvPr id="221" name="Picture 220">
            <a:extLst>
              <a:ext uri="{FF2B5EF4-FFF2-40B4-BE49-F238E27FC236}">
                <a16:creationId xmlns:a16="http://schemas.microsoft.com/office/drawing/2014/main" id="{EC56D5E5-B8FB-3A2B-F79F-2D6075569FF5}"/>
              </a:ext>
            </a:extLst>
          </p:cNvPr>
          <p:cNvPicPr>
            <a:picLocks noChangeAspect="1"/>
          </p:cNvPicPr>
          <p:nvPr/>
        </p:nvPicPr>
        <p:blipFill>
          <a:blip r:embed="rId3"/>
          <a:srcRect b="17209"/>
          <a:stretch/>
        </p:blipFill>
        <p:spPr>
          <a:xfrm>
            <a:off x="907175" y="1063448"/>
            <a:ext cx="1377815" cy="1297182"/>
          </a:xfrm>
          <a:prstGeom prst="rect">
            <a:avLst/>
          </a:prstGeom>
        </p:spPr>
      </p:pic>
      <p:sp>
        <p:nvSpPr>
          <p:cNvPr id="218" name="Rectangle 217">
            <a:extLst>
              <a:ext uri="{FF2B5EF4-FFF2-40B4-BE49-F238E27FC236}">
                <a16:creationId xmlns:a16="http://schemas.microsoft.com/office/drawing/2014/main" id="{22ED1556-203B-3AA6-416F-D1949D58CAC5}"/>
              </a:ext>
            </a:extLst>
          </p:cNvPr>
          <p:cNvSpPr/>
          <p:nvPr/>
        </p:nvSpPr>
        <p:spPr>
          <a:xfrm>
            <a:off x="3355142" y="2731525"/>
            <a:ext cx="2719029"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9" name="Rectangle 218">
            <a:extLst>
              <a:ext uri="{FF2B5EF4-FFF2-40B4-BE49-F238E27FC236}">
                <a16:creationId xmlns:a16="http://schemas.microsoft.com/office/drawing/2014/main" id="{57B54A37-3ECC-EF25-CDC8-5F0CE9AC784F}"/>
              </a:ext>
            </a:extLst>
          </p:cNvPr>
          <p:cNvSpPr/>
          <p:nvPr/>
        </p:nvSpPr>
        <p:spPr>
          <a:xfrm>
            <a:off x="6454292" y="2680503"/>
            <a:ext cx="2478208"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0" name="Rectangle 219">
            <a:extLst>
              <a:ext uri="{FF2B5EF4-FFF2-40B4-BE49-F238E27FC236}">
                <a16:creationId xmlns:a16="http://schemas.microsoft.com/office/drawing/2014/main" id="{E1187982-604B-1528-EA21-24F00F28F4ED}"/>
              </a:ext>
            </a:extLst>
          </p:cNvPr>
          <p:cNvSpPr/>
          <p:nvPr/>
        </p:nvSpPr>
        <p:spPr>
          <a:xfrm>
            <a:off x="9263644" y="2674230"/>
            <a:ext cx="2410657"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7" name="Rectangle 216">
            <a:extLst>
              <a:ext uri="{FF2B5EF4-FFF2-40B4-BE49-F238E27FC236}">
                <a16:creationId xmlns:a16="http://schemas.microsoft.com/office/drawing/2014/main" id="{ED5B15EE-59A1-496C-D52A-80536B69341A}"/>
              </a:ext>
            </a:extLst>
          </p:cNvPr>
          <p:cNvSpPr/>
          <p:nvPr/>
        </p:nvSpPr>
        <p:spPr>
          <a:xfrm>
            <a:off x="373743" y="2731525"/>
            <a:ext cx="2696436" cy="212744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229CCE33-844D-675D-D689-5A21227A2C85}"/>
              </a:ext>
            </a:extLst>
          </p:cNvPr>
          <p:cNvSpPr>
            <a:spLocks noGrp="1"/>
          </p:cNvSpPr>
          <p:nvPr>
            <p:ph type="title"/>
          </p:nvPr>
        </p:nvSpPr>
        <p:spPr/>
        <p:txBody>
          <a:bodyPr/>
          <a:lstStyle/>
          <a:p>
            <a:r>
              <a:rPr lang="en-US" dirty="0">
                <a:solidFill>
                  <a:schemeClr val="bg1"/>
                </a:solidFill>
              </a:rPr>
              <a:t>Key Historical </a:t>
            </a:r>
            <a:r>
              <a:rPr lang="en-US" dirty="0"/>
              <a:t>Events in Canada</a:t>
            </a:r>
            <a:endParaRPr lang="en-CA" dirty="0"/>
          </a:p>
        </p:txBody>
      </p:sp>
      <p:pic>
        <p:nvPicPr>
          <p:cNvPr id="10" name="Picture 9">
            <a:extLst>
              <a:ext uri="{FF2B5EF4-FFF2-40B4-BE49-F238E27FC236}">
                <a16:creationId xmlns:a16="http://schemas.microsoft.com/office/drawing/2014/main" id="{E645E665-56A7-06A9-188F-70F487FD7A25}"/>
              </a:ext>
            </a:extLst>
          </p:cNvPr>
          <p:cNvPicPr>
            <a:picLocks noChangeAspect="1"/>
          </p:cNvPicPr>
          <p:nvPr/>
        </p:nvPicPr>
        <p:blipFill>
          <a:blip r:embed="rId4"/>
          <a:srcRect t="14877" b="5913"/>
          <a:stretch/>
        </p:blipFill>
        <p:spPr>
          <a:xfrm>
            <a:off x="3575077" y="4485011"/>
            <a:ext cx="2165026" cy="1625096"/>
          </a:xfrm>
          <a:prstGeom prst="rect">
            <a:avLst/>
          </a:prstGeom>
        </p:spPr>
      </p:pic>
      <p:pic>
        <p:nvPicPr>
          <p:cNvPr id="12" name="Picture 11">
            <a:extLst>
              <a:ext uri="{FF2B5EF4-FFF2-40B4-BE49-F238E27FC236}">
                <a16:creationId xmlns:a16="http://schemas.microsoft.com/office/drawing/2014/main" id="{659CA346-72AD-BD2C-492A-A21576078675}"/>
              </a:ext>
            </a:extLst>
          </p:cNvPr>
          <p:cNvPicPr>
            <a:picLocks noChangeAspect="1"/>
          </p:cNvPicPr>
          <p:nvPr/>
        </p:nvPicPr>
        <p:blipFill>
          <a:blip r:embed="rId5"/>
          <a:srcRect t="-184" b="53720"/>
          <a:stretch/>
        </p:blipFill>
        <p:spPr>
          <a:xfrm>
            <a:off x="489069" y="4558537"/>
            <a:ext cx="2520144" cy="1513666"/>
          </a:xfrm>
          <a:prstGeom prst="rect">
            <a:avLst/>
          </a:prstGeom>
        </p:spPr>
      </p:pic>
      <p:sp>
        <p:nvSpPr>
          <p:cNvPr id="13" name="AutoShape 3">
            <a:extLst>
              <a:ext uri="{FF2B5EF4-FFF2-40B4-BE49-F238E27FC236}">
                <a16:creationId xmlns:a16="http://schemas.microsoft.com/office/drawing/2014/main" id="{D11EC6F2-EC90-0D99-B6C9-01D497781296}"/>
              </a:ext>
            </a:extLst>
          </p:cNvPr>
          <p:cNvSpPr/>
          <p:nvPr/>
        </p:nvSpPr>
        <p:spPr>
          <a:xfrm flipV="1">
            <a:off x="628888" y="2389216"/>
            <a:ext cx="11063834" cy="30490"/>
          </a:xfrm>
          <a:prstGeom prst="line">
            <a:avLst/>
          </a:prstGeom>
          <a:ln w="152400" cap="flat">
            <a:solidFill>
              <a:srgbClr val="FFC000"/>
            </a:solidFill>
            <a:prstDash val="solid"/>
            <a:headEnd type="none" w="sm" len="sm"/>
            <a:tailEnd type="none" w="sm" len="sm"/>
          </a:ln>
        </p:spPr>
        <p:txBody>
          <a:bodyPr/>
          <a:lstStyle/>
          <a:p>
            <a:endParaRPr lang="en-CA" dirty="0"/>
          </a:p>
        </p:txBody>
      </p:sp>
      <p:sp>
        <p:nvSpPr>
          <p:cNvPr id="25" name="Freeform 15">
            <a:extLst>
              <a:ext uri="{FF2B5EF4-FFF2-40B4-BE49-F238E27FC236}">
                <a16:creationId xmlns:a16="http://schemas.microsoft.com/office/drawing/2014/main" id="{7D8ECCC6-1E75-A014-20ED-1890F85A45FB}"/>
              </a:ext>
            </a:extLst>
          </p:cNvPr>
          <p:cNvSpPr/>
          <p:nvPr/>
        </p:nvSpPr>
        <p:spPr>
          <a:xfrm>
            <a:off x="1374506" y="2500259"/>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107" name="TextBox 102">
            <a:extLst>
              <a:ext uri="{FF2B5EF4-FFF2-40B4-BE49-F238E27FC236}">
                <a16:creationId xmlns:a16="http://schemas.microsoft.com/office/drawing/2014/main" id="{7B5BE892-16B1-6644-AD55-E63EE5A66DB9}"/>
              </a:ext>
            </a:extLst>
          </p:cNvPr>
          <p:cNvSpPr txBox="1"/>
          <p:nvPr/>
        </p:nvSpPr>
        <p:spPr>
          <a:xfrm>
            <a:off x="615570" y="1438424"/>
            <a:ext cx="173674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1944</a:t>
            </a:r>
            <a:endParaRPr lang="en-US" sz="28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endParaRPr>
          </a:p>
        </p:txBody>
      </p:sp>
      <p:sp>
        <p:nvSpPr>
          <p:cNvPr id="108" name="TextBox 102">
            <a:extLst>
              <a:ext uri="{FF2B5EF4-FFF2-40B4-BE49-F238E27FC236}">
                <a16:creationId xmlns:a16="http://schemas.microsoft.com/office/drawing/2014/main" id="{6F34D4B7-07D5-9EC3-2F64-0EA3A0519A0D}"/>
              </a:ext>
            </a:extLst>
          </p:cNvPr>
          <p:cNvSpPr txBox="1"/>
          <p:nvPr/>
        </p:nvSpPr>
        <p:spPr>
          <a:xfrm>
            <a:off x="295185" y="2733900"/>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PC 1003</a:t>
            </a:r>
          </a:p>
        </p:txBody>
      </p:sp>
      <p:sp>
        <p:nvSpPr>
          <p:cNvPr id="109" name="TextBox 103">
            <a:extLst>
              <a:ext uri="{FF2B5EF4-FFF2-40B4-BE49-F238E27FC236}">
                <a16:creationId xmlns:a16="http://schemas.microsoft.com/office/drawing/2014/main" id="{F24D16EC-67C2-6527-4E36-E157B1DF4AA4}"/>
              </a:ext>
            </a:extLst>
          </p:cNvPr>
          <p:cNvSpPr txBox="1"/>
          <p:nvPr/>
        </p:nvSpPr>
        <p:spPr>
          <a:xfrm>
            <a:off x="373743" y="3268778"/>
            <a:ext cx="2560280" cy="1179810"/>
          </a:xfrm>
          <a:prstGeom prst="rect">
            <a:avLst/>
          </a:prstGeom>
        </p:spPr>
        <p:txBody>
          <a:bodyPr wrap="square" lIns="0" tIns="0" rIns="0" bIns="0" rtlCol="0" anchor="t">
            <a:spAutoFit/>
          </a:bodyPr>
          <a:lstStyle/>
          <a:p>
            <a:pPr algn="ctr">
              <a:lnSpc>
                <a:spcPts val="2340"/>
              </a:lnSpc>
            </a:pPr>
            <a:r>
              <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Compulsory Collective Bargaining and Union Certification</a:t>
            </a:r>
          </a:p>
        </p:txBody>
      </p:sp>
      <p:sp>
        <p:nvSpPr>
          <p:cNvPr id="127" name="TextBox 102">
            <a:extLst>
              <a:ext uri="{FF2B5EF4-FFF2-40B4-BE49-F238E27FC236}">
                <a16:creationId xmlns:a16="http://schemas.microsoft.com/office/drawing/2014/main" id="{14921FE4-EE86-9EA3-EBF2-E45A4F8F959F}"/>
              </a:ext>
            </a:extLst>
          </p:cNvPr>
          <p:cNvSpPr txBox="1"/>
          <p:nvPr/>
        </p:nvSpPr>
        <p:spPr>
          <a:xfrm>
            <a:off x="3748904" y="1404169"/>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1946</a:t>
            </a:r>
          </a:p>
        </p:txBody>
      </p:sp>
      <p:sp>
        <p:nvSpPr>
          <p:cNvPr id="128" name="TextBox 102">
            <a:extLst>
              <a:ext uri="{FF2B5EF4-FFF2-40B4-BE49-F238E27FC236}">
                <a16:creationId xmlns:a16="http://schemas.microsoft.com/office/drawing/2014/main" id="{5C8B2AB1-70A5-98C5-ECDD-C2EA8AE0B4C1}"/>
              </a:ext>
            </a:extLst>
          </p:cNvPr>
          <p:cNvSpPr txBox="1"/>
          <p:nvPr/>
        </p:nvSpPr>
        <p:spPr>
          <a:xfrm>
            <a:off x="3401582" y="2766089"/>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Rand Act</a:t>
            </a:r>
          </a:p>
        </p:txBody>
      </p:sp>
      <p:sp>
        <p:nvSpPr>
          <p:cNvPr id="129" name="TextBox 103">
            <a:extLst>
              <a:ext uri="{FF2B5EF4-FFF2-40B4-BE49-F238E27FC236}">
                <a16:creationId xmlns:a16="http://schemas.microsoft.com/office/drawing/2014/main" id="{301EC436-C3C0-C0F6-4427-C1E348E08A0D}"/>
              </a:ext>
            </a:extLst>
          </p:cNvPr>
          <p:cNvSpPr txBox="1"/>
          <p:nvPr/>
        </p:nvSpPr>
        <p:spPr>
          <a:xfrm>
            <a:off x="3488284" y="3268778"/>
            <a:ext cx="2468651" cy="1179810"/>
          </a:xfrm>
          <a:prstGeom prst="rect">
            <a:avLst/>
          </a:prstGeom>
        </p:spPr>
        <p:txBody>
          <a:bodyPr wrap="square" lIns="0" tIns="0" rIns="0" bIns="0" rtlCol="0" anchor="t">
            <a:spAutoFit/>
          </a:bodyPr>
          <a:lstStyle/>
          <a:p>
            <a:pPr algn="ctr">
              <a:lnSpc>
                <a:spcPts val="2340"/>
              </a:lnSpc>
            </a:pPr>
            <a:r>
              <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Arbitration Ending Ford Motor Strike in Windsor, Ontario</a:t>
            </a:r>
          </a:p>
        </p:txBody>
      </p:sp>
      <p:sp>
        <p:nvSpPr>
          <p:cNvPr id="161" name="TextBox 102">
            <a:extLst>
              <a:ext uri="{FF2B5EF4-FFF2-40B4-BE49-F238E27FC236}">
                <a16:creationId xmlns:a16="http://schemas.microsoft.com/office/drawing/2014/main" id="{42AA4347-91F4-FA04-F561-518F4BC2BE4B}"/>
              </a:ext>
            </a:extLst>
          </p:cNvPr>
          <p:cNvSpPr txBox="1"/>
          <p:nvPr/>
        </p:nvSpPr>
        <p:spPr>
          <a:xfrm>
            <a:off x="9507196" y="1411593"/>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2005</a:t>
            </a:r>
          </a:p>
        </p:txBody>
      </p:sp>
      <p:sp>
        <p:nvSpPr>
          <p:cNvPr id="162" name="TextBox 102">
            <a:extLst>
              <a:ext uri="{FF2B5EF4-FFF2-40B4-BE49-F238E27FC236}">
                <a16:creationId xmlns:a16="http://schemas.microsoft.com/office/drawing/2014/main" id="{858B8762-FA4E-A36A-07EA-B20DBD91700A}"/>
              </a:ext>
            </a:extLst>
          </p:cNvPr>
          <p:cNvSpPr txBox="1"/>
          <p:nvPr/>
        </p:nvSpPr>
        <p:spPr>
          <a:xfrm>
            <a:off x="9041266" y="2745343"/>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Bill 144</a:t>
            </a:r>
          </a:p>
        </p:txBody>
      </p:sp>
      <p:sp>
        <p:nvSpPr>
          <p:cNvPr id="163" name="TextBox 103">
            <a:extLst>
              <a:ext uri="{FF2B5EF4-FFF2-40B4-BE49-F238E27FC236}">
                <a16:creationId xmlns:a16="http://schemas.microsoft.com/office/drawing/2014/main" id="{0AB8448E-146F-DEBB-1B4A-10356A9F023D}"/>
              </a:ext>
            </a:extLst>
          </p:cNvPr>
          <p:cNvSpPr txBox="1"/>
          <p:nvPr/>
        </p:nvSpPr>
        <p:spPr>
          <a:xfrm>
            <a:off x="9332993" y="3249379"/>
            <a:ext cx="2125224" cy="1179810"/>
          </a:xfrm>
          <a:prstGeom prst="rect">
            <a:avLst/>
          </a:prstGeom>
        </p:spPr>
        <p:txBody>
          <a:bodyPr wrap="square" lIns="0" tIns="0" rIns="0" bIns="0" rtlCol="0" anchor="t">
            <a:spAutoFit/>
          </a:bodyPr>
          <a:lstStyle/>
          <a:p>
            <a:pPr algn="ctr">
              <a:lnSpc>
                <a:spcPts val="2340"/>
              </a:lnSpc>
            </a:pPr>
            <a:r>
              <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Introduced </a:t>
            </a:r>
          </a:p>
          <a:p>
            <a:pPr algn="ctr">
              <a:lnSpc>
                <a:spcPts val="2340"/>
              </a:lnSpc>
            </a:pPr>
            <a:r>
              <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Card-Based Certification in Ontario</a:t>
            </a:r>
          </a:p>
        </p:txBody>
      </p:sp>
      <p:sp>
        <p:nvSpPr>
          <p:cNvPr id="178" name="TextBox 102">
            <a:extLst>
              <a:ext uri="{FF2B5EF4-FFF2-40B4-BE49-F238E27FC236}">
                <a16:creationId xmlns:a16="http://schemas.microsoft.com/office/drawing/2014/main" id="{D586324F-9BB5-F691-3755-A22E0DA47BFC}"/>
              </a:ext>
            </a:extLst>
          </p:cNvPr>
          <p:cNvSpPr txBox="1"/>
          <p:nvPr/>
        </p:nvSpPr>
        <p:spPr>
          <a:xfrm>
            <a:off x="6939405" y="1441682"/>
            <a:ext cx="1787435"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1970s</a:t>
            </a:r>
          </a:p>
        </p:txBody>
      </p:sp>
      <p:sp>
        <p:nvSpPr>
          <p:cNvPr id="179" name="TextBox 102">
            <a:extLst>
              <a:ext uri="{FF2B5EF4-FFF2-40B4-BE49-F238E27FC236}">
                <a16:creationId xmlns:a16="http://schemas.microsoft.com/office/drawing/2014/main" id="{4891E221-95B6-B049-2720-B9BBEDBA8835}"/>
              </a:ext>
            </a:extLst>
          </p:cNvPr>
          <p:cNvSpPr txBox="1"/>
          <p:nvPr/>
        </p:nvSpPr>
        <p:spPr>
          <a:xfrm>
            <a:off x="6394329" y="2754627"/>
            <a:ext cx="2653981" cy="358368"/>
          </a:xfrm>
          <a:prstGeom prst="rect">
            <a:avLst/>
          </a:prstGeom>
        </p:spPr>
        <p:txBody>
          <a:bodyPr wrap="square" lIns="0" tIns="0" rIns="0" bIns="0" rtlCol="0" anchor="t">
            <a:spAutoFit/>
          </a:bodyPr>
          <a:lstStyle/>
          <a:p>
            <a:pPr algn="ctr">
              <a:lnSpc>
                <a:spcPts val="2879"/>
              </a:lnSpc>
            </a:pPr>
            <a:r>
              <a:rPr lang="en-US" sz="2400" b="1"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Roboto Bold"/>
              </a:rPr>
              <a:t>Bill 10</a:t>
            </a:r>
          </a:p>
        </p:txBody>
      </p:sp>
      <p:sp>
        <p:nvSpPr>
          <p:cNvPr id="180" name="TextBox 103">
            <a:extLst>
              <a:ext uri="{FF2B5EF4-FFF2-40B4-BE49-F238E27FC236}">
                <a16:creationId xmlns:a16="http://schemas.microsoft.com/office/drawing/2014/main" id="{511DE7C6-1CDA-EFA8-080B-5B8F4D6CD87D}"/>
              </a:ext>
            </a:extLst>
          </p:cNvPr>
          <p:cNvSpPr txBox="1"/>
          <p:nvPr/>
        </p:nvSpPr>
        <p:spPr>
          <a:xfrm>
            <a:off x="6394329" y="3273656"/>
            <a:ext cx="2747515" cy="1179810"/>
          </a:xfrm>
          <a:prstGeom prst="rect">
            <a:avLst/>
          </a:prstGeom>
        </p:spPr>
        <p:txBody>
          <a:bodyPr wrap="square" lIns="0" tIns="0" rIns="0" bIns="0" rtlCol="0" anchor="t">
            <a:spAutoFit/>
          </a:bodyPr>
          <a:lstStyle/>
          <a:p>
            <a:pPr algn="ctr">
              <a:lnSpc>
                <a:spcPts val="2340"/>
              </a:lnSpc>
            </a:pPr>
            <a:r>
              <a:rPr lang="en-US" sz="2200" dirty="0">
                <a:solidFill>
                  <a:srgbClr val="000000">
                    <a:alpha val="74902"/>
                  </a:srgbClr>
                </a:solidFill>
                <a:latin typeface="Open Sans" panose="020B0606030504020204" pitchFamily="34" charset="0"/>
                <a:ea typeface="Open Sans" panose="020B0606030504020204" pitchFamily="34" charset="0"/>
                <a:cs typeface="Open Sans" panose="020B0606030504020204" pitchFamily="34" charset="0"/>
                <a:sym typeface="Roboto"/>
              </a:rPr>
              <a:t>Allowed Double Breasting for Contractors in Alberta</a:t>
            </a:r>
          </a:p>
        </p:txBody>
      </p:sp>
      <p:sp>
        <p:nvSpPr>
          <p:cNvPr id="192" name="Freeform 15">
            <a:extLst>
              <a:ext uri="{FF2B5EF4-FFF2-40B4-BE49-F238E27FC236}">
                <a16:creationId xmlns:a16="http://schemas.microsoft.com/office/drawing/2014/main" id="{E949C7E5-F3E7-223B-9B33-9F9D44E1B154}"/>
              </a:ext>
            </a:extLst>
          </p:cNvPr>
          <p:cNvSpPr/>
          <p:nvPr/>
        </p:nvSpPr>
        <p:spPr>
          <a:xfrm>
            <a:off x="4537552" y="2489015"/>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204" name="Freeform 15">
            <a:extLst>
              <a:ext uri="{FF2B5EF4-FFF2-40B4-BE49-F238E27FC236}">
                <a16:creationId xmlns:a16="http://schemas.microsoft.com/office/drawing/2014/main" id="{CBE22E82-9DBF-862C-766D-74500ED9601A}"/>
              </a:ext>
            </a:extLst>
          </p:cNvPr>
          <p:cNvSpPr/>
          <p:nvPr/>
        </p:nvSpPr>
        <p:spPr>
          <a:xfrm>
            <a:off x="7698942" y="2473612"/>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sp>
        <p:nvSpPr>
          <p:cNvPr id="216" name="Freeform 15">
            <a:extLst>
              <a:ext uri="{FF2B5EF4-FFF2-40B4-BE49-F238E27FC236}">
                <a16:creationId xmlns:a16="http://schemas.microsoft.com/office/drawing/2014/main" id="{E9AE44FE-4C75-37E3-A48E-BAC55252A8BD}"/>
              </a:ext>
            </a:extLst>
          </p:cNvPr>
          <p:cNvSpPr/>
          <p:nvPr/>
        </p:nvSpPr>
        <p:spPr>
          <a:xfrm>
            <a:off x="10272637" y="2476505"/>
            <a:ext cx="268363" cy="224635"/>
          </a:xfrm>
          <a:custGeom>
            <a:avLst/>
            <a:gdLst/>
            <a:ahLst/>
            <a:cxnLst/>
            <a:rect l="l" t="t" r="r" b="b"/>
            <a:pathLst>
              <a:path w="812800" h="568824">
                <a:moveTo>
                  <a:pt x="406400" y="568824"/>
                </a:moveTo>
                <a:lnTo>
                  <a:pt x="812800" y="0"/>
                </a:lnTo>
                <a:lnTo>
                  <a:pt x="0" y="0"/>
                </a:lnTo>
                <a:lnTo>
                  <a:pt x="406400" y="568824"/>
                </a:lnTo>
                <a:close/>
              </a:path>
            </a:pathLst>
          </a:custGeom>
          <a:solidFill>
            <a:schemeClr val="bg1">
              <a:lumMod val="95000"/>
            </a:schemeClr>
          </a:solidFill>
        </p:spPr>
      </p:sp>
      <p:pic>
        <p:nvPicPr>
          <p:cNvPr id="227" name="Picture 226">
            <a:extLst>
              <a:ext uri="{FF2B5EF4-FFF2-40B4-BE49-F238E27FC236}">
                <a16:creationId xmlns:a16="http://schemas.microsoft.com/office/drawing/2014/main" id="{B05248C2-AB11-3BBD-20B0-7D6A2F5026EB}"/>
              </a:ext>
            </a:extLst>
          </p:cNvPr>
          <p:cNvPicPr>
            <a:picLocks noChangeAspect="1"/>
          </p:cNvPicPr>
          <p:nvPr/>
        </p:nvPicPr>
        <p:blipFill>
          <a:blip r:embed="rId6">
            <a:clrChange>
              <a:clrFrom>
                <a:srgbClr val="F1F1F1"/>
              </a:clrFrom>
              <a:clrTo>
                <a:srgbClr val="F1F1F1">
                  <a:alpha val="0"/>
                </a:srgbClr>
              </a:clrTo>
            </a:clrChange>
          </a:blip>
          <a:stretch>
            <a:fillRect/>
          </a:stretch>
        </p:blipFill>
        <p:spPr>
          <a:xfrm>
            <a:off x="9255340" y="4783815"/>
            <a:ext cx="2418961" cy="1236844"/>
          </a:xfrm>
          <a:prstGeom prst="rect">
            <a:avLst/>
          </a:prstGeom>
        </p:spPr>
      </p:pic>
      <p:pic>
        <p:nvPicPr>
          <p:cNvPr id="229" name="Picture 228">
            <a:extLst>
              <a:ext uri="{FF2B5EF4-FFF2-40B4-BE49-F238E27FC236}">
                <a16:creationId xmlns:a16="http://schemas.microsoft.com/office/drawing/2014/main" id="{56695033-9645-6574-F7F6-2FBEA5F97F7F}"/>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Lst>
          </a:blip>
          <a:srcRect l="14952"/>
          <a:stretch/>
        </p:blipFill>
        <p:spPr>
          <a:xfrm>
            <a:off x="6454292" y="4517674"/>
            <a:ext cx="2478208" cy="1595392"/>
          </a:xfrm>
          <a:prstGeom prst="rect">
            <a:avLst/>
          </a:prstGeom>
        </p:spPr>
      </p:pic>
      <p:sp>
        <p:nvSpPr>
          <p:cNvPr id="4" name="Footer Placeholder 1">
            <a:extLst>
              <a:ext uri="{FF2B5EF4-FFF2-40B4-BE49-F238E27FC236}">
                <a16:creationId xmlns:a16="http://schemas.microsoft.com/office/drawing/2014/main" id="{F3A46016-8A8B-8D33-0535-B6CC4358EDF9}"/>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spTree>
    <p:extLst>
      <p:ext uri="{BB962C8B-B14F-4D97-AF65-F5344CB8AC3E}">
        <p14:creationId xmlns:p14="http://schemas.microsoft.com/office/powerpoint/2010/main" val="17907604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Canadian Total </a:t>
            </a:r>
            <a:r>
              <a:rPr lang="en-CA" dirty="0"/>
              <a:t>Active Members 1984-2024</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3" name="Picture 2">
            <a:extLst>
              <a:ext uri="{FF2B5EF4-FFF2-40B4-BE49-F238E27FC236}">
                <a16:creationId xmlns:a16="http://schemas.microsoft.com/office/drawing/2014/main" id="{085E4073-A0E1-4F9E-B544-8416F1445C01}"/>
              </a:ext>
            </a:extLst>
          </p:cNvPr>
          <p:cNvPicPr>
            <a:picLocks noChangeAspect="1"/>
          </p:cNvPicPr>
          <p:nvPr/>
        </p:nvPicPr>
        <p:blipFill rotWithShape="1">
          <a:blip r:embed="rId5">
            <a:extLst>
              <a:ext uri="{28A0092B-C50C-407E-A947-70E740481C1C}">
                <a14:useLocalDpi xmlns:a14="http://schemas.microsoft.com/office/drawing/2010/main" val="0"/>
              </a:ext>
            </a:extLst>
          </a:blip>
          <a:srcRect l="1953" t="17892" r="2266" b="4391"/>
          <a:stretch/>
        </p:blipFill>
        <p:spPr>
          <a:xfrm>
            <a:off x="195323" y="1193872"/>
            <a:ext cx="11801354" cy="4543426"/>
          </a:xfrm>
          <a:prstGeom prst="rect">
            <a:avLst/>
          </a:prstGeom>
        </p:spPr>
      </p:pic>
      <p:sp>
        <p:nvSpPr>
          <p:cNvPr id="6" name="Footer Placeholder 1">
            <a:extLst>
              <a:ext uri="{FF2B5EF4-FFF2-40B4-BE49-F238E27FC236}">
                <a16:creationId xmlns:a16="http://schemas.microsoft.com/office/drawing/2014/main" id="{3B26C6F1-BA6B-4EF0-801A-5A67E77828CB}"/>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spTree>
    <p:custDataLst>
      <p:tags r:id="rId1"/>
    </p:custDataLst>
    <p:extLst>
      <p:ext uri="{BB962C8B-B14F-4D97-AF65-F5344CB8AC3E}">
        <p14:creationId xmlns:p14="http://schemas.microsoft.com/office/powerpoint/2010/main" val="10823149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46 </a:t>
            </a:r>
            <a:r>
              <a:rPr lang="en-CA" dirty="0"/>
              <a:t>Membership Trend</a:t>
            </a:r>
          </a:p>
        </p:txBody>
      </p:sp>
      <p:sp>
        <p:nvSpPr>
          <p:cNvPr id="7" name="Footer Placeholder 1">
            <a:extLst>
              <a:ext uri="{FF2B5EF4-FFF2-40B4-BE49-F238E27FC236}">
                <a16:creationId xmlns:a16="http://schemas.microsoft.com/office/drawing/2014/main" id="{9D80A2ED-DE8A-46CD-8503-23CF2D63D9A3}"/>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F93FF4BA-9050-47B6-9660-D9069A27F0F2}"/>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6" name="Picture 5">
            <a:extLst>
              <a:ext uri="{FF2B5EF4-FFF2-40B4-BE49-F238E27FC236}">
                <a16:creationId xmlns:a16="http://schemas.microsoft.com/office/drawing/2014/main" id="{8E1D2FB1-A9EE-4309-92C9-D244F3797EF2}"/>
              </a:ext>
            </a:extLst>
          </p:cNvPr>
          <p:cNvPicPr>
            <a:picLocks noChangeAspect="1"/>
          </p:cNvPicPr>
          <p:nvPr/>
        </p:nvPicPr>
        <p:blipFill rotWithShape="1">
          <a:blip r:embed="rId5"/>
          <a:srcRect b="8428"/>
          <a:stretch/>
        </p:blipFill>
        <p:spPr>
          <a:xfrm>
            <a:off x="2222182" y="857215"/>
            <a:ext cx="7644844" cy="5045431"/>
          </a:xfrm>
          <a:prstGeom prst="rect">
            <a:avLst/>
          </a:prstGeom>
        </p:spPr>
      </p:pic>
      <p:pic>
        <p:nvPicPr>
          <p:cNvPr id="8" name="Picture 7">
            <a:extLst>
              <a:ext uri="{FF2B5EF4-FFF2-40B4-BE49-F238E27FC236}">
                <a16:creationId xmlns:a16="http://schemas.microsoft.com/office/drawing/2014/main" id="{A727820E-8CF0-4DD8-A173-B89DE9C80C89}"/>
              </a:ext>
            </a:extLst>
          </p:cNvPr>
          <p:cNvPicPr>
            <a:picLocks noChangeAspect="1"/>
          </p:cNvPicPr>
          <p:nvPr/>
        </p:nvPicPr>
        <p:blipFill rotWithShape="1">
          <a:blip r:embed="rId6">
            <a:extLst>
              <a:ext uri="{28A0092B-C50C-407E-A947-70E740481C1C}">
                <a14:useLocalDpi xmlns:a14="http://schemas.microsoft.com/office/drawing/2010/main" val="0"/>
              </a:ext>
            </a:extLst>
          </a:blip>
          <a:srcRect l="3832" t="93040" r="3028" b="2191"/>
          <a:stretch/>
        </p:blipFill>
        <p:spPr>
          <a:xfrm>
            <a:off x="2593910" y="5766318"/>
            <a:ext cx="7375908" cy="234468"/>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8" name="Footer Placeholder 1">
            <a:extLst>
              <a:ext uri="{FF2B5EF4-FFF2-40B4-BE49-F238E27FC236}">
                <a16:creationId xmlns:a16="http://schemas.microsoft.com/office/drawing/2014/main" id="{FF7937FA-8D4F-4A63-862A-6EEBE0F85FD0}"/>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4214FF27-CD84-4775-8570-24BE36BE4EF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8" name="Footer Placeholder 1">
            <a:extLst>
              <a:ext uri="{FF2B5EF4-FFF2-40B4-BE49-F238E27FC236}">
                <a16:creationId xmlns:a16="http://schemas.microsoft.com/office/drawing/2014/main" id="{D7CF144A-8C27-4020-BD6A-7591F5E09B77}"/>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591318DE-250E-42FE-BE51-AB63813320F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8" name="Footer Placeholder 1">
            <a:extLst>
              <a:ext uri="{FF2B5EF4-FFF2-40B4-BE49-F238E27FC236}">
                <a16:creationId xmlns:a16="http://schemas.microsoft.com/office/drawing/2014/main" id="{D47FD58A-5A79-49C3-BBBB-C83C118C01E0}"/>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C7C995BB-2F3E-40F9-8540-8161ABDBCA9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8" name="Footer Placeholder 1">
            <a:extLst>
              <a:ext uri="{FF2B5EF4-FFF2-40B4-BE49-F238E27FC236}">
                <a16:creationId xmlns:a16="http://schemas.microsoft.com/office/drawing/2014/main" id="{0CE08336-E941-412B-B3E1-EEDCB59EE46D}"/>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11DA6C9F-74E1-49BA-9A1E-55C348540F5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0" name="Footer Placeholder 1">
            <a:extLst>
              <a:ext uri="{FF2B5EF4-FFF2-40B4-BE49-F238E27FC236}">
                <a16:creationId xmlns:a16="http://schemas.microsoft.com/office/drawing/2014/main" id="{8A53F476-8502-4079-9887-B434C1AC4CA6}"/>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5" name="Picture 14">
            <a:extLst>
              <a:ext uri="{FF2B5EF4-FFF2-40B4-BE49-F238E27FC236}">
                <a16:creationId xmlns:a16="http://schemas.microsoft.com/office/drawing/2014/main" id="{C5A14169-5EC5-4FD8-86C4-E8DF69DB070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1057 Building Union Power </a:t>
            </a:r>
            <a:r>
              <a:rPr lang="en-US" sz="2200" b="1">
                <a:latin typeface="Open Sans" panose="020B0606030504020204" pitchFamily="34" charset="0"/>
                <a:ea typeface="Open Sans" panose="020B0606030504020204" pitchFamily="34" charset="0"/>
                <a:cs typeface="Open Sans" panose="020B0606030504020204" pitchFamily="34" charset="0"/>
              </a:rPr>
              <a:t>- Stewards</a:t>
            </a:r>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sp>
        <p:nvSpPr>
          <p:cNvPr id="14" name="Footer Placeholder 1">
            <a:extLst>
              <a:ext uri="{FF2B5EF4-FFF2-40B4-BE49-F238E27FC236}">
                <a16:creationId xmlns:a16="http://schemas.microsoft.com/office/drawing/2014/main" id="{12F4B5F8-1C00-4556-B43E-BAE23F19F5F6}"/>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5" name="Picture 14">
            <a:extLst>
              <a:ext uri="{FF2B5EF4-FFF2-40B4-BE49-F238E27FC236}">
                <a16:creationId xmlns:a16="http://schemas.microsoft.com/office/drawing/2014/main" id="{FCB2C5DE-9247-4ACB-AA59-4142AD29259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6" name="Footer Placeholder 1">
            <a:extLst>
              <a:ext uri="{FF2B5EF4-FFF2-40B4-BE49-F238E27FC236}">
                <a16:creationId xmlns:a16="http://schemas.microsoft.com/office/drawing/2014/main" id="{37838941-7D26-4B70-A84B-00B4D01C9F58}"/>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9" name="Picture 8">
            <a:extLst>
              <a:ext uri="{FF2B5EF4-FFF2-40B4-BE49-F238E27FC236}">
                <a16:creationId xmlns:a16="http://schemas.microsoft.com/office/drawing/2014/main" id="{8F1027E3-A101-46E7-BB1C-6A2D2DE760A1}"/>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sp>
        <p:nvSpPr>
          <p:cNvPr id="6" name="Footer Placeholder 1">
            <a:extLst>
              <a:ext uri="{FF2B5EF4-FFF2-40B4-BE49-F238E27FC236}">
                <a16:creationId xmlns:a16="http://schemas.microsoft.com/office/drawing/2014/main" id="{F8653F0E-EF19-4F06-A271-E2ED4CAA8D0F}"/>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83EA714E-C49A-4CD3-8F5A-38A1FB722E3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05</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7" name="Footer Placeholder 1">
            <a:extLst>
              <a:ext uri="{FF2B5EF4-FFF2-40B4-BE49-F238E27FC236}">
                <a16:creationId xmlns:a16="http://schemas.microsoft.com/office/drawing/2014/main" id="{510CEED6-52E2-4EF8-A61C-610309D04A63}"/>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6D771675-6812-49B8-BE4B-6E48070E4F6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9" name="Footer Placeholder 1">
            <a:extLst>
              <a:ext uri="{FF2B5EF4-FFF2-40B4-BE49-F238E27FC236}">
                <a16:creationId xmlns:a16="http://schemas.microsoft.com/office/drawing/2014/main" id="{DAB46214-1199-4D8B-A1D9-C23E7102F091}"/>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37B57B3A-0904-40FD-9A7A-CCFB82FA5CEB}"/>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clrChange>
              <a:clrFrom>
                <a:srgbClr val="FFFFFF"/>
              </a:clrFrom>
              <a:clrTo>
                <a:srgbClr val="FFFFFF">
                  <a:alpha val="0"/>
                </a:srgbClr>
              </a:clrTo>
            </a:clrChange>
          </a:blip>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8" name="Footer Placeholder 1">
            <a:extLst>
              <a:ext uri="{FF2B5EF4-FFF2-40B4-BE49-F238E27FC236}">
                <a16:creationId xmlns:a16="http://schemas.microsoft.com/office/drawing/2014/main" id="{F7E31DAD-7D1B-40D5-851F-D65A4FE53C5C}"/>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9" name="Picture 18">
            <a:extLst>
              <a:ext uri="{FF2B5EF4-FFF2-40B4-BE49-F238E27FC236}">
                <a16:creationId xmlns:a16="http://schemas.microsoft.com/office/drawing/2014/main" id="{28F5C860-480D-4570-AE20-655A7842A1E6}"/>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0" name="Footer Placeholder 1">
            <a:extLst>
              <a:ext uri="{FF2B5EF4-FFF2-40B4-BE49-F238E27FC236}">
                <a16:creationId xmlns:a16="http://schemas.microsoft.com/office/drawing/2014/main" id="{966EF7AD-000A-41A0-A71C-D60E2CC72AD0}"/>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3" name="Picture 12">
            <a:extLst>
              <a:ext uri="{FF2B5EF4-FFF2-40B4-BE49-F238E27FC236}">
                <a16:creationId xmlns:a16="http://schemas.microsoft.com/office/drawing/2014/main" id="{521AD423-FF61-4DD7-A41C-C867BDA18EFA}"/>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6" name="Footer Placeholder 1">
            <a:extLst>
              <a:ext uri="{FF2B5EF4-FFF2-40B4-BE49-F238E27FC236}">
                <a16:creationId xmlns:a16="http://schemas.microsoft.com/office/drawing/2014/main" id="{09CD602F-A69C-457F-9664-06767803D272}"/>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7" name="Picture 6">
            <a:extLst>
              <a:ext uri="{FF2B5EF4-FFF2-40B4-BE49-F238E27FC236}">
                <a16:creationId xmlns:a16="http://schemas.microsoft.com/office/drawing/2014/main" id="{BAB2C571-FA4E-4142-AA52-59A03832FE0D}"/>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9" name="Footer Placeholder 1">
            <a:extLst>
              <a:ext uri="{FF2B5EF4-FFF2-40B4-BE49-F238E27FC236}">
                <a16:creationId xmlns:a16="http://schemas.microsoft.com/office/drawing/2014/main" id="{253BBAFB-A7CA-45DA-B9A6-F0A7216CF076}"/>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233BA5FD-5221-4A45-B041-7D18122CC94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7" name="Footer Placeholder 1">
            <a:extLst>
              <a:ext uri="{FF2B5EF4-FFF2-40B4-BE49-F238E27FC236}">
                <a16:creationId xmlns:a16="http://schemas.microsoft.com/office/drawing/2014/main" id="{04203CC5-B686-4F64-87FC-FECAA229B2C9}"/>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EB796CDE-C2F7-452E-8444-BB433F63A08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533400" y="1368907"/>
            <a:ext cx="11125200" cy="4674829"/>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838200" y="1507609"/>
            <a:ext cx="10515600" cy="4524275"/>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the importance of your </a:t>
            </a:r>
            <a:r>
              <a:rPr lang="en-US" sz="2400" b="1" dirty="0">
                <a:solidFill>
                  <a:srgbClr val="FFD03B"/>
                </a:solidFill>
                <a:latin typeface="Open Sans" panose="020B0606030504020204" pitchFamily="34" charset="0"/>
                <a:ea typeface="Open Sans" panose="020B0606030504020204" pitchFamily="34" charset="0"/>
                <a:cs typeface="Open Sans" panose="020B0606030504020204" pitchFamily="34" charset="0"/>
                <a:sym typeface="Arial"/>
              </a:rPr>
              <a:t>role as a Steward </a:t>
            </a: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to promote IUPAT’s mission and value statement.</a:t>
            </a:r>
          </a:p>
          <a:p>
            <a:pPr marL="285750" marR="0" lvl="0" indent="-285750" algn="l" rtl="0">
              <a:spcBef>
                <a:spcPts val="0"/>
              </a:spcBef>
              <a:spcAft>
                <a:spcPts val="0"/>
              </a:spcAft>
              <a:buClr>
                <a:srgbClr val="FAD31C"/>
              </a:buClr>
              <a:buSzPts val="2400"/>
              <a:buFont typeface="Noto Sans Symbols"/>
              <a:buChar char="▪"/>
            </a:pPr>
            <a:endPar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Footer Placeholder 1">
            <a:extLst>
              <a:ext uri="{FF2B5EF4-FFF2-40B4-BE49-F238E27FC236}">
                <a16:creationId xmlns:a16="http://schemas.microsoft.com/office/drawing/2014/main" id="{7E67D6E5-A362-4C4D-9A64-49055BB986D5}"/>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02F6CC41-0620-43E9-84DD-B09A4EB64370}"/>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6" name="Footer Placeholder 1">
            <a:extLst>
              <a:ext uri="{FF2B5EF4-FFF2-40B4-BE49-F238E27FC236}">
                <a16:creationId xmlns:a16="http://schemas.microsoft.com/office/drawing/2014/main" id="{F1BC9F05-8592-48D9-B143-CA21D1183137}"/>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6EC28BBB-BDCA-4663-9D8F-15E7A93E2D1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t>
            </a:r>
            <a:r>
              <a:rPr lang="en-CA" dirty="0"/>
              <a:t>Active Listening</a:t>
            </a:r>
          </a:p>
        </p:txBody>
      </p:sp>
      <p:pic>
        <p:nvPicPr>
          <p:cNvPr id="3" name="Picture 2">
            <a:extLst>
              <a:ext uri="{FF2B5EF4-FFF2-40B4-BE49-F238E27FC236}">
                <a16:creationId xmlns:a16="http://schemas.microsoft.com/office/drawing/2014/main" id="{1064E5B8-9995-4C05-AA95-082AF08BB79E}"/>
              </a:ext>
            </a:extLst>
          </p:cNvPr>
          <p:cNvPicPr>
            <a:picLocks noChangeAspect="1"/>
          </p:cNvPicPr>
          <p:nvPr/>
        </p:nvPicPr>
        <p:blipFill rotWithShape="1">
          <a:blip r:embed="rId4"/>
          <a:srcRect t="6346" b="3584"/>
          <a:stretch/>
        </p:blipFill>
        <p:spPr>
          <a:xfrm>
            <a:off x="2212065" y="1112440"/>
            <a:ext cx="7780229" cy="4932760"/>
          </a:xfrm>
          <a:prstGeom prst="rect">
            <a:avLst/>
          </a:prstGeom>
        </p:spPr>
      </p:pic>
      <p:sp>
        <p:nvSpPr>
          <p:cNvPr id="7" name="Footer Placeholder 1">
            <a:extLst>
              <a:ext uri="{FF2B5EF4-FFF2-40B4-BE49-F238E27FC236}">
                <a16:creationId xmlns:a16="http://schemas.microsoft.com/office/drawing/2014/main" id="{DF5E2498-86E1-4A19-9348-AA588DE2D3B2}"/>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87078C21-6FBA-4B28-A713-419B837699E7}"/>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8" name="Footer Placeholder 1">
            <a:extLst>
              <a:ext uri="{FF2B5EF4-FFF2-40B4-BE49-F238E27FC236}">
                <a16:creationId xmlns:a16="http://schemas.microsoft.com/office/drawing/2014/main" id="{FDAA0E65-089B-4CA6-A181-FB7C3DF51933}"/>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2" name="Picture 11">
            <a:extLst>
              <a:ext uri="{FF2B5EF4-FFF2-40B4-BE49-F238E27FC236}">
                <a16:creationId xmlns:a16="http://schemas.microsoft.com/office/drawing/2014/main" id="{B1362846-4C18-436F-9074-CD2DC3F082B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459E9B88-F81B-C794-437E-79E32F8D2292}"/>
              </a:ext>
            </a:extLst>
          </p:cNvPr>
          <p:cNvSpPr/>
          <p:nvPr/>
        </p:nvSpPr>
        <p:spPr>
          <a:xfrm>
            <a:off x="-241300" y="203200"/>
            <a:ext cx="6772729"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Stay Connected to </a:t>
            </a:r>
            <a:r>
              <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Our Union Family </a:t>
            </a:r>
          </a:p>
        </p:txBody>
      </p:sp>
      <p:pic>
        <p:nvPicPr>
          <p:cNvPr id="44" name="Picture 43">
            <a:extLst>
              <a:ext uri="{FF2B5EF4-FFF2-40B4-BE49-F238E27FC236}">
                <a16:creationId xmlns:a16="http://schemas.microsoft.com/office/drawing/2014/main" id="{8FF3C3C7-E097-4ED9-A6C5-502B09806861}"/>
              </a:ext>
            </a:extLst>
          </p:cNvPr>
          <p:cNvPicPr>
            <a:picLocks noChangeAspect="1"/>
          </p:cNvPicPr>
          <p:nvPr/>
        </p:nvPicPr>
        <p:blipFill rotWithShape="1">
          <a:blip r:embed="rId4"/>
          <a:srcRect l="5193" t="15786"/>
          <a:stretch/>
        </p:blipFill>
        <p:spPr>
          <a:xfrm>
            <a:off x="6607629" y="3971096"/>
            <a:ext cx="5588935" cy="2386217"/>
          </a:xfrm>
          <a:prstGeom prst="rect">
            <a:avLst/>
          </a:prstGeom>
        </p:spPr>
      </p:pic>
      <p:pic>
        <p:nvPicPr>
          <p:cNvPr id="16" name="Picture 15">
            <a:extLst>
              <a:ext uri="{FF2B5EF4-FFF2-40B4-BE49-F238E27FC236}">
                <a16:creationId xmlns:a16="http://schemas.microsoft.com/office/drawing/2014/main" id="{70CC55D6-6C0F-45FB-8F9D-F82FD371F529}"/>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1" name="Rectangle: Rounded Corners 20">
            <a:extLst>
              <a:ext uri="{FF2B5EF4-FFF2-40B4-BE49-F238E27FC236}">
                <a16:creationId xmlns:a16="http://schemas.microsoft.com/office/drawing/2014/main" id="{F0208185-3FEC-4E79-93DC-328AA2D3BF98}"/>
              </a:ext>
            </a:extLst>
          </p:cNvPr>
          <p:cNvSpPr/>
          <p:nvPr/>
        </p:nvSpPr>
        <p:spPr>
          <a:xfrm>
            <a:off x="46646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83990393-01D6-4C6E-BC4F-DB02FE5F48AF}"/>
              </a:ext>
            </a:extLst>
          </p:cNvPr>
          <p:cNvSpPr txBox="1"/>
          <p:nvPr/>
        </p:nvSpPr>
        <p:spPr>
          <a:xfrm>
            <a:off x="56884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C1A050B3-16F9-4233-91A8-654334BC7B57}"/>
              </a:ext>
            </a:extLst>
          </p:cNvPr>
          <p:cNvSpPr txBox="1"/>
          <p:nvPr/>
        </p:nvSpPr>
        <p:spPr>
          <a:xfrm>
            <a:off x="261627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8839A467-7F37-4422-B729-0C6AEE3C7371}"/>
              </a:ext>
            </a:extLst>
          </p:cNvPr>
          <p:cNvSpPr txBox="1"/>
          <p:nvPr/>
        </p:nvSpPr>
        <p:spPr>
          <a:xfrm>
            <a:off x="437592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350F0AB5-D0C4-4661-A078-5121056900C0}"/>
              </a:ext>
            </a:extLst>
          </p:cNvPr>
          <p:cNvSpPr txBox="1"/>
          <p:nvPr/>
        </p:nvSpPr>
        <p:spPr>
          <a:xfrm>
            <a:off x="617276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1" name="Picture 30">
            <a:extLst>
              <a:ext uri="{FF2B5EF4-FFF2-40B4-BE49-F238E27FC236}">
                <a16:creationId xmlns:a16="http://schemas.microsoft.com/office/drawing/2014/main" id="{84C27011-FE0F-4E1B-8724-DFBA86EB44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4464" y="2517224"/>
            <a:ext cx="1038528" cy="1038528"/>
          </a:xfrm>
          <a:prstGeom prst="rect">
            <a:avLst/>
          </a:prstGeom>
        </p:spPr>
      </p:pic>
      <p:pic>
        <p:nvPicPr>
          <p:cNvPr id="33" name="Picture 32">
            <a:extLst>
              <a:ext uri="{FF2B5EF4-FFF2-40B4-BE49-F238E27FC236}">
                <a16:creationId xmlns:a16="http://schemas.microsoft.com/office/drawing/2014/main" id="{D4ECC64C-E05E-465B-9C39-2388414706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1795" y="2491079"/>
            <a:ext cx="1038528" cy="1038528"/>
          </a:xfrm>
          <a:prstGeom prst="rect">
            <a:avLst/>
          </a:prstGeom>
        </p:spPr>
      </p:pic>
      <p:pic>
        <p:nvPicPr>
          <p:cNvPr id="34" name="Picture 33">
            <a:extLst>
              <a:ext uri="{FF2B5EF4-FFF2-40B4-BE49-F238E27FC236}">
                <a16:creationId xmlns:a16="http://schemas.microsoft.com/office/drawing/2014/main" id="{0A6510E2-5971-4792-8C65-14D0FE255AE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62630" y="2517224"/>
            <a:ext cx="1038528" cy="1038528"/>
          </a:xfrm>
          <a:prstGeom prst="rect">
            <a:avLst/>
          </a:prstGeom>
        </p:spPr>
      </p:pic>
      <p:pic>
        <p:nvPicPr>
          <p:cNvPr id="35" name="Picture 34">
            <a:extLst>
              <a:ext uri="{FF2B5EF4-FFF2-40B4-BE49-F238E27FC236}">
                <a16:creationId xmlns:a16="http://schemas.microsoft.com/office/drawing/2014/main" id="{D8A0C6A1-A275-418E-8711-F8C2389BB26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63604" y="2526703"/>
            <a:ext cx="1038743" cy="1038743"/>
          </a:xfrm>
          <a:prstGeom prst="rect">
            <a:avLst/>
          </a:prstGeom>
        </p:spPr>
      </p:pic>
      <p:sp>
        <p:nvSpPr>
          <p:cNvPr id="36" name="TextBox 35">
            <a:extLst>
              <a:ext uri="{FF2B5EF4-FFF2-40B4-BE49-F238E27FC236}">
                <a16:creationId xmlns:a16="http://schemas.microsoft.com/office/drawing/2014/main" id="{BE841B22-D29B-4493-B3E7-3890481736AB}"/>
              </a:ext>
            </a:extLst>
          </p:cNvPr>
          <p:cNvSpPr txBox="1"/>
          <p:nvPr/>
        </p:nvSpPr>
        <p:spPr>
          <a:xfrm>
            <a:off x="2540237" y="3565446"/>
            <a:ext cx="6697682" cy="369332"/>
          </a:xfrm>
          <a:prstGeom prst="rect">
            <a:avLst/>
          </a:prstGeom>
          <a:noFill/>
        </p:spPr>
        <p:txBody>
          <a:bodyPr wrap="square">
            <a:spAutoFit/>
          </a:bodyPr>
          <a:lstStyle/>
          <a:p>
            <a:endParaRPr lang="en-CA" dirty="0"/>
          </a:p>
        </p:txBody>
      </p:sp>
      <p:pic>
        <p:nvPicPr>
          <p:cNvPr id="37" name="Picture 36">
            <a:extLst>
              <a:ext uri="{FF2B5EF4-FFF2-40B4-BE49-F238E27FC236}">
                <a16:creationId xmlns:a16="http://schemas.microsoft.com/office/drawing/2014/main" id="{28B5B378-B7DD-4DBA-8CB7-152A3E83D33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55917" y="2533347"/>
            <a:ext cx="1041105" cy="1041105"/>
          </a:xfrm>
          <a:prstGeom prst="rect">
            <a:avLst/>
          </a:prstGeom>
        </p:spPr>
      </p:pic>
      <p:sp>
        <p:nvSpPr>
          <p:cNvPr id="39" name="TextBox 38">
            <a:extLst>
              <a:ext uri="{FF2B5EF4-FFF2-40B4-BE49-F238E27FC236}">
                <a16:creationId xmlns:a16="http://schemas.microsoft.com/office/drawing/2014/main" id="{6C8BE55A-7620-4222-843C-0EF9CFE6CF09}"/>
              </a:ext>
            </a:extLst>
          </p:cNvPr>
          <p:cNvSpPr txBox="1"/>
          <p:nvPr/>
        </p:nvSpPr>
        <p:spPr>
          <a:xfrm>
            <a:off x="8243269" y="190545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1" name="Picture 40">
            <a:extLst>
              <a:ext uri="{FF2B5EF4-FFF2-40B4-BE49-F238E27FC236}">
                <a16:creationId xmlns:a16="http://schemas.microsoft.com/office/drawing/2014/main" id="{CB90FF09-E160-448F-9618-CCA18944701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13455" y="2534052"/>
            <a:ext cx="1040400" cy="1040400"/>
          </a:xfrm>
          <a:prstGeom prst="rect">
            <a:avLst/>
          </a:prstGeom>
        </p:spPr>
      </p:pic>
      <p:sp>
        <p:nvSpPr>
          <p:cNvPr id="42" name="TextBox 41">
            <a:extLst>
              <a:ext uri="{FF2B5EF4-FFF2-40B4-BE49-F238E27FC236}">
                <a16:creationId xmlns:a16="http://schemas.microsoft.com/office/drawing/2014/main" id="{AAF22ED5-ED89-4685-A7EE-3ADECE14CED0}"/>
              </a:ext>
            </a:extLst>
          </p:cNvPr>
          <p:cNvSpPr txBox="1"/>
          <p:nvPr/>
        </p:nvSpPr>
        <p:spPr>
          <a:xfrm>
            <a:off x="10285839" y="190784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0" name="Footer Placeholder 1">
            <a:extLst>
              <a:ext uri="{FF2B5EF4-FFF2-40B4-BE49-F238E27FC236}">
                <a16:creationId xmlns:a16="http://schemas.microsoft.com/office/drawing/2014/main" id="{99731647-BF73-48CA-BD46-2199B74C1373}"/>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spTree>
    <p:custDataLst>
      <p:tags r:id="rId1"/>
    </p:custDataLst>
    <p:extLst>
      <p:ext uri="{BB962C8B-B14F-4D97-AF65-F5344CB8AC3E}">
        <p14:creationId xmlns:p14="http://schemas.microsoft.com/office/powerpoint/2010/main" val="22491907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4144724"/>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5779980" cy="3970318"/>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Introduction</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6" name="Footer Placeholder 1">
            <a:extLst>
              <a:ext uri="{FF2B5EF4-FFF2-40B4-BE49-F238E27FC236}">
                <a16:creationId xmlns:a16="http://schemas.microsoft.com/office/drawing/2014/main" id="{78EBD6AC-3CD7-41BD-9567-6ECB8BF01A37}"/>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9" name="Picture 8">
            <a:extLst>
              <a:ext uri="{FF2B5EF4-FFF2-40B4-BE49-F238E27FC236}">
                <a16:creationId xmlns:a16="http://schemas.microsoft.com/office/drawing/2014/main" id="{881ACE02-6C34-4C5F-9889-1B7DA91F7BD8}"/>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IUPAT Steward</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Introduction and Role</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2050" name="Picture 2" descr="May be an image of 3 people and text">
            <a:extLst>
              <a:ext uri="{FF2B5EF4-FFF2-40B4-BE49-F238E27FC236}">
                <a16:creationId xmlns:a16="http://schemas.microsoft.com/office/drawing/2014/main" id="{674E654A-87F9-4723-BEC2-56308EF3C40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301" b="26945"/>
          <a:stretch/>
        </p:blipFill>
        <p:spPr bwMode="auto">
          <a:xfrm>
            <a:off x="3048000" y="-98930"/>
            <a:ext cx="9144000" cy="327496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ay be an image of 2 people, crowd and text">
            <a:extLst>
              <a:ext uri="{FF2B5EF4-FFF2-40B4-BE49-F238E27FC236}">
                <a16:creationId xmlns:a16="http://schemas.microsoft.com/office/drawing/2014/main" id="{F801BDC5-11B2-4E67-AB3F-34ED0E8DC17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0315" t="28839" r="33586" b="25777"/>
          <a:stretch/>
        </p:blipFill>
        <p:spPr bwMode="auto">
          <a:xfrm>
            <a:off x="0" y="-122117"/>
            <a:ext cx="3497943" cy="329815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41037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a:solidFill>
                  <a:schemeClr val="bg1"/>
                </a:solidFill>
              </a:rPr>
              <a:t>R</a:t>
            </a:r>
            <a:r>
              <a:rPr lang="en-CA" dirty="0">
                <a:solidFill>
                  <a:schemeClr val="bg1"/>
                </a:solidFill>
              </a:rPr>
              <a:t>ole as </a:t>
            </a:r>
            <a:r>
              <a:rPr lang="en-CA" dirty="0"/>
              <a:t>Steward</a:t>
            </a:r>
          </a:p>
        </p:txBody>
      </p:sp>
      <p:pic>
        <p:nvPicPr>
          <p:cNvPr id="1028" name="Picture 4" descr="May be an image of 11 people and text">
            <a:extLst>
              <a:ext uri="{FF2B5EF4-FFF2-40B4-BE49-F238E27FC236}">
                <a16:creationId xmlns:a16="http://schemas.microsoft.com/office/drawing/2014/main" id="{3F31AB10-380B-4B11-857E-9BC41AE99A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853" r="8326" b="9290"/>
          <a:stretch/>
        </p:blipFill>
        <p:spPr bwMode="auto">
          <a:xfrm>
            <a:off x="0" y="1530001"/>
            <a:ext cx="7072643" cy="404212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3A9D01B-E487-4736-8EC7-6BC50A33E280}"/>
              </a:ext>
            </a:extLst>
          </p:cNvPr>
          <p:cNvSpPr/>
          <p:nvPr/>
        </p:nvSpPr>
        <p:spPr>
          <a:xfrm>
            <a:off x="7072643" y="1530001"/>
            <a:ext cx="5119357" cy="4042124"/>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TextBox 11">
            <a:extLst>
              <a:ext uri="{FF2B5EF4-FFF2-40B4-BE49-F238E27FC236}">
                <a16:creationId xmlns:a16="http://schemas.microsoft.com/office/drawing/2014/main" id="{BFF09653-9B9B-41EC-B4E6-FC4EB13B8554}"/>
              </a:ext>
            </a:extLst>
          </p:cNvPr>
          <p:cNvSpPr txBox="1"/>
          <p:nvPr/>
        </p:nvSpPr>
        <p:spPr>
          <a:xfrm>
            <a:off x="7281432" y="1572151"/>
            <a:ext cx="4701778" cy="4093428"/>
          </a:xfrm>
          <a:prstGeom prst="rect">
            <a:avLst/>
          </a:prstGeom>
          <a:noFill/>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Who is a Steward?</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Representative</a:t>
            </a:r>
            <a:r>
              <a:rPr lang="en-US" sz="2400" dirty="0">
                <a:latin typeface="Open Sans" panose="020B0606030504020204" pitchFamily="34" charset="0"/>
                <a:ea typeface="Open Sans" panose="020B0606030504020204" pitchFamily="34" charset="0"/>
                <a:cs typeface="Open Sans" panose="020B0606030504020204" pitchFamily="34" charset="0"/>
              </a:rPr>
              <a:t> for fellow union members in the workplace</a:t>
            </a:r>
          </a:p>
          <a:p>
            <a:pPr marL="342900" indent="-342900">
              <a:buFont typeface="Arial" panose="020B0604020202020204" pitchFamily="34" charset="0"/>
              <a:buChar char="•"/>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First Point of contact </a:t>
            </a:r>
            <a:r>
              <a:rPr lang="en-US" sz="2400" dirty="0">
                <a:latin typeface="Open Sans" panose="020B0606030504020204" pitchFamily="34" charset="0"/>
                <a:ea typeface="Open Sans" panose="020B0606030504020204" pitchFamily="34" charset="0"/>
                <a:cs typeface="Open Sans" panose="020B0606030504020204" pitchFamily="34" charset="0"/>
              </a:rPr>
              <a:t>for members</a:t>
            </a:r>
          </a:p>
          <a:p>
            <a:pPr marL="342900" indent="-342900">
              <a:buFont typeface="Arial" panose="020B0604020202020204" pitchFamily="34" charset="0"/>
              <a:buChar char="•"/>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Leader</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Messenger</a:t>
            </a:r>
            <a:r>
              <a:rPr lang="en-US" sz="2400" dirty="0">
                <a:latin typeface="Open Sans" panose="020B0606030504020204" pitchFamily="34" charset="0"/>
                <a:ea typeface="Open Sans" panose="020B0606030504020204" pitchFamily="34" charset="0"/>
                <a:cs typeface="Open Sans" panose="020B0606030504020204" pitchFamily="34" charset="0"/>
              </a:rPr>
              <a:t> of the IUPAT’s mission and value statement</a:t>
            </a:r>
          </a:p>
          <a:p>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Footer Placeholder 1">
            <a:extLst>
              <a:ext uri="{FF2B5EF4-FFF2-40B4-BE49-F238E27FC236}">
                <a16:creationId xmlns:a16="http://schemas.microsoft.com/office/drawing/2014/main" id="{BA07F56C-ECC3-41EF-8044-1880597EDA8B}"/>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AC7C81FA-E4C3-4E95-A61E-23114430A39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96302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a:extLst>
              <a:ext uri="{FF2B5EF4-FFF2-40B4-BE49-F238E27FC236}">
                <a16:creationId xmlns:a16="http://schemas.microsoft.com/office/drawing/2014/main" id="{0951C1CA-1ED2-471C-AB44-78A470398A0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731" b="11042"/>
          <a:stretch/>
        </p:blipFill>
        <p:spPr bwMode="auto">
          <a:xfrm>
            <a:off x="1752600" y="923132"/>
            <a:ext cx="9144000" cy="522763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a:solidFill>
                  <a:schemeClr val="bg1"/>
                </a:solidFill>
              </a:rPr>
              <a:t>Key </a:t>
            </a:r>
            <a:r>
              <a:rPr lang="en-US" dirty="0"/>
              <a:t>Responsibilities</a:t>
            </a:r>
            <a:endParaRPr lang="en-CA" dirty="0"/>
          </a:p>
        </p:txBody>
      </p:sp>
      <p:grpSp>
        <p:nvGrpSpPr>
          <p:cNvPr id="40" name="Group 39">
            <a:extLst>
              <a:ext uri="{FF2B5EF4-FFF2-40B4-BE49-F238E27FC236}">
                <a16:creationId xmlns:a16="http://schemas.microsoft.com/office/drawing/2014/main" id="{2E680F7E-4A07-425E-851C-8D6B601457F4}"/>
              </a:ext>
            </a:extLst>
          </p:cNvPr>
          <p:cNvGrpSpPr/>
          <p:nvPr/>
        </p:nvGrpSpPr>
        <p:grpSpPr>
          <a:xfrm>
            <a:off x="2305776" y="1129324"/>
            <a:ext cx="3078956" cy="1296585"/>
            <a:chOff x="1221978" y="2645"/>
            <a:chExt cx="2706687" cy="1624012"/>
          </a:xfrm>
        </p:grpSpPr>
        <p:sp>
          <p:nvSpPr>
            <p:cNvPr id="41" name="Rectangle 40">
              <a:extLst>
                <a:ext uri="{FF2B5EF4-FFF2-40B4-BE49-F238E27FC236}">
                  <a16:creationId xmlns:a16="http://schemas.microsoft.com/office/drawing/2014/main" id="{DAC6667A-B23A-4020-9D98-893599D039F8}"/>
                </a:ext>
              </a:extLst>
            </p:cNvPr>
            <p:cNvSpPr/>
            <p:nvPr/>
          </p:nvSpPr>
          <p:spPr>
            <a:xfrm>
              <a:off x="1221978" y="2645"/>
              <a:ext cx="2706687" cy="1624012"/>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42" name="TextBox 41">
              <a:extLst>
                <a:ext uri="{FF2B5EF4-FFF2-40B4-BE49-F238E27FC236}">
                  <a16:creationId xmlns:a16="http://schemas.microsoft.com/office/drawing/2014/main" id="{C8F88870-EA26-4EA7-88A0-FF8FE89136B2}"/>
                </a:ext>
              </a:extLst>
            </p:cNvPr>
            <p:cNvSpPr txBox="1"/>
            <p:nvPr/>
          </p:nvSpPr>
          <p:spPr>
            <a:xfrm>
              <a:off x="1221978" y="2645"/>
              <a:ext cx="2706687" cy="1624012"/>
            </a:xfrm>
            <a:prstGeom prst="rect">
              <a:avLst/>
            </a:prstGeom>
            <a:solidFill>
              <a:srgbClr val="FFD03B"/>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Representing Members</a:t>
              </a:r>
            </a:p>
          </p:txBody>
        </p:sp>
      </p:grpSp>
      <p:grpSp>
        <p:nvGrpSpPr>
          <p:cNvPr id="43" name="Group 42">
            <a:extLst>
              <a:ext uri="{FF2B5EF4-FFF2-40B4-BE49-F238E27FC236}">
                <a16:creationId xmlns:a16="http://schemas.microsoft.com/office/drawing/2014/main" id="{79D8F688-DD23-4A05-9340-763C88DFFC02}"/>
              </a:ext>
            </a:extLst>
          </p:cNvPr>
          <p:cNvGrpSpPr/>
          <p:nvPr/>
        </p:nvGrpSpPr>
        <p:grpSpPr>
          <a:xfrm>
            <a:off x="2305776" y="2795404"/>
            <a:ext cx="3078956" cy="1296585"/>
            <a:chOff x="1221978" y="1897327"/>
            <a:chExt cx="2706687" cy="1624012"/>
          </a:xfrm>
        </p:grpSpPr>
        <p:sp>
          <p:nvSpPr>
            <p:cNvPr id="44" name="Rectangle 43">
              <a:extLst>
                <a:ext uri="{FF2B5EF4-FFF2-40B4-BE49-F238E27FC236}">
                  <a16:creationId xmlns:a16="http://schemas.microsoft.com/office/drawing/2014/main" id="{0862B1C5-CB2C-4931-814A-B17096307836}"/>
                </a:ext>
              </a:extLst>
            </p:cNvPr>
            <p:cNvSpPr/>
            <p:nvPr/>
          </p:nvSpPr>
          <p:spPr>
            <a:xfrm>
              <a:off x="1221978" y="1897327"/>
              <a:ext cx="2706687" cy="1624012"/>
            </a:xfrm>
            <a:prstGeom prst="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45" name="TextBox 44">
              <a:extLst>
                <a:ext uri="{FF2B5EF4-FFF2-40B4-BE49-F238E27FC236}">
                  <a16:creationId xmlns:a16="http://schemas.microsoft.com/office/drawing/2014/main" id="{C878F051-4076-4590-8C91-0228F2E0E94F}"/>
                </a:ext>
              </a:extLst>
            </p:cNvPr>
            <p:cNvSpPr txBox="1"/>
            <p:nvPr/>
          </p:nvSpPr>
          <p:spPr>
            <a:xfrm>
              <a:off x="1221978" y="1897327"/>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Resolving Workplace Issues</a:t>
              </a:r>
            </a:p>
          </p:txBody>
        </p:sp>
      </p:grpSp>
      <p:grpSp>
        <p:nvGrpSpPr>
          <p:cNvPr id="46" name="Group 45">
            <a:extLst>
              <a:ext uri="{FF2B5EF4-FFF2-40B4-BE49-F238E27FC236}">
                <a16:creationId xmlns:a16="http://schemas.microsoft.com/office/drawing/2014/main" id="{04109EA3-E2D4-4FE0-97C5-099DE1D869CB}"/>
              </a:ext>
            </a:extLst>
          </p:cNvPr>
          <p:cNvGrpSpPr/>
          <p:nvPr/>
        </p:nvGrpSpPr>
        <p:grpSpPr>
          <a:xfrm>
            <a:off x="2305776" y="4599196"/>
            <a:ext cx="3078956" cy="1296585"/>
            <a:chOff x="1221978" y="3792008"/>
            <a:chExt cx="2706687" cy="1624012"/>
          </a:xfrm>
        </p:grpSpPr>
        <p:sp>
          <p:nvSpPr>
            <p:cNvPr id="47" name="Rectangle 46">
              <a:extLst>
                <a:ext uri="{FF2B5EF4-FFF2-40B4-BE49-F238E27FC236}">
                  <a16:creationId xmlns:a16="http://schemas.microsoft.com/office/drawing/2014/main" id="{AF4E9206-B10E-4489-9E6E-53CA6F559713}"/>
                </a:ext>
              </a:extLst>
            </p:cNvPr>
            <p:cNvSpPr/>
            <p:nvPr/>
          </p:nvSpPr>
          <p:spPr>
            <a:xfrm>
              <a:off x="1221978" y="3792008"/>
              <a:ext cx="2706687" cy="1624012"/>
            </a:xfrm>
            <a:prstGeom prst="rect">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48" name="TextBox 47">
              <a:extLst>
                <a:ext uri="{FF2B5EF4-FFF2-40B4-BE49-F238E27FC236}">
                  <a16:creationId xmlns:a16="http://schemas.microsoft.com/office/drawing/2014/main" id="{AC08E8B4-19BD-45DC-B732-CB1DF9281151}"/>
                </a:ext>
              </a:extLst>
            </p:cNvPr>
            <p:cNvSpPr txBox="1"/>
            <p:nvPr/>
          </p:nvSpPr>
          <p:spPr>
            <a:xfrm>
              <a:off x="1221978" y="3792008"/>
              <a:ext cx="2706687" cy="1624012"/>
            </a:xfrm>
            <a:prstGeom prst="rect">
              <a:avLst/>
            </a:prstGeom>
            <a:solidFill>
              <a:srgbClr val="E7B909"/>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Educating Members</a:t>
              </a:r>
            </a:p>
          </p:txBody>
        </p:sp>
      </p:grpSp>
      <p:grpSp>
        <p:nvGrpSpPr>
          <p:cNvPr id="49" name="Group 48">
            <a:extLst>
              <a:ext uri="{FF2B5EF4-FFF2-40B4-BE49-F238E27FC236}">
                <a16:creationId xmlns:a16="http://schemas.microsoft.com/office/drawing/2014/main" id="{F3DFB844-DA21-434A-914E-40E39677E90C}"/>
              </a:ext>
            </a:extLst>
          </p:cNvPr>
          <p:cNvGrpSpPr/>
          <p:nvPr/>
        </p:nvGrpSpPr>
        <p:grpSpPr>
          <a:xfrm>
            <a:off x="7196469" y="1167139"/>
            <a:ext cx="3263106" cy="1407057"/>
            <a:chOff x="4199334" y="2645"/>
            <a:chExt cx="2706687" cy="1624012"/>
          </a:xfrm>
        </p:grpSpPr>
        <p:sp>
          <p:nvSpPr>
            <p:cNvPr id="56" name="Rectangle 55">
              <a:extLst>
                <a:ext uri="{FF2B5EF4-FFF2-40B4-BE49-F238E27FC236}">
                  <a16:creationId xmlns:a16="http://schemas.microsoft.com/office/drawing/2014/main" id="{5071694C-E7EC-418B-96B6-2BD3FC350443}"/>
                </a:ext>
              </a:extLst>
            </p:cNvPr>
            <p:cNvSpPr/>
            <p:nvPr/>
          </p:nvSpPr>
          <p:spPr>
            <a:xfrm>
              <a:off x="4199334" y="2645"/>
              <a:ext cx="2706687" cy="1624012"/>
            </a:xfrm>
            <a:prstGeom prst="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57" name="TextBox 56">
              <a:extLst>
                <a:ext uri="{FF2B5EF4-FFF2-40B4-BE49-F238E27FC236}">
                  <a16:creationId xmlns:a16="http://schemas.microsoft.com/office/drawing/2014/main" id="{5C895CB1-8E2B-4D19-8FCB-D4AA19D32A25}"/>
                </a:ext>
              </a:extLst>
            </p:cNvPr>
            <p:cNvSpPr txBox="1"/>
            <p:nvPr/>
          </p:nvSpPr>
          <p:spPr>
            <a:xfrm>
              <a:off x="4199334" y="2645"/>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Enforcing the Contract</a:t>
              </a:r>
            </a:p>
          </p:txBody>
        </p:sp>
      </p:grpSp>
      <p:grpSp>
        <p:nvGrpSpPr>
          <p:cNvPr id="50" name="Group 49">
            <a:extLst>
              <a:ext uri="{FF2B5EF4-FFF2-40B4-BE49-F238E27FC236}">
                <a16:creationId xmlns:a16="http://schemas.microsoft.com/office/drawing/2014/main" id="{F3FDB522-3F97-45E1-B1DB-27E31A67138A}"/>
              </a:ext>
            </a:extLst>
          </p:cNvPr>
          <p:cNvGrpSpPr/>
          <p:nvPr/>
        </p:nvGrpSpPr>
        <p:grpSpPr>
          <a:xfrm>
            <a:off x="7196469" y="2803559"/>
            <a:ext cx="3263106" cy="1407057"/>
            <a:chOff x="4199334" y="1897327"/>
            <a:chExt cx="2706687" cy="1624012"/>
          </a:xfrm>
          <a:solidFill>
            <a:schemeClr val="tx1">
              <a:lumMod val="50000"/>
              <a:lumOff val="50000"/>
            </a:schemeClr>
          </a:solidFill>
        </p:grpSpPr>
        <p:sp>
          <p:nvSpPr>
            <p:cNvPr id="54" name="Rectangle 53">
              <a:extLst>
                <a:ext uri="{FF2B5EF4-FFF2-40B4-BE49-F238E27FC236}">
                  <a16:creationId xmlns:a16="http://schemas.microsoft.com/office/drawing/2014/main" id="{E78BBB46-4A37-4701-B069-8A39CFBB74D3}"/>
                </a:ext>
              </a:extLst>
            </p:cNvPr>
            <p:cNvSpPr/>
            <p:nvPr/>
          </p:nvSpPr>
          <p:spPr>
            <a:xfrm>
              <a:off x="4199334" y="1897327"/>
              <a:ext cx="2706687" cy="1624012"/>
            </a:xfrm>
            <a:prstGeom prst="rect">
              <a:avLst/>
            </a:pr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55" name="TextBox 54">
              <a:extLst>
                <a:ext uri="{FF2B5EF4-FFF2-40B4-BE49-F238E27FC236}">
                  <a16:creationId xmlns:a16="http://schemas.microsoft.com/office/drawing/2014/main" id="{35EED60D-D260-44AF-A892-D3B947D57C7C}"/>
                </a:ext>
              </a:extLst>
            </p:cNvPr>
            <p:cNvSpPr txBox="1"/>
            <p:nvPr/>
          </p:nvSpPr>
          <p:spPr>
            <a:xfrm>
              <a:off x="4199334" y="1897327"/>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Communicating Information</a:t>
              </a:r>
            </a:p>
          </p:txBody>
        </p:sp>
      </p:grpSp>
      <p:grpSp>
        <p:nvGrpSpPr>
          <p:cNvPr id="51" name="Group 50">
            <a:extLst>
              <a:ext uri="{FF2B5EF4-FFF2-40B4-BE49-F238E27FC236}">
                <a16:creationId xmlns:a16="http://schemas.microsoft.com/office/drawing/2014/main" id="{CDB320A0-30D6-4B2A-BD81-706489811AA7}"/>
              </a:ext>
            </a:extLst>
          </p:cNvPr>
          <p:cNvGrpSpPr/>
          <p:nvPr/>
        </p:nvGrpSpPr>
        <p:grpSpPr>
          <a:xfrm>
            <a:off x="7196469" y="4580111"/>
            <a:ext cx="3263106" cy="1407057"/>
            <a:chOff x="4199334" y="3792008"/>
            <a:chExt cx="2706687" cy="1624012"/>
          </a:xfrm>
          <a:solidFill>
            <a:schemeClr val="tx1">
              <a:lumMod val="65000"/>
              <a:lumOff val="35000"/>
            </a:schemeClr>
          </a:solidFill>
        </p:grpSpPr>
        <p:sp>
          <p:nvSpPr>
            <p:cNvPr id="52" name="Rectangle 51">
              <a:extLst>
                <a:ext uri="{FF2B5EF4-FFF2-40B4-BE49-F238E27FC236}">
                  <a16:creationId xmlns:a16="http://schemas.microsoft.com/office/drawing/2014/main" id="{22EC3519-614F-495C-9861-C269301906AD}"/>
                </a:ext>
              </a:extLst>
            </p:cNvPr>
            <p:cNvSpPr/>
            <p:nvPr/>
          </p:nvSpPr>
          <p:spPr>
            <a:xfrm>
              <a:off x="4199334" y="3792008"/>
              <a:ext cx="2706687" cy="1624012"/>
            </a:xfrm>
            <a:prstGeom prst="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53" name="TextBox 52">
              <a:extLst>
                <a:ext uri="{FF2B5EF4-FFF2-40B4-BE49-F238E27FC236}">
                  <a16:creationId xmlns:a16="http://schemas.microsoft.com/office/drawing/2014/main" id="{70808BEE-0785-41B4-AF44-D278DE03C6B8}"/>
                </a:ext>
              </a:extLst>
            </p:cNvPr>
            <p:cNvSpPr txBox="1"/>
            <p:nvPr/>
          </p:nvSpPr>
          <p:spPr>
            <a:xfrm>
              <a:off x="4199334" y="3792008"/>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spcBef>
                  <a:spcPct val="0"/>
                </a:spcBef>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Building a </a:t>
              </a:r>
            </a:p>
            <a:p>
              <a:pPr marL="0" lvl="0" indent="0" algn="ctr" defTabSz="1333500">
                <a:spcBef>
                  <a:spcPct val="0"/>
                </a:spcBef>
                <a:buNone/>
              </a:pPr>
              <a:r>
                <a:rPr lang="en-CA" sz="2800" b="1" kern="1200" dirty="0">
                  <a:solidFill>
                    <a:srgbClr val="FFC000"/>
                  </a:solidFill>
                  <a:latin typeface="Open Sans" panose="020B0606030504020204" pitchFamily="34" charset="0"/>
                  <a:ea typeface="Open Sans" panose="020B0606030504020204" pitchFamily="34" charset="0"/>
                  <a:cs typeface="Open Sans" panose="020B0606030504020204" pitchFamily="34" charset="0"/>
                </a:rPr>
                <a:t>Strong Union</a:t>
              </a:r>
            </a:p>
          </p:txBody>
        </p:sp>
      </p:grpSp>
      <p:sp>
        <p:nvSpPr>
          <p:cNvPr id="24" name="Footer Placeholder 1">
            <a:extLst>
              <a:ext uri="{FF2B5EF4-FFF2-40B4-BE49-F238E27FC236}">
                <a16:creationId xmlns:a16="http://schemas.microsoft.com/office/drawing/2014/main" id="{00262995-C83A-4564-8A39-BBEA2210195C}"/>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25" name="Picture 24">
            <a:extLst>
              <a:ext uri="{FF2B5EF4-FFF2-40B4-BE49-F238E27FC236}">
                <a16:creationId xmlns:a16="http://schemas.microsoft.com/office/drawing/2014/main" id="{11843CD7-2D65-40E6-A4E2-A36C94AA64F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901250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Props1.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2.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8937</TotalTime>
  <Words>11142</Words>
  <Application>Microsoft Office PowerPoint</Application>
  <PresentationFormat>Widescreen</PresentationFormat>
  <Paragraphs>675</Paragraphs>
  <Slides>45</Slides>
  <Notes>45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45</vt:i4>
      </vt:variant>
    </vt:vector>
  </HeadingPairs>
  <TitlesOfParts>
    <vt:vector size="55"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Role as Steward</vt:lpstr>
      <vt:lpstr>Key Responsibilities</vt:lpstr>
      <vt:lpstr>PowerPoint Presentation</vt:lpstr>
      <vt:lpstr>US Market Share - 1940</vt:lpstr>
      <vt:lpstr>US Market Share - 1940</vt:lpstr>
      <vt:lpstr>Canadian Market Share - 1940</vt:lpstr>
      <vt:lpstr>Canadian Market Share - 1940</vt:lpstr>
      <vt:lpstr>US Market Share - 2024</vt:lpstr>
      <vt:lpstr>US Market Share - 2024</vt:lpstr>
      <vt:lpstr>Canadian Market Share - 2024</vt:lpstr>
      <vt:lpstr>Canadian Market Share - 2024</vt:lpstr>
      <vt:lpstr>Trend of Total IUPAT Membership</vt:lpstr>
      <vt:lpstr>Percentage of Construction Workers Belonging to Unions in the U.S.</vt:lpstr>
      <vt:lpstr>Key Historical Events in Canada</vt:lpstr>
      <vt:lpstr>Canadian Total Active Members 1984-2024</vt:lpstr>
      <vt:lpstr>District Council  46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vt:lpstr>
      <vt:lpstr>Phase 4: Building Power</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292</cp:revision>
  <dcterms:created xsi:type="dcterms:W3CDTF">2024-09-19T19:34:13Z</dcterms:created>
  <dcterms:modified xsi:type="dcterms:W3CDTF">2026-01-28T14:59:21Z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