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4"/>
  </p:notesMasterIdLst>
  <p:handoutMasterIdLst>
    <p:handoutMasterId r:id="rId45"/>
  </p:handoutMasterIdLst>
  <p:sldIdLst>
    <p:sldId id="256" r:id="rId5"/>
    <p:sldId id="379" r:id="rId6"/>
    <p:sldId id="380" r:id="rId7"/>
    <p:sldId id="381" r:id="rId8"/>
    <p:sldId id="328" r:id="rId9"/>
    <p:sldId id="398" r:id="rId10"/>
    <p:sldId id="400" r:id="rId11"/>
    <p:sldId id="401" r:id="rId12"/>
    <p:sldId id="324" r:id="rId13"/>
    <p:sldId id="366" r:id="rId14"/>
    <p:sldId id="372" r:id="rId15"/>
    <p:sldId id="374" r:id="rId16"/>
    <p:sldId id="376" r:id="rId17"/>
    <p:sldId id="364" r:id="rId18"/>
    <p:sldId id="365" r:id="rId19"/>
    <p:sldId id="363" r:id="rId20"/>
    <p:sldId id="330" r:id="rId21"/>
    <p:sldId id="290" r:id="rId22"/>
    <p:sldId id="339" r:id="rId23"/>
    <p:sldId id="340" r:id="rId24"/>
    <p:sldId id="342" r:id="rId25"/>
    <p:sldId id="294" r:id="rId26"/>
    <p:sldId id="331" r:id="rId27"/>
    <p:sldId id="399" r:id="rId28"/>
    <p:sldId id="383" r:id="rId29"/>
    <p:sldId id="384" r:id="rId30"/>
    <p:sldId id="385" r:id="rId31"/>
    <p:sldId id="386" r:id="rId32"/>
    <p:sldId id="387" r:id="rId33"/>
    <p:sldId id="388" r:id="rId34"/>
    <p:sldId id="389" r:id="rId35"/>
    <p:sldId id="393" r:id="rId36"/>
    <p:sldId id="394" r:id="rId37"/>
    <p:sldId id="395" r:id="rId38"/>
    <p:sldId id="397" r:id="rId39"/>
    <p:sldId id="390" r:id="rId40"/>
    <p:sldId id="391" r:id="rId41"/>
    <p:sldId id="414" r:id="rId42"/>
    <p:sldId id="392" r:id="rId43"/>
  </p:sldIdLst>
  <p:sldSz cx="12192000" cy="6858000"/>
  <p:notesSz cx="6858000" cy="9144000"/>
  <p:custDataLst>
    <p:tags r:id="rId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3906" autoAdjust="0"/>
  </p:normalViewPr>
  <p:slideViewPr>
    <p:cSldViewPr snapToGrid="0">
      <p:cViewPr varScale="1">
        <p:scale>
          <a:sx n="53" d="100"/>
          <a:sy n="53" d="100"/>
        </p:scale>
        <p:origin x="2712" y="84"/>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gs" Target="tags/tag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2026-01-15</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1/15/2026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2390155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35.</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19</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continuar, quiero que todos participen en la conversación. En un momento, les pediré que formen parejas (pueden formar grupos de tres si es necesario, según la configuración de la sala). Y quiero que se turnen para responder estas tres preguntas. Por favor, compartan sus respuestas. Les daré cinco minutos para hablar en sus grupos. ¡Adelante</a:t>
            </a: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20</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7892975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25</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27</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abordarán la situación?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¿Podría darme algunos ejemplos que ilustren por qué considera que el sindicato no se preocupa por usted?</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Entiendo lo frustrante que debe ser sentir que nadie le responda sus inquietudes.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 Sindicato. Un Familia. Una Lucha.</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FR" dirty="0"/>
              <a:t>Indiquez que notre syndicat dispose de plusieurs ressources et de pages/applications sur les réseaux sociaux pour rester informé et communiquer avec nos frères et sœurs.</a:t>
            </a:r>
          </a:p>
          <a:p>
            <a:endParaRPr lang="fr-FR" dirty="0"/>
          </a:p>
          <a:p>
            <a:r>
              <a:rPr lang="fr-FR" dirty="0"/>
              <a:t>Encouragez-les à consulter et à ouvrir/télécharger ces ressources.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el curso se compone de cuatro temas.</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80000"/>
              </a:lnSpc>
              <a:spcBef>
                <a:spcPts val="0"/>
              </a:spcBef>
              <a:spcAft>
                <a:spcPts val="0"/>
              </a:spcAft>
              <a:buClrTx/>
              <a:buSzTx/>
              <a:buFontTx/>
              <a:buNone/>
              <a:tabLst/>
              <a:defRPr/>
            </a:pPr>
            <a:r>
              <a:rPr lang="en-CA" dirty="0"/>
              <a:t>ASK – What is your role as a union steward?</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41591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ENFATIZAR el papel del delegado sindical en el Fortalecimiento del Poder Sindical, crucial para el éxito del programa.</a:t>
            </a:r>
          </a:p>
          <a:p>
            <a:pPr marL="171450" indent="-171450">
              <a:buFont typeface="Arial" panose="020B0604020202020204" pitchFamily="34" charset="0"/>
              <a:buChar char="•"/>
            </a:pPr>
            <a:r>
              <a:rPr lang="es-ES" dirty="0"/>
              <a:t>Representa a los compañeros sindicalistas en el lugar de trabajo, garantizando el respeto de sus derechos y las disposiciones contractuales.</a:t>
            </a:r>
          </a:p>
          <a:p>
            <a:pPr marL="171450" indent="-171450">
              <a:buFont typeface="Arial" panose="020B0604020202020204" pitchFamily="34" charset="0"/>
              <a:buChar char="•"/>
            </a:pPr>
            <a:r>
              <a:rPr lang="es-ES" dirty="0"/>
              <a:t>Los delegados sindicales sirven como primer punto de contacto para los afiliados, abordando problemas laborales, comunicando información sindical y defendiendo sus necesidades. Esto hace que los delegados sindicales sean cruciales para generar confianza y compromiso dentro del sindicato.</a:t>
            </a:r>
          </a:p>
          <a:p>
            <a:pPr marL="171450" indent="-171450">
              <a:buFont typeface="Arial" panose="020B0604020202020204" pitchFamily="34" charset="0"/>
              <a:buChar char="•"/>
            </a:pPr>
            <a:r>
              <a:rPr lang="es-ES" dirty="0"/>
              <a:t>Líder y mensajero de la misión y la declaración de valores de la IUPAT.</a:t>
            </a: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12594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ANALICE las responsabilidades clave de un delegado sindical.</a:t>
            </a:r>
          </a:p>
          <a:p>
            <a:pPr marL="171450" indent="-171450">
              <a:buFont typeface="Arial" panose="020B0604020202020204" pitchFamily="34" charset="0"/>
              <a:buChar char="•"/>
            </a:pPr>
            <a:r>
              <a:rPr lang="es-ES" dirty="0"/>
              <a:t>Representación de los afiliados: Los delegados sindicales actúan como el vínculo principal entre los afiliados y la dirección sindical, defendiendo sus inquietudes y derechos en el lugar de trabajo.</a:t>
            </a:r>
          </a:p>
          <a:p>
            <a:pPr marL="171450" indent="-171450">
              <a:buFont typeface="Arial" panose="020B0604020202020204" pitchFamily="34" charset="0"/>
              <a:buChar char="•"/>
            </a:pPr>
            <a:r>
              <a:rPr lang="es-ES" dirty="0"/>
              <a:t>Cumplimiento del contrato: Se aseguran de que todos los afiliados conozcan y cumplan el convenio colectivo (CCT) y de que sus derechos contractuales estén protegidos.</a:t>
            </a:r>
          </a:p>
          <a:p>
            <a:pPr marL="171450" indent="-171450">
              <a:buFont typeface="Arial" panose="020B0604020202020204" pitchFamily="34" charset="0"/>
              <a:buChar char="•"/>
            </a:pPr>
            <a:r>
              <a:rPr lang="es-ES" dirty="0"/>
              <a:t>Resolución de problemas laborales: Los delegados sindicales investigan y ayudan a resolver problemas, quejas y disputas laborales entre afiliados y empleadores.</a:t>
            </a:r>
          </a:p>
          <a:p>
            <a:pPr marL="171450" indent="-171450">
              <a:buFont typeface="Arial" panose="020B0604020202020204" pitchFamily="34" charset="0"/>
              <a:buChar char="•"/>
            </a:pPr>
            <a:r>
              <a:rPr lang="es-ES" dirty="0"/>
              <a:t>Comunicación de información: Difunden información sobre reuniones sindicales, eventos, acciones en el lugar de trabajo y asuntos políticos a los afiliados.</a:t>
            </a:r>
          </a:p>
          <a:p>
            <a:pPr marL="171450" indent="-171450">
              <a:buFont typeface="Arial" panose="020B0604020202020204" pitchFamily="34" charset="0"/>
              <a:buChar char="•"/>
            </a:pPr>
            <a:r>
              <a:rPr lang="es-ES" dirty="0"/>
              <a:t>Educación de los afiliados: Los delegados sindicales informan a los afiliados sobre sus derechos, responsabilidades, recursos disponibles y beneficios de la afiliación sindical.</a:t>
            </a:r>
          </a:p>
          <a:p>
            <a:pPr marL="171450" indent="-171450">
              <a:buFont typeface="Arial" panose="020B0604020202020204" pitchFamily="34" charset="0"/>
              <a:buChar char="•"/>
            </a:pPr>
            <a:r>
              <a:rPr lang="es-ES" dirty="0"/>
              <a:t>Fortalecimiento de un sindicato: Al representar eficazmente a los afiliados y fomentar la comunicación, los delegados sindicales contribuyen a un sindicato más fuerte y comprometido. Los delegados sindicales eficaces son esenciales para construir un sindicato fuerte y dinámico, empoderando a los afiliados y defendiendo sus intereses.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8</a:t>
            </a:fld>
            <a:endParaRPr lang="en-US" dirty="0"/>
          </a:p>
        </p:txBody>
      </p:sp>
    </p:spTree>
    <p:extLst>
      <p:ext uri="{BB962C8B-B14F-4D97-AF65-F5344CB8AC3E}">
        <p14:creationId xmlns:p14="http://schemas.microsoft.com/office/powerpoint/2010/main" val="30870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763802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9F833A1F-68A8-4FA3-80F9-DB63517EEDEF}"/>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7" name="Google Shape;63;p1">
            <a:extLst>
              <a:ext uri="{FF2B5EF4-FFF2-40B4-BE49-F238E27FC236}">
                <a16:creationId xmlns:a16="http://schemas.microsoft.com/office/drawing/2014/main" id="{E59C44F1-628B-41CB-AAE3-C74BACA2FEAA}"/>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9" name="Google Shape;63;p1">
            <a:extLst>
              <a:ext uri="{FF2B5EF4-FFF2-40B4-BE49-F238E27FC236}">
                <a16:creationId xmlns:a16="http://schemas.microsoft.com/office/drawing/2014/main" id="{80867749-C6B3-42B2-88C0-64186CA5F7FE}"/>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5" name="Google Shape;63;p1">
            <a:extLst>
              <a:ext uri="{FF2B5EF4-FFF2-40B4-BE49-F238E27FC236}">
                <a16:creationId xmlns:a16="http://schemas.microsoft.com/office/drawing/2014/main" id="{40560E6D-B79A-436F-89CD-2D0C62F3F328}"/>
              </a:ext>
            </a:extLst>
          </p:cNvPr>
          <p:cNvPicPr preferRelativeResize="0"/>
          <p:nvPr userDrawn="1"/>
        </p:nvPicPr>
        <p:blipFill>
          <a:blip r:embed="rId4">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4D93C76C-CE00-46DA-9879-5FDCDFE8FB25}"/>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77996" y="6494906"/>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7.pn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7.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7.png"/><Relationship Id="rId5" Type="http://schemas.openxmlformats.org/officeDocument/2006/relationships/image" Target="../media/image24.jpg"/><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7.png"/><Relationship Id="rId5" Type="http://schemas.openxmlformats.org/officeDocument/2006/relationships/image" Target="../media/image25.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7.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7.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6.xml"/><Relationship Id="rId7" Type="http://schemas.openxmlformats.org/officeDocument/2006/relationships/image" Target="../media/image38.jpe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7.xml"/><Relationship Id="rId5" Type="http://schemas.openxmlformats.org/officeDocument/2006/relationships/image" Target="../media/image7.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29.xml"/><Relationship Id="rId7" Type="http://schemas.openxmlformats.org/officeDocument/2006/relationships/image" Target="../media/image46.png"/><Relationship Id="rId2" Type="http://schemas.openxmlformats.org/officeDocument/2006/relationships/slideLayout" Target="../slideLayouts/slideLayout3.xml"/><Relationship Id="rId1" Type="http://schemas.openxmlformats.org/officeDocument/2006/relationships/tags" Target="../tags/tag29.xml"/><Relationship Id="rId6" Type="http://schemas.openxmlformats.org/officeDocument/2006/relationships/image" Target="../media/image45.png"/><Relationship Id="rId11" Type="http://schemas.openxmlformats.org/officeDocument/2006/relationships/image" Target="../media/image7.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6" Type="http://schemas.openxmlformats.org/officeDocument/2006/relationships/image" Target="../media/image7.png"/><Relationship Id="rId5" Type="http://schemas.openxmlformats.org/officeDocument/2006/relationships/image" Target="../media/image51.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56.png"/><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7.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8.jpeg"/></Relationships>
</file>

<file path=ppt/slides/_rels/slide3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38.xml"/><Relationship Id="rId7" Type="http://schemas.openxmlformats.org/officeDocument/2006/relationships/image" Target="../media/image61.png"/><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14.png"/><Relationship Id="rId9" Type="http://schemas.openxmlformats.org/officeDocument/2006/relationships/image" Target="../media/image63.png"/></Relationships>
</file>

<file path=ppt/slides/_rels/slide3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notesSlide" Target="../notesSlides/notesSlide39.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8.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14.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6.jpe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0261" y="4040885"/>
            <a:ext cx="1601323" cy="160132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061150" cy="1015663"/>
          </a:xfrm>
          <a:prstGeom prst="rect">
            <a:avLst/>
          </a:prstGeom>
          <a:noFill/>
        </p:spPr>
        <p:txBody>
          <a:bodyPr wrap="square" rtlCol="0">
            <a:spAutoFit/>
          </a:bodyPr>
          <a:lstStyle/>
          <a:p>
            <a:r>
              <a:rPr lang="en-US"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1057 C</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a:t>
            </a:r>
            <a:r>
              <a:rPr lang="en-CA"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 Stewards</a:t>
            </a: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34776" y="3860955"/>
            <a:ext cx="1046464" cy="1693193"/>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50261" y="5554148"/>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673833AA-DC5D-4309-91B9-502F72F129ED}"/>
              </a:ext>
            </a:extLst>
          </p:cNvPr>
          <p:cNvSpPr txBox="1"/>
          <p:nvPr/>
        </p:nvSpPr>
        <p:spPr>
          <a:xfrm>
            <a:off x="10462961" y="3522537"/>
            <a:ext cx="1434040"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35</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Footer Placeholder 1">
            <a:extLst>
              <a:ext uri="{FF2B5EF4-FFF2-40B4-BE49-F238E27FC236}">
                <a16:creationId xmlns:a16="http://schemas.microsoft.com/office/drawing/2014/main" id="{C7E66EF4-F8A3-4C09-974E-0D570F6689ED}"/>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CB4F19AA-EFD5-413C-BD82-40C9CE7FF47C}"/>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20" name="Footer Placeholder 1">
            <a:extLst>
              <a:ext uri="{FF2B5EF4-FFF2-40B4-BE49-F238E27FC236}">
                <a16:creationId xmlns:a16="http://schemas.microsoft.com/office/drawing/2014/main" id="{6055AE96-8880-4BB7-B705-580224A2911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398070AA-910D-4D11-AE4E-94A15E4D0D32}"/>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EB04A53A-B723-4677-A11F-539F79C1AD4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1" name="Footer Placeholder 1">
            <a:extLst>
              <a:ext uri="{FF2B5EF4-FFF2-40B4-BE49-F238E27FC236}">
                <a16:creationId xmlns:a16="http://schemas.microsoft.com/office/drawing/2014/main" id="{FD018B5B-1548-427D-A5A3-31C60717E896}"/>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1780B56-F21E-D00C-EDE9-E414A256E619}"/>
              </a:ext>
            </a:extLst>
          </p:cNvPr>
          <p:cNvGrpSpPr/>
          <p:nvPr/>
        </p:nvGrpSpPr>
        <p:grpSpPr>
          <a:xfrm>
            <a:off x="2094566" y="1005840"/>
            <a:ext cx="7638770" cy="5186842"/>
            <a:chOff x="2290511" y="1005840"/>
            <a:chExt cx="7638770" cy="5186842"/>
          </a:xfrm>
        </p:grpSpPr>
        <p:pic>
          <p:nvPicPr>
            <p:cNvPr id="8" name="Picture 7" descr="A graph showing the number of members&#10;&#10;AI-generated content may be incorrect.">
              <a:extLst>
                <a:ext uri="{FF2B5EF4-FFF2-40B4-BE49-F238E27FC236}">
                  <a16:creationId xmlns:a16="http://schemas.microsoft.com/office/drawing/2014/main" id="{D43CF5AB-156F-55DE-60BC-CB75ECC9465C}"/>
                </a:ext>
              </a:extLst>
            </p:cNvPr>
            <p:cNvPicPr>
              <a:picLocks noChangeAspect="1"/>
            </p:cNvPicPr>
            <p:nvPr/>
          </p:nvPicPr>
          <p:blipFill>
            <a:blip r:embed="rId4">
              <a:extLst>
                <a:ext uri="{28A0092B-C50C-407E-A947-70E740481C1C}">
                  <a14:useLocalDpi xmlns:a14="http://schemas.microsoft.com/office/drawing/2010/main" val="0"/>
                </a:ext>
              </a:extLst>
            </a:blip>
            <a:srcRect l="803" t="1222" r="803" b="11222"/>
            <a:stretch/>
          </p:blipFill>
          <p:spPr>
            <a:xfrm>
              <a:off x="2290511" y="1005840"/>
              <a:ext cx="7610978" cy="4914849"/>
            </a:xfrm>
            <a:prstGeom prst="rect">
              <a:avLst/>
            </a:prstGeom>
          </p:spPr>
        </p:pic>
        <p:pic>
          <p:nvPicPr>
            <p:cNvPr id="9" name="Picture 8">
              <a:extLst>
                <a:ext uri="{FF2B5EF4-FFF2-40B4-BE49-F238E27FC236}">
                  <a16:creationId xmlns:a16="http://schemas.microsoft.com/office/drawing/2014/main" id="{4884CA82-8928-9DAC-1060-482EF8EF56B1}"/>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1191"/>
            <a:stretch/>
          </p:blipFill>
          <p:spPr>
            <a:xfrm>
              <a:off x="2658811" y="5905500"/>
              <a:ext cx="7270470" cy="287182"/>
            </a:xfrm>
            <a:prstGeom prst="rect">
              <a:avLst/>
            </a:prstGeom>
          </p:spPr>
        </p:pic>
      </p:gr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35 </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2CF315BF-CB56-4734-80F3-FC1C5D30F580}"/>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13" name="Rectangle 12">
            <a:extLst>
              <a:ext uri="{FF2B5EF4-FFF2-40B4-BE49-F238E27FC236}">
                <a16:creationId xmlns:a16="http://schemas.microsoft.com/office/drawing/2014/main" id="{6B1B9C5E-9C84-45E6-99A6-598D2E36082C}"/>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35,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E97BC61-7D1D-46A2-97D7-151E0001E9FD}"/>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581D2FF6-BF6F-4B68-932A-FB8F0218B4B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dirty="0">
                <a:solidFill>
                  <a:schemeClr val="bg1"/>
                </a:solidFill>
              </a:rPr>
              <a:t>Introducción</a:t>
            </a:r>
            <a:endParaRPr lang="en-CA" dirty="0">
              <a:solidFill>
                <a:schemeClr val="bg1"/>
              </a:solidFill>
            </a:endParaRPr>
          </a:p>
        </p:txBody>
      </p:sp>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4"/>
          <a:stretch>
            <a:fillRect/>
          </a:stretch>
        </p:blipFill>
        <p:spPr>
          <a:xfrm>
            <a:off x="10051341" y="6466628"/>
            <a:ext cx="570341" cy="391372"/>
          </a:xfrm>
          <a:prstGeom prst="rect">
            <a:avLst/>
          </a:prstGeom>
        </p:spPr>
      </p:pic>
      <p:pic>
        <p:nvPicPr>
          <p:cNvPr id="7" name="Picture 6">
            <a:extLst>
              <a:ext uri="{FF2B5EF4-FFF2-40B4-BE49-F238E27FC236}">
                <a16:creationId xmlns:a16="http://schemas.microsoft.com/office/drawing/2014/main" id="{D1723F88-D599-490A-99A4-0E6FEADEE453}"/>
              </a:ext>
            </a:extLst>
          </p:cNvPr>
          <p:cNvPicPr>
            <a:picLocks noChangeAspect="1"/>
          </p:cNvPicPr>
          <p:nvPr/>
        </p:nvPicPr>
        <p:blipFill>
          <a:blip r:embed="rId5"/>
          <a:stretch>
            <a:fillRect/>
          </a:stretch>
        </p:blipFill>
        <p:spPr>
          <a:xfrm>
            <a:off x="956545" y="1133154"/>
            <a:ext cx="10278909" cy="4591691"/>
          </a:xfrm>
          <a:prstGeom prst="rect">
            <a:avLst/>
          </a:prstGeom>
        </p:spPr>
      </p:pic>
      <p:pic>
        <p:nvPicPr>
          <p:cNvPr id="25" name="Picture 24" descr="A yellow circle with black text&#10;&#10;AI-generated content may be incorrect.">
            <a:extLst>
              <a:ext uri="{FF2B5EF4-FFF2-40B4-BE49-F238E27FC236}">
                <a16:creationId xmlns:a16="http://schemas.microsoft.com/office/drawing/2014/main" id="{4EEEDEEB-915A-4F4D-9FE3-5C736E681F4A}"/>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336511" y="-32544"/>
            <a:ext cx="1790950" cy="1295580"/>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F2A50B69-3BF9-407F-90F0-AC27F206C42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FC7B8072-66B2-4E9F-B434-488B36D470E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6" name="Footer Placeholder 1">
            <a:extLst>
              <a:ext uri="{FF2B5EF4-FFF2-40B4-BE49-F238E27FC236}">
                <a16:creationId xmlns:a16="http://schemas.microsoft.com/office/drawing/2014/main" id="{C779EB92-23CD-4351-BBE3-9FCFAC03C13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F8B8A-3853-4B77-9147-FAC0F4CDB541}"/>
              </a:ext>
            </a:extLst>
          </p:cNvPr>
          <p:cNvSpPr>
            <a:spLocks noGrp="1"/>
          </p:cNvSpPr>
          <p:nvPr>
            <p:ph type="title"/>
          </p:nvPr>
        </p:nvSpPr>
        <p:spPr/>
        <p:txBody>
          <a:bodyPr/>
          <a:lstStyle/>
          <a:p>
            <a:r>
              <a:rPr lang="en-CA" dirty="0">
                <a:solidFill>
                  <a:schemeClr val="bg1"/>
                </a:solidFill>
              </a:rPr>
              <a:t> </a:t>
            </a:r>
            <a:r>
              <a:rPr lang="es-ES" dirty="0">
                <a:solidFill>
                  <a:schemeClr val="bg1"/>
                </a:solidFill>
              </a:rPr>
              <a:t>Nuestra </a:t>
            </a:r>
            <a:r>
              <a:rPr lang="es-ES" dirty="0"/>
              <a:t>Misión </a:t>
            </a:r>
            <a:endParaRPr lang="en-CA" dirty="0"/>
          </a:p>
        </p:txBody>
      </p:sp>
      <p:pic>
        <p:nvPicPr>
          <p:cNvPr id="3" name="Picture 2" descr="A yellow sign with black text&#10;&#10;AI-generated content may be incorrect.">
            <a:extLst>
              <a:ext uri="{FF2B5EF4-FFF2-40B4-BE49-F238E27FC236}">
                <a16:creationId xmlns:a16="http://schemas.microsoft.com/office/drawing/2014/main" id="{161C114D-7919-4355-8AF0-957FBCFF3F40}"/>
              </a:ext>
            </a:extLst>
          </p:cNvPr>
          <p:cNvPicPr>
            <a:picLocks noChangeAspect="1"/>
          </p:cNvPicPr>
          <p:nvPr/>
        </p:nvPicPr>
        <p:blipFill>
          <a:blip r:embed="rId3"/>
          <a:stretch>
            <a:fillRect/>
          </a:stretch>
        </p:blipFill>
        <p:spPr>
          <a:xfrm>
            <a:off x="1295400" y="948478"/>
            <a:ext cx="5526640" cy="4758459"/>
          </a:xfrm>
          <a:prstGeom prst="rect">
            <a:avLst/>
          </a:prstGeom>
        </p:spPr>
      </p:pic>
      <p:pic>
        <p:nvPicPr>
          <p:cNvPr id="4" name="Picture 3">
            <a:extLst>
              <a:ext uri="{FF2B5EF4-FFF2-40B4-BE49-F238E27FC236}">
                <a16:creationId xmlns:a16="http://schemas.microsoft.com/office/drawing/2014/main" id="{3E03E894-E521-4165-870E-C2F7AA31C6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8" name="Picture 7">
            <a:extLst>
              <a:ext uri="{FF2B5EF4-FFF2-40B4-BE49-F238E27FC236}">
                <a16:creationId xmlns:a16="http://schemas.microsoft.com/office/drawing/2014/main" id="{693D4124-E980-4C5D-8761-3550A2F103C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778C642-49A3-40A7-A77B-98DB20CB079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extLst>
      <p:ext uri="{BB962C8B-B14F-4D97-AF65-F5344CB8AC3E}">
        <p14:creationId xmlns:p14="http://schemas.microsoft.com/office/powerpoint/2010/main" val="9847501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D791EFD0-2C19-46F7-9A23-56C8FE4666F2}"/>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6F5D5385-EB9B-4896-B56E-8E07D385CDC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3CB7DC19-D4B1-44E9-A2ED-D69A6F9F128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1E515575-55EA-4E64-89AB-6710B9287F6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815817" cy="707886"/>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COR 1057 </a:t>
            </a:r>
            <a:r>
              <a:rPr lang="es-ES" sz="20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 - </a:t>
            </a:r>
            <a:r>
              <a:rPr lang="es-ES" sz="2000" b="1" dirty="0" err="1">
                <a:latin typeface="Open Sans" panose="020B0606030504020204" pitchFamily="34" charset="0"/>
                <a:ea typeface="Open Sans" panose="020B0606030504020204" pitchFamily="34" charset="0"/>
                <a:cs typeface="Open Sans" panose="020B0606030504020204" pitchFamily="34" charset="0"/>
              </a:rPr>
              <a:t>Stewards</a:t>
            </a:r>
            <a:endParaRPr lang="en-CA" sz="2000" b="1" dirty="0">
              <a:latin typeface="Open Sans" panose="020B0606030504020204" pitchFamily="34" charset="0"/>
              <a:ea typeface="Open Sans" panose="020B0606030504020204" pitchFamily="34" charset="0"/>
              <a:cs typeface="Open Sans" panose="020B0606030504020204" pitchFamily="34" charset="0"/>
            </a:endParaRPr>
          </a:p>
          <a:p>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5"/>
          <a:stretch>
            <a:fillRect/>
          </a:stretch>
        </p:blipFill>
        <p:spPr>
          <a:xfrm>
            <a:off x="10051341" y="6466628"/>
            <a:ext cx="570341" cy="391372"/>
          </a:xfrm>
          <a:prstGeom prst="rect">
            <a:avLst/>
          </a:prstGeom>
        </p:spPr>
      </p:pic>
      <p:pic>
        <p:nvPicPr>
          <p:cNvPr id="17" name="Picture 16" descr="A yellow circle with black text&#10;&#10;AI-generated content may be incorrect.">
            <a:extLst>
              <a:ext uri="{FF2B5EF4-FFF2-40B4-BE49-F238E27FC236}">
                <a16:creationId xmlns:a16="http://schemas.microsoft.com/office/drawing/2014/main" id="{D5AA326C-5CCA-493C-A330-5D29882DE4F5}"/>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336511" y="-32544"/>
            <a:ext cx="1790950" cy="1295580"/>
          </a:xfrm>
          <a:prstGeom prst="rect">
            <a:avLst/>
          </a:prstGeom>
        </p:spPr>
      </p:pic>
      <p:sp>
        <p:nvSpPr>
          <p:cNvPr id="18" name="Footer Placeholder 1">
            <a:extLst>
              <a:ext uri="{FF2B5EF4-FFF2-40B4-BE49-F238E27FC236}">
                <a16:creationId xmlns:a16="http://schemas.microsoft.com/office/drawing/2014/main" id="{38B17DF0-6B0F-44ED-87FB-478A0F471A69}"/>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A176DAA9-A300-4361-9F1F-01B834E651E0}"/>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7D14F0BA-8459-426A-813A-980367B83245}"/>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DC7AFD16-7610-4058-AF8D-13A8EE2BA03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29D56E76-83AE-4C47-9B94-25201B6E855E}"/>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9525FAC9-8AC4-4CDE-BF0C-52FC7F88DB6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Practica</a:t>
            </a:r>
            <a:r>
              <a:rPr lang="en-CA" dirty="0">
                <a:solidFill>
                  <a:schemeClr val="bg1"/>
                </a:solidFill>
              </a:rPr>
              <a:t> </a:t>
            </a:r>
            <a:r>
              <a:rPr lang="en-CA" dirty="0"/>
              <a:t>la </a:t>
            </a:r>
            <a:r>
              <a:rPr lang="en-CA" dirty="0" err="1"/>
              <a:t>Escucha</a:t>
            </a:r>
            <a:r>
              <a:rPr lang="en-CA" dirty="0"/>
              <a:t> </a:t>
            </a:r>
            <a:r>
              <a:rPr lang="en-CA" dirty="0" err="1"/>
              <a:t>Activa</a:t>
            </a:r>
            <a:endParaRPr lang="en-CA" dirty="0"/>
          </a:p>
        </p:txBody>
      </p:sp>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6B1BFF6C-CCC9-48EE-924C-86752538A56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3" name="Picture 2">
            <a:extLst>
              <a:ext uri="{FF2B5EF4-FFF2-40B4-BE49-F238E27FC236}">
                <a16:creationId xmlns:a16="http://schemas.microsoft.com/office/drawing/2014/main" id="{F487C954-7E91-4EE9-BA36-5BC397222275}"/>
              </a:ext>
            </a:extLst>
          </p:cNvPr>
          <p:cNvPicPr>
            <a:picLocks noChangeAspect="1"/>
          </p:cNvPicPr>
          <p:nvPr/>
        </p:nvPicPr>
        <p:blipFill rotWithShape="1">
          <a:blip r:embed="rId5"/>
          <a:srcRect t="7674"/>
          <a:stretch/>
        </p:blipFill>
        <p:spPr>
          <a:xfrm>
            <a:off x="2378322" y="979931"/>
            <a:ext cx="6959844" cy="4898138"/>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8111B53A-EC3A-45B6-91F6-892E9571508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F0208185-3FEC-4E79-93DC-328AA2D3BF98}"/>
              </a:ext>
            </a:extLst>
          </p:cNvPr>
          <p:cNvSpPr/>
          <p:nvPr/>
        </p:nvSpPr>
        <p:spPr>
          <a:xfrm>
            <a:off x="46646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83990393-01D6-4C6E-BC4F-DB02FE5F48AF}"/>
              </a:ext>
            </a:extLst>
          </p:cNvPr>
          <p:cNvSpPr txBox="1"/>
          <p:nvPr/>
        </p:nvSpPr>
        <p:spPr>
          <a:xfrm>
            <a:off x="56884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C1A050B3-16F9-4233-91A8-654334BC7B57}"/>
              </a:ext>
            </a:extLst>
          </p:cNvPr>
          <p:cNvSpPr txBox="1"/>
          <p:nvPr/>
        </p:nvSpPr>
        <p:spPr>
          <a:xfrm>
            <a:off x="261627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8839A467-7F37-4422-B729-0C6AEE3C7371}"/>
              </a:ext>
            </a:extLst>
          </p:cNvPr>
          <p:cNvSpPr txBox="1"/>
          <p:nvPr/>
        </p:nvSpPr>
        <p:spPr>
          <a:xfrm>
            <a:off x="437592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50F0AB5-D0C4-4661-A078-5121056900C0}"/>
              </a:ext>
            </a:extLst>
          </p:cNvPr>
          <p:cNvSpPr txBox="1"/>
          <p:nvPr/>
        </p:nvSpPr>
        <p:spPr>
          <a:xfrm>
            <a:off x="617276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1" name="Picture 30">
            <a:extLst>
              <a:ext uri="{FF2B5EF4-FFF2-40B4-BE49-F238E27FC236}">
                <a16:creationId xmlns:a16="http://schemas.microsoft.com/office/drawing/2014/main" id="{84C27011-FE0F-4E1B-8724-DFBA86EB4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4464" y="2517224"/>
            <a:ext cx="1038528" cy="1038528"/>
          </a:xfrm>
          <a:prstGeom prst="rect">
            <a:avLst/>
          </a:prstGeom>
        </p:spPr>
      </p:pic>
      <p:pic>
        <p:nvPicPr>
          <p:cNvPr id="33" name="Picture 32">
            <a:extLst>
              <a:ext uri="{FF2B5EF4-FFF2-40B4-BE49-F238E27FC236}">
                <a16:creationId xmlns:a16="http://schemas.microsoft.com/office/drawing/2014/main" id="{D4ECC64C-E05E-465B-9C39-2388414706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795" y="2491079"/>
            <a:ext cx="1038528" cy="1038528"/>
          </a:xfrm>
          <a:prstGeom prst="rect">
            <a:avLst/>
          </a:prstGeom>
        </p:spPr>
      </p:pic>
      <p:pic>
        <p:nvPicPr>
          <p:cNvPr id="34" name="Picture 33">
            <a:extLst>
              <a:ext uri="{FF2B5EF4-FFF2-40B4-BE49-F238E27FC236}">
                <a16:creationId xmlns:a16="http://schemas.microsoft.com/office/drawing/2014/main" id="{0A6510E2-5971-4792-8C65-14D0FE255A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62630" y="2517224"/>
            <a:ext cx="1038528" cy="1038528"/>
          </a:xfrm>
          <a:prstGeom prst="rect">
            <a:avLst/>
          </a:prstGeom>
        </p:spPr>
      </p:pic>
      <p:pic>
        <p:nvPicPr>
          <p:cNvPr id="35" name="Picture 34">
            <a:extLst>
              <a:ext uri="{FF2B5EF4-FFF2-40B4-BE49-F238E27FC236}">
                <a16:creationId xmlns:a16="http://schemas.microsoft.com/office/drawing/2014/main" id="{D8A0C6A1-A275-418E-8711-F8C2389BB2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63604" y="2526703"/>
            <a:ext cx="1038743" cy="1038743"/>
          </a:xfrm>
          <a:prstGeom prst="rect">
            <a:avLst/>
          </a:prstGeom>
        </p:spPr>
      </p:pic>
      <p:sp>
        <p:nvSpPr>
          <p:cNvPr id="36" name="TextBox 35">
            <a:extLst>
              <a:ext uri="{FF2B5EF4-FFF2-40B4-BE49-F238E27FC236}">
                <a16:creationId xmlns:a16="http://schemas.microsoft.com/office/drawing/2014/main" id="{BE841B22-D29B-4493-B3E7-3890481736AB}"/>
              </a:ext>
            </a:extLst>
          </p:cNvPr>
          <p:cNvSpPr txBox="1"/>
          <p:nvPr/>
        </p:nvSpPr>
        <p:spPr>
          <a:xfrm>
            <a:off x="2540237" y="3565446"/>
            <a:ext cx="6697682" cy="369332"/>
          </a:xfrm>
          <a:prstGeom prst="rect">
            <a:avLst/>
          </a:prstGeom>
          <a:noFill/>
        </p:spPr>
        <p:txBody>
          <a:bodyPr wrap="square">
            <a:spAutoFit/>
          </a:bodyPr>
          <a:lstStyle/>
          <a:p>
            <a:endParaRPr lang="en-CA" dirty="0"/>
          </a:p>
        </p:txBody>
      </p:sp>
      <p:pic>
        <p:nvPicPr>
          <p:cNvPr id="37" name="Picture 36">
            <a:extLst>
              <a:ext uri="{FF2B5EF4-FFF2-40B4-BE49-F238E27FC236}">
                <a16:creationId xmlns:a16="http://schemas.microsoft.com/office/drawing/2014/main" id="{28B5B378-B7DD-4DBA-8CB7-152A3E83D33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55917" y="2533347"/>
            <a:ext cx="1041105" cy="1041105"/>
          </a:xfrm>
          <a:prstGeom prst="rect">
            <a:avLst/>
          </a:prstGeom>
        </p:spPr>
      </p:pic>
      <p:sp>
        <p:nvSpPr>
          <p:cNvPr id="39" name="TextBox 38">
            <a:extLst>
              <a:ext uri="{FF2B5EF4-FFF2-40B4-BE49-F238E27FC236}">
                <a16:creationId xmlns:a16="http://schemas.microsoft.com/office/drawing/2014/main" id="{6C8BE55A-7620-4222-843C-0EF9CFE6CF09}"/>
              </a:ext>
            </a:extLst>
          </p:cNvPr>
          <p:cNvSpPr txBox="1"/>
          <p:nvPr/>
        </p:nvSpPr>
        <p:spPr>
          <a:xfrm>
            <a:off x="8243269" y="190545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1" name="Picture 40">
            <a:extLst>
              <a:ext uri="{FF2B5EF4-FFF2-40B4-BE49-F238E27FC236}">
                <a16:creationId xmlns:a16="http://schemas.microsoft.com/office/drawing/2014/main" id="{CB90FF09-E160-448F-9618-CCA18944701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13455" y="2534052"/>
            <a:ext cx="1040400" cy="1040400"/>
          </a:xfrm>
          <a:prstGeom prst="rect">
            <a:avLst/>
          </a:prstGeom>
        </p:spPr>
      </p:pic>
      <p:sp>
        <p:nvSpPr>
          <p:cNvPr id="42" name="TextBox 41">
            <a:extLst>
              <a:ext uri="{FF2B5EF4-FFF2-40B4-BE49-F238E27FC236}">
                <a16:creationId xmlns:a16="http://schemas.microsoft.com/office/drawing/2014/main" id="{AAF22ED5-ED89-4685-A7EE-3ADECE14CED0}"/>
              </a:ext>
            </a:extLst>
          </p:cNvPr>
          <p:cNvSpPr txBox="1"/>
          <p:nvPr/>
        </p:nvSpPr>
        <p:spPr>
          <a:xfrm>
            <a:off x="10285839" y="190784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3">
            <a:extLst>
              <a:ext uri="{FF2B5EF4-FFF2-40B4-BE49-F238E27FC236}">
                <a16:creationId xmlns:a16="http://schemas.microsoft.com/office/drawing/2014/main" id="{2958B77F-BF0F-439E-8A7D-0D149CCB8D09}"/>
              </a:ext>
            </a:extLst>
          </p:cNvPr>
          <p:cNvSpPr>
            <a:spLocks noGrp="1"/>
          </p:cNvSpPr>
          <p:nvPr>
            <p:ph type="title"/>
          </p:nvPr>
        </p:nvSpPr>
        <p:spPr/>
        <p:txBody>
          <a:bodyPr/>
          <a:lstStyle/>
          <a:p>
            <a:r>
              <a:rPr lang="fr-FR" dirty="0">
                <a:solidFill>
                  <a:schemeClr val="bg1"/>
                </a:solidFill>
              </a:rPr>
              <a:t>Restez en Contact Avec </a:t>
            </a:r>
            <a:r>
              <a:rPr lang="fr-FR" dirty="0"/>
              <a:t>Notre Famille Syndicale</a:t>
            </a:r>
            <a:endParaRPr lang="en-CA" dirty="0"/>
          </a:p>
        </p:txBody>
      </p:sp>
      <p:pic>
        <p:nvPicPr>
          <p:cNvPr id="6" name="Picture 5">
            <a:extLst>
              <a:ext uri="{FF2B5EF4-FFF2-40B4-BE49-F238E27FC236}">
                <a16:creationId xmlns:a16="http://schemas.microsoft.com/office/drawing/2014/main" id="{86753A30-586B-4F4E-8035-6E6E7FF2B39F}"/>
              </a:ext>
            </a:extLst>
          </p:cNvPr>
          <p:cNvPicPr>
            <a:picLocks noChangeAspect="1"/>
          </p:cNvPicPr>
          <p:nvPr/>
        </p:nvPicPr>
        <p:blipFill>
          <a:blip r:embed="rId11"/>
          <a:stretch>
            <a:fillRect/>
          </a:stretch>
        </p:blipFill>
        <p:spPr>
          <a:xfrm>
            <a:off x="7249902" y="3997472"/>
            <a:ext cx="4942098" cy="2357369"/>
          </a:xfrm>
          <a:prstGeom prst="rect">
            <a:avLst/>
          </a:prstGeom>
        </p:spPr>
      </p:pic>
      <p:sp>
        <p:nvSpPr>
          <p:cNvPr id="3" name="Footer Placeholder 1">
            <a:extLst>
              <a:ext uri="{FF2B5EF4-FFF2-40B4-BE49-F238E27FC236}">
                <a16:creationId xmlns:a16="http://schemas.microsoft.com/office/drawing/2014/main" id="{4FC8C6D1-B7D2-B5F3-7A79-D9D36D06EF96}"/>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200087"/>
            <a:ext cx="11125200" cy="4863829"/>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8" y="1382306"/>
            <a:ext cx="10515600" cy="4616608"/>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Explique la importancia de su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papel como Steward </a:t>
            </a: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para promover la misión y la declaración de valores de la IUPAT.</a:t>
            </a:r>
          </a:p>
          <a:p>
            <a:pPr marL="285750" indent="-285750">
              <a:buClr>
                <a:srgbClr val="FAD31C"/>
              </a:buClr>
              <a:buSzPts val="2400"/>
              <a:buFont typeface="Noto Sans Symbols"/>
              <a:buChar char="▪"/>
            </a:pPr>
            <a:endPar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FAD31C"/>
              </a:buClr>
              <a:buSzPts val="2400"/>
              <a:buFont typeface="Noto Sans Symbols"/>
              <a:buChar char="▪"/>
            </a:pP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a:t>
            </a:r>
            <a:r>
              <a:rPr lang="es-ES" sz="21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Una Familia. Una Lucha</a:t>
            </a:r>
            <a:r>
              <a:rPr lang="es-ES" sz="21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a:t>
            </a:r>
            <a:endParaRPr lang="en-CA" sz="21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6F9A4F0C-2A51-48FB-9D52-9639C50389D5}"/>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4144724"/>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8993296" cy="3970318"/>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Introducción</a:t>
            </a:r>
          </a:p>
          <a:p>
            <a:pPr lvl="0"/>
            <a:endParaRPr lang="es-E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AE2A6347-3F53-4ECE-B05B-252E61375EFA}"/>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IUPAT Steward</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Introducción</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y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Función</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2050" name="Picture 2" descr="May be an image of 3 people and text">
            <a:extLst>
              <a:ext uri="{FF2B5EF4-FFF2-40B4-BE49-F238E27FC236}">
                <a16:creationId xmlns:a16="http://schemas.microsoft.com/office/drawing/2014/main" id="{674E654A-87F9-4723-BEC2-56308EF3C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01" b="26945"/>
          <a:stretch/>
        </p:blipFill>
        <p:spPr bwMode="auto">
          <a:xfrm>
            <a:off x="3048000" y="-98930"/>
            <a:ext cx="9144000" cy="3274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2 people, crowd and text">
            <a:extLst>
              <a:ext uri="{FF2B5EF4-FFF2-40B4-BE49-F238E27FC236}">
                <a16:creationId xmlns:a16="http://schemas.microsoft.com/office/drawing/2014/main" id="{F801BDC5-11B2-4E67-AB3F-34ED0E8DC1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5" t="28839" r="33586" b="25777"/>
          <a:stretch/>
        </p:blipFill>
        <p:spPr bwMode="auto">
          <a:xfrm>
            <a:off x="0" y="-122117"/>
            <a:ext cx="3497943" cy="32981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9FBF9C2C-2009-4448-ADF2-D8D9B73A1B9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4103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Papel</a:t>
            </a:r>
            <a:r>
              <a:rPr lang="en-US" dirty="0">
                <a:solidFill>
                  <a:schemeClr val="bg1"/>
                </a:solidFill>
              </a:rPr>
              <a:t> </a:t>
            </a:r>
            <a:r>
              <a:rPr lang="en-US" dirty="0" err="1">
                <a:solidFill>
                  <a:schemeClr val="bg1"/>
                </a:solidFill>
              </a:rPr>
              <a:t>como</a:t>
            </a:r>
            <a:r>
              <a:rPr lang="en-US" dirty="0">
                <a:solidFill>
                  <a:schemeClr val="bg1"/>
                </a:solidFill>
              </a:rPr>
              <a:t> </a:t>
            </a:r>
            <a:r>
              <a:rPr lang="en-CA" dirty="0"/>
              <a:t>Steward</a:t>
            </a:r>
          </a:p>
        </p:txBody>
      </p:sp>
      <p:pic>
        <p:nvPicPr>
          <p:cNvPr id="1028" name="Picture 4" descr="May be an image of 11 people and text">
            <a:extLst>
              <a:ext uri="{FF2B5EF4-FFF2-40B4-BE49-F238E27FC236}">
                <a16:creationId xmlns:a16="http://schemas.microsoft.com/office/drawing/2014/main" id="{3F31AB10-380B-4B11-857E-9BC41AE9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53" r="8326" b="9290"/>
          <a:stretch/>
        </p:blipFill>
        <p:spPr bwMode="auto">
          <a:xfrm>
            <a:off x="0" y="1530001"/>
            <a:ext cx="7072643" cy="4042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A9D01B-E487-4736-8EC7-6BC50A33E280}"/>
              </a:ext>
            </a:extLst>
          </p:cNvPr>
          <p:cNvSpPr/>
          <p:nvPr/>
        </p:nvSpPr>
        <p:spPr>
          <a:xfrm>
            <a:off x="7072643" y="1530001"/>
            <a:ext cx="5119357" cy="40421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BFF09653-9B9B-41EC-B4E6-FC4EB13B8554}"/>
              </a:ext>
            </a:extLst>
          </p:cNvPr>
          <p:cNvSpPr txBox="1"/>
          <p:nvPr/>
        </p:nvSpPr>
        <p:spPr>
          <a:xfrm>
            <a:off x="7281432" y="1572151"/>
            <a:ext cx="4701778" cy="3785652"/>
          </a:xfrm>
          <a:prstGeom prst="rect">
            <a:avLst/>
          </a:prstGeom>
          <a:noFill/>
        </p:spPr>
        <p:txBody>
          <a:bodyPr wrap="square">
            <a:spAutoFit/>
          </a:bodyPr>
          <a:lstStyle/>
          <a:p>
            <a:r>
              <a:rPr lang="en-US" sz="2400" dirty="0" err="1">
                <a:latin typeface="Open Sans" panose="020B0606030504020204" pitchFamily="34" charset="0"/>
                <a:ea typeface="Open Sans" panose="020B0606030504020204" pitchFamily="34" charset="0"/>
                <a:cs typeface="Open Sans" panose="020B0606030504020204" pitchFamily="34" charset="0"/>
              </a:rPr>
              <a:t>Quien</a:t>
            </a:r>
            <a:r>
              <a:rPr lang="en-US" sz="2400" dirty="0">
                <a:latin typeface="Open Sans" panose="020B0606030504020204" pitchFamily="34" charset="0"/>
                <a:ea typeface="Open Sans" panose="020B0606030504020204" pitchFamily="34" charset="0"/>
                <a:cs typeface="Open Sans" panose="020B0606030504020204" pitchFamily="34" charset="0"/>
              </a:rPr>
              <a:t> es un </a:t>
            </a:r>
            <a:r>
              <a:rPr lang="en-US" sz="2400" b="1" dirty="0">
                <a:latin typeface="Open Sans" panose="020B0606030504020204" pitchFamily="34" charset="0"/>
                <a:ea typeface="Open Sans" panose="020B0606030504020204" pitchFamily="34" charset="0"/>
                <a:cs typeface="Open Sans" panose="020B0606030504020204" pitchFamily="34" charset="0"/>
              </a:rPr>
              <a:t>Steward</a:t>
            </a:r>
            <a:r>
              <a:rPr lang="en-US" sz="2400" dirty="0">
                <a:latin typeface="Open Sans" panose="020B0606030504020204" pitchFamily="34" charset="0"/>
                <a:ea typeface="Open Sans" panose="020B0606030504020204" pitchFamily="34" charset="0"/>
                <a:cs typeface="Open Sans" panose="020B0606030504020204" pitchFamily="34" charset="0"/>
              </a:rPr>
              <a:t>?</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Representante</a:t>
            </a:r>
            <a:r>
              <a:rPr lang="es-ES" sz="2400" dirty="0">
                <a:latin typeface="Open Sans" panose="020B0606030504020204" pitchFamily="34" charset="0"/>
                <a:ea typeface="Open Sans" panose="020B0606030504020204" pitchFamily="34" charset="0"/>
                <a:cs typeface="Open Sans" panose="020B0606030504020204" pitchFamily="34" charset="0"/>
              </a:rPr>
              <a:t> de los compañeros sindicalistas en el lugar de trabajo</a:t>
            </a: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Primer Punto de Contacto</a:t>
            </a:r>
            <a:r>
              <a:rPr lang="es-ES" sz="2400" dirty="0">
                <a:latin typeface="Open Sans" panose="020B0606030504020204" pitchFamily="34" charset="0"/>
                <a:ea typeface="Open Sans" panose="020B0606030504020204" pitchFamily="34" charset="0"/>
                <a:cs typeface="Open Sans" panose="020B0606030504020204" pitchFamily="34" charset="0"/>
              </a:rPr>
              <a:t> para los afiliados</a:t>
            </a: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Líder y Mensajero </a:t>
            </a:r>
            <a:r>
              <a:rPr lang="es-ES" sz="2400" dirty="0">
                <a:latin typeface="Open Sans" panose="020B0606030504020204" pitchFamily="34" charset="0"/>
                <a:ea typeface="Open Sans" panose="020B0606030504020204" pitchFamily="34" charset="0"/>
                <a:cs typeface="Open Sans" panose="020B0606030504020204" pitchFamily="34" charset="0"/>
              </a:rPr>
              <a:t>de la misión y la declaración de valores de la IUPAT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AC7C81FA-E4C3-4E95-A61E-23114430A39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43EA6877-1C0B-49BE-84EA-21C5D1D0056E}"/>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9630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Responsabilidades</a:t>
            </a:r>
            <a:r>
              <a:rPr lang="en-US" dirty="0">
                <a:solidFill>
                  <a:schemeClr val="bg1"/>
                </a:solidFill>
              </a:rPr>
              <a:t> </a:t>
            </a:r>
            <a:r>
              <a:rPr lang="en-US" dirty="0"/>
              <a:t>Clave</a:t>
            </a:r>
            <a:endParaRPr lang="en-CA" dirty="0"/>
          </a:p>
        </p:txBody>
      </p:sp>
      <p:pic>
        <p:nvPicPr>
          <p:cNvPr id="25" name="Picture 24">
            <a:extLst>
              <a:ext uri="{FF2B5EF4-FFF2-40B4-BE49-F238E27FC236}">
                <a16:creationId xmlns:a16="http://schemas.microsoft.com/office/drawing/2014/main" id="{11843CD7-2D65-40E6-A4E2-A36C94AA64F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6" name="Picture 8">
            <a:extLst>
              <a:ext uri="{FF2B5EF4-FFF2-40B4-BE49-F238E27FC236}">
                <a16:creationId xmlns:a16="http://schemas.microsoft.com/office/drawing/2014/main" id="{070F2AF0-4DFE-4018-A605-5F9264489DE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731" b="11042"/>
          <a:stretch/>
        </p:blipFill>
        <p:spPr bwMode="auto">
          <a:xfrm>
            <a:off x="1752600" y="923132"/>
            <a:ext cx="9144000" cy="5227639"/>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F2DB0B09-51BB-4C73-B543-0CF2D0C6294D}"/>
              </a:ext>
            </a:extLst>
          </p:cNvPr>
          <p:cNvGrpSpPr/>
          <p:nvPr/>
        </p:nvGrpSpPr>
        <p:grpSpPr>
          <a:xfrm>
            <a:off x="2305776" y="1129324"/>
            <a:ext cx="3078956" cy="1296585"/>
            <a:chOff x="1221978" y="2645"/>
            <a:chExt cx="2706687" cy="1624012"/>
          </a:xfrm>
        </p:grpSpPr>
        <p:sp>
          <p:nvSpPr>
            <p:cNvPr id="28" name="Rectangle 27">
              <a:extLst>
                <a:ext uri="{FF2B5EF4-FFF2-40B4-BE49-F238E27FC236}">
                  <a16:creationId xmlns:a16="http://schemas.microsoft.com/office/drawing/2014/main" id="{FA1CBB4D-F62E-4859-8FBE-EC5D84E85C82}"/>
                </a:ext>
              </a:extLst>
            </p:cNvPr>
            <p:cNvSpPr/>
            <p:nvPr/>
          </p:nvSpPr>
          <p:spPr>
            <a:xfrm>
              <a:off x="1221978" y="2645"/>
              <a:ext cx="2706687" cy="162401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9" name="TextBox 28">
              <a:extLst>
                <a:ext uri="{FF2B5EF4-FFF2-40B4-BE49-F238E27FC236}">
                  <a16:creationId xmlns:a16="http://schemas.microsoft.com/office/drawing/2014/main" id="{5AF3C5E3-45AA-4456-95A3-E2BC572ECC94}"/>
                </a:ext>
              </a:extLst>
            </p:cNvPr>
            <p:cNvSpPr txBox="1"/>
            <p:nvPr/>
          </p:nvSpPr>
          <p:spPr>
            <a:xfrm>
              <a:off x="1221978" y="2645"/>
              <a:ext cx="2706687" cy="1624012"/>
            </a:xfrm>
            <a:prstGeom prst="rect">
              <a:avLst/>
            </a:prstGeom>
            <a:solidFill>
              <a:srgbClr val="FFD03B"/>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Representando</a:t>
              </a:r>
              <a:r>
                <a:rPr lang="en-CA" sz="2800" kern="1200" dirty="0">
                  <a:latin typeface="Open Sans" panose="020B0606030504020204" pitchFamily="34" charset="0"/>
                  <a:ea typeface="Open Sans" panose="020B0606030504020204" pitchFamily="34" charset="0"/>
                  <a:cs typeface="Open Sans" panose="020B0606030504020204" pitchFamily="34" charset="0"/>
                </a:rPr>
                <a:t> a los </a:t>
              </a:r>
              <a:r>
                <a:rPr lang="en-CA" sz="2800" kern="1200" dirty="0" err="1">
                  <a:latin typeface="Open Sans" panose="020B0606030504020204" pitchFamily="34" charset="0"/>
                  <a:ea typeface="Open Sans" panose="020B0606030504020204" pitchFamily="34" charset="0"/>
                  <a:cs typeface="Open Sans" panose="020B0606030504020204" pitchFamily="34" charset="0"/>
                </a:rPr>
                <a:t>Miembros</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0" name="Group 29">
            <a:extLst>
              <a:ext uri="{FF2B5EF4-FFF2-40B4-BE49-F238E27FC236}">
                <a16:creationId xmlns:a16="http://schemas.microsoft.com/office/drawing/2014/main" id="{912DEC39-B1A3-4D71-815C-1299E01EA73A}"/>
              </a:ext>
            </a:extLst>
          </p:cNvPr>
          <p:cNvGrpSpPr/>
          <p:nvPr/>
        </p:nvGrpSpPr>
        <p:grpSpPr>
          <a:xfrm>
            <a:off x="2305776" y="2795404"/>
            <a:ext cx="3078956" cy="1296585"/>
            <a:chOff x="1221978" y="1897327"/>
            <a:chExt cx="2706687" cy="1624012"/>
          </a:xfrm>
        </p:grpSpPr>
        <p:sp>
          <p:nvSpPr>
            <p:cNvPr id="31" name="Rectangle 30">
              <a:extLst>
                <a:ext uri="{FF2B5EF4-FFF2-40B4-BE49-F238E27FC236}">
                  <a16:creationId xmlns:a16="http://schemas.microsoft.com/office/drawing/2014/main" id="{708C75CF-7131-4059-8805-F4AB16825BE9}"/>
                </a:ext>
              </a:extLst>
            </p:cNvPr>
            <p:cNvSpPr/>
            <p:nvPr/>
          </p:nvSpPr>
          <p:spPr>
            <a:xfrm>
              <a:off x="1221978" y="1897327"/>
              <a:ext cx="2706687" cy="162401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32" name="TextBox 31">
              <a:extLst>
                <a:ext uri="{FF2B5EF4-FFF2-40B4-BE49-F238E27FC236}">
                  <a16:creationId xmlns:a16="http://schemas.microsoft.com/office/drawing/2014/main" id="{45A58CA6-3686-4D41-B847-49C3BC6930E2}"/>
                </a:ext>
              </a:extLst>
            </p:cNvPr>
            <p:cNvSpPr txBox="1"/>
            <p:nvPr/>
          </p:nvSpPr>
          <p:spPr>
            <a:xfrm>
              <a:off x="1221978" y="1897327"/>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ES" sz="2800" kern="1200" dirty="0">
                  <a:latin typeface="Open Sans" panose="020B0606030504020204" pitchFamily="34" charset="0"/>
                  <a:ea typeface="Open Sans" panose="020B0606030504020204" pitchFamily="34" charset="0"/>
                  <a:cs typeface="Open Sans" panose="020B0606030504020204" pitchFamily="34" charset="0"/>
                </a:rPr>
                <a:t>Resolución de Problemas en el Lugar de Trabajo</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3" name="Group 32">
            <a:extLst>
              <a:ext uri="{FF2B5EF4-FFF2-40B4-BE49-F238E27FC236}">
                <a16:creationId xmlns:a16="http://schemas.microsoft.com/office/drawing/2014/main" id="{6738B7AB-7CB0-41C0-8B41-3B689CCED366}"/>
              </a:ext>
            </a:extLst>
          </p:cNvPr>
          <p:cNvGrpSpPr/>
          <p:nvPr/>
        </p:nvGrpSpPr>
        <p:grpSpPr>
          <a:xfrm>
            <a:off x="2305776" y="4599196"/>
            <a:ext cx="3078956" cy="1296585"/>
            <a:chOff x="1221978" y="3792008"/>
            <a:chExt cx="2706687" cy="1624012"/>
          </a:xfrm>
        </p:grpSpPr>
        <p:sp>
          <p:nvSpPr>
            <p:cNvPr id="34" name="Rectangle 33">
              <a:extLst>
                <a:ext uri="{FF2B5EF4-FFF2-40B4-BE49-F238E27FC236}">
                  <a16:creationId xmlns:a16="http://schemas.microsoft.com/office/drawing/2014/main" id="{567E330A-D5ED-4E65-81A0-19F2FFD982CD}"/>
                </a:ext>
              </a:extLst>
            </p:cNvPr>
            <p:cNvSpPr/>
            <p:nvPr/>
          </p:nvSpPr>
          <p:spPr>
            <a:xfrm>
              <a:off x="1221978" y="3792008"/>
              <a:ext cx="2706687" cy="1624012"/>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35" name="TextBox 34">
              <a:extLst>
                <a:ext uri="{FF2B5EF4-FFF2-40B4-BE49-F238E27FC236}">
                  <a16:creationId xmlns:a16="http://schemas.microsoft.com/office/drawing/2014/main" id="{A2900818-AD36-43FB-984C-BBC1FFBE170C}"/>
                </a:ext>
              </a:extLst>
            </p:cNvPr>
            <p:cNvSpPr txBox="1"/>
            <p:nvPr/>
          </p:nvSpPr>
          <p:spPr>
            <a:xfrm>
              <a:off x="1221978" y="3792008"/>
              <a:ext cx="2706687" cy="1624012"/>
            </a:xfrm>
            <a:prstGeom prst="rect">
              <a:avLst/>
            </a:prstGeom>
            <a:solidFill>
              <a:srgbClr val="E7B909"/>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Miembros</a:t>
              </a:r>
              <a:r>
                <a:rPr lang="en-CA" sz="2800" kern="1200" dirty="0">
                  <a:latin typeface="Open Sans" panose="020B0606030504020204" pitchFamily="34" charset="0"/>
                  <a:ea typeface="Open Sans" panose="020B0606030504020204" pitchFamily="34" charset="0"/>
                  <a:cs typeface="Open Sans" panose="020B0606030504020204" pitchFamily="34" charset="0"/>
                </a:rPr>
                <a:t> </a:t>
              </a:r>
              <a:r>
                <a:rPr lang="en-CA" sz="2800" kern="1200" dirty="0" err="1">
                  <a:latin typeface="Open Sans" panose="020B0606030504020204" pitchFamily="34" charset="0"/>
                  <a:ea typeface="Open Sans" panose="020B0606030504020204" pitchFamily="34" charset="0"/>
                  <a:cs typeface="Open Sans" panose="020B0606030504020204" pitchFamily="34" charset="0"/>
                </a:rPr>
                <a:t>Educadores</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6" name="Group 35">
            <a:extLst>
              <a:ext uri="{FF2B5EF4-FFF2-40B4-BE49-F238E27FC236}">
                <a16:creationId xmlns:a16="http://schemas.microsoft.com/office/drawing/2014/main" id="{45E21478-CF22-46CC-8DB9-7F742CE3A7AF}"/>
              </a:ext>
            </a:extLst>
          </p:cNvPr>
          <p:cNvGrpSpPr/>
          <p:nvPr/>
        </p:nvGrpSpPr>
        <p:grpSpPr>
          <a:xfrm>
            <a:off x="7196469" y="1167139"/>
            <a:ext cx="3263106" cy="1407057"/>
            <a:chOff x="4199334" y="2645"/>
            <a:chExt cx="2706687" cy="1624012"/>
          </a:xfrm>
        </p:grpSpPr>
        <p:sp>
          <p:nvSpPr>
            <p:cNvPr id="37" name="Rectangle 36">
              <a:extLst>
                <a:ext uri="{FF2B5EF4-FFF2-40B4-BE49-F238E27FC236}">
                  <a16:creationId xmlns:a16="http://schemas.microsoft.com/office/drawing/2014/main" id="{B7038950-3DFF-4166-8E1A-1E6A11D3ACC5}"/>
                </a:ext>
              </a:extLst>
            </p:cNvPr>
            <p:cNvSpPr/>
            <p:nvPr/>
          </p:nvSpPr>
          <p:spPr>
            <a:xfrm>
              <a:off x="4199334" y="2645"/>
              <a:ext cx="2706687" cy="162401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8" name="TextBox 37">
              <a:extLst>
                <a:ext uri="{FF2B5EF4-FFF2-40B4-BE49-F238E27FC236}">
                  <a16:creationId xmlns:a16="http://schemas.microsoft.com/office/drawing/2014/main" id="{B35404B5-2CBC-408D-A00A-F3D17C309D8D}"/>
                </a:ext>
              </a:extLst>
            </p:cNvPr>
            <p:cNvSpPr txBox="1"/>
            <p:nvPr/>
          </p:nvSpPr>
          <p:spPr>
            <a:xfrm>
              <a:off x="4199334" y="2645"/>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Cumplimiento</a:t>
              </a:r>
              <a:r>
                <a:rPr lang="en-CA" sz="2800" kern="1200" dirty="0">
                  <a:latin typeface="Open Sans" panose="020B0606030504020204" pitchFamily="34" charset="0"/>
                  <a:ea typeface="Open Sans" panose="020B0606030504020204" pitchFamily="34" charset="0"/>
                  <a:cs typeface="Open Sans" panose="020B0606030504020204" pitchFamily="34" charset="0"/>
                </a:rPr>
                <a:t> del </a:t>
              </a:r>
              <a:r>
                <a:rPr lang="en-CA" sz="2800" kern="1200" dirty="0" err="1">
                  <a:latin typeface="Open Sans" panose="020B0606030504020204" pitchFamily="34" charset="0"/>
                  <a:ea typeface="Open Sans" panose="020B0606030504020204" pitchFamily="34" charset="0"/>
                  <a:cs typeface="Open Sans" panose="020B0606030504020204" pitchFamily="34" charset="0"/>
                </a:rPr>
                <a:t>Contrato</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9" name="Group 38">
            <a:extLst>
              <a:ext uri="{FF2B5EF4-FFF2-40B4-BE49-F238E27FC236}">
                <a16:creationId xmlns:a16="http://schemas.microsoft.com/office/drawing/2014/main" id="{29F59E4A-5CC7-4F13-99C7-14DD6E7466AE}"/>
              </a:ext>
            </a:extLst>
          </p:cNvPr>
          <p:cNvGrpSpPr/>
          <p:nvPr/>
        </p:nvGrpSpPr>
        <p:grpSpPr>
          <a:xfrm>
            <a:off x="7196469" y="2803559"/>
            <a:ext cx="3263106" cy="1407057"/>
            <a:chOff x="4199334" y="1897327"/>
            <a:chExt cx="2706687" cy="1624012"/>
          </a:xfrm>
          <a:solidFill>
            <a:schemeClr val="tx1">
              <a:lumMod val="50000"/>
              <a:lumOff val="50000"/>
            </a:schemeClr>
          </a:solidFill>
        </p:grpSpPr>
        <p:sp>
          <p:nvSpPr>
            <p:cNvPr id="58" name="Rectangle 57">
              <a:extLst>
                <a:ext uri="{FF2B5EF4-FFF2-40B4-BE49-F238E27FC236}">
                  <a16:creationId xmlns:a16="http://schemas.microsoft.com/office/drawing/2014/main" id="{75DFF267-B453-4BAF-AF0D-56A50ABD6DF2}"/>
                </a:ext>
              </a:extLst>
            </p:cNvPr>
            <p:cNvSpPr/>
            <p:nvPr/>
          </p:nvSpPr>
          <p:spPr>
            <a:xfrm>
              <a:off x="4199334" y="1897327"/>
              <a:ext cx="2706687" cy="16240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9" name="TextBox 58">
              <a:extLst>
                <a:ext uri="{FF2B5EF4-FFF2-40B4-BE49-F238E27FC236}">
                  <a16:creationId xmlns:a16="http://schemas.microsoft.com/office/drawing/2014/main" id="{6CE9218F-69AE-45B6-A22D-988D1DC96C23}"/>
                </a:ext>
              </a:extLst>
            </p:cNvPr>
            <p:cNvSpPr txBox="1"/>
            <p:nvPr/>
          </p:nvSpPr>
          <p:spPr>
            <a:xfrm>
              <a:off x="4199334" y="1897327"/>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Comunicar</a:t>
              </a:r>
              <a:r>
                <a:rPr lang="en-CA" sz="2800" kern="1200" dirty="0">
                  <a:latin typeface="Open Sans" panose="020B0606030504020204" pitchFamily="34" charset="0"/>
                  <a:ea typeface="Open Sans" panose="020B0606030504020204" pitchFamily="34" charset="0"/>
                  <a:cs typeface="Open Sans" panose="020B0606030504020204" pitchFamily="34" charset="0"/>
                </a:rPr>
                <a:t> </a:t>
              </a:r>
              <a:r>
                <a:rPr lang="en-CA" sz="2800" kern="1200" dirty="0" err="1">
                  <a:latin typeface="Open Sans" panose="020B0606030504020204" pitchFamily="34" charset="0"/>
                  <a:ea typeface="Open Sans" panose="020B0606030504020204" pitchFamily="34" charset="0"/>
                  <a:cs typeface="Open Sans" panose="020B0606030504020204" pitchFamily="34" charset="0"/>
                </a:rPr>
                <a:t>Información</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60" name="Group 59">
            <a:extLst>
              <a:ext uri="{FF2B5EF4-FFF2-40B4-BE49-F238E27FC236}">
                <a16:creationId xmlns:a16="http://schemas.microsoft.com/office/drawing/2014/main" id="{357E4F7D-2916-449F-BC1E-78B6E4A324B9}"/>
              </a:ext>
            </a:extLst>
          </p:cNvPr>
          <p:cNvGrpSpPr/>
          <p:nvPr/>
        </p:nvGrpSpPr>
        <p:grpSpPr>
          <a:xfrm>
            <a:off x="7196469" y="4580111"/>
            <a:ext cx="3263106" cy="1407057"/>
            <a:chOff x="4199334" y="3792008"/>
            <a:chExt cx="2706687" cy="1624012"/>
          </a:xfrm>
          <a:solidFill>
            <a:schemeClr val="tx1">
              <a:lumMod val="65000"/>
              <a:lumOff val="35000"/>
            </a:schemeClr>
          </a:solidFill>
        </p:grpSpPr>
        <p:sp>
          <p:nvSpPr>
            <p:cNvPr id="61" name="Rectangle 60">
              <a:extLst>
                <a:ext uri="{FF2B5EF4-FFF2-40B4-BE49-F238E27FC236}">
                  <a16:creationId xmlns:a16="http://schemas.microsoft.com/office/drawing/2014/main" id="{69ACCF55-8E1B-438C-8BD4-F5C4C22819FD}"/>
                </a:ext>
              </a:extLst>
            </p:cNvPr>
            <p:cNvSpPr/>
            <p:nvPr/>
          </p:nvSpPr>
          <p:spPr>
            <a:xfrm>
              <a:off x="4199334" y="3792008"/>
              <a:ext cx="2706687" cy="1624012"/>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62" name="TextBox 61">
              <a:extLst>
                <a:ext uri="{FF2B5EF4-FFF2-40B4-BE49-F238E27FC236}">
                  <a16:creationId xmlns:a16="http://schemas.microsoft.com/office/drawing/2014/main" id="{1D781332-1088-4E91-96C6-8EE29F7A9EAE}"/>
                </a:ext>
              </a:extLst>
            </p:cNvPr>
            <p:cNvSpPr txBox="1"/>
            <p:nvPr/>
          </p:nvSpPr>
          <p:spPr>
            <a:xfrm>
              <a:off x="4199334" y="3792008"/>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spcBef>
                  <a:spcPct val="0"/>
                </a:spcBef>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Construyendo</a:t>
              </a:r>
              <a:r>
                <a:rPr lang="en-CA" sz="2800" kern="1200" dirty="0">
                  <a:latin typeface="Open Sans" panose="020B0606030504020204" pitchFamily="34" charset="0"/>
                  <a:ea typeface="Open Sans" panose="020B0606030504020204" pitchFamily="34" charset="0"/>
                  <a:cs typeface="Open Sans" panose="020B0606030504020204" pitchFamily="34" charset="0"/>
                </a:rPr>
                <a:t> una </a:t>
              </a:r>
              <a:r>
                <a:rPr lang="en-CA" sz="2800" b="1" kern="12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Unión </a:t>
              </a:r>
              <a:r>
                <a:rPr lang="en-CA" sz="2800" b="1" kern="1200" dirty="0" err="1">
                  <a:solidFill>
                    <a:schemeClr val="accent4"/>
                  </a:solidFill>
                  <a:latin typeface="Open Sans" panose="020B0606030504020204" pitchFamily="34" charset="0"/>
                  <a:ea typeface="Open Sans" panose="020B0606030504020204" pitchFamily="34" charset="0"/>
                  <a:cs typeface="Open Sans" panose="020B0606030504020204" pitchFamily="34" charset="0"/>
                </a:rPr>
                <a:t>Fuerte</a:t>
              </a:r>
              <a:endParaRPr lang="en-CA" sz="2800" b="1" kern="12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63" name="Footer Placeholder 1">
            <a:extLst>
              <a:ext uri="{FF2B5EF4-FFF2-40B4-BE49-F238E27FC236}">
                <a16:creationId xmlns:a16="http://schemas.microsoft.com/office/drawing/2014/main" id="{B23CE45D-9F9A-433C-BE8C-7E4AC2283B0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9012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187</TotalTime>
  <Words>12466</Words>
  <Application>Microsoft Office PowerPoint</Application>
  <PresentationFormat>Widescreen</PresentationFormat>
  <Paragraphs>624</Paragraphs>
  <Slides>39</Slides>
  <Notes>39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39</vt:i4>
      </vt:variant>
    </vt:vector>
  </HeadingPairs>
  <TitlesOfParts>
    <vt:vector size="49" baseType="lpstr">
      <vt:lpstr>Aptos Narrow</vt:lpstr>
      <vt:lpstr>Arial</vt:lpstr>
      <vt:lpstr>Calibri</vt:lpstr>
      <vt:lpstr>Calibri Light</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Papel como Steward</vt:lpstr>
      <vt:lpstr>Responsabilidades Clave</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35 </vt:lpstr>
      <vt:lpstr>PowerPoint Presentation</vt:lpstr>
      <vt:lpstr>Antes de la Convención de 1994</vt:lpstr>
      <vt:lpstr>Convención de 1994</vt:lpstr>
      <vt:lpstr>1999 - 2009</vt:lpstr>
      <vt:lpstr>Desde 2010 a la Fecha</vt:lpstr>
      <vt:lpstr>Obstáculos</vt:lpstr>
      <vt:lpstr>PowerPoint Presentation</vt:lpstr>
      <vt:lpstr> 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Practica la Escucha Activa</vt:lpstr>
      <vt:lpstr>Etapa 4: Desarrollo de Una Organización más Fuerte</vt:lpstr>
      <vt:lpstr>PowerPoint Presentation</vt:lpstr>
      <vt:lpstr>Restez en Contact Avec Notre Famille Syndicale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28</cp:revision>
  <dcterms:created xsi:type="dcterms:W3CDTF">2024-09-19T19:34:13Z</dcterms:created>
  <dcterms:modified xsi:type="dcterms:W3CDTF">2026-01-15T18:10:24Z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