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98" r:id="rId10"/>
    <p:sldId id="400" r:id="rId11"/>
    <p:sldId id="401" r:id="rId12"/>
    <p:sldId id="324" r:id="rId13"/>
    <p:sldId id="366" r:id="rId14"/>
    <p:sldId id="372" r:id="rId15"/>
    <p:sldId id="374" r:id="rId16"/>
    <p:sldId id="376" r:id="rId17"/>
    <p:sldId id="364" r:id="rId18"/>
    <p:sldId id="365" r:id="rId19"/>
    <p:sldId id="363" r:id="rId20"/>
    <p:sldId id="330" r:id="rId21"/>
    <p:sldId id="290" r:id="rId22"/>
    <p:sldId id="339" r:id="rId23"/>
    <p:sldId id="340" r:id="rId24"/>
    <p:sldId id="342" r:id="rId25"/>
    <p:sldId id="294" r:id="rId26"/>
    <p:sldId id="331" r:id="rId27"/>
    <p:sldId id="399" r:id="rId28"/>
    <p:sldId id="383" r:id="rId29"/>
    <p:sldId id="384" r:id="rId30"/>
    <p:sldId id="385" r:id="rId31"/>
    <p:sldId id="386" r:id="rId32"/>
    <p:sldId id="387" r:id="rId33"/>
    <p:sldId id="388" r:id="rId34"/>
    <p:sldId id="389" r:id="rId35"/>
    <p:sldId id="393" r:id="rId36"/>
    <p:sldId id="394" r:id="rId37"/>
    <p:sldId id="395" r:id="rId38"/>
    <p:sldId id="397" r:id="rId39"/>
    <p:sldId id="390" r:id="rId40"/>
    <p:sldId id="391"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4409" autoAdjust="0"/>
  </p:normalViewPr>
  <p:slideViewPr>
    <p:cSldViewPr snapToGrid="0">
      <p:cViewPr varScale="1">
        <p:scale>
          <a:sx n="66" d="100"/>
          <a:sy n="66" d="100"/>
        </p:scale>
        <p:origin x="2196" y="66"/>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2025-07-22</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10.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continuar, quiero que todos participen en la conversación. En un momento, les pediré que formen parejas (pueden formar grupos de tres si es necesario, según la configuración de la sala). Y quiero que se turnen para responder estas tres preguntas. Por favor, compartan sus respuestas. Les daré cinco minutos para hablar en sus grupos. ¡Adelante</a:t>
            </a: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 el pasado, se desconocieron grandes sectores de trabajo y de zonas geográficas.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Producto de la vorágine de cambios externos, cedimos demasiado terreno.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FORMULE las siguientes preguntas: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¿Alguno puede decirme dónde estaba la unidad de cristalería más grande en la década de 1980? (Recapitule sobre algunas respuestas). Se encontraba en Houston, Texas. En esa unidad local teníamos XXXX afiliados.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Este dato nos conduce a la última pieza del rompecabezas. Apatía por parte de los afiliados.</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a:solidFill>
                <a:schemeClr val="tx1"/>
              </a:solidFill>
              <a:effectLst/>
              <a:latin typeface="+mn-lt"/>
              <a:ea typeface="+mn-ea"/>
              <a:cs typeface="+mn-cs"/>
            </a:endParaRPr>
          </a:p>
          <a:p>
            <a:endParaRPr lang="en-CA" sz="120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789297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25</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como sindicato, tomemos la iniciativa de ponernos frente a los afiliados en reiteradas oportunidades, de que escuchar sus necesidades, de garantizar un compromiso mutuo y de cuidarnos unos a los otros.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el curso se compone de cuatro temas.</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ENFATIZAR el papel del delegado sindical en el Fortalecimiento del Poder Sindical, crucial para el éxito del programa.</a:t>
            </a:r>
          </a:p>
          <a:p>
            <a:pPr marL="171450" indent="-171450">
              <a:buFont typeface="Arial" panose="020B0604020202020204" pitchFamily="34" charset="0"/>
              <a:buChar char="•"/>
            </a:pPr>
            <a:r>
              <a:rPr lang="es-ES" dirty="0"/>
              <a:t>Representa a los compañeros sindicalistas en el lugar de trabajo, garantizando el respeto de sus derechos y las disposiciones contractuales.</a:t>
            </a:r>
          </a:p>
          <a:p>
            <a:pPr marL="171450" indent="-171450">
              <a:buFont typeface="Arial" panose="020B0604020202020204" pitchFamily="34" charset="0"/>
              <a:buChar char="•"/>
            </a:pPr>
            <a:r>
              <a:rPr lang="es-ES" dirty="0"/>
              <a:t>Los delegados sindicales sirven como primer punto de contacto para los afiliados, abordando problemas laborales, comunicando información sindical y defendiendo sus necesidades. Esto hace que los delegados sindicales sean cruciales para generar confianza y compromiso dentro del sindicato.</a:t>
            </a:r>
          </a:p>
          <a:p>
            <a:pPr marL="171450" indent="-171450">
              <a:buFont typeface="Arial" panose="020B0604020202020204" pitchFamily="34" charset="0"/>
              <a:buChar char="•"/>
            </a:pPr>
            <a:r>
              <a:rPr lang="es-ES" dirty="0"/>
              <a:t>Líder y mensajero de la misión y la declaración de valores de la IUPAT.</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ANALICE las responsabilidades clave de un delegado sindical.</a:t>
            </a:r>
          </a:p>
          <a:p>
            <a:pPr marL="171450" indent="-171450">
              <a:buFont typeface="Arial" panose="020B0604020202020204" pitchFamily="34" charset="0"/>
              <a:buChar char="•"/>
            </a:pPr>
            <a:r>
              <a:rPr lang="es-ES" dirty="0"/>
              <a:t>Representación de los afiliados: Los delegados sindicales actúan como el vínculo principal entre los afiliados y la dirección sindical, defendiendo sus inquietudes y derechos en el lugar de trabajo.</a:t>
            </a:r>
          </a:p>
          <a:p>
            <a:pPr marL="171450" indent="-171450">
              <a:buFont typeface="Arial" panose="020B0604020202020204" pitchFamily="34" charset="0"/>
              <a:buChar char="•"/>
            </a:pPr>
            <a:r>
              <a:rPr lang="es-ES" dirty="0"/>
              <a:t>Cumplimiento del contrato: Se aseguran de que todos los afiliados conozcan y cumplan el convenio colectivo (CCT) y de que sus derechos contractuales estén protegidos.</a:t>
            </a:r>
          </a:p>
          <a:p>
            <a:pPr marL="171450" indent="-171450">
              <a:buFont typeface="Arial" panose="020B0604020202020204" pitchFamily="34" charset="0"/>
              <a:buChar char="•"/>
            </a:pPr>
            <a:r>
              <a:rPr lang="es-ES" dirty="0"/>
              <a:t>Resolución de problemas laborales: Los delegados sindicales investigan y ayudan a resolver problemas, quejas y disputas laborales entre afiliados y empleadores.</a:t>
            </a:r>
          </a:p>
          <a:p>
            <a:pPr marL="171450" indent="-171450">
              <a:buFont typeface="Arial" panose="020B0604020202020204" pitchFamily="34" charset="0"/>
              <a:buChar char="•"/>
            </a:pPr>
            <a:r>
              <a:rPr lang="es-ES" dirty="0"/>
              <a:t>Comunicación de información: Difunden información sobre reuniones sindicales, eventos, acciones en el lugar de trabajo y asuntos políticos a los afiliados.</a:t>
            </a:r>
          </a:p>
          <a:p>
            <a:pPr marL="171450" indent="-171450">
              <a:buFont typeface="Arial" panose="020B0604020202020204" pitchFamily="34" charset="0"/>
              <a:buChar char="•"/>
            </a:pPr>
            <a:r>
              <a:rPr lang="es-ES" dirty="0"/>
              <a:t>Educación de los afiliados: Los delegados sindicales informan a los afiliados sobre sus derechos, responsabilidades, recursos disponibles y beneficios de la afiliación sindical.</a:t>
            </a:r>
          </a:p>
          <a:p>
            <a:pPr marL="171450" indent="-171450">
              <a:buFont typeface="Arial" panose="020B0604020202020204" pitchFamily="34" charset="0"/>
              <a:buChar char="•"/>
            </a:pPr>
            <a:r>
              <a:rPr lang="es-ES" dirty="0"/>
              <a:t>Fortalecimiento de un sindicato: Al representar eficazmente a los afiliados y fomentar la comunicación, los delegados sindicales contribuyen a un sindicato más fuerte y comprometido. Los delegados sindicales eficaces son esenciales para construir un sindicato fuerte y dinámico, empoderando a los afiliados y defendiendo sus intereses.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9F833A1F-68A8-4FA3-80F9-DB63517EEDEF}"/>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E59C44F1-628B-41CB-AAE3-C74BACA2FEAA}"/>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9" name="Google Shape;63;p1">
            <a:extLst>
              <a:ext uri="{FF2B5EF4-FFF2-40B4-BE49-F238E27FC236}">
                <a16:creationId xmlns:a16="http://schemas.microsoft.com/office/drawing/2014/main" id="{80867749-C6B3-42B2-88C0-64186CA5F7FE}"/>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5" name="Google Shape;63;p1">
            <a:extLst>
              <a:ext uri="{FF2B5EF4-FFF2-40B4-BE49-F238E27FC236}">
                <a16:creationId xmlns:a16="http://schemas.microsoft.com/office/drawing/2014/main" id="{40560E6D-B79A-436F-89CD-2D0C62F3F328}"/>
              </a:ext>
            </a:extLst>
          </p:cNvPr>
          <p:cNvPicPr preferRelativeResize="0"/>
          <p:nvPr userDrawn="1"/>
        </p:nvPicPr>
        <p:blipFill>
          <a:blip r:embed="rId4">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D93C76C-CE00-46DA-9879-5FDCDFE8FB25}"/>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77996" y="6494906"/>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7.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24.png"/><Relationship Id="rId5" Type="http://schemas.openxmlformats.org/officeDocument/2006/relationships/image" Target="../media/image7.pn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7.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7.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6.xml"/><Relationship Id="rId7" Type="http://schemas.openxmlformats.org/officeDocument/2006/relationships/image" Target="../media/image38.jpe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7.xml"/><Relationship Id="rId5" Type="http://schemas.openxmlformats.org/officeDocument/2006/relationships/image" Target="../media/image7.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29.xml"/><Relationship Id="rId7" Type="http://schemas.openxmlformats.org/officeDocument/2006/relationships/image" Target="../media/image46.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5.png"/><Relationship Id="rId11" Type="http://schemas.openxmlformats.org/officeDocument/2006/relationships/image" Target="../media/image7.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image" Target="../media/image7.png"/><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56.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8.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6.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0261" y="4040885"/>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a:t>
            </a:r>
            <a:r>
              <a:rPr lang="en-CA"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 Stewards</a:t>
            </a: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34776" y="3860955"/>
            <a:ext cx="1046464" cy="169319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673833AA-DC5D-4309-91B9-502F72F129ED}"/>
              </a:ext>
            </a:extLst>
          </p:cNvPr>
          <p:cNvSpPr txBox="1"/>
          <p:nvPr/>
        </p:nvSpPr>
        <p:spPr>
          <a:xfrm>
            <a:off x="10462961" y="3522537"/>
            <a:ext cx="143404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10</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Footer Placeholder 1">
            <a:extLst>
              <a:ext uri="{FF2B5EF4-FFF2-40B4-BE49-F238E27FC236}">
                <a16:creationId xmlns:a16="http://schemas.microsoft.com/office/drawing/2014/main" id="{C7E66EF4-F8A3-4C09-974E-0D570F6689E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CB4F19AA-EFD5-413C-BD82-40C9CE7FF47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20" name="Footer Placeholder 1">
            <a:extLst>
              <a:ext uri="{FF2B5EF4-FFF2-40B4-BE49-F238E27FC236}">
                <a16:creationId xmlns:a16="http://schemas.microsoft.com/office/drawing/2014/main" id="{6055AE96-8880-4BB7-B705-580224A2911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398070AA-910D-4D11-AE4E-94A15E4D0D3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EB04A53A-B723-4677-A11F-539F79C1AD4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1" name="Footer Placeholder 1">
            <a:extLst>
              <a:ext uri="{FF2B5EF4-FFF2-40B4-BE49-F238E27FC236}">
                <a16:creationId xmlns:a16="http://schemas.microsoft.com/office/drawing/2014/main" id="{FD018B5B-1548-427D-A5A3-31C60717E896}"/>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10 </a:t>
            </a:r>
            <a:endParaRPr lang="en-CA" dirty="0"/>
          </a:p>
        </p:txBody>
      </p:sp>
      <p:pic>
        <p:nvPicPr>
          <p:cNvPr id="6" name="Picture 5">
            <a:extLst>
              <a:ext uri="{FF2B5EF4-FFF2-40B4-BE49-F238E27FC236}">
                <a16:creationId xmlns:a16="http://schemas.microsoft.com/office/drawing/2014/main" id="{CFE0BC23-FD69-4D18-8203-F11B608D463D}"/>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92809" r="3027" b="-524"/>
          <a:stretch/>
        </p:blipFill>
        <p:spPr>
          <a:xfrm>
            <a:off x="2460765" y="5724212"/>
            <a:ext cx="7270470" cy="369278"/>
          </a:xfrm>
          <a:prstGeom prst="rect">
            <a:avLst/>
          </a:prstGeom>
        </p:spPr>
      </p:pic>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CF315BF-CB56-4734-80F3-FC1C5D30F58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11" name="Picture 10">
            <a:extLst>
              <a:ext uri="{FF2B5EF4-FFF2-40B4-BE49-F238E27FC236}">
                <a16:creationId xmlns:a16="http://schemas.microsoft.com/office/drawing/2014/main" id="{1B6D65E6-68EB-454C-BD3C-A5B3433FAFC2}"/>
              </a:ext>
            </a:extLst>
          </p:cNvPr>
          <p:cNvPicPr>
            <a:picLocks noChangeAspect="1"/>
          </p:cNvPicPr>
          <p:nvPr/>
        </p:nvPicPr>
        <p:blipFill rotWithShape="1">
          <a:blip r:embed="rId6"/>
          <a:srcRect t="7067"/>
          <a:stretch/>
        </p:blipFill>
        <p:spPr>
          <a:xfrm>
            <a:off x="2233652" y="1247907"/>
            <a:ext cx="7249184" cy="4325577"/>
          </a:xfrm>
          <a:prstGeom prst="rect">
            <a:avLst/>
          </a:prstGeom>
        </p:spPr>
      </p:pic>
      <p:sp>
        <p:nvSpPr>
          <p:cNvPr id="12" name="TextBox 11">
            <a:extLst>
              <a:ext uri="{FF2B5EF4-FFF2-40B4-BE49-F238E27FC236}">
                <a16:creationId xmlns:a16="http://schemas.microsoft.com/office/drawing/2014/main" id="{3DC3F868-302A-448C-9341-CE4B90B0D6D6}"/>
              </a:ext>
            </a:extLst>
          </p:cNvPr>
          <p:cNvSpPr txBox="1"/>
          <p:nvPr/>
        </p:nvSpPr>
        <p:spPr>
          <a:xfrm>
            <a:off x="3901136" y="915184"/>
            <a:ext cx="4389728" cy="369332"/>
          </a:xfrm>
          <a:prstGeom prst="rect">
            <a:avLst/>
          </a:prstGeom>
          <a:noFill/>
        </p:spPr>
        <p:txBody>
          <a:bodyPr wrap="none" rtlCol="0">
            <a:spAutoFit/>
          </a:bodyPr>
          <a:lstStyle/>
          <a:p>
            <a:r>
              <a:rPr lang="en-CA" b="1" dirty="0"/>
              <a:t>AFILIADOS ACTIVOS EN EL DC 10,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E97BC61-7D1D-46A2-97D7-151E0001E9F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581D2FF6-BF6F-4B68-932A-FB8F0218B4B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dirty="0">
                <a:solidFill>
                  <a:schemeClr val="bg1"/>
                </a:solidFill>
              </a:rPr>
              <a:t>Introducción</a:t>
            </a:r>
            <a:endParaRPr lang="en-CA" dirty="0">
              <a:solidFill>
                <a:schemeClr val="bg1"/>
              </a:solidFill>
            </a:endParaRPr>
          </a:p>
        </p:txBody>
      </p:sp>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4"/>
          <a:stretch>
            <a:fillRect/>
          </a:stretch>
        </p:blipFill>
        <p:spPr>
          <a:xfrm>
            <a:off x="10051341" y="6466628"/>
            <a:ext cx="570341" cy="391372"/>
          </a:xfrm>
          <a:prstGeom prst="rect">
            <a:avLst/>
          </a:prstGeom>
        </p:spPr>
      </p:pic>
      <p:pic>
        <p:nvPicPr>
          <p:cNvPr id="7" name="Picture 6">
            <a:extLst>
              <a:ext uri="{FF2B5EF4-FFF2-40B4-BE49-F238E27FC236}">
                <a16:creationId xmlns:a16="http://schemas.microsoft.com/office/drawing/2014/main" id="{D1723F88-D599-490A-99A4-0E6FEADEE453}"/>
              </a:ext>
            </a:extLst>
          </p:cNvPr>
          <p:cNvPicPr>
            <a:picLocks noChangeAspect="1"/>
          </p:cNvPicPr>
          <p:nvPr/>
        </p:nvPicPr>
        <p:blipFill>
          <a:blip r:embed="rId5"/>
          <a:stretch>
            <a:fillRect/>
          </a:stretch>
        </p:blipFill>
        <p:spPr>
          <a:xfrm>
            <a:off x="956545" y="1133154"/>
            <a:ext cx="10278909" cy="4591691"/>
          </a:xfrm>
          <a:prstGeom prst="rect">
            <a:avLst/>
          </a:prstGeom>
        </p:spPr>
      </p:pic>
      <p:pic>
        <p:nvPicPr>
          <p:cNvPr id="25" name="Picture 24" descr="A yellow circle with black text&#10;&#10;AI-generated content may be incorrect.">
            <a:extLst>
              <a:ext uri="{FF2B5EF4-FFF2-40B4-BE49-F238E27FC236}">
                <a16:creationId xmlns:a16="http://schemas.microsoft.com/office/drawing/2014/main" id="{4EEEDEEB-915A-4F4D-9FE3-5C736E681F4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36511" y="-32544"/>
            <a:ext cx="1790950" cy="1295580"/>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F2A50B69-3BF9-407F-90F0-AC27F206C42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FC7B8072-66B2-4E9F-B434-488B36D470E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6" name="Footer Placeholder 1">
            <a:extLst>
              <a:ext uri="{FF2B5EF4-FFF2-40B4-BE49-F238E27FC236}">
                <a16:creationId xmlns:a16="http://schemas.microsoft.com/office/drawing/2014/main" id="{C779EB92-23CD-4351-BBE3-9FCFAC03C13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F8B8A-3853-4B77-9147-FAC0F4CDB541}"/>
              </a:ext>
            </a:extLst>
          </p:cNvPr>
          <p:cNvSpPr>
            <a:spLocks noGrp="1"/>
          </p:cNvSpPr>
          <p:nvPr>
            <p:ph type="title"/>
          </p:nvPr>
        </p:nvSpPr>
        <p:spPr/>
        <p:txBody>
          <a:bodyPr/>
          <a:lstStyle/>
          <a:p>
            <a:r>
              <a:rPr lang="en-CA" dirty="0">
                <a:solidFill>
                  <a:schemeClr val="bg1"/>
                </a:solidFill>
              </a:rPr>
              <a:t> </a:t>
            </a:r>
            <a:r>
              <a:rPr lang="es-ES" dirty="0">
                <a:solidFill>
                  <a:schemeClr val="bg1"/>
                </a:solidFill>
              </a:rPr>
              <a:t>Nuestra </a:t>
            </a:r>
            <a:r>
              <a:rPr lang="es-ES" dirty="0"/>
              <a:t>Misión </a:t>
            </a:r>
            <a:endParaRPr lang="en-CA" dirty="0"/>
          </a:p>
        </p:txBody>
      </p:sp>
      <p:pic>
        <p:nvPicPr>
          <p:cNvPr id="3" name="Picture 2" descr="A yellow sign with black text&#10;&#10;AI-generated content may be incorrect.">
            <a:extLst>
              <a:ext uri="{FF2B5EF4-FFF2-40B4-BE49-F238E27FC236}">
                <a16:creationId xmlns:a16="http://schemas.microsoft.com/office/drawing/2014/main" id="{161C114D-7919-4355-8AF0-957FBCFF3F40}"/>
              </a:ext>
            </a:extLst>
          </p:cNvPr>
          <p:cNvPicPr>
            <a:picLocks noChangeAspect="1"/>
          </p:cNvPicPr>
          <p:nvPr/>
        </p:nvPicPr>
        <p:blipFill>
          <a:blip r:embed="rId3"/>
          <a:stretch>
            <a:fillRect/>
          </a:stretch>
        </p:blipFill>
        <p:spPr>
          <a:xfrm>
            <a:off x="1295400" y="948478"/>
            <a:ext cx="5526640" cy="4758459"/>
          </a:xfrm>
          <a:prstGeom prst="rect">
            <a:avLst/>
          </a:prstGeom>
        </p:spPr>
      </p:pic>
      <p:pic>
        <p:nvPicPr>
          <p:cNvPr id="4" name="Picture 3">
            <a:extLst>
              <a:ext uri="{FF2B5EF4-FFF2-40B4-BE49-F238E27FC236}">
                <a16:creationId xmlns:a16="http://schemas.microsoft.com/office/drawing/2014/main" id="{3E03E894-E521-4165-870E-C2F7AA31C6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8" name="Picture 7">
            <a:extLst>
              <a:ext uri="{FF2B5EF4-FFF2-40B4-BE49-F238E27FC236}">
                <a16:creationId xmlns:a16="http://schemas.microsoft.com/office/drawing/2014/main" id="{693D4124-E980-4C5D-8761-3550A2F103C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778C642-49A3-40A7-A77B-98DB20CB079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extLst>
      <p:ext uri="{BB962C8B-B14F-4D97-AF65-F5344CB8AC3E}">
        <p14:creationId xmlns:p14="http://schemas.microsoft.com/office/powerpoint/2010/main" val="984750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791EFD0-2C19-46F7-9A23-56C8FE4666F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F5D5385-EB9B-4896-B56E-8E07D385CDC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CB7DC19-D4B1-44E9-A2ED-D69A6F9F128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1E515575-55EA-4E64-89AB-6710B9287F6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815817" cy="707886"/>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COR 1057 </a:t>
            </a:r>
            <a:r>
              <a:rPr lang="es-ES" sz="20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 - </a:t>
            </a:r>
            <a:r>
              <a:rPr lang="es-ES" sz="2000" b="1" dirty="0" err="1">
                <a:latin typeface="Open Sans" panose="020B0606030504020204" pitchFamily="34" charset="0"/>
                <a:ea typeface="Open Sans" panose="020B0606030504020204" pitchFamily="34" charset="0"/>
                <a:cs typeface="Open Sans" panose="020B0606030504020204" pitchFamily="34" charset="0"/>
              </a:rPr>
              <a:t>Stewards</a:t>
            </a:r>
            <a:endParaRPr lang="en-CA" sz="2000" b="1" dirty="0">
              <a:latin typeface="Open Sans" panose="020B0606030504020204" pitchFamily="34" charset="0"/>
              <a:ea typeface="Open Sans" panose="020B0606030504020204" pitchFamily="34" charset="0"/>
              <a:cs typeface="Open Sans" panose="020B0606030504020204" pitchFamily="34" charset="0"/>
            </a:endParaRPr>
          </a:p>
          <a:p>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5"/>
          <a:stretch>
            <a:fillRect/>
          </a:stretch>
        </p:blipFill>
        <p:spPr>
          <a:xfrm>
            <a:off x="10051341" y="6466628"/>
            <a:ext cx="570341" cy="391372"/>
          </a:xfrm>
          <a:prstGeom prst="rect">
            <a:avLst/>
          </a:prstGeom>
        </p:spPr>
      </p:pic>
      <p:pic>
        <p:nvPicPr>
          <p:cNvPr id="17" name="Picture 16" descr="A yellow circle with black text&#10;&#10;AI-generated content may be incorrect.">
            <a:extLst>
              <a:ext uri="{FF2B5EF4-FFF2-40B4-BE49-F238E27FC236}">
                <a16:creationId xmlns:a16="http://schemas.microsoft.com/office/drawing/2014/main" id="{D5AA326C-5CCA-493C-A330-5D29882DE4F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36511" y="-32544"/>
            <a:ext cx="1790950" cy="1295580"/>
          </a:xfrm>
          <a:prstGeom prst="rect">
            <a:avLst/>
          </a:prstGeom>
        </p:spPr>
      </p:pic>
      <p:sp>
        <p:nvSpPr>
          <p:cNvPr id="18" name="Footer Placeholder 1">
            <a:extLst>
              <a:ext uri="{FF2B5EF4-FFF2-40B4-BE49-F238E27FC236}">
                <a16:creationId xmlns:a16="http://schemas.microsoft.com/office/drawing/2014/main" id="{38B17DF0-6B0F-44ED-87FB-478A0F471A69}"/>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176DAA9-A300-4361-9F1F-01B834E651E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7D14F0BA-8459-426A-813A-980367B8324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DC7AFD16-7610-4058-AF8D-13A8EE2BA03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29D56E76-83AE-4C47-9B94-25201B6E855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9525FAC9-8AC4-4CDE-BF0C-52FC7F88DB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B1BFF6C-CCC9-48EE-924C-86752538A5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3" name="Picture 2">
            <a:extLst>
              <a:ext uri="{FF2B5EF4-FFF2-40B4-BE49-F238E27FC236}">
                <a16:creationId xmlns:a16="http://schemas.microsoft.com/office/drawing/2014/main" id="{F487C954-7E91-4EE9-BA36-5BC397222275}"/>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8111B53A-EC3A-45B6-91F6-892E9571508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200087"/>
            <a:ext cx="11125200" cy="4863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8" y="1382306"/>
            <a:ext cx="10515600" cy="4616608"/>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 la importancia de su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papel como Steward </a:t>
            </a: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para promover la misión y la declaración de valores de la IUPAT.</a:t>
            </a:r>
          </a:p>
          <a:p>
            <a:pPr marL="285750" indent="-285750">
              <a:buClr>
                <a:srgbClr val="FAD31C"/>
              </a:buClr>
              <a:buSzPts val="2400"/>
              <a:buFont typeface="Noto Sans Symbols"/>
              <a:buChar char="▪"/>
            </a:pPr>
            <a:endPar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Una Familia. Una Lucha</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a:t>
            </a:r>
            <a:endParaRPr lang="en-CA" sz="21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6F9A4F0C-2A51-48FB-9D52-9639C50389D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8993296" cy="3970318"/>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Introducción</a:t>
            </a:r>
          </a:p>
          <a:p>
            <a:pPr lvl="0"/>
            <a:endParaRPr lang="es-E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AE2A6347-3F53-4ECE-B05B-252E61375EFA}"/>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Introducción</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y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Función</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FBF9C2C-2009-4448-ADF2-D8D9B73A1B9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Papel</a:t>
            </a:r>
            <a:r>
              <a:rPr lang="en-US" dirty="0">
                <a:solidFill>
                  <a:schemeClr val="bg1"/>
                </a:solidFill>
              </a:rPr>
              <a:t> </a:t>
            </a:r>
            <a:r>
              <a:rPr lang="en-US" dirty="0" err="1">
                <a:solidFill>
                  <a:schemeClr val="bg1"/>
                </a:solidFill>
              </a:rPr>
              <a:t>como</a:t>
            </a:r>
            <a:r>
              <a:rPr lang="en-US" dirty="0">
                <a:solidFill>
                  <a:schemeClr val="bg1"/>
                </a:solidFill>
              </a:rPr>
              <a:t>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3785652"/>
          </a:xfrm>
          <a:prstGeom prst="rect">
            <a:avLst/>
          </a:prstGeom>
          <a:noFill/>
        </p:spPr>
        <p:txBody>
          <a:bodyPr wrap="square">
            <a:spAutoFit/>
          </a:bodyPr>
          <a:lstStyle/>
          <a:p>
            <a:r>
              <a:rPr lang="en-US" sz="2400" dirty="0" err="1">
                <a:latin typeface="Open Sans" panose="020B0606030504020204" pitchFamily="34" charset="0"/>
                <a:ea typeface="Open Sans" panose="020B0606030504020204" pitchFamily="34" charset="0"/>
                <a:cs typeface="Open Sans" panose="020B0606030504020204" pitchFamily="34" charset="0"/>
              </a:rPr>
              <a:t>Quien</a:t>
            </a:r>
            <a:r>
              <a:rPr lang="en-US" sz="2400" dirty="0">
                <a:latin typeface="Open Sans" panose="020B0606030504020204" pitchFamily="34" charset="0"/>
                <a:ea typeface="Open Sans" panose="020B0606030504020204" pitchFamily="34" charset="0"/>
                <a:cs typeface="Open Sans" panose="020B0606030504020204" pitchFamily="34" charset="0"/>
              </a:rPr>
              <a:t> es un </a:t>
            </a:r>
            <a:r>
              <a:rPr lang="en-US" sz="2400" b="1" dirty="0">
                <a:latin typeface="Open Sans" panose="020B0606030504020204" pitchFamily="34" charset="0"/>
                <a:ea typeface="Open Sans" panose="020B0606030504020204" pitchFamily="34" charset="0"/>
                <a:cs typeface="Open Sans" panose="020B0606030504020204" pitchFamily="34" charset="0"/>
              </a:rPr>
              <a:t>Steward</a:t>
            </a:r>
            <a:r>
              <a:rPr lang="en-US" sz="2400" dirty="0">
                <a:latin typeface="Open Sans" panose="020B0606030504020204" pitchFamily="34" charset="0"/>
                <a:ea typeface="Open Sans" panose="020B0606030504020204" pitchFamily="34" charset="0"/>
                <a:cs typeface="Open Sans" panose="020B0606030504020204" pitchFamily="34" charset="0"/>
              </a:rPr>
              <a:t>?</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Representante</a:t>
            </a:r>
            <a:r>
              <a:rPr lang="es-ES" sz="2400" dirty="0">
                <a:latin typeface="Open Sans" panose="020B0606030504020204" pitchFamily="34" charset="0"/>
                <a:ea typeface="Open Sans" panose="020B0606030504020204" pitchFamily="34" charset="0"/>
                <a:cs typeface="Open Sans" panose="020B0606030504020204" pitchFamily="34" charset="0"/>
              </a:rPr>
              <a:t> de los compañeros sindicalistas en el lugar de trabajo</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Primer Punto de Contacto</a:t>
            </a:r>
            <a:r>
              <a:rPr lang="es-ES" sz="2400" dirty="0">
                <a:latin typeface="Open Sans" panose="020B0606030504020204" pitchFamily="34" charset="0"/>
                <a:ea typeface="Open Sans" panose="020B0606030504020204" pitchFamily="34" charset="0"/>
                <a:cs typeface="Open Sans" panose="020B0606030504020204" pitchFamily="34" charset="0"/>
              </a:rPr>
              <a:t> para los afiliados</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Líder y Mensajero </a:t>
            </a:r>
            <a:r>
              <a:rPr lang="es-ES" sz="2400" dirty="0">
                <a:latin typeface="Open Sans" panose="020B0606030504020204" pitchFamily="34" charset="0"/>
                <a:ea typeface="Open Sans" panose="020B0606030504020204" pitchFamily="34" charset="0"/>
                <a:cs typeface="Open Sans" panose="020B0606030504020204" pitchFamily="34" charset="0"/>
              </a:rPr>
              <a:t>de la misión y la declaración de valores de la IUPAT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43EA6877-1C0B-49BE-84EA-21C5D1D0056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Responsabilidades</a:t>
            </a:r>
            <a:r>
              <a:rPr lang="en-US" dirty="0">
                <a:solidFill>
                  <a:schemeClr val="bg1"/>
                </a:solidFill>
              </a:rPr>
              <a:t> </a:t>
            </a:r>
            <a:r>
              <a:rPr lang="en-US" dirty="0"/>
              <a:t>Clave</a:t>
            </a:r>
            <a:endParaRPr lang="en-CA" dirty="0"/>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6" name="Picture 8">
            <a:extLst>
              <a:ext uri="{FF2B5EF4-FFF2-40B4-BE49-F238E27FC236}">
                <a16:creationId xmlns:a16="http://schemas.microsoft.com/office/drawing/2014/main" id="{070F2AF0-4DFE-4018-A605-5F9264489D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F2DB0B09-51BB-4C73-B543-0CF2D0C6294D}"/>
              </a:ext>
            </a:extLst>
          </p:cNvPr>
          <p:cNvGrpSpPr/>
          <p:nvPr/>
        </p:nvGrpSpPr>
        <p:grpSpPr>
          <a:xfrm>
            <a:off x="2305776" y="1129324"/>
            <a:ext cx="3078956" cy="1296585"/>
            <a:chOff x="1221978" y="2645"/>
            <a:chExt cx="2706687" cy="1624012"/>
          </a:xfrm>
        </p:grpSpPr>
        <p:sp>
          <p:nvSpPr>
            <p:cNvPr id="28" name="Rectangle 27">
              <a:extLst>
                <a:ext uri="{FF2B5EF4-FFF2-40B4-BE49-F238E27FC236}">
                  <a16:creationId xmlns:a16="http://schemas.microsoft.com/office/drawing/2014/main" id="{FA1CBB4D-F62E-4859-8FBE-EC5D84E85C82}"/>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9" name="TextBox 28">
              <a:extLst>
                <a:ext uri="{FF2B5EF4-FFF2-40B4-BE49-F238E27FC236}">
                  <a16:creationId xmlns:a16="http://schemas.microsoft.com/office/drawing/2014/main" id="{5AF3C5E3-45AA-4456-95A3-E2BC572ECC94}"/>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Representando</a:t>
              </a:r>
              <a:r>
                <a:rPr lang="en-CA" sz="2800" kern="1200" dirty="0">
                  <a:latin typeface="Open Sans" panose="020B0606030504020204" pitchFamily="34" charset="0"/>
                  <a:ea typeface="Open Sans" panose="020B0606030504020204" pitchFamily="34" charset="0"/>
                  <a:cs typeface="Open Sans" panose="020B0606030504020204" pitchFamily="34" charset="0"/>
                </a:rPr>
                <a:t> a los </a:t>
              </a: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0" name="Group 29">
            <a:extLst>
              <a:ext uri="{FF2B5EF4-FFF2-40B4-BE49-F238E27FC236}">
                <a16:creationId xmlns:a16="http://schemas.microsoft.com/office/drawing/2014/main" id="{912DEC39-B1A3-4D71-815C-1299E01EA73A}"/>
              </a:ext>
            </a:extLst>
          </p:cNvPr>
          <p:cNvGrpSpPr/>
          <p:nvPr/>
        </p:nvGrpSpPr>
        <p:grpSpPr>
          <a:xfrm>
            <a:off x="2305776" y="2795404"/>
            <a:ext cx="3078956" cy="1296585"/>
            <a:chOff x="1221978" y="1897327"/>
            <a:chExt cx="2706687" cy="1624012"/>
          </a:xfrm>
        </p:grpSpPr>
        <p:sp>
          <p:nvSpPr>
            <p:cNvPr id="31" name="Rectangle 30">
              <a:extLst>
                <a:ext uri="{FF2B5EF4-FFF2-40B4-BE49-F238E27FC236}">
                  <a16:creationId xmlns:a16="http://schemas.microsoft.com/office/drawing/2014/main" id="{708C75CF-7131-4059-8805-F4AB16825BE9}"/>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32" name="TextBox 31">
              <a:extLst>
                <a:ext uri="{FF2B5EF4-FFF2-40B4-BE49-F238E27FC236}">
                  <a16:creationId xmlns:a16="http://schemas.microsoft.com/office/drawing/2014/main" id="{45A58CA6-3686-4D41-B847-49C3BC6930E2}"/>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ES" sz="2800" kern="1200" dirty="0">
                  <a:latin typeface="Open Sans" panose="020B0606030504020204" pitchFamily="34" charset="0"/>
                  <a:ea typeface="Open Sans" panose="020B0606030504020204" pitchFamily="34" charset="0"/>
                  <a:cs typeface="Open Sans" panose="020B0606030504020204" pitchFamily="34" charset="0"/>
                </a:rPr>
                <a:t>Resolución de Problemas en el Lugar de Trabajo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3" name="Group 32">
            <a:extLst>
              <a:ext uri="{FF2B5EF4-FFF2-40B4-BE49-F238E27FC236}">
                <a16:creationId xmlns:a16="http://schemas.microsoft.com/office/drawing/2014/main" id="{6738B7AB-7CB0-41C0-8B41-3B689CCED366}"/>
              </a:ext>
            </a:extLst>
          </p:cNvPr>
          <p:cNvGrpSpPr/>
          <p:nvPr/>
        </p:nvGrpSpPr>
        <p:grpSpPr>
          <a:xfrm>
            <a:off x="2305776" y="4599196"/>
            <a:ext cx="3078956" cy="1296585"/>
            <a:chOff x="1221978" y="3792008"/>
            <a:chExt cx="2706687" cy="1624012"/>
          </a:xfrm>
        </p:grpSpPr>
        <p:sp>
          <p:nvSpPr>
            <p:cNvPr id="34" name="Rectangle 33">
              <a:extLst>
                <a:ext uri="{FF2B5EF4-FFF2-40B4-BE49-F238E27FC236}">
                  <a16:creationId xmlns:a16="http://schemas.microsoft.com/office/drawing/2014/main" id="{567E330A-D5ED-4E65-81A0-19F2FFD982CD}"/>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35" name="TextBox 34">
              <a:extLst>
                <a:ext uri="{FF2B5EF4-FFF2-40B4-BE49-F238E27FC236}">
                  <a16:creationId xmlns:a16="http://schemas.microsoft.com/office/drawing/2014/main" id="{A2900818-AD36-43FB-984C-BBC1FFBE170C}"/>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Educadores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6" name="Group 35">
            <a:extLst>
              <a:ext uri="{FF2B5EF4-FFF2-40B4-BE49-F238E27FC236}">
                <a16:creationId xmlns:a16="http://schemas.microsoft.com/office/drawing/2014/main" id="{45E21478-CF22-46CC-8DB9-7F742CE3A7AF}"/>
              </a:ext>
            </a:extLst>
          </p:cNvPr>
          <p:cNvGrpSpPr/>
          <p:nvPr/>
        </p:nvGrpSpPr>
        <p:grpSpPr>
          <a:xfrm>
            <a:off x="7196469" y="1167139"/>
            <a:ext cx="3263106" cy="1407057"/>
            <a:chOff x="4199334" y="2645"/>
            <a:chExt cx="2706687" cy="1624012"/>
          </a:xfrm>
        </p:grpSpPr>
        <p:sp>
          <p:nvSpPr>
            <p:cNvPr id="37" name="Rectangle 36">
              <a:extLst>
                <a:ext uri="{FF2B5EF4-FFF2-40B4-BE49-F238E27FC236}">
                  <a16:creationId xmlns:a16="http://schemas.microsoft.com/office/drawing/2014/main" id="{B7038950-3DFF-4166-8E1A-1E6A11D3ACC5}"/>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8" name="TextBox 37">
              <a:extLst>
                <a:ext uri="{FF2B5EF4-FFF2-40B4-BE49-F238E27FC236}">
                  <a16:creationId xmlns:a16="http://schemas.microsoft.com/office/drawing/2014/main" id="{B35404B5-2CBC-408D-A00A-F3D17C309D8D}"/>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Cumplimiento</a:t>
              </a:r>
              <a:r>
                <a:rPr lang="en-CA" sz="2800" kern="1200" dirty="0">
                  <a:latin typeface="Open Sans" panose="020B0606030504020204" pitchFamily="34" charset="0"/>
                  <a:ea typeface="Open Sans" panose="020B0606030504020204" pitchFamily="34" charset="0"/>
                  <a:cs typeface="Open Sans" panose="020B0606030504020204" pitchFamily="34" charset="0"/>
                </a:rPr>
                <a:t> del </a:t>
              </a:r>
              <a:r>
                <a:rPr lang="en-CA" sz="2800" kern="1200" dirty="0" err="1">
                  <a:latin typeface="Open Sans" panose="020B0606030504020204" pitchFamily="34" charset="0"/>
                  <a:ea typeface="Open Sans" panose="020B0606030504020204" pitchFamily="34" charset="0"/>
                  <a:cs typeface="Open Sans" panose="020B0606030504020204" pitchFamily="34" charset="0"/>
                </a:rPr>
                <a:t>Contrato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9" name="Group 38">
            <a:extLst>
              <a:ext uri="{FF2B5EF4-FFF2-40B4-BE49-F238E27FC236}">
                <a16:creationId xmlns:a16="http://schemas.microsoft.com/office/drawing/2014/main" id="{29F59E4A-5CC7-4F13-99C7-14DD6E7466AE}"/>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8" name="Rectangle 57">
              <a:extLst>
                <a:ext uri="{FF2B5EF4-FFF2-40B4-BE49-F238E27FC236}">
                  <a16:creationId xmlns:a16="http://schemas.microsoft.com/office/drawing/2014/main" id="{75DFF267-B453-4BAF-AF0D-56A50ABD6DF2}"/>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9" name="TextBox 58">
              <a:extLst>
                <a:ext uri="{FF2B5EF4-FFF2-40B4-BE49-F238E27FC236}">
                  <a16:creationId xmlns:a16="http://schemas.microsoft.com/office/drawing/2014/main" id="{6CE9218F-69AE-45B6-A22D-988D1DC96C23}"/>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Comunicar</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Información</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60" name="Group 59">
            <a:extLst>
              <a:ext uri="{FF2B5EF4-FFF2-40B4-BE49-F238E27FC236}">
                <a16:creationId xmlns:a16="http://schemas.microsoft.com/office/drawing/2014/main" id="{357E4F7D-2916-449F-BC1E-78B6E4A324B9}"/>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61" name="Rectangle 60">
              <a:extLst>
                <a:ext uri="{FF2B5EF4-FFF2-40B4-BE49-F238E27FC236}">
                  <a16:creationId xmlns:a16="http://schemas.microsoft.com/office/drawing/2014/main" id="{69ACCF55-8E1B-438C-8BD4-F5C4C22819F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2" name="TextBox 61">
              <a:extLst>
                <a:ext uri="{FF2B5EF4-FFF2-40B4-BE49-F238E27FC236}">
                  <a16:creationId xmlns:a16="http://schemas.microsoft.com/office/drawing/2014/main" id="{1D781332-1088-4E91-96C6-8EE29F7A9EAE}"/>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Construyendo</a:t>
              </a:r>
              <a:r>
                <a:rPr lang="en-CA" sz="2800" kern="1200" dirty="0">
                  <a:latin typeface="Open Sans" panose="020B0606030504020204" pitchFamily="34" charset="0"/>
                  <a:ea typeface="Open Sans" panose="020B0606030504020204" pitchFamily="34" charset="0"/>
                  <a:cs typeface="Open Sans" panose="020B0606030504020204" pitchFamily="34" charset="0"/>
                </a:rPr>
                <a:t> una </a:t>
              </a:r>
              <a:r>
                <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Unión </a:t>
              </a:r>
              <a:r>
                <a:rPr lang="en-CA" sz="2800" b="1" kern="1200" dirty="0" err="1">
                  <a:solidFill>
                    <a:schemeClr val="accent4"/>
                  </a:solidFill>
                  <a:latin typeface="Open Sans" panose="020B0606030504020204" pitchFamily="34" charset="0"/>
                  <a:ea typeface="Open Sans" panose="020B0606030504020204" pitchFamily="34" charset="0"/>
                  <a:cs typeface="Open Sans" panose="020B0606030504020204" pitchFamily="34" charset="0"/>
                </a:rPr>
                <a:t>Fuerte</a:t>
              </a:r>
              <a:endPar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63" name="Footer Placeholder 1">
            <a:extLst>
              <a:ext uri="{FF2B5EF4-FFF2-40B4-BE49-F238E27FC236}">
                <a16:creationId xmlns:a16="http://schemas.microsoft.com/office/drawing/2014/main" id="{B23CE45D-9F9A-433C-BE8C-7E4AC2283B0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186</TotalTime>
  <Words>12385</Words>
  <Application>Microsoft Office PowerPoint</Application>
  <PresentationFormat>Widescreen</PresentationFormat>
  <Paragraphs>610</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Papel como Steward</vt:lpstr>
      <vt:lpstr>Responsabilidades Clave</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10 </vt:lpstr>
      <vt:lpstr>PowerPoint Presentation</vt:lpstr>
      <vt:lpstr>Antes de la Convención de 1994</vt:lpstr>
      <vt:lpstr>Convención de 1994</vt:lpstr>
      <vt:lpstr>1999 - 2009</vt:lpstr>
      <vt:lpstr>Desde 2010 a la Fecha</vt:lpstr>
      <vt:lpstr>Obstáculos</vt:lpstr>
      <vt:lpstr>PowerPoint Presentation</vt:lpstr>
      <vt:lpstr> 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22</cp:revision>
  <dcterms:created xsi:type="dcterms:W3CDTF">2024-09-19T19:34:13Z</dcterms:created>
  <dcterms:modified xsi:type="dcterms:W3CDTF">2025-07-22T16:46:31Z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