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256" r:id="rId5"/>
    <p:sldId id="379" r:id="rId6"/>
    <p:sldId id="380" r:id="rId7"/>
    <p:sldId id="381" r:id="rId8"/>
    <p:sldId id="328" r:id="rId9"/>
    <p:sldId id="398" r:id="rId10"/>
    <p:sldId id="397" r:id="rId11"/>
    <p:sldId id="399"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68" r:id="rId28"/>
    <p:sldId id="383" r:id="rId29"/>
    <p:sldId id="384" r:id="rId30"/>
    <p:sldId id="385" r:id="rId31"/>
    <p:sldId id="386" r:id="rId32"/>
    <p:sldId id="387" r:id="rId33"/>
    <p:sldId id="388" r:id="rId34"/>
    <p:sldId id="389" r:id="rId35"/>
    <p:sldId id="393" r:id="rId36"/>
    <p:sldId id="394" r:id="rId37"/>
    <p:sldId id="395" r:id="rId38"/>
    <p:sldId id="396" r:id="rId39"/>
    <p:sldId id="390" r:id="rId40"/>
    <p:sldId id="391" r:id="rId41"/>
    <p:sldId id="400" r:id="rId42"/>
    <p:sldId id="392" r:id="rId43"/>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85112" autoAdjust="0"/>
  </p:normalViewPr>
  <p:slideViewPr>
    <p:cSldViewPr snapToGrid="0" showGuides="1">
      <p:cViewPr varScale="1">
        <p:scale>
          <a:sx n="86" d="100"/>
          <a:sy n="86" d="100"/>
        </p:scale>
        <p:origin x="1398" y="9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2026-01-15</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1/15/2026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06’s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three questions for each other.  Please share your answers to the questions.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24</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EMPHASIZE  the role of a steward in the Building Union Power Critical to the program’s success.</a:t>
            </a:r>
          </a:p>
          <a:p>
            <a:pPr marL="171450" indent="-171450">
              <a:buFont typeface="Arial" panose="020B0604020202020204" pitchFamily="34" charset="0"/>
              <a:buChar char="•"/>
            </a:pPr>
            <a:r>
              <a:rPr lang="en-US" dirty="0"/>
              <a:t>Representative for fellow union members in the workplace, ensuring their rights and contract provisions are upheld. </a:t>
            </a:r>
          </a:p>
          <a:p>
            <a:pPr marL="171450" indent="-171450">
              <a:buFont typeface="Arial" panose="020B0604020202020204" pitchFamily="34" charset="0"/>
              <a:buChar char="•"/>
            </a:pPr>
            <a:r>
              <a:rPr lang="en-US" dirty="0"/>
              <a:t>Stewards serve as the first point of contact for members, addressing workplace issues, communicating union information, and advocating for their needs. This makes stewards crucial for building trust and engagement within the union.</a:t>
            </a:r>
          </a:p>
          <a:p>
            <a:pPr marL="171450" indent="-171450">
              <a:buFont typeface="Arial" panose="020B0604020202020204" pitchFamily="34" charset="0"/>
              <a:buChar char="•"/>
            </a:pPr>
            <a:r>
              <a:rPr lang="en-US" dirty="0"/>
              <a:t>Leader and messenger of the IUPAT’s mission and value statement</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Key Responsibilities of a Steward.</a:t>
            </a:r>
          </a:p>
          <a:p>
            <a:pPr marL="628650" lvl="1" indent="-171450">
              <a:buFont typeface="Arial" panose="020B0604020202020204" pitchFamily="34" charset="0"/>
              <a:buChar char="•"/>
            </a:pPr>
            <a:r>
              <a:rPr lang="en-US" dirty="0"/>
              <a:t>Representing Members: Stewards act as the primary link between members and the union leadership, advocating for their concerns and rights in the workplace. </a:t>
            </a:r>
          </a:p>
          <a:p>
            <a:pPr marL="628650" lvl="1" indent="-171450">
              <a:buFont typeface="Arial" panose="020B0604020202020204" pitchFamily="34" charset="0"/>
              <a:buChar char="•"/>
            </a:pPr>
            <a:r>
              <a:rPr lang="en-US" dirty="0"/>
              <a:t>Enforcing the Contract: They ensure that all members are aware of and adhere to the collective bargaining agreement (CBA) and that their rights under the contract are protected. </a:t>
            </a:r>
          </a:p>
          <a:p>
            <a:pPr marL="628650" lvl="1" indent="-171450">
              <a:buFont typeface="Arial" panose="020B0604020202020204" pitchFamily="34" charset="0"/>
              <a:buChar char="•"/>
            </a:pPr>
            <a:r>
              <a:rPr lang="en-US" dirty="0"/>
              <a:t>Resolving Workplace Issues: Stewards investigate and help resolve workplace problems, grievances, and disputes between members and employers. </a:t>
            </a:r>
          </a:p>
          <a:p>
            <a:pPr marL="628650" lvl="1" indent="-171450">
              <a:buFont typeface="Arial" panose="020B0604020202020204" pitchFamily="34" charset="0"/>
              <a:buChar char="•"/>
            </a:pPr>
            <a:r>
              <a:rPr lang="en-US" dirty="0"/>
              <a:t>Communicating Information: They disseminate information about union meetings, events, workplace actions, and political issues to members.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Educating Members: Stewards inform members about their rights, responsibilities, available resources, and benefits of union membership. </a:t>
            </a:r>
            <a:endParaRPr lang="en-CA" dirty="0"/>
          </a:p>
          <a:p>
            <a:pPr marL="628650" lvl="1" indent="-171450">
              <a:buFont typeface="Arial" panose="020B0604020202020204" pitchFamily="34" charset="0"/>
              <a:buChar char="•"/>
            </a:pPr>
            <a:r>
              <a:rPr lang="en-US" dirty="0"/>
              <a:t>Building a Strong Union: By effectively representing members and fostering communication, stewards contribute to a stronger and more engaged union. Effective stewards are essential for building a strong and vibrant union by empowering members and advocating for their interests.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2" name="Google Shape;63;p1">
            <a:extLst>
              <a:ext uri="{FF2B5EF4-FFF2-40B4-BE49-F238E27FC236}">
                <a16:creationId xmlns:a16="http://schemas.microsoft.com/office/drawing/2014/main" id="{63DFB433-D7C7-4BD6-A3F8-2FF277D92147}"/>
              </a:ext>
            </a:extLst>
          </p:cNvPr>
          <p:cNvPicPr preferRelativeResize="0"/>
          <p:nvPr userDrawn="1"/>
        </p:nvPicPr>
        <p:blipFill>
          <a:blip r:embed="rId2">
            <a:alphaModFix/>
          </a:blip>
          <a:stretch>
            <a:fillRect/>
          </a:stretch>
        </p:blipFill>
        <p:spPr>
          <a:xfrm>
            <a:off x="3941125" y="6153912"/>
            <a:ext cx="466283" cy="68954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F7DE25F9-26E5-4259-B0D8-07B75555C7CF}"/>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6DA63543-61FF-4C69-99C2-8C2BFCC884F1}"/>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1/15/2026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9966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13.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13.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3.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28.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3.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13.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2.xml"/><Relationship Id="rId7" Type="http://schemas.openxmlformats.org/officeDocument/2006/relationships/image" Target="../media/image12.jpe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3.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13.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13.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13.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1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29.xml"/><Relationship Id="rId7"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48.png"/><Relationship Id="rId11" Type="http://schemas.openxmlformats.org/officeDocument/2006/relationships/image" Target="../media/image1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13.png"/><Relationship Id="rId5" Type="http://schemas.openxmlformats.org/officeDocument/2006/relationships/image" Target="../media/image54.pn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2.xml"/><Relationship Id="rId5" Type="http://schemas.openxmlformats.org/officeDocument/2006/relationships/image" Target="../media/image13.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3.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3.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3.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3.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13.png"/><Relationship Id="rId4" Type="http://schemas.openxmlformats.org/officeDocument/2006/relationships/image" Target="../media/image60.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1.jpg"/></Relationships>
</file>

<file path=ppt/slides/_rels/slide3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8.xml"/><Relationship Id="rId7" Type="http://schemas.openxmlformats.org/officeDocument/2006/relationships/image" Target="../media/image64.png"/><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13.pn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png"/></Relationships>
</file>

<file path=ppt/slides/_rels/slide3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39.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0.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1.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3.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9404" y="4122858"/>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29272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Stewards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3634" y="4053645"/>
            <a:ext cx="1046464" cy="1693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395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66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CC0C0284-7092-4075-8485-82B29D7FA448}"/>
              </a:ext>
            </a:extLst>
          </p:cNvPr>
          <p:cNvSpPr txBox="1"/>
          <p:nvPr/>
        </p:nvSpPr>
        <p:spPr>
          <a:xfrm>
            <a:off x="10339404" y="3600735"/>
            <a:ext cx="142721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CAD14327-CE9D-4B6C-A8C4-824DE580DF0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9BBC60D6-B3B7-45FD-96BB-31C344C3820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6" name="Picture 15">
            <a:extLst>
              <a:ext uri="{FF2B5EF4-FFF2-40B4-BE49-F238E27FC236}">
                <a16:creationId xmlns:a16="http://schemas.microsoft.com/office/drawing/2014/main" id="{F02C626F-C20A-4321-BE7E-DF01A64A5C8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3BD11FD8-C81D-43EC-8578-13EE0AAB730E}"/>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4" name="Picture 13">
            <a:extLst>
              <a:ext uri="{FF2B5EF4-FFF2-40B4-BE49-F238E27FC236}">
                <a16:creationId xmlns:a16="http://schemas.microsoft.com/office/drawing/2014/main" id="{62AFFC31-335F-4058-A744-253EEB5BA2A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8A23336B-AD33-4838-84B2-0517835FC4CA}"/>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7" name="Picture 16">
            <a:extLst>
              <a:ext uri="{FF2B5EF4-FFF2-40B4-BE49-F238E27FC236}">
                <a16:creationId xmlns:a16="http://schemas.microsoft.com/office/drawing/2014/main" id="{C79C3042-EDA2-46C8-BEC1-BFDF6A1C3A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754564D6-45AC-46EA-BB65-711576703EC4}"/>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5701E708-0612-45AB-8A80-45F04B4B3FD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7" name="Footer Placeholder 1">
            <a:extLst>
              <a:ext uri="{FF2B5EF4-FFF2-40B4-BE49-F238E27FC236}">
                <a16:creationId xmlns:a16="http://schemas.microsoft.com/office/drawing/2014/main" id="{71052103-2AD0-41A6-8DC4-AD29196EA7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2EB3DE36-B9A5-4BFD-91C9-12EBDAEF5CD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5" name="Footer Placeholder 1">
            <a:extLst>
              <a:ext uri="{FF2B5EF4-FFF2-40B4-BE49-F238E27FC236}">
                <a16:creationId xmlns:a16="http://schemas.microsoft.com/office/drawing/2014/main" id="{1261BCB4-37CA-4E29-A820-B94B82CA2B7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0" name="Picture 19">
            <a:extLst>
              <a:ext uri="{FF2B5EF4-FFF2-40B4-BE49-F238E27FC236}">
                <a16:creationId xmlns:a16="http://schemas.microsoft.com/office/drawing/2014/main" id="{409C7ACA-9748-4859-965A-A591EB61DD7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06 </a:t>
            </a:r>
            <a:r>
              <a:rPr lang="en-CA" dirty="0"/>
              <a:t>Membership Trend</a:t>
            </a:r>
          </a:p>
        </p:txBody>
      </p:sp>
      <p:sp>
        <p:nvSpPr>
          <p:cNvPr id="7" name="Footer Placeholder 1">
            <a:extLst>
              <a:ext uri="{FF2B5EF4-FFF2-40B4-BE49-F238E27FC236}">
                <a16:creationId xmlns:a16="http://schemas.microsoft.com/office/drawing/2014/main" id="{9D80A2ED-DE8A-46CD-8503-23CF2D63D9A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F93FF4BA-9050-47B6-9660-D9069A27F0F2}"/>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2" name="Group 1">
            <a:extLst>
              <a:ext uri="{FF2B5EF4-FFF2-40B4-BE49-F238E27FC236}">
                <a16:creationId xmlns:a16="http://schemas.microsoft.com/office/drawing/2014/main" id="{37DA1659-3D4F-4E1D-5607-8FB076AE9E30}"/>
              </a:ext>
            </a:extLst>
          </p:cNvPr>
          <p:cNvGrpSpPr/>
          <p:nvPr/>
        </p:nvGrpSpPr>
        <p:grpSpPr>
          <a:xfrm>
            <a:off x="1838324" y="906452"/>
            <a:ext cx="7639307" cy="5170024"/>
            <a:chOff x="1838324" y="906452"/>
            <a:chExt cx="7639307" cy="5170024"/>
          </a:xfrm>
        </p:grpSpPr>
        <p:pic>
          <p:nvPicPr>
            <p:cNvPr id="3" name="Picture 2" descr="A line graph showing the number of members&#10;&#10;AI-generated content may be incorrect.">
              <a:extLst>
                <a:ext uri="{FF2B5EF4-FFF2-40B4-BE49-F238E27FC236}">
                  <a16:creationId xmlns:a16="http://schemas.microsoft.com/office/drawing/2014/main" id="{A66EAFAB-8C19-C6E7-8A12-37EA0BCFE4FE}"/>
                </a:ext>
              </a:extLst>
            </p:cNvPr>
            <p:cNvPicPr>
              <a:picLocks noChangeAspect="1"/>
            </p:cNvPicPr>
            <p:nvPr/>
          </p:nvPicPr>
          <p:blipFill>
            <a:blip r:embed="rId5">
              <a:extLst>
                <a:ext uri="{28A0092B-C50C-407E-A947-70E740481C1C}">
                  <a14:useLocalDpi xmlns:a14="http://schemas.microsoft.com/office/drawing/2010/main" val="0"/>
                </a:ext>
              </a:extLst>
            </a:blip>
            <a:srcRect l="744" t="1785" r="990" b="11111"/>
            <a:stretch/>
          </p:blipFill>
          <p:spPr>
            <a:xfrm>
              <a:off x="1838324" y="906452"/>
              <a:ext cx="7600950" cy="4889341"/>
            </a:xfrm>
            <a:prstGeom prst="rect">
              <a:avLst/>
            </a:prstGeom>
          </p:spPr>
        </p:pic>
        <p:pic>
          <p:nvPicPr>
            <p:cNvPr id="4" name="Picture 3">
              <a:extLst>
                <a:ext uri="{FF2B5EF4-FFF2-40B4-BE49-F238E27FC236}">
                  <a16:creationId xmlns:a16="http://schemas.microsoft.com/office/drawing/2014/main" id="{D85DC616-840A-A0D7-45B5-506298E06FF3}"/>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1796"/>
            <a:stretch/>
          </p:blipFill>
          <p:spPr>
            <a:xfrm>
              <a:off x="2079901" y="5813735"/>
              <a:ext cx="7397730" cy="262741"/>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8" name="Footer Placeholder 1">
            <a:extLst>
              <a:ext uri="{FF2B5EF4-FFF2-40B4-BE49-F238E27FC236}">
                <a16:creationId xmlns:a16="http://schemas.microsoft.com/office/drawing/2014/main" id="{FF7937FA-8D4F-4A63-862A-6EEBE0F85F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4214FF27-CD84-4775-8570-24BE36BE4E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8" name="Footer Placeholder 1">
            <a:extLst>
              <a:ext uri="{FF2B5EF4-FFF2-40B4-BE49-F238E27FC236}">
                <a16:creationId xmlns:a16="http://schemas.microsoft.com/office/drawing/2014/main" id="{D7CF144A-8C27-4020-BD6A-7591F5E09B7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591318DE-250E-42FE-BE51-AB63813320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5" name="Picture 4">
            <a:extLst>
              <a:ext uri="{FF2B5EF4-FFF2-40B4-BE49-F238E27FC236}">
                <a16:creationId xmlns:a16="http://schemas.microsoft.com/office/drawing/2014/main" id="{30B36E2D-D8C9-4718-ACBE-228355B74E64}"/>
              </a:ext>
            </a:extLst>
          </p:cNvPr>
          <p:cNvPicPr>
            <a:picLocks noChangeAspect="1"/>
          </p:cNvPicPr>
          <p:nvPr/>
        </p:nvPicPr>
        <p:blipFill rotWithShape="1">
          <a:blip r:embed="rId5"/>
          <a:srcRect/>
          <a:stretch/>
        </p:blipFill>
        <p:spPr>
          <a:xfrm>
            <a:off x="1331098" y="1142062"/>
            <a:ext cx="5558950" cy="1119789"/>
          </a:xfrm>
          <a:prstGeom prst="rect">
            <a:avLst/>
          </a:prstGeom>
        </p:spPr>
      </p:pic>
      <p:pic>
        <p:nvPicPr>
          <p:cNvPr id="7" name="Picture 6">
            <a:extLst>
              <a:ext uri="{FF2B5EF4-FFF2-40B4-BE49-F238E27FC236}">
                <a16:creationId xmlns:a16="http://schemas.microsoft.com/office/drawing/2014/main" id="{1AD4C7CD-9A29-4507-92C9-F1F305C42662}"/>
              </a:ext>
            </a:extLst>
          </p:cNvPr>
          <p:cNvPicPr>
            <a:picLocks noChangeAspect="1"/>
          </p:cNvPicPr>
          <p:nvPr/>
        </p:nvPicPr>
        <p:blipFill>
          <a:blip r:embed="rId6"/>
          <a:stretch>
            <a:fillRect/>
          </a:stretch>
        </p:blipFill>
        <p:spPr>
          <a:xfrm>
            <a:off x="1331098" y="3917418"/>
            <a:ext cx="9646609" cy="1785177"/>
          </a:xfrm>
          <a:prstGeom prst="rect">
            <a:avLst/>
          </a:prstGeom>
        </p:spPr>
      </p:pic>
      <p:pic>
        <p:nvPicPr>
          <p:cNvPr id="27" name="Picture 2" descr="Is This What Getting to Know you Feels Like? -">
            <a:extLst>
              <a:ext uri="{FF2B5EF4-FFF2-40B4-BE49-F238E27FC236}">
                <a16:creationId xmlns:a16="http://schemas.microsoft.com/office/drawing/2014/main" id="{2C3B489F-AA41-4D59-A9BE-1B519D0BF51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0146" y="-246691"/>
            <a:ext cx="4771952" cy="24931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0AE4C56-82D1-4F8D-8E31-DC95AA696AC5}"/>
              </a:ext>
            </a:extLst>
          </p:cNvPr>
          <p:cNvPicPr>
            <a:picLocks noChangeAspect="1"/>
          </p:cNvPicPr>
          <p:nvPr/>
        </p:nvPicPr>
        <p:blipFill rotWithShape="1">
          <a:blip r:embed="rId8"/>
          <a:srcRect t="13588"/>
          <a:stretch/>
        </p:blipFill>
        <p:spPr>
          <a:xfrm>
            <a:off x="10001125" y="6469466"/>
            <a:ext cx="633692" cy="382484"/>
          </a:xfrm>
          <a:prstGeom prst="rect">
            <a:avLst/>
          </a:prstGeom>
        </p:spPr>
      </p:pic>
      <p:pic>
        <p:nvPicPr>
          <p:cNvPr id="8" name="Picture 7">
            <a:extLst>
              <a:ext uri="{FF2B5EF4-FFF2-40B4-BE49-F238E27FC236}">
                <a16:creationId xmlns:a16="http://schemas.microsoft.com/office/drawing/2014/main" id="{46F24CE0-1596-4274-B038-BD215E465F9B}"/>
              </a:ext>
            </a:extLst>
          </p:cNvPr>
          <p:cNvPicPr>
            <a:picLocks noChangeAspect="1"/>
          </p:cNvPicPr>
          <p:nvPr/>
        </p:nvPicPr>
        <p:blipFill>
          <a:blip r:embed="rId9"/>
          <a:stretch>
            <a:fillRect/>
          </a:stretch>
        </p:blipFill>
        <p:spPr>
          <a:xfrm>
            <a:off x="1331098" y="2254809"/>
            <a:ext cx="8992137" cy="1662609"/>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D47FD58A-5A79-49C3-BBBB-C83C118C01E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C7C995BB-2F3E-40F9-8540-8161ABDBCA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8" name="Footer Placeholder 1">
            <a:extLst>
              <a:ext uri="{FF2B5EF4-FFF2-40B4-BE49-F238E27FC236}">
                <a16:creationId xmlns:a16="http://schemas.microsoft.com/office/drawing/2014/main" id="{0CE08336-E941-412B-B3E1-EEDCB59EE4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11DA6C9F-74E1-49BA-9A1E-55C348540F5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8A53F476-8502-4079-9887-B434C1AC4CA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C5A14169-5EC5-4FD8-86C4-E8DF69DB070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37838941-7D26-4B70-A84B-00B4D01C9F5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F1027E3-A101-46E7-BB1C-6A2D2DE760A1}"/>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6" name="Footer Placeholder 1">
            <a:extLst>
              <a:ext uri="{FF2B5EF4-FFF2-40B4-BE49-F238E27FC236}">
                <a16:creationId xmlns:a16="http://schemas.microsoft.com/office/drawing/2014/main" id="{F8653F0E-EF19-4F06-A271-E2ED4CAA8D0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3EA714E-C49A-4CD3-8F5A-38A1FB722E3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510CEED6-52E2-4EF8-A61C-610309D04A6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D771675-6812-49B8-BE4B-6E48070E4F6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DAB46214-1199-4D8B-A1D9-C23E7102F09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37B57B3A-0904-40FD-9A7A-CCFB82FA5CEB}"/>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F7E31DAD-7D1B-40D5-851F-D65A4FE53C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9" name="Picture 18">
            <a:extLst>
              <a:ext uri="{FF2B5EF4-FFF2-40B4-BE49-F238E27FC236}">
                <a16:creationId xmlns:a16="http://schemas.microsoft.com/office/drawing/2014/main" id="{28F5C860-480D-4570-AE20-655A7842A1E6}"/>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1057 Building Union Power - Stewards</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4" name="Footer Placeholder 1">
            <a:extLst>
              <a:ext uri="{FF2B5EF4-FFF2-40B4-BE49-F238E27FC236}">
                <a16:creationId xmlns:a16="http://schemas.microsoft.com/office/drawing/2014/main" id="{12F4B5F8-1C00-4556-B43E-BAE23F19F5F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FCB2C5DE-9247-4ACB-AA59-4142AD29259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966EF7AD-000A-41A0-A71C-D60E2CC72A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3" name="Picture 12">
            <a:extLst>
              <a:ext uri="{FF2B5EF4-FFF2-40B4-BE49-F238E27FC236}">
                <a16:creationId xmlns:a16="http://schemas.microsoft.com/office/drawing/2014/main" id="{521AD423-FF61-4DD7-A41C-C867BDA18E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09CD602F-A69C-457F-9664-06767803D27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7" name="Picture 6">
            <a:extLst>
              <a:ext uri="{FF2B5EF4-FFF2-40B4-BE49-F238E27FC236}">
                <a16:creationId xmlns:a16="http://schemas.microsoft.com/office/drawing/2014/main" id="{BAB2C571-FA4E-4142-AA52-59A03832FE0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253BBAFB-A7CA-45DA-B9A6-F0A7216CF07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233BA5FD-5221-4A45-B041-7D18122CC94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04203CC5-B686-4F64-87FC-FECAA229B2C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EB796CDE-C2F7-452E-8444-BB433F63A08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F1BC9F05-8592-48D9-B143-CA21D11831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EC28BBB-BDCA-4663-9D8F-15E7A93E2D1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DF5E2498-86E1-4A19-9348-AA588DE2D3B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7078C21-6FBA-4B28-A713-419B837699E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FDAA0E65-089B-4CA6-A181-FB7C3DF5193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B1362846-4C18-436F-9074-CD2DC3F082B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1BA26EB8-1DF8-4C78-91FF-C3C3800BED0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
        <p:nvSpPr>
          <p:cNvPr id="21" name="Rectangle: Rounded Corners 20">
            <a:extLst>
              <a:ext uri="{FF2B5EF4-FFF2-40B4-BE49-F238E27FC236}">
                <a16:creationId xmlns:a16="http://schemas.microsoft.com/office/drawing/2014/main" id="{9512E577-C191-4BC8-B12B-E40DD0BA1E75}"/>
              </a:ext>
            </a:extLst>
          </p:cNvPr>
          <p:cNvSpPr/>
          <p:nvPr/>
        </p:nvSpPr>
        <p:spPr>
          <a:xfrm>
            <a:off x="485921"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DF491917-DD99-424D-8996-1FF592BE65CC}"/>
              </a:ext>
            </a:extLst>
          </p:cNvPr>
          <p:cNvSpPr txBox="1"/>
          <p:nvPr/>
        </p:nvSpPr>
        <p:spPr>
          <a:xfrm>
            <a:off x="588302"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2900DB7A-F055-4DB3-B12A-CA666D1BDE8E}"/>
              </a:ext>
            </a:extLst>
          </p:cNvPr>
          <p:cNvSpPr txBox="1"/>
          <p:nvPr/>
        </p:nvSpPr>
        <p:spPr>
          <a:xfrm>
            <a:off x="2635733"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6FD2FDE-3B95-4A64-B3CE-DC8A0452E929}"/>
              </a:ext>
            </a:extLst>
          </p:cNvPr>
          <p:cNvSpPr txBox="1"/>
          <p:nvPr/>
        </p:nvSpPr>
        <p:spPr>
          <a:xfrm>
            <a:off x="4395376"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4FFCE97-3442-4B76-B70D-B5007B7BCC24}"/>
              </a:ext>
            </a:extLst>
          </p:cNvPr>
          <p:cNvSpPr txBox="1"/>
          <p:nvPr/>
        </p:nvSpPr>
        <p:spPr>
          <a:xfrm>
            <a:off x="6192223"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B083AC6B-C317-484F-B8C9-3238BE5A2EFE}"/>
              </a:ext>
            </a:extLst>
          </p:cNvPr>
          <p:cNvSpPr txBox="1"/>
          <p:nvPr/>
        </p:nvSpPr>
        <p:spPr>
          <a:xfrm>
            <a:off x="10305294"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573D6B3A-0AAF-4EEA-8634-22DDC19DD5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3919" y="2517224"/>
            <a:ext cx="1038528" cy="1038528"/>
          </a:xfrm>
          <a:prstGeom prst="rect">
            <a:avLst/>
          </a:prstGeom>
        </p:spPr>
      </p:pic>
      <p:pic>
        <p:nvPicPr>
          <p:cNvPr id="34" name="Picture 33">
            <a:extLst>
              <a:ext uri="{FF2B5EF4-FFF2-40B4-BE49-F238E27FC236}">
                <a16:creationId xmlns:a16="http://schemas.microsoft.com/office/drawing/2014/main" id="{EBAD2928-0D7C-4E15-AE65-C97BFF82AE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1250" y="2491079"/>
            <a:ext cx="1038528" cy="1038528"/>
          </a:xfrm>
          <a:prstGeom prst="rect">
            <a:avLst/>
          </a:prstGeom>
        </p:spPr>
      </p:pic>
      <p:pic>
        <p:nvPicPr>
          <p:cNvPr id="35" name="Picture 34">
            <a:extLst>
              <a:ext uri="{FF2B5EF4-FFF2-40B4-BE49-F238E27FC236}">
                <a16:creationId xmlns:a16="http://schemas.microsoft.com/office/drawing/2014/main" id="{41E80349-7530-48D7-9389-7B75230272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82085" y="2517224"/>
            <a:ext cx="1038528" cy="1038528"/>
          </a:xfrm>
          <a:prstGeom prst="rect">
            <a:avLst/>
          </a:prstGeom>
        </p:spPr>
      </p:pic>
      <p:pic>
        <p:nvPicPr>
          <p:cNvPr id="36" name="Picture 35">
            <a:extLst>
              <a:ext uri="{FF2B5EF4-FFF2-40B4-BE49-F238E27FC236}">
                <a16:creationId xmlns:a16="http://schemas.microsoft.com/office/drawing/2014/main" id="{38CC96CC-7A05-4968-B6ED-0518BF8155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83059" y="2526703"/>
            <a:ext cx="1038743" cy="1038743"/>
          </a:xfrm>
          <a:prstGeom prst="rect">
            <a:avLst/>
          </a:prstGeom>
        </p:spPr>
      </p:pic>
      <p:sp>
        <p:nvSpPr>
          <p:cNvPr id="37" name="TextBox 36">
            <a:extLst>
              <a:ext uri="{FF2B5EF4-FFF2-40B4-BE49-F238E27FC236}">
                <a16:creationId xmlns:a16="http://schemas.microsoft.com/office/drawing/2014/main" id="{69414EB9-C2B8-408E-AF20-FAD5007F00AF}"/>
              </a:ext>
            </a:extLst>
          </p:cNvPr>
          <p:cNvSpPr txBox="1"/>
          <p:nvPr/>
        </p:nvSpPr>
        <p:spPr>
          <a:xfrm>
            <a:off x="2559692"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2DBA3C2A-F962-4AAB-9BA2-8BCC20951C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75372" y="2533347"/>
            <a:ext cx="1041105" cy="1041105"/>
          </a:xfrm>
          <a:prstGeom prst="rect">
            <a:avLst/>
          </a:prstGeom>
        </p:spPr>
      </p:pic>
      <p:sp>
        <p:nvSpPr>
          <p:cNvPr id="41" name="TextBox 40">
            <a:extLst>
              <a:ext uri="{FF2B5EF4-FFF2-40B4-BE49-F238E27FC236}">
                <a16:creationId xmlns:a16="http://schemas.microsoft.com/office/drawing/2014/main" id="{0F4475C4-9B0C-400F-BB11-D716DFF81033}"/>
              </a:ext>
            </a:extLst>
          </p:cNvPr>
          <p:cNvSpPr txBox="1"/>
          <p:nvPr/>
        </p:nvSpPr>
        <p:spPr>
          <a:xfrm>
            <a:off x="8262724"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E5671133-7C00-4952-9A58-68C608EA5E0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32910"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533400" y="1368907"/>
            <a:ext cx="11125200" cy="4674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507609"/>
            <a:ext cx="10515600" cy="45242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the importance of your </a:t>
            </a:r>
            <a:r>
              <a:rPr lang="en-US" sz="2400" b="1" dirty="0">
                <a:solidFill>
                  <a:srgbClr val="FFD03B"/>
                </a:solidFill>
                <a:latin typeface="Open Sans" panose="020B0606030504020204" pitchFamily="34" charset="0"/>
                <a:ea typeface="Open Sans" panose="020B0606030504020204" pitchFamily="34" charset="0"/>
                <a:cs typeface="Open Sans" panose="020B0606030504020204" pitchFamily="34" charset="0"/>
                <a:sym typeface="Arial"/>
              </a:rPr>
              <a:t>role as a Steward </a:t>
            </a: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to promote IUPAT’s mission and value statement.</a:t>
            </a:r>
          </a:p>
          <a:p>
            <a:pPr marL="285750" marR="0" lvl="0" indent="-285750" algn="l" rtl="0">
              <a:spcBef>
                <a:spcPts val="0"/>
              </a:spcBef>
              <a:spcAft>
                <a:spcPts val="0"/>
              </a:spcAft>
              <a:buClr>
                <a:srgbClr val="FAD31C"/>
              </a:buClr>
              <a:buSzPts val="2400"/>
              <a:buFont typeface="Noto Sans Symbols"/>
              <a:buChar char="▪"/>
            </a:pPr>
            <a:endPar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7E67D6E5-A362-4C4D-9A64-49055BB986D5}"/>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02F6CC41-0620-43E9-84DD-B09A4EB64370}"/>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5779980" cy="3970318"/>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Introduction</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78EBD6AC-3CD7-41BD-9567-6ECB8BF01A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81ACE02-6C34-4C5F-9889-1B7DA91F7BD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and Role</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R</a:t>
            </a:r>
            <a:r>
              <a:rPr lang="en-CA" dirty="0">
                <a:solidFill>
                  <a:schemeClr val="bg1"/>
                </a:solidFill>
              </a:rPr>
              <a:t>ole as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4093428"/>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Who is a Steward?</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Representative</a:t>
            </a:r>
            <a:r>
              <a:rPr lang="en-US" sz="2400" dirty="0">
                <a:latin typeface="Open Sans" panose="020B0606030504020204" pitchFamily="34" charset="0"/>
                <a:ea typeface="Open Sans" panose="020B0606030504020204" pitchFamily="34" charset="0"/>
                <a:cs typeface="Open Sans" panose="020B0606030504020204" pitchFamily="34" charset="0"/>
              </a:rPr>
              <a:t> for fellow union members in the workplace</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First Point of contact </a:t>
            </a:r>
            <a:r>
              <a:rPr lang="en-US" sz="2400" dirty="0">
                <a:latin typeface="Open Sans" panose="020B0606030504020204" pitchFamily="34" charset="0"/>
                <a:ea typeface="Open Sans" panose="020B0606030504020204" pitchFamily="34" charset="0"/>
                <a:cs typeface="Open Sans" panose="020B0606030504020204" pitchFamily="34" charset="0"/>
              </a:rPr>
              <a:t>for members</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Leader</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Messenger</a:t>
            </a:r>
            <a:r>
              <a:rPr lang="en-US" sz="2400" dirty="0">
                <a:latin typeface="Open Sans" panose="020B0606030504020204" pitchFamily="34" charset="0"/>
                <a:ea typeface="Open Sans" panose="020B0606030504020204" pitchFamily="34" charset="0"/>
                <a:cs typeface="Open Sans" panose="020B0606030504020204" pitchFamily="34" charset="0"/>
              </a:rPr>
              <a:t> of the IUPAT’s mission and value statement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BA07F56C-ECC3-41EF-8044-1880597EDA8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Key </a:t>
            </a:r>
            <a:r>
              <a:rPr lang="en-US" dirty="0"/>
              <a:t>Responsibilities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Representing Members</a:t>
              </a: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Resolving Workplace Issues</a:t>
              </a: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5"/>
            <a:chOff x="1221978" y="3792008"/>
            <a:chExt cx="2706687" cy="1624012"/>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Educating Members</a:t>
              </a: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Enforcing the Contract</a:t>
              </a: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Communicating Information</a:t>
              </a: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Building a </a:t>
              </a:r>
            </a:p>
            <a:p>
              <a:pPr marL="0" lvl="0" indent="0" algn="ctr" defTabSz="1333500">
                <a:spcBef>
                  <a:spcPct val="0"/>
                </a:spcBef>
                <a:buNone/>
              </a:pPr>
              <a:r>
                <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rPr>
                <a:t>Strong Union</a:t>
              </a:r>
            </a:p>
          </p:txBody>
        </p:sp>
      </p:grpSp>
      <p:sp>
        <p:nvSpPr>
          <p:cNvPr id="24" name="Footer Placeholder 1">
            <a:extLst>
              <a:ext uri="{FF2B5EF4-FFF2-40B4-BE49-F238E27FC236}">
                <a16:creationId xmlns:a16="http://schemas.microsoft.com/office/drawing/2014/main" id="{00262995-C83A-4564-8A39-BBEA221019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9051</TotalTime>
  <Words>9839</Words>
  <Application>Microsoft Office PowerPoint</Application>
  <PresentationFormat>Widescreen</PresentationFormat>
  <Paragraphs>602</Paragraphs>
  <Slides>39</Slides>
  <Notes>39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Role as Steward</vt:lpstr>
      <vt:lpstr>Key Responsibilities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06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294</cp:revision>
  <dcterms:created xsi:type="dcterms:W3CDTF">2024-09-19T19:34:13Z</dcterms:created>
  <dcterms:modified xsi:type="dcterms:W3CDTF">2026-01-15T18:38:08Z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