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4"/>
  </p:notesMasterIdLst>
  <p:handoutMasterIdLst>
    <p:handoutMasterId r:id="rId45"/>
  </p:handoutMasterIdLst>
  <p:sldIdLst>
    <p:sldId id="256" r:id="rId5"/>
    <p:sldId id="379" r:id="rId6"/>
    <p:sldId id="380" r:id="rId7"/>
    <p:sldId id="381" r:id="rId8"/>
    <p:sldId id="328" r:id="rId9"/>
    <p:sldId id="398" r:id="rId10"/>
    <p:sldId id="397" r:id="rId11"/>
    <p:sldId id="399" r:id="rId12"/>
    <p:sldId id="324" r:id="rId13"/>
    <p:sldId id="366" r:id="rId14"/>
    <p:sldId id="372" r:id="rId15"/>
    <p:sldId id="374" r:id="rId16"/>
    <p:sldId id="376" r:id="rId17"/>
    <p:sldId id="364" r:id="rId18"/>
    <p:sldId id="365" r:id="rId19"/>
    <p:sldId id="363" r:id="rId20"/>
    <p:sldId id="330" r:id="rId21"/>
    <p:sldId id="290" r:id="rId22"/>
    <p:sldId id="339" r:id="rId23"/>
    <p:sldId id="340" r:id="rId24"/>
    <p:sldId id="342" r:id="rId25"/>
    <p:sldId id="294" r:id="rId26"/>
    <p:sldId id="331" r:id="rId27"/>
    <p:sldId id="368" r:id="rId28"/>
    <p:sldId id="383" r:id="rId29"/>
    <p:sldId id="384" r:id="rId30"/>
    <p:sldId id="385" r:id="rId31"/>
    <p:sldId id="386" r:id="rId32"/>
    <p:sldId id="387" r:id="rId33"/>
    <p:sldId id="388" r:id="rId34"/>
    <p:sldId id="389" r:id="rId35"/>
    <p:sldId id="393" r:id="rId36"/>
    <p:sldId id="394" r:id="rId37"/>
    <p:sldId id="395" r:id="rId38"/>
    <p:sldId id="396" r:id="rId39"/>
    <p:sldId id="390" r:id="rId40"/>
    <p:sldId id="391" r:id="rId41"/>
    <p:sldId id="400" r:id="rId42"/>
    <p:sldId id="392" r:id="rId43"/>
  </p:sldIdLst>
  <p:sldSz cx="12192000" cy="6858000"/>
  <p:notesSz cx="6858000" cy="9144000"/>
  <p:custDataLst>
    <p:tags r:id="rId4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03B"/>
    <a:srgbClr val="E7B909"/>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01" autoAdjust="0"/>
    <p:restoredTop sz="85112" autoAdjust="0"/>
  </p:normalViewPr>
  <p:slideViewPr>
    <p:cSldViewPr snapToGrid="0" showGuides="1">
      <p:cViewPr varScale="1">
        <p:scale>
          <a:sx n="94" d="100"/>
          <a:sy n="94" d="100"/>
        </p:scale>
        <p:origin x="1158" y="90"/>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gs" Target="tags/tag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2026-04-28</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4/28/2026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03’s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19</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three questions for each other.  Please share your answers to the questions.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20</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24</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25</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27</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group activity:</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DIVIDE the participants </a:t>
            </a:r>
            <a:r>
              <a:rPr lang="en-US" dirty="0"/>
              <a:t>into small groups, e.g., 3-5. </a:t>
            </a:r>
          </a:p>
          <a:p>
            <a:pPr marL="685800" lvl="1" indent="-228600">
              <a:buFont typeface="+mj-lt"/>
              <a:buAutoNum type="arabicPeriod"/>
            </a:pPr>
            <a:r>
              <a:rPr lang="en-US" dirty="0"/>
              <a:t>STATE the question - 'What are you hearing at jobsites?’ Participants will share their answers within their groups.</a:t>
            </a:r>
          </a:p>
          <a:p>
            <a:pPr marL="685800" lvl="1" indent="-228600">
              <a:buFont typeface="+mj-lt"/>
              <a:buAutoNum type="arabicPeriod"/>
            </a:pPr>
            <a:r>
              <a:rPr lang="en-US" dirty="0"/>
              <a:t>ENSURE that there is a group leader who will summarize the discussion.</a:t>
            </a:r>
          </a:p>
          <a:p>
            <a:pPr marL="685800" lvl="1" indent="-228600">
              <a:buFont typeface="+mj-lt"/>
              <a:buAutoNum type="arabicPeriod"/>
            </a:pPr>
            <a:r>
              <a:rPr lang="en-US" dirty="0"/>
              <a:t>DEBRIEF and call the leader by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80000"/>
              </a:lnSpc>
              <a:spcBef>
                <a:spcPts val="0"/>
              </a:spcBef>
              <a:spcAft>
                <a:spcPts val="0"/>
              </a:spcAft>
              <a:buClrTx/>
              <a:buSzTx/>
              <a:buFontTx/>
              <a:buNone/>
              <a:tabLst/>
              <a:defRPr/>
            </a:pPr>
            <a:r>
              <a:rPr lang="en-CA" dirty="0"/>
              <a:t>ASK – What is your role as a union steward?</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415914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EMPHASIZE  the role of a steward in the Building Union Power Critical to the program’s success.</a:t>
            </a:r>
          </a:p>
          <a:p>
            <a:pPr marL="171450" indent="-171450">
              <a:buFont typeface="Arial" panose="020B0604020202020204" pitchFamily="34" charset="0"/>
              <a:buChar char="•"/>
            </a:pPr>
            <a:r>
              <a:rPr lang="en-US" dirty="0"/>
              <a:t>Representative for fellow union members in the workplace, ensuring their rights and contract provisions are upheld. </a:t>
            </a:r>
          </a:p>
          <a:p>
            <a:pPr marL="171450" indent="-171450">
              <a:buFont typeface="Arial" panose="020B0604020202020204" pitchFamily="34" charset="0"/>
              <a:buChar char="•"/>
            </a:pPr>
            <a:r>
              <a:rPr lang="en-US" dirty="0"/>
              <a:t>Stewards serve as the first point of contact for members, addressing workplace issues, communicating union information, and advocating for their needs. This makes stewards crucial for building trust and engagement within the union.</a:t>
            </a:r>
          </a:p>
          <a:p>
            <a:pPr marL="171450" indent="-171450">
              <a:buFont typeface="Arial" panose="020B0604020202020204" pitchFamily="34" charset="0"/>
              <a:buChar char="•"/>
            </a:pPr>
            <a:r>
              <a:rPr lang="en-US" dirty="0"/>
              <a:t>Leader and messenger of the IUPAT’s mission and value statement</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7</a:t>
            </a:fld>
            <a:endParaRPr lang="en-US" dirty="0"/>
          </a:p>
        </p:txBody>
      </p:sp>
    </p:spTree>
    <p:extLst>
      <p:ext uri="{BB962C8B-B14F-4D97-AF65-F5344CB8AC3E}">
        <p14:creationId xmlns:p14="http://schemas.microsoft.com/office/powerpoint/2010/main" val="312594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Key Responsibilities of a Steward.</a:t>
            </a:r>
          </a:p>
          <a:p>
            <a:pPr marL="628650" lvl="1" indent="-171450">
              <a:buFont typeface="Arial" panose="020B0604020202020204" pitchFamily="34" charset="0"/>
              <a:buChar char="•"/>
            </a:pPr>
            <a:r>
              <a:rPr lang="en-US" dirty="0"/>
              <a:t>Representing Members: Stewards act as the primary link between members and the union leadership, advocating for their concerns and rights in the workplace. </a:t>
            </a:r>
          </a:p>
          <a:p>
            <a:pPr marL="628650" lvl="1" indent="-171450">
              <a:buFont typeface="Arial" panose="020B0604020202020204" pitchFamily="34" charset="0"/>
              <a:buChar char="•"/>
            </a:pPr>
            <a:r>
              <a:rPr lang="en-US" dirty="0"/>
              <a:t>Enforcing the Contract: They ensure that all members are aware of and adhere to the collective bargaining agreement (CBA) and that their rights under the contract are protected. </a:t>
            </a:r>
          </a:p>
          <a:p>
            <a:pPr marL="628650" lvl="1" indent="-171450">
              <a:buFont typeface="Arial" panose="020B0604020202020204" pitchFamily="34" charset="0"/>
              <a:buChar char="•"/>
            </a:pPr>
            <a:r>
              <a:rPr lang="en-US" dirty="0"/>
              <a:t>Resolving Workplace Issues: Stewards investigate and help resolve workplace problems, grievances, and disputes between members and employers. </a:t>
            </a:r>
          </a:p>
          <a:p>
            <a:pPr marL="628650" lvl="1" indent="-171450">
              <a:buFont typeface="Arial" panose="020B0604020202020204" pitchFamily="34" charset="0"/>
              <a:buChar char="•"/>
            </a:pPr>
            <a:r>
              <a:rPr lang="en-US" dirty="0"/>
              <a:t>Communicating Information: They disseminate information about union meetings, events, workplace actions, and political issues to members.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Educating Members: Stewards inform members about their rights, responsibilities, available resources, and benefits of union membership. </a:t>
            </a:r>
            <a:endParaRPr lang="en-CA" dirty="0"/>
          </a:p>
          <a:p>
            <a:pPr marL="628650" lvl="1" indent="-171450">
              <a:buFont typeface="Arial" panose="020B0604020202020204" pitchFamily="34" charset="0"/>
              <a:buChar char="•"/>
            </a:pPr>
            <a:r>
              <a:rPr lang="en-US" dirty="0"/>
              <a:t>Building a Strong Union: By effectively representing members and fostering communication, stewards contribute to a stronger and more engaged union. Effective stewards are essential for building a strong and vibrant union by empowering members and advocating for their interests.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8</a:t>
            </a:fld>
            <a:endParaRPr lang="en-US" dirty="0"/>
          </a:p>
        </p:txBody>
      </p:sp>
    </p:spTree>
    <p:extLst>
      <p:ext uri="{BB962C8B-B14F-4D97-AF65-F5344CB8AC3E}">
        <p14:creationId xmlns:p14="http://schemas.microsoft.com/office/powerpoint/2010/main" val="3087069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7638020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2" name="Google Shape;63;p1">
            <a:extLst>
              <a:ext uri="{FF2B5EF4-FFF2-40B4-BE49-F238E27FC236}">
                <a16:creationId xmlns:a16="http://schemas.microsoft.com/office/drawing/2014/main" id="{63DFB433-D7C7-4BD6-A3F8-2FF277D92147}"/>
              </a:ext>
            </a:extLst>
          </p:cNvPr>
          <p:cNvPicPr preferRelativeResize="0"/>
          <p:nvPr userDrawn="1"/>
        </p:nvPicPr>
        <p:blipFill>
          <a:blip r:embed="rId2">
            <a:alphaModFix/>
          </a:blip>
          <a:stretch>
            <a:fillRect/>
          </a:stretch>
        </p:blipFill>
        <p:spPr>
          <a:xfrm>
            <a:off x="3941125" y="6153912"/>
            <a:ext cx="466283" cy="68954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F7DE25F9-26E5-4259-B0D8-07B75555C7CF}"/>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6DA63543-61FF-4C69-99C2-8C2BFCC884F1}"/>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4/28/2026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99669"/>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12.xml"/><Relationship Id="rId5" Type="http://schemas.openxmlformats.org/officeDocument/2006/relationships/image" Target="../media/image13.pn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13.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14.xml"/><Relationship Id="rId5" Type="http://schemas.openxmlformats.org/officeDocument/2006/relationships/image" Target="../media/image13.pn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13.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13.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8.xml"/><Relationship Id="rId5" Type="http://schemas.openxmlformats.org/officeDocument/2006/relationships/image" Target="../media/image28.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3.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13.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2.xml"/><Relationship Id="rId7" Type="http://schemas.openxmlformats.org/officeDocument/2006/relationships/image" Target="../media/image12.jpe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13.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1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13.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5.jpeg"/><Relationship Id="rId5" Type="http://schemas.openxmlformats.org/officeDocument/2006/relationships/image" Target="../media/image34.jp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5.xml"/><Relationship Id="rId6" Type="http://schemas.openxmlformats.org/officeDocument/2006/relationships/image" Target="../media/image13.png"/><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26.xml"/><Relationship Id="rId5" Type="http://schemas.openxmlformats.org/officeDocument/2006/relationships/image" Target="../media/image13.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41.jpeg"/><Relationship Id="rId2" Type="http://schemas.openxmlformats.org/officeDocument/2006/relationships/slideLayout" Target="../slideLayouts/slideLayout1.xml"/><Relationship Id="rId1" Type="http://schemas.openxmlformats.org/officeDocument/2006/relationships/tags" Target="../tags/tag27.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5" Type="http://schemas.openxmlformats.org/officeDocument/2006/relationships/image" Target="../media/image13.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13.png"/><Relationship Id="rId2" Type="http://schemas.openxmlformats.org/officeDocument/2006/relationships/slideLayout" Target="../slideLayouts/slideLayout3.xml"/><Relationship Id="rId1" Type="http://schemas.openxmlformats.org/officeDocument/2006/relationships/tags" Target="../tags/tag29.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29.xml"/><Relationship Id="rId7" Type="http://schemas.openxmlformats.org/officeDocument/2006/relationships/image" Target="../media/image49.png"/><Relationship Id="rId2" Type="http://schemas.openxmlformats.org/officeDocument/2006/relationships/slideLayout" Target="../slideLayouts/slideLayout3.xml"/><Relationship Id="rId1" Type="http://schemas.openxmlformats.org/officeDocument/2006/relationships/tags" Target="../tags/tag30.xml"/><Relationship Id="rId6" Type="http://schemas.openxmlformats.org/officeDocument/2006/relationships/image" Target="../media/image48.png"/><Relationship Id="rId11" Type="http://schemas.openxmlformats.org/officeDocument/2006/relationships/image" Target="../media/image1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13.png"/><Relationship Id="rId5" Type="http://schemas.openxmlformats.org/officeDocument/2006/relationships/image" Target="../media/image54.png"/><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32.xml"/><Relationship Id="rId5" Type="http://schemas.openxmlformats.org/officeDocument/2006/relationships/image" Target="../media/image13.pn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3.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3.pn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3.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13.pn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37.xml"/><Relationship Id="rId5" Type="http://schemas.openxmlformats.org/officeDocument/2006/relationships/image" Target="../media/image13.png"/><Relationship Id="rId4" Type="http://schemas.openxmlformats.org/officeDocument/2006/relationships/image" Target="../media/image60.jp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1.jpg"/></Relationships>
</file>

<file path=ppt/slides/_rels/slide3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38.xml"/><Relationship Id="rId7" Type="http://schemas.openxmlformats.org/officeDocument/2006/relationships/image" Target="../media/image64.png"/><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13.png"/><Relationship Id="rId10" Type="http://schemas.openxmlformats.org/officeDocument/2006/relationships/image" Target="../media/image67.png"/><Relationship Id="rId4" Type="http://schemas.openxmlformats.org/officeDocument/2006/relationships/image" Target="../media/image62.png"/><Relationship Id="rId9" Type="http://schemas.openxmlformats.org/officeDocument/2006/relationships/image" Target="../media/image66.png"/></Relationships>
</file>

<file path=ppt/slides/_rels/slide3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39.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0.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61.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13.pn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3.pn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21.jpeg"/><Relationship Id="rId5" Type="http://schemas.openxmlformats.org/officeDocument/2006/relationships/image" Target="../media/image20.jp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98612" y="5232374"/>
            <a:ext cx="12290612"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9404" y="4122858"/>
            <a:ext cx="1601323" cy="160132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643128" y="529272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1057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Stewards</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43634" y="4053645"/>
            <a:ext cx="1046464" cy="1693193"/>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13959"/>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10662"/>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CC0C0284-7092-4075-8485-82B29D7FA448}"/>
              </a:ext>
            </a:extLst>
          </p:cNvPr>
          <p:cNvSpPr txBox="1"/>
          <p:nvPr/>
        </p:nvSpPr>
        <p:spPr>
          <a:xfrm>
            <a:off x="10339404" y="3600735"/>
            <a:ext cx="142721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03</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CAD14327-CE9D-4B6C-A8C4-824DE580DF05}"/>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5" name="Footer Placeholder 1">
            <a:extLst>
              <a:ext uri="{FF2B5EF4-FFF2-40B4-BE49-F238E27FC236}">
                <a16:creationId xmlns:a16="http://schemas.microsoft.com/office/drawing/2014/main" id="{9BBC60D6-B3B7-45FD-96BB-31C344C38201}"/>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6" name="Picture 15">
            <a:extLst>
              <a:ext uri="{FF2B5EF4-FFF2-40B4-BE49-F238E27FC236}">
                <a16:creationId xmlns:a16="http://schemas.microsoft.com/office/drawing/2014/main" id="{F02C626F-C20A-4321-BE7E-DF01A64A5C8E}"/>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2" name="Footer Placeholder 1">
            <a:extLst>
              <a:ext uri="{FF2B5EF4-FFF2-40B4-BE49-F238E27FC236}">
                <a16:creationId xmlns:a16="http://schemas.microsoft.com/office/drawing/2014/main" id="{3BD11FD8-C81D-43EC-8578-13EE0AAB730E}"/>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4" name="Picture 13">
            <a:extLst>
              <a:ext uri="{FF2B5EF4-FFF2-40B4-BE49-F238E27FC236}">
                <a16:creationId xmlns:a16="http://schemas.microsoft.com/office/drawing/2014/main" id="{62AFFC31-335F-4058-A744-253EEB5BA2A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6" name="Footer Placeholder 1">
            <a:extLst>
              <a:ext uri="{FF2B5EF4-FFF2-40B4-BE49-F238E27FC236}">
                <a16:creationId xmlns:a16="http://schemas.microsoft.com/office/drawing/2014/main" id="{8A23336B-AD33-4838-84B2-0517835FC4CA}"/>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7" name="Picture 16">
            <a:extLst>
              <a:ext uri="{FF2B5EF4-FFF2-40B4-BE49-F238E27FC236}">
                <a16:creationId xmlns:a16="http://schemas.microsoft.com/office/drawing/2014/main" id="{C79C3042-EDA2-46C8-BEC1-BFDF6A1C3AC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1">
            <a:extLst>
              <a:ext uri="{FF2B5EF4-FFF2-40B4-BE49-F238E27FC236}">
                <a16:creationId xmlns:a16="http://schemas.microsoft.com/office/drawing/2014/main" id="{754564D6-45AC-46EA-BB65-711576703EC4}"/>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2" name="Picture 11">
            <a:extLst>
              <a:ext uri="{FF2B5EF4-FFF2-40B4-BE49-F238E27FC236}">
                <a16:creationId xmlns:a16="http://schemas.microsoft.com/office/drawing/2014/main" id="{5701E708-0612-45AB-8A80-45F04B4B3FD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7" name="Footer Placeholder 1">
            <a:extLst>
              <a:ext uri="{FF2B5EF4-FFF2-40B4-BE49-F238E27FC236}">
                <a16:creationId xmlns:a16="http://schemas.microsoft.com/office/drawing/2014/main" id="{71052103-2AD0-41A6-8DC4-AD29196EA76D}"/>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2EB3DE36-B9A5-4BFD-91C9-12EBDAEF5CD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5" name="Footer Placeholder 1">
            <a:extLst>
              <a:ext uri="{FF2B5EF4-FFF2-40B4-BE49-F238E27FC236}">
                <a16:creationId xmlns:a16="http://schemas.microsoft.com/office/drawing/2014/main" id="{1261BCB4-37CA-4E29-A820-B94B82CA2B7F}"/>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0" name="Picture 19">
            <a:extLst>
              <a:ext uri="{FF2B5EF4-FFF2-40B4-BE49-F238E27FC236}">
                <a16:creationId xmlns:a16="http://schemas.microsoft.com/office/drawing/2014/main" id="{409C7ACA-9748-4859-965A-A591EB61DD7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03 </a:t>
            </a:r>
            <a:r>
              <a:rPr lang="en-CA" dirty="0"/>
              <a:t>Membership Trend</a:t>
            </a:r>
          </a:p>
        </p:txBody>
      </p:sp>
      <p:sp>
        <p:nvSpPr>
          <p:cNvPr id="7" name="Footer Placeholder 1">
            <a:extLst>
              <a:ext uri="{FF2B5EF4-FFF2-40B4-BE49-F238E27FC236}">
                <a16:creationId xmlns:a16="http://schemas.microsoft.com/office/drawing/2014/main" id="{9D80A2ED-DE8A-46CD-8503-23CF2D63D9A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F93FF4BA-9050-47B6-9660-D9069A27F0F2}"/>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6" name="Picture 5" descr="A graph showing the number of members&#10;&#10;AI-generated content may be incorrect.">
            <a:extLst>
              <a:ext uri="{FF2B5EF4-FFF2-40B4-BE49-F238E27FC236}">
                <a16:creationId xmlns:a16="http://schemas.microsoft.com/office/drawing/2014/main" id="{18485240-6F8F-D78D-84F9-6BAACBF8EC4F}"/>
              </a:ext>
            </a:extLst>
          </p:cNvPr>
          <p:cNvPicPr>
            <a:picLocks noChangeAspect="1"/>
          </p:cNvPicPr>
          <p:nvPr/>
        </p:nvPicPr>
        <p:blipFill>
          <a:blip r:embed="rId5">
            <a:extLst>
              <a:ext uri="{28A0092B-C50C-407E-A947-70E740481C1C}">
                <a14:useLocalDpi xmlns:a14="http://schemas.microsoft.com/office/drawing/2010/main" val="0"/>
              </a:ext>
            </a:extLst>
          </a:blip>
          <a:srcRect l="1233" t="1753" r="1317" b="10965"/>
          <a:stretch/>
        </p:blipFill>
        <p:spPr>
          <a:xfrm>
            <a:off x="1821208" y="927469"/>
            <a:ext cx="7635183" cy="4962466"/>
          </a:xfrm>
          <a:prstGeom prst="rect">
            <a:avLst/>
          </a:prstGeom>
        </p:spPr>
      </p:pic>
      <p:pic>
        <p:nvPicPr>
          <p:cNvPr id="8" name="Picture 7">
            <a:extLst>
              <a:ext uri="{FF2B5EF4-FFF2-40B4-BE49-F238E27FC236}">
                <a16:creationId xmlns:a16="http://schemas.microsoft.com/office/drawing/2014/main" id="{7A0F24A9-75DC-9D56-7716-24E4A62BA35A}"/>
              </a:ext>
            </a:extLst>
          </p:cNvPr>
          <p:cNvPicPr>
            <a:picLocks noChangeAspect="1"/>
          </p:cNvPicPr>
          <p:nvPr/>
        </p:nvPicPr>
        <p:blipFill rotWithShape="1">
          <a:blip r:embed="rId6">
            <a:extLst>
              <a:ext uri="{28A0092B-C50C-407E-A947-70E740481C1C}">
                <a14:useLocalDpi xmlns:a14="http://schemas.microsoft.com/office/drawing/2010/main" val="0"/>
              </a:ext>
            </a:extLst>
          </a:blip>
          <a:srcRect l="2678" t="92809" r="3027" b="1796"/>
          <a:stretch/>
        </p:blipFill>
        <p:spPr>
          <a:xfrm>
            <a:off x="2079901" y="5861360"/>
            <a:ext cx="7397730" cy="262741"/>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8" name="Footer Placeholder 1">
            <a:extLst>
              <a:ext uri="{FF2B5EF4-FFF2-40B4-BE49-F238E27FC236}">
                <a16:creationId xmlns:a16="http://schemas.microsoft.com/office/drawing/2014/main" id="{FF7937FA-8D4F-4A63-862A-6EEBE0F85FD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4214FF27-CD84-4775-8570-24BE36BE4EF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8" name="Footer Placeholder 1">
            <a:extLst>
              <a:ext uri="{FF2B5EF4-FFF2-40B4-BE49-F238E27FC236}">
                <a16:creationId xmlns:a16="http://schemas.microsoft.com/office/drawing/2014/main" id="{D7CF144A-8C27-4020-BD6A-7591F5E09B7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591318DE-250E-42FE-BE51-AB63813320F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5" name="Picture 4">
            <a:extLst>
              <a:ext uri="{FF2B5EF4-FFF2-40B4-BE49-F238E27FC236}">
                <a16:creationId xmlns:a16="http://schemas.microsoft.com/office/drawing/2014/main" id="{30B36E2D-D8C9-4718-ACBE-228355B74E64}"/>
              </a:ext>
            </a:extLst>
          </p:cNvPr>
          <p:cNvPicPr>
            <a:picLocks noChangeAspect="1"/>
          </p:cNvPicPr>
          <p:nvPr/>
        </p:nvPicPr>
        <p:blipFill rotWithShape="1">
          <a:blip r:embed="rId5"/>
          <a:srcRect/>
          <a:stretch/>
        </p:blipFill>
        <p:spPr>
          <a:xfrm>
            <a:off x="1331098" y="1142062"/>
            <a:ext cx="5558950" cy="1119789"/>
          </a:xfrm>
          <a:prstGeom prst="rect">
            <a:avLst/>
          </a:prstGeom>
        </p:spPr>
      </p:pic>
      <p:pic>
        <p:nvPicPr>
          <p:cNvPr id="7" name="Picture 6">
            <a:extLst>
              <a:ext uri="{FF2B5EF4-FFF2-40B4-BE49-F238E27FC236}">
                <a16:creationId xmlns:a16="http://schemas.microsoft.com/office/drawing/2014/main" id="{1AD4C7CD-9A29-4507-92C9-F1F305C42662}"/>
              </a:ext>
            </a:extLst>
          </p:cNvPr>
          <p:cNvPicPr>
            <a:picLocks noChangeAspect="1"/>
          </p:cNvPicPr>
          <p:nvPr/>
        </p:nvPicPr>
        <p:blipFill>
          <a:blip r:embed="rId6"/>
          <a:stretch>
            <a:fillRect/>
          </a:stretch>
        </p:blipFill>
        <p:spPr>
          <a:xfrm>
            <a:off x="1331098" y="3917418"/>
            <a:ext cx="9646609" cy="1785177"/>
          </a:xfrm>
          <a:prstGeom prst="rect">
            <a:avLst/>
          </a:prstGeom>
        </p:spPr>
      </p:pic>
      <p:pic>
        <p:nvPicPr>
          <p:cNvPr id="27" name="Picture 2" descr="Is This What Getting to Know you Feels Like? -">
            <a:extLst>
              <a:ext uri="{FF2B5EF4-FFF2-40B4-BE49-F238E27FC236}">
                <a16:creationId xmlns:a16="http://schemas.microsoft.com/office/drawing/2014/main" id="{2C3B489F-AA41-4D59-A9BE-1B519D0BF51C}"/>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40146" y="-246691"/>
            <a:ext cx="4771952" cy="24931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0AE4C56-82D1-4F8D-8E31-DC95AA696AC5}"/>
              </a:ext>
            </a:extLst>
          </p:cNvPr>
          <p:cNvPicPr>
            <a:picLocks noChangeAspect="1"/>
          </p:cNvPicPr>
          <p:nvPr/>
        </p:nvPicPr>
        <p:blipFill rotWithShape="1">
          <a:blip r:embed="rId8"/>
          <a:srcRect t="13588"/>
          <a:stretch/>
        </p:blipFill>
        <p:spPr>
          <a:xfrm>
            <a:off x="10001125" y="6469466"/>
            <a:ext cx="633692" cy="382484"/>
          </a:xfrm>
          <a:prstGeom prst="rect">
            <a:avLst/>
          </a:prstGeom>
        </p:spPr>
      </p:pic>
      <p:pic>
        <p:nvPicPr>
          <p:cNvPr id="8" name="Picture 7">
            <a:extLst>
              <a:ext uri="{FF2B5EF4-FFF2-40B4-BE49-F238E27FC236}">
                <a16:creationId xmlns:a16="http://schemas.microsoft.com/office/drawing/2014/main" id="{46F24CE0-1596-4274-B038-BD215E465F9B}"/>
              </a:ext>
            </a:extLst>
          </p:cNvPr>
          <p:cNvPicPr>
            <a:picLocks noChangeAspect="1"/>
          </p:cNvPicPr>
          <p:nvPr/>
        </p:nvPicPr>
        <p:blipFill>
          <a:blip r:embed="rId9"/>
          <a:stretch>
            <a:fillRect/>
          </a:stretch>
        </p:blipFill>
        <p:spPr>
          <a:xfrm>
            <a:off x="1331098" y="2254809"/>
            <a:ext cx="8992137" cy="1662609"/>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8" name="Footer Placeholder 1">
            <a:extLst>
              <a:ext uri="{FF2B5EF4-FFF2-40B4-BE49-F238E27FC236}">
                <a16:creationId xmlns:a16="http://schemas.microsoft.com/office/drawing/2014/main" id="{D47FD58A-5A79-49C3-BBBB-C83C118C01E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C7C995BB-2F3E-40F9-8540-8161ABDBCA9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8" name="Footer Placeholder 1">
            <a:extLst>
              <a:ext uri="{FF2B5EF4-FFF2-40B4-BE49-F238E27FC236}">
                <a16:creationId xmlns:a16="http://schemas.microsoft.com/office/drawing/2014/main" id="{0CE08336-E941-412B-B3E1-EEDCB59EE46D}"/>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11DA6C9F-74E1-49BA-9A1E-55C348540F5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0" name="Footer Placeholder 1">
            <a:extLst>
              <a:ext uri="{FF2B5EF4-FFF2-40B4-BE49-F238E27FC236}">
                <a16:creationId xmlns:a16="http://schemas.microsoft.com/office/drawing/2014/main" id="{8A53F476-8502-4079-9887-B434C1AC4CA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5" name="Picture 14">
            <a:extLst>
              <a:ext uri="{FF2B5EF4-FFF2-40B4-BE49-F238E27FC236}">
                <a16:creationId xmlns:a16="http://schemas.microsoft.com/office/drawing/2014/main" id="{C5A14169-5EC5-4FD8-86C4-E8DF69DB070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6" name="Footer Placeholder 1">
            <a:extLst>
              <a:ext uri="{FF2B5EF4-FFF2-40B4-BE49-F238E27FC236}">
                <a16:creationId xmlns:a16="http://schemas.microsoft.com/office/drawing/2014/main" id="{37838941-7D26-4B70-A84B-00B4D01C9F58}"/>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9" name="Picture 8">
            <a:extLst>
              <a:ext uri="{FF2B5EF4-FFF2-40B4-BE49-F238E27FC236}">
                <a16:creationId xmlns:a16="http://schemas.microsoft.com/office/drawing/2014/main" id="{8F1027E3-A101-46E7-BB1C-6A2D2DE760A1}"/>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6" name="Footer Placeholder 1">
            <a:extLst>
              <a:ext uri="{FF2B5EF4-FFF2-40B4-BE49-F238E27FC236}">
                <a16:creationId xmlns:a16="http://schemas.microsoft.com/office/drawing/2014/main" id="{F8653F0E-EF19-4F06-A271-E2ED4CAA8D0F}"/>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83EA714E-C49A-4CD3-8F5A-38A1FB722E3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05</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7" name="Footer Placeholder 1">
            <a:extLst>
              <a:ext uri="{FF2B5EF4-FFF2-40B4-BE49-F238E27FC236}">
                <a16:creationId xmlns:a16="http://schemas.microsoft.com/office/drawing/2014/main" id="{510CEED6-52E2-4EF8-A61C-610309D04A6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6D771675-6812-49B8-BE4B-6E48070E4F6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1">
            <a:extLst>
              <a:ext uri="{FF2B5EF4-FFF2-40B4-BE49-F238E27FC236}">
                <a16:creationId xmlns:a16="http://schemas.microsoft.com/office/drawing/2014/main" id="{DAB46214-1199-4D8B-A1D9-C23E7102F091}"/>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37B57B3A-0904-40FD-9A7A-CCFB82FA5CEB}"/>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8" name="Footer Placeholder 1">
            <a:extLst>
              <a:ext uri="{FF2B5EF4-FFF2-40B4-BE49-F238E27FC236}">
                <a16:creationId xmlns:a16="http://schemas.microsoft.com/office/drawing/2014/main" id="{F7E31DAD-7D1B-40D5-851F-D65A4FE53C5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9" name="Picture 18">
            <a:extLst>
              <a:ext uri="{FF2B5EF4-FFF2-40B4-BE49-F238E27FC236}">
                <a16:creationId xmlns:a16="http://schemas.microsoft.com/office/drawing/2014/main" id="{28F5C860-480D-4570-AE20-655A7842A1E6}"/>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dirty="0">
                <a:solidFill>
                  <a:srgbClr val="FFD03B"/>
                </a:solidFill>
                <a:latin typeface="Open Sans" panose="020B0606030504020204" pitchFamily="34" charset="0"/>
                <a:ea typeface="Open Sans" panose="020B0606030504020204" pitchFamily="34" charset="0"/>
                <a:cs typeface="Open Sans" panose="020B0606030504020204" pitchFamily="34" charset="0"/>
              </a:rPr>
              <a:t>"</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1057 Building Union Power - Stewards</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4" name="Footer Placeholder 1">
            <a:extLst>
              <a:ext uri="{FF2B5EF4-FFF2-40B4-BE49-F238E27FC236}">
                <a16:creationId xmlns:a16="http://schemas.microsoft.com/office/drawing/2014/main" id="{12F4B5F8-1C00-4556-B43E-BAE23F19F5F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5" name="Picture 14">
            <a:extLst>
              <a:ext uri="{FF2B5EF4-FFF2-40B4-BE49-F238E27FC236}">
                <a16:creationId xmlns:a16="http://schemas.microsoft.com/office/drawing/2014/main" id="{FCB2C5DE-9247-4ACB-AA59-4142AD29259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0" name="Footer Placeholder 1">
            <a:extLst>
              <a:ext uri="{FF2B5EF4-FFF2-40B4-BE49-F238E27FC236}">
                <a16:creationId xmlns:a16="http://schemas.microsoft.com/office/drawing/2014/main" id="{966EF7AD-000A-41A0-A71C-D60E2CC72AD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3" name="Picture 12">
            <a:extLst>
              <a:ext uri="{FF2B5EF4-FFF2-40B4-BE49-F238E27FC236}">
                <a16:creationId xmlns:a16="http://schemas.microsoft.com/office/drawing/2014/main" id="{521AD423-FF61-4DD7-A41C-C867BDA18EFA}"/>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6" name="Footer Placeholder 1">
            <a:extLst>
              <a:ext uri="{FF2B5EF4-FFF2-40B4-BE49-F238E27FC236}">
                <a16:creationId xmlns:a16="http://schemas.microsoft.com/office/drawing/2014/main" id="{09CD602F-A69C-457F-9664-06767803D272}"/>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7" name="Picture 6">
            <a:extLst>
              <a:ext uri="{FF2B5EF4-FFF2-40B4-BE49-F238E27FC236}">
                <a16:creationId xmlns:a16="http://schemas.microsoft.com/office/drawing/2014/main" id="{BAB2C571-FA4E-4142-AA52-59A03832FE0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9" name="Footer Placeholder 1">
            <a:extLst>
              <a:ext uri="{FF2B5EF4-FFF2-40B4-BE49-F238E27FC236}">
                <a16:creationId xmlns:a16="http://schemas.microsoft.com/office/drawing/2014/main" id="{253BBAFB-A7CA-45DA-B9A6-F0A7216CF07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233BA5FD-5221-4A45-B041-7D18122CC94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7" name="Footer Placeholder 1">
            <a:extLst>
              <a:ext uri="{FF2B5EF4-FFF2-40B4-BE49-F238E27FC236}">
                <a16:creationId xmlns:a16="http://schemas.microsoft.com/office/drawing/2014/main" id="{04203CC5-B686-4F64-87FC-FECAA229B2C9}"/>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EB796CDE-C2F7-452E-8444-BB433F63A08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6" name="Footer Placeholder 1">
            <a:extLst>
              <a:ext uri="{FF2B5EF4-FFF2-40B4-BE49-F238E27FC236}">
                <a16:creationId xmlns:a16="http://schemas.microsoft.com/office/drawing/2014/main" id="{F1BC9F05-8592-48D9-B143-CA21D118313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6EC28BBB-BDCA-4663-9D8F-15E7A93E2D1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t>
            </a:r>
            <a:r>
              <a:rPr lang="en-CA" dirty="0"/>
              <a:t>Active Listening</a:t>
            </a:r>
          </a:p>
        </p:txBody>
      </p:sp>
      <p:pic>
        <p:nvPicPr>
          <p:cNvPr id="3" name="Picture 2">
            <a:extLst>
              <a:ext uri="{FF2B5EF4-FFF2-40B4-BE49-F238E27FC236}">
                <a16:creationId xmlns:a16="http://schemas.microsoft.com/office/drawing/2014/main" id="{1064E5B8-9995-4C05-AA95-082AF08BB79E}"/>
              </a:ext>
            </a:extLst>
          </p:cNvPr>
          <p:cNvPicPr>
            <a:picLocks noChangeAspect="1"/>
          </p:cNvPicPr>
          <p:nvPr/>
        </p:nvPicPr>
        <p:blipFill rotWithShape="1">
          <a:blip r:embed="rId4"/>
          <a:srcRect t="6346" b="3584"/>
          <a:stretch/>
        </p:blipFill>
        <p:spPr>
          <a:xfrm>
            <a:off x="2212065" y="1112440"/>
            <a:ext cx="7780229" cy="4932760"/>
          </a:xfrm>
          <a:prstGeom prst="rect">
            <a:avLst/>
          </a:prstGeom>
        </p:spPr>
      </p:pic>
      <p:sp>
        <p:nvSpPr>
          <p:cNvPr id="7" name="Footer Placeholder 1">
            <a:extLst>
              <a:ext uri="{FF2B5EF4-FFF2-40B4-BE49-F238E27FC236}">
                <a16:creationId xmlns:a16="http://schemas.microsoft.com/office/drawing/2014/main" id="{DF5E2498-86E1-4A19-9348-AA588DE2D3B2}"/>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87078C21-6FBA-4B28-A713-419B837699E7}"/>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8" name="Footer Placeholder 1">
            <a:extLst>
              <a:ext uri="{FF2B5EF4-FFF2-40B4-BE49-F238E27FC236}">
                <a16:creationId xmlns:a16="http://schemas.microsoft.com/office/drawing/2014/main" id="{FDAA0E65-089B-4CA6-A181-FB7C3DF5193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2" name="Picture 11">
            <a:extLst>
              <a:ext uri="{FF2B5EF4-FFF2-40B4-BE49-F238E27FC236}">
                <a16:creationId xmlns:a16="http://schemas.microsoft.com/office/drawing/2014/main" id="{B1362846-4C18-436F-9074-CD2DC3F082B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3" name="Footer Placeholder 1">
            <a:extLst>
              <a:ext uri="{FF2B5EF4-FFF2-40B4-BE49-F238E27FC236}">
                <a16:creationId xmlns:a16="http://schemas.microsoft.com/office/drawing/2014/main" id="{1BA26EB8-1DF8-4C78-91FF-C3C3800BED09}"/>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sp>
        <p:nvSpPr>
          <p:cNvPr id="21" name="Rectangle: Rounded Corners 20">
            <a:extLst>
              <a:ext uri="{FF2B5EF4-FFF2-40B4-BE49-F238E27FC236}">
                <a16:creationId xmlns:a16="http://schemas.microsoft.com/office/drawing/2014/main" id="{9512E577-C191-4BC8-B12B-E40DD0BA1E75}"/>
              </a:ext>
            </a:extLst>
          </p:cNvPr>
          <p:cNvSpPr/>
          <p:nvPr/>
        </p:nvSpPr>
        <p:spPr>
          <a:xfrm>
            <a:off x="485921"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DF491917-DD99-424D-8996-1FF592BE65CC}"/>
              </a:ext>
            </a:extLst>
          </p:cNvPr>
          <p:cNvSpPr txBox="1"/>
          <p:nvPr/>
        </p:nvSpPr>
        <p:spPr>
          <a:xfrm>
            <a:off x="588302"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2900DB7A-F055-4DB3-B12A-CA666D1BDE8E}"/>
              </a:ext>
            </a:extLst>
          </p:cNvPr>
          <p:cNvSpPr txBox="1"/>
          <p:nvPr/>
        </p:nvSpPr>
        <p:spPr>
          <a:xfrm>
            <a:off x="2635733"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66FD2FDE-3B95-4A64-B3CE-DC8A0452E929}"/>
              </a:ext>
            </a:extLst>
          </p:cNvPr>
          <p:cNvSpPr txBox="1"/>
          <p:nvPr/>
        </p:nvSpPr>
        <p:spPr>
          <a:xfrm>
            <a:off x="4395376"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4FFCE97-3442-4B76-B70D-B5007B7BCC24}"/>
              </a:ext>
            </a:extLst>
          </p:cNvPr>
          <p:cNvSpPr txBox="1"/>
          <p:nvPr/>
        </p:nvSpPr>
        <p:spPr>
          <a:xfrm>
            <a:off x="6192223"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B083AC6B-C317-484F-B8C9-3238BE5A2EFE}"/>
              </a:ext>
            </a:extLst>
          </p:cNvPr>
          <p:cNvSpPr txBox="1"/>
          <p:nvPr/>
        </p:nvSpPr>
        <p:spPr>
          <a:xfrm>
            <a:off x="10305294"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3" name="Picture 32">
            <a:extLst>
              <a:ext uri="{FF2B5EF4-FFF2-40B4-BE49-F238E27FC236}">
                <a16:creationId xmlns:a16="http://schemas.microsoft.com/office/drawing/2014/main" id="{573D6B3A-0AAF-4EEA-8634-22DDC19DD5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13919" y="2517224"/>
            <a:ext cx="1038528" cy="1038528"/>
          </a:xfrm>
          <a:prstGeom prst="rect">
            <a:avLst/>
          </a:prstGeom>
        </p:spPr>
      </p:pic>
      <p:pic>
        <p:nvPicPr>
          <p:cNvPr id="34" name="Picture 33">
            <a:extLst>
              <a:ext uri="{FF2B5EF4-FFF2-40B4-BE49-F238E27FC236}">
                <a16:creationId xmlns:a16="http://schemas.microsoft.com/office/drawing/2014/main" id="{EBAD2928-0D7C-4E15-AE65-C97BFF82AE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1250" y="2491079"/>
            <a:ext cx="1038528" cy="1038528"/>
          </a:xfrm>
          <a:prstGeom prst="rect">
            <a:avLst/>
          </a:prstGeom>
        </p:spPr>
      </p:pic>
      <p:pic>
        <p:nvPicPr>
          <p:cNvPr id="35" name="Picture 34">
            <a:extLst>
              <a:ext uri="{FF2B5EF4-FFF2-40B4-BE49-F238E27FC236}">
                <a16:creationId xmlns:a16="http://schemas.microsoft.com/office/drawing/2014/main" id="{41E80349-7530-48D7-9389-7B75230272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82085" y="2517224"/>
            <a:ext cx="1038528" cy="1038528"/>
          </a:xfrm>
          <a:prstGeom prst="rect">
            <a:avLst/>
          </a:prstGeom>
        </p:spPr>
      </p:pic>
      <p:pic>
        <p:nvPicPr>
          <p:cNvPr id="36" name="Picture 35">
            <a:extLst>
              <a:ext uri="{FF2B5EF4-FFF2-40B4-BE49-F238E27FC236}">
                <a16:creationId xmlns:a16="http://schemas.microsoft.com/office/drawing/2014/main" id="{38CC96CC-7A05-4968-B6ED-0518BF81554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83059" y="2526703"/>
            <a:ext cx="1038743" cy="1038743"/>
          </a:xfrm>
          <a:prstGeom prst="rect">
            <a:avLst/>
          </a:prstGeom>
        </p:spPr>
      </p:pic>
      <p:sp>
        <p:nvSpPr>
          <p:cNvPr id="37" name="TextBox 36">
            <a:extLst>
              <a:ext uri="{FF2B5EF4-FFF2-40B4-BE49-F238E27FC236}">
                <a16:creationId xmlns:a16="http://schemas.microsoft.com/office/drawing/2014/main" id="{69414EB9-C2B8-408E-AF20-FAD5007F00AF}"/>
              </a:ext>
            </a:extLst>
          </p:cNvPr>
          <p:cNvSpPr txBox="1"/>
          <p:nvPr/>
        </p:nvSpPr>
        <p:spPr>
          <a:xfrm>
            <a:off x="2559692" y="3565446"/>
            <a:ext cx="6697682" cy="369332"/>
          </a:xfrm>
          <a:prstGeom prst="rect">
            <a:avLst/>
          </a:prstGeom>
          <a:noFill/>
        </p:spPr>
        <p:txBody>
          <a:bodyPr wrap="square">
            <a:spAutoFit/>
          </a:bodyPr>
          <a:lstStyle/>
          <a:p>
            <a:endParaRPr lang="en-CA" dirty="0"/>
          </a:p>
        </p:txBody>
      </p:sp>
      <p:pic>
        <p:nvPicPr>
          <p:cNvPr id="39" name="Picture 38">
            <a:extLst>
              <a:ext uri="{FF2B5EF4-FFF2-40B4-BE49-F238E27FC236}">
                <a16:creationId xmlns:a16="http://schemas.microsoft.com/office/drawing/2014/main" id="{2DBA3C2A-F962-4AAB-9BA2-8BCC20951C5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75372" y="2533347"/>
            <a:ext cx="1041105" cy="1041105"/>
          </a:xfrm>
          <a:prstGeom prst="rect">
            <a:avLst/>
          </a:prstGeom>
        </p:spPr>
      </p:pic>
      <p:sp>
        <p:nvSpPr>
          <p:cNvPr id="41" name="TextBox 40">
            <a:extLst>
              <a:ext uri="{FF2B5EF4-FFF2-40B4-BE49-F238E27FC236}">
                <a16:creationId xmlns:a16="http://schemas.microsoft.com/office/drawing/2014/main" id="{0F4475C4-9B0C-400F-BB11-D716DFF81033}"/>
              </a:ext>
            </a:extLst>
          </p:cNvPr>
          <p:cNvSpPr txBox="1"/>
          <p:nvPr/>
        </p:nvSpPr>
        <p:spPr>
          <a:xfrm>
            <a:off x="8262724"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2" name="Picture 41">
            <a:extLst>
              <a:ext uri="{FF2B5EF4-FFF2-40B4-BE49-F238E27FC236}">
                <a16:creationId xmlns:a16="http://schemas.microsoft.com/office/drawing/2014/main" id="{E5671133-7C00-4952-9A58-68C608EA5E0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32910" y="2534052"/>
            <a:ext cx="1040400" cy="1040400"/>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533400" y="1368907"/>
            <a:ext cx="11125200" cy="4674829"/>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838200" y="1507609"/>
            <a:ext cx="10515600" cy="4524275"/>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the importance of your </a:t>
            </a:r>
            <a:r>
              <a:rPr lang="en-US" sz="2400" b="1" dirty="0">
                <a:solidFill>
                  <a:srgbClr val="FFD03B"/>
                </a:solidFill>
                <a:latin typeface="Open Sans" panose="020B0606030504020204" pitchFamily="34" charset="0"/>
                <a:ea typeface="Open Sans" panose="020B0606030504020204" pitchFamily="34" charset="0"/>
                <a:cs typeface="Open Sans" panose="020B0606030504020204" pitchFamily="34" charset="0"/>
                <a:sym typeface="Arial"/>
              </a:rPr>
              <a:t>role as a Steward </a:t>
            </a: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to promote IUPAT’s mission and value statement.</a:t>
            </a:r>
          </a:p>
          <a:p>
            <a:pPr marL="285750" marR="0" lvl="0" indent="-285750" algn="l" rtl="0">
              <a:spcBef>
                <a:spcPts val="0"/>
              </a:spcBef>
              <a:spcAft>
                <a:spcPts val="0"/>
              </a:spcAft>
              <a:buClr>
                <a:srgbClr val="FAD31C"/>
              </a:buClr>
              <a:buSzPts val="2400"/>
              <a:buFont typeface="Noto Sans Symbols"/>
              <a:buChar char="▪"/>
            </a:pPr>
            <a:endPar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Footer Placeholder 1">
            <a:extLst>
              <a:ext uri="{FF2B5EF4-FFF2-40B4-BE49-F238E27FC236}">
                <a16:creationId xmlns:a16="http://schemas.microsoft.com/office/drawing/2014/main" id="{7E67D6E5-A362-4C4D-9A64-49055BB986D5}"/>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02F6CC41-0620-43E9-84DD-B09A4EB64370}"/>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4144724"/>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5779980" cy="3970318"/>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Introduction</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6" name="Footer Placeholder 1">
            <a:extLst>
              <a:ext uri="{FF2B5EF4-FFF2-40B4-BE49-F238E27FC236}">
                <a16:creationId xmlns:a16="http://schemas.microsoft.com/office/drawing/2014/main" id="{78EBD6AC-3CD7-41BD-9567-6ECB8BF01A3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9" name="Picture 8">
            <a:extLst>
              <a:ext uri="{FF2B5EF4-FFF2-40B4-BE49-F238E27FC236}">
                <a16:creationId xmlns:a16="http://schemas.microsoft.com/office/drawing/2014/main" id="{881ACE02-6C34-4C5F-9889-1B7DA91F7BD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IUPAT Steward</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Introduction and Role</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2050" name="Picture 2" descr="May be an image of 3 people and text">
            <a:extLst>
              <a:ext uri="{FF2B5EF4-FFF2-40B4-BE49-F238E27FC236}">
                <a16:creationId xmlns:a16="http://schemas.microsoft.com/office/drawing/2014/main" id="{674E654A-87F9-4723-BEC2-56308EF3C4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301" b="26945"/>
          <a:stretch/>
        </p:blipFill>
        <p:spPr bwMode="auto">
          <a:xfrm>
            <a:off x="3048000" y="-98930"/>
            <a:ext cx="9144000" cy="32749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y be an image of 2 people, crowd and text">
            <a:extLst>
              <a:ext uri="{FF2B5EF4-FFF2-40B4-BE49-F238E27FC236}">
                <a16:creationId xmlns:a16="http://schemas.microsoft.com/office/drawing/2014/main" id="{F801BDC5-11B2-4E67-AB3F-34ED0E8DC1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315" t="28839" r="33586" b="25777"/>
          <a:stretch/>
        </p:blipFill>
        <p:spPr bwMode="auto">
          <a:xfrm>
            <a:off x="0" y="-122117"/>
            <a:ext cx="3497943" cy="32981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41037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a:solidFill>
                  <a:schemeClr val="bg1"/>
                </a:solidFill>
              </a:rPr>
              <a:t>R</a:t>
            </a:r>
            <a:r>
              <a:rPr lang="en-CA" dirty="0">
                <a:solidFill>
                  <a:schemeClr val="bg1"/>
                </a:solidFill>
              </a:rPr>
              <a:t>ole as </a:t>
            </a:r>
            <a:r>
              <a:rPr lang="en-CA" dirty="0"/>
              <a:t>Steward</a:t>
            </a:r>
          </a:p>
        </p:txBody>
      </p:sp>
      <p:pic>
        <p:nvPicPr>
          <p:cNvPr id="1028" name="Picture 4" descr="May be an image of 11 people and text">
            <a:extLst>
              <a:ext uri="{FF2B5EF4-FFF2-40B4-BE49-F238E27FC236}">
                <a16:creationId xmlns:a16="http://schemas.microsoft.com/office/drawing/2014/main" id="{3F31AB10-380B-4B11-857E-9BC41AE99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53" r="8326" b="9290"/>
          <a:stretch/>
        </p:blipFill>
        <p:spPr bwMode="auto">
          <a:xfrm>
            <a:off x="0" y="1530001"/>
            <a:ext cx="7072643" cy="40421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A9D01B-E487-4736-8EC7-6BC50A33E280}"/>
              </a:ext>
            </a:extLst>
          </p:cNvPr>
          <p:cNvSpPr/>
          <p:nvPr/>
        </p:nvSpPr>
        <p:spPr>
          <a:xfrm>
            <a:off x="7072643" y="1530001"/>
            <a:ext cx="5119357" cy="40421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BFF09653-9B9B-41EC-B4E6-FC4EB13B8554}"/>
              </a:ext>
            </a:extLst>
          </p:cNvPr>
          <p:cNvSpPr txBox="1"/>
          <p:nvPr/>
        </p:nvSpPr>
        <p:spPr>
          <a:xfrm>
            <a:off x="7281432" y="1572151"/>
            <a:ext cx="4701778" cy="4093428"/>
          </a:xfrm>
          <a:prstGeom prst="rect">
            <a:avLst/>
          </a:prstGeom>
          <a:noFill/>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Who is a Steward?</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Representative</a:t>
            </a:r>
            <a:r>
              <a:rPr lang="en-US" sz="2400" dirty="0">
                <a:latin typeface="Open Sans" panose="020B0606030504020204" pitchFamily="34" charset="0"/>
                <a:ea typeface="Open Sans" panose="020B0606030504020204" pitchFamily="34" charset="0"/>
                <a:cs typeface="Open Sans" panose="020B0606030504020204" pitchFamily="34" charset="0"/>
              </a:rPr>
              <a:t> for fellow union members in the workplace</a:t>
            </a: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First Point of contact </a:t>
            </a:r>
            <a:r>
              <a:rPr lang="en-US" sz="2400" dirty="0">
                <a:latin typeface="Open Sans" panose="020B0606030504020204" pitchFamily="34" charset="0"/>
                <a:ea typeface="Open Sans" panose="020B0606030504020204" pitchFamily="34" charset="0"/>
                <a:cs typeface="Open Sans" panose="020B0606030504020204" pitchFamily="34" charset="0"/>
              </a:rPr>
              <a:t>for members</a:t>
            </a: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Leader</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Messenger</a:t>
            </a:r>
            <a:r>
              <a:rPr lang="en-US" sz="2400" dirty="0">
                <a:latin typeface="Open Sans" panose="020B0606030504020204" pitchFamily="34" charset="0"/>
                <a:ea typeface="Open Sans" panose="020B0606030504020204" pitchFamily="34" charset="0"/>
                <a:cs typeface="Open Sans" panose="020B0606030504020204" pitchFamily="34" charset="0"/>
              </a:rPr>
              <a:t> of the IUPAT’s mission and value statement</a:t>
            </a:r>
          </a:p>
          <a:p>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Footer Placeholder 1">
            <a:extLst>
              <a:ext uri="{FF2B5EF4-FFF2-40B4-BE49-F238E27FC236}">
                <a16:creationId xmlns:a16="http://schemas.microsoft.com/office/drawing/2014/main" id="{BA07F56C-ECC3-41EF-8044-1880597EDA8B}"/>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AC7C81FA-E4C3-4E95-A61E-23114430A39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9630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a:extLst>
              <a:ext uri="{FF2B5EF4-FFF2-40B4-BE49-F238E27FC236}">
                <a16:creationId xmlns:a16="http://schemas.microsoft.com/office/drawing/2014/main" id="{0951C1CA-1ED2-471C-AB44-78A470398A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731" b="11042"/>
          <a:stretch/>
        </p:blipFill>
        <p:spPr bwMode="auto">
          <a:xfrm>
            <a:off x="1752600" y="923132"/>
            <a:ext cx="9144000" cy="52276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a:solidFill>
                  <a:schemeClr val="bg1"/>
                </a:solidFill>
              </a:rPr>
              <a:t>Key </a:t>
            </a:r>
            <a:r>
              <a:rPr lang="en-US" dirty="0"/>
              <a:t>Responsibilities</a:t>
            </a:r>
            <a:endParaRPr lang="en-CA" dirty="0"/>
          </a:p>
        </p:txBody>
      </p:sp>
      <p:grpSp>
        <p:nvGrpSpPr>
          <p:cNvPr id="40" name="Group 39">
            <a:extLst>
              <a:ext uri="{FF2B5EF4-FFF2-40B4-BE49-F238E27FC236}">
                <a16:creationId xmlns:a16="http://schemas.microsoft.com/office/drawing/2014/main" id="{2E680F7E-4A07-425E-851C-8D6B601457F4}"/>
              </a:ext>
            </a:extLst>
          </p:cNvPr>
          <p:cNvGrpSpPr/>
          <p:nvPr/>
        </p:nvGrpSpPr>
        <p:grpSpPr>
          <a:xfrm>
            <a:off x="2305776" y="1129324"/>
            <a:ext cx="3078956" cy="1296585"/>
            <a:chOff x="1221978" y="2645"/>
            <a:chExt cx="2706687" cy="1624012"/>
          </a:xfrm>
        </p:grpSpPr>
        <p:sp>
          <p:nvSpPr>
            <p:cNvPr id="41" name="Rectangle 40">
              <a:extLst>
                <a:ext uri="{FF2B5EF4-FFF2-40B4-BE49-F238E27FC236}">
                  <a16:creationId xmlns:a16="http://schemas.microsoft.com/office/drawing/2014/main" id="{DAC6667A-B23A-4020-9D98-893599D039F8}"/>
                </a:ext>
              </a:extLst>
            </p:cNvPr>
            <p:cNvSpPr/>
            <p:nvPr/>
          </p:nvSpPr>
          <p:spPr>
            <a:xfrm>
              <a:off x="1221978" y="2645"/>
              <a:ext cx="2706687" cy="1624012"/>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42" name="TextBox 41">
              <a:extLst>
                <a:ext uri="{FF2B5EF4-FFF2-40B4-BE49-F238E27FC236}">
                  <a16:creationId xmlns:a16="http://schemas.microsoft.com/office/drawing/2014/main" id="{C8F88870-EA26-4EA7-88A0-FF8FE89136B2}"/>
                </a:ext>
              </a:extLst>
            </p:cNvPr>
            <p:cNvSpPr txBox="1"/>
            <p:nvPr/>
          </p:nvSpPr>
          <p:spPr>
            <a:xfrm>
              <a:off x="1221978" y="2645"/>
              <a:ext cx="2706687" cy="1624012"/>
            </a:xfrm>
            <a:prstGeom prst="rect">
              <a:avLst/>
            </a:prstGeom>
            <a:solidFill>
              <a:srgbClr val="FFD03B"/>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Representing Members</a:t>
              </a:r>
            </a:p>
          </p:txBody>
        </p:sp>
      </p:grpSp>
      <p:grpSp>
        <p:nvGrpSpPr>
          <p:cNvPr id="43" name="Group 42">
            <a:extLst>
              <a:ext uri="{FF2B5EF4-FFF2-40B4-BE49-F238E27FC236}">
                <a16:creationId xmlns:a16="http://schemas.microsoft.com/office/drawing/2014/main" id="{79D8F688-DD23-4A05-9340-763C88DFFC02}"/>
              </a:ext>
            </a:extLst>
          </p:cNvPr>
          <p:cNvGrpSpPr/>
          <p:nvPr/>
        </p:nvGrpSpPr>
        <p:grpSpPr>
          <a:xfrm>
            <a:off x="2305776" y="2795404"/>
            <a:ext cx="3078956" cy="1296585"/>
            <a:chOff x="1221978" y="1897327"/>
            <a:chExt cx="2706687" cy="1624012"/>
          </a:xfrm>
        </p:grpSpPr>
        <p:sp>
          <p:nvSpPr>
            <p:cNvPr id="44" name="Rectangle 43">
              <a:extLst>
                <a:ext uri="{FF2B5EF4-FFF2-40B4-BE49-F238E27FC236}">
                  <a16:creationId xmlns:a16="http://schemas.microsoft.com/office/drawing/2014/main" id="{0862B1C5-CB2C-4931-814A-B17096307836}"/>
                </a:ext>
              </a:extLst>
            </p:cNvPr>
            <p:cNvSpPr/>
            <p:nvPr/>
          </p:nvSpPr>
          <p:spPr>
            <a:xfrm>
              <a:off x="1221978" y="1897327"/>
              <a:ext cx="2706687" cy="1624012"/>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45" name="TextBox 44">
              <a:extLst>
                <a:ext uri="{FF2B5EF4-FFF2-40B4-BE49-F238E27FC236}">
                  <a16:creationId xmlns:a16="http://schemas.microsoft.com/office/drawing/2014/main" id="{C878F051-4076-4590-8C91-0228F2E0E94F}"/>
                </a:ext>
              </a:extLst>
            </p:cNvPr>
            <p:cNvSpPr txBox="1"/>
            <p:nvPr/>
          </p:nvSpPr>
          <p:spPr>
            <a:xfrm>
              <a:off x="1221978" y="1897327"/>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Resolving Workplace Issues</a:t>
              </a:r>
            </a:p>
          </p:txBody>
        </p:sp>
      </p:grpSp>
      <p:grpSp>
        <p:nvGrpSpPr>
          <p:cNvPr id="46" name="Group 45">
            <a:extLst>
              <a:ext uri="{FF2B5EF4-FFF2-40B4-BE49-F238E27FC236}">
                <a16:creationId xmlns:a16="http://schemas.microsoft.com/office/drawing/2014/main" id="{04109EA3-E2D4-4FE0-97C5-099DE1D869CB}"/>
              </a:ext>
            </a:extLst>
          </p:cNvPr>
          <p:cNvGrpSpPr/>
          <p:nvPr/>
        </p:nvGrpSpPr>
        <p:grpSpPr>
          <a:xfrm>
            <a:off x="2305776" y="4599196"/>
            <a:ext cx="3078956" cy="1296585"/>
            <a:chOff x="1221978" y="3792008"/>
            <a:chExt cx="2706687" cy="1624012"/>
          </a:xfrm>
        </p:grpSpPr>
        <p:sp>
          <p:nvSpPr>
            <p:cNvPr id="47" name="Rectangle 46">
              <a:extLst>
                <a:ext uri="{FF2B5EF4-FFF2-40B4-BE49-F238E27FC236}">
                  <a16:creationId xmlns:a16="http://schemas.microsoft.com/office/drawing/2014/main" id="{AF4E9206-B10E-4489-9E6E-53CA6F559713}"/>
                </a:ext>
              </a:extLst>
            </p:cNvPr>
            <p:cNvSpPr/>
            <p:nvPr/>
          </p:nvSpPr>
          <p:spPr>
            <a:xfrm>
              <a:off x="1221978" y="3792008"/>
              <a:ext cx="2706687" cy="1624012"/>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48" name="TextBox 47">
              <a:extLst>
                <a:ext uri="{FF2B5EF4-FFF2-40B4-BE49-F238E27FC236}">
                  <a16:creationId xmlns:a16="http://schemas.microsoft.com/office/drawing/2014/main" id="{AC08E8B4-19BD-45DC-B732-CB1DF9281151}"/>
                </a:ext>
              </a:extLst>
            </p:cNvPr>
            <p:cNvSpPr txBox="1"/>
            <p:nvPr/>
          </p:nvSpPr>
          <p:spPr>
            <a:xfrm>
              <a:off x="1221978" y="3792008"/>
              <a:ext cx="2706687" cy="1624012"/>
            </a:xfrm>
            <a:prstGeom prst="rect">
              <a:avLst/>
            </a:prstGeom>
            <a:solidFill>
              <a:srgbClr val="E7B909"/>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Educating Members</a:t>
              </a:r>
            </a:p>
          </p:txBody>
        </p:sp>
      </p:grpSp>
      <p:grpSp>
        <p:nvGrpSpPr>
          <p:cNvPr id="49" name="Group 48">
            <a:extLst>
              <a:ext uri="{FF2B5EF4-FFF2-40B4-BE49-F238E27FC236}">
                <a16:creationId xmlns:a16="http://schemas.microsoft.com/office/drawing/2014/main" id="{F3DFB844-DA21-434A-914E-40E39677E90C}"/>
              </a:ext>
            </a:extLst>
          </p:cNvPr>
          <p:cNvGrpSpPr/>
          <p:nvPr/>
        </p:nvGrpSpPr>
        <p:grpSpPr>
          <a:xfrm>
            <a:off x="7196469" y="1167139"/>
            <a:ext cx="3263106" cy="1407057"/>
            <a:chOff x="4199334" y="2645"/>
            <a:chExt cx="2706687" cy="1624012"/>
          </a:xfrm>
        </p:grpSpPr>
        <p:sp>
          <p:nvSpPr>
            <p:cNvPr id="56" name="Rectangle 55">
              <a:extLst>
                <a:ext uri="{FF2B5EF4-FFF2-40B4-BE49-F238E27FC236}">
                  <a16:creationId xmlns:a16="http://schemas.microsoft.com/office/drawing/2014/main" id="{5071694C-E7EC-418B-96B6-2BD3FC350443}"/>
                </a:ext>
              </a:extLst>
            </p:cNvPr>
            <p:cNvSpPr/>
            <p:nvPr/>
          </p:nvSpPr>
          <p:spPr>
            <a:xfrm>
              <a:off x="4199334" y="2645"/>
              <a:ext cx="2706687" cy="1624012"/>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57" name="TextBox 56">
              <a:extLst>
                <a:ext uri="{FF2B5EF4-FFF2-40B4-BE49-F238E27FC236}">
                  <a16:creationId xmlns:a16="http://schemas.microsoft.com/office/drawing/2014/main" id="{5C895CB1-8E2B-4D19-8FCB-D4AA19D32A25}"/>
                </a:ext>
              </a:extLst>
            </p:cNvPr>
            <p:cNvSpPr txBox="1"/>
            <p:nvPr/>
          </p:nvSpPr>
          <p:spPr>
            <a:xfrm>
              <a:off x="4199334" y="2645"/>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Enforcing the Contract</a:t>
              </a:r>
            </a:p>
          </p:txBody>
        </p:sp>
      </p:grpSp>
      <p:grpSp>
        <p:nvGrpSpPr>
          <p:cNvPr id="50" name="Group 49">
            <a:extLst>
              <a:ext uri="{FF2B5EF4-FFF2-40B4-BE49-F238E27FC236}">
                <a16:creationId xmlns:a16="http://schemas.microsoft.com/office/drawing/2014/main" id="{F3FDB522-3F97-45E1-B1DB-27E31A67138A}"/>
              </a:ext>
            </a:extLst>
          </p:cNvPr>
          <p:cNvGrpSpPr/>
          <p:nvPr/>
        </p:nvGrpSpPr>
        <p:grpSpPr>
          <a:xfrm>
            <a:off x="7196469" y="2803559"/>
            <a:ext cx="3263106" cy="1407057"/>
            <a:chOff x="4199334" y="1897327"/>
            <a:chExt cx="2706687" cy="1624012"/>
          </a:xfrm>
          <a:solidFill>
            <a:schemeClr val="tx1">
              <a:lumMod val="50000"/>
              <a:lumOff val="50000"/>
            </a:schemeClr>
          </a:solidFill>
        </p:grpSpPr>
        <p:sp>
          <p:nvSpPr>
            <p:cNvPr id="54" name="Rectangle 53">
              <a:extLst>
                <a:ext uri="{FF2B5EF4-FFF2-40B4-BE49-F238E27FC236}">
                  <a16:creationId xmlns:a16="http://schemas.microsoft.com/office/drawing/2014/main" id="{E78BBB46-4A37-4701-B069-8A39CFBB74D3}"/>
                </a:ext>
              </a:extLst>
            </p:cNvPr>
            <p:cNvSpPr/>
            <p:nvPr/>
          </p:nvSpPr>
          <p:spPr>
            <a:xfrm>
              <a:off x="4199334" y="1897327"/>
              <a:ext cx="2706687" cy="1624012"/>
            </a:xfrm>
            <a:prstGeom prst="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5" name="TextBox 54">
              <a:extLst>
                <a:ext uri="{FF2B5EF4-FFF2-40B4-BE49-F238E27FC236}">
                  <a16:creationId xmlns:a16="http://schemas.microsoft.com/office/drawing/2014/main" id="{35EED60D-D260-44AF-A892-D3B947D57C7C}"/>
                </a:ext>
              </a:extLst>
            </p:cNvPr>
            <p:cNvSpPr txBox="1"/>
            <p:nvPr/>
          </p:nvSpPr>
          <p:spPr>
            <a:xfrm>
              <a:off x="4199334" y="1897327"/>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Communicating Information</a:t>
              </a:r>
            </a:p>
          </p:txBody>
        </p:sp>
      </p:grpSp>
      <p:grpSp>
        <p:nvGrpSpPr>
          <p:cNvPr id="51" name="Group 50">
            <a:extLst>
              <a:ext uri="{FF2B5EF4-FFF2-40B4-BE49-F238E27FC236}">
                <a16:creationId xmlns:a16="http://schemas.microsoft.com/office/drawing/2014/main" id="{CDB320A0-30D6-4B2A-BD81-706489811AA7}"/>
              </a:ext>
            </a:extLst>
          </p:cNvPr>
          <p:cNvGrpSpPr/>
          <p:nvPr/>
        </p:nvGrpSpPr>
        <p:grpSpPr>
          <a:xfrm>
            <a:off x="7196469" y="4580111"/>
            <a:ext cx="3263106" cy="1407057"/>
            <a:chOff x="4199334" y="3792008"/>
            <a:chExt cx="2706687" cy="1624012"/>
          </a:xfrm>
          <a:solidFill>
            <a:schemeClr val="tx1">
              <a:lumMod val="65000"/>
              <a:lumOff val="35000"/>
            </a:schemeClr>
          </a:solidFill>
        </p:grpSpPr>
        <p:sp>
          <p:nvSpPr>
            <p:cNvPr id="52" name="Rectangle 51">
              <a:extLst>
                <a:ext uri="{FF2B5EF4-FFF2-40B4-BE49-F238E27FC236}">
                  <a16:creationId xmlns:a16="http://schemas.microsoft.com/office/drawing/2014/main" id="{22EC3519-614F-495C-9861-C269301906AD}"/>
                </a:ext>
              </a:extLst>
            </p:cNvPr>
            <p:cNvSpPr/>
            <p:nvPr/>
          </p:nvSpPr>
          <p:spPr>
            <a:xfrm>
              <a:off x="4199334" y="3792008"/>
              <a:ext cx="2706687" cy="1624012"/>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53" name="TextBox 52">
              <a:extLst>
                <a:ext uri="{FF2B5EF4-FFF2-40B4-BE49-F238E27FC236}">
                  <a16:creationId xmlns:a16="http://schemas.microsoft.com/office/drawing/2014/main" id="{70808BEE-0785-41B4-AF44-D278DE03C6B8}"/>
                </a:ext>
              </a:extLst>
            </p:cNvPr>
            <p:cNvSpPr txBox="1"/>
            <p:nvPr/>
          </p:nvSpPr>
          <p:spPr>
            <a:xfrm>
              <a:off x="4199334" y="3792008"/>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spcBef>
                  <a:spcPct val="0"/>
                </a:spcBef>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Building a </a:t>
              </a:r>
            </a:p>
            <a:p>
              <a:pPr marL="0" lvl="0" indent="0" algn="ctr" defTabSz="1333500">
                <a:spcBef>
                  <a:spcPct val="0"/>
                </a:spcBef>
                <a:buNone/>
              </a:pPr>
              <a:r>
                <a:rPr lang="en-CA" sz="2800" b="1" kern="1200" dirty="0">
                  <a:solidFill>
                    <a:srgbClr val="FFC000"/>
                  </a:solidFill>
                  <a:latin typeface="Open Sans" panose="020B0606030504020204" pitchFamily="34" charset="0"/>
                  <a:ea typeface="Open Sans" panose="020B0606030504020204" pitchFamily="34" charset="0"/>
                  <a:cs typeface="Open Sans" panose="020B0606030504020204" pitchFamily="34" charset="0"/>
                </a:rPr>
                <a:t>Strong Union</a:t>
              </a:r>
            </a:p>
          </p:txBody>
        </p:sp>
      </p:grpSp>
      <p:sp>
        <p:nvSpPr>
          <p:cNvPr id="24" name="Footer Placeholder 1">
            <a:extLst>
              <a:ext uri="{FF2B5EF4-FFF2-40B4-BE49-F238E27FC236}">
                <a16:creationId xmlns:a16="http://schemas.microsoft.com/office/drawing/2014/main" id="{00262995-C83A-4564-8A39-BBEA2210195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5" name="Picture 24">
            <a:extLst>
              <a:ext uri="{FF2B5EF4-FFF2-40B4-BE49-F238E27FC236}">
                <a16:creationId xmlns:a16="http://schemas.microsoft.com/office/drawing/2014/main" id="{11843CD7-2D65-40E6-A4E2-A36C94AA64F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90125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9051</TotalTime>
  <Words>9839</Words>
  <Application>Microsoft Office PowerPoint</Application>
  <PresentationFormat>Widescreen</PresentationFormat>
  <Paragraphs>602</Paragraphs>
  <Slides>39</Slides>
  <Notes>39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39</vt:i4>
      </vt:variant>
    </vt:vector>
  </HeadingPairs>
  <TitlesOfParts>
    <vt:vector size="49"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Role as Steward</vt:lpstr>
      <vt:lpstr>Key Responsibilities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03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vt:lpstr>
      <vt:lpstr>Phase 4: Building Power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295</cp:revision>
  <dcterms:created xsi:type="dcterms:W3CDTF">2024-09-19T19:34:13Z</dcterms:created>
  <dcterms:modified xsi:type="dcterms:W3CDTF">2026-04-28T14:18:20Z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