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409" r:id="rId6"/>
    <p:sldId id="380" r:id="rId7"/>
    <p:sldId id="381" r:id="rId8"/>
    <p:sldId id="328" r:id="rId9"/>
    <p:sldId id="410" r:id="rId10"/>
    <p:sldId id="411" r:id="rId11"/>
    <p:sldId id="412" r:id="rId12"/>
    <p:sldId id="324" r:id="rId13"/>
    <p:sldId id="398" r:id="rId14"/>
    <p:sldId id="399" r:id="rId15"/>
    <p:sldId id="366" r:id="rId16"/>
    <p:sldId id="403" r:id="rId17"/>
    <p:sldId id="405" r:id="rId18"/>
    <p:sldId id="406" r:id="rId19"/>
    <p:sldId id="400" r:id="rId20"/>
    <p:sldId id="401" r:id="rId21"/>
    <p:sldId id="364" r:id="rId22"/>
    <p:sldId id="365" r:id="rId23"/>
    <p:sldId id="415" r:id="rId24"/>
    <p:sldId id="402" r:id="rId25"/>
    <p:sldId id="363" r:id="rId26"/>
    <p:sldId id="330" r:id="rId27"/>
    <p:sldId id="407" r:id="rId28"/>
    <p:sldId id="339" r:id="rId29"/>
    <p:sldId id="340" r:id="rId30"/>
    <p:sldId id="342" r:id="rId31"/>
    <p:sldId id="294" r:id="rId32"/>
    <p:sldId id="331" r:id="rId33"/>
    <p:sldId id="368" r:id="rId34"/>
    <p:sldId id="383" r:id="rId35"/>
    <p:sldId id="384" r:id="rId36"/>
    <p:sldId id="385" r:id="rId37"/>
    <p:sldId id="408" r:id="rId38"/>
    <p:sldId id="387" r:id="rId39"/>
    <p:sldId id="388" r:id="rId40"/>
    <p:sldId id="389" r:id="rId41"/>
    <p:sldId id="393" r:id="rId42"/>
    <p:sldId id="394" r:id="rId43"/>
    <p:sldId id="395" r:id="rId44"/>
    <p:sldId id="413" r:id="rId45"/>
    <p:sldId id="390" r:id="rId46"/>
    <p:sldId id="391" r:id="rId47"/>
    <p:sldId id="414"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8130" autoAdjust="0"/>
  </p:normalViewPr>
  <p:slideViewPr>
    <p:cSldViewPr snapToGrid="0" showGuides="1">
      <p:cViewPr varScale="1">
        <p:scale>
          <a:sx n="68" d="100"/>
          <a:sy n="68" d="100"/>
        </p:scale>
        <p:origin x="2058"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en-CA" dirty="0"/>
              <a:t>Pour </a:t>
            </a:r>
            <a:r>
              <a:rPr lang="en-CA" dirty="0" err="1"/>
              <a:t>l'introduction</a:t>
            </a:r>
            <a:r>
              <a:rPr lang="en-CA" dirty="0"/>
              <a:t> de </a:t>
            </a:r>
            <a:r>
              <a:rPr lang="en-CA" dirty="0" err="1"/>
              <a:t>l'instructeur</a:t>
            </a:r>
            <a:r>
              <a:rPr lang="en-CA" dirty="0"/>
              <a:t>:</a:t>
            </a:r>
          </a:p>
          <a:p>
            <a:pPr marL="685800" lvl="1" indent="-228600">
              <a:buFont typeface="Arial" panose="020B0604020202020204" pitchFamily="34" charset="0"/>
              <a:buChar char="•"/>
            </a:pPr>
            <a:r>
              <a:rPr lang="fr-FR" dirty="0"/>
              <a:t>Décrivez votre expérience avec l'IUPAT, en précisant si vous avez déjà travaillé sans représentation syndicale et en détaillant votre parcours pour devenir membre : apprentissage, organisation syndicale, etc.</a:t>
            </a:r>
          </a:p>
          <a:p>
            <a:pPr marL="685800" lvl="1" indent="-228600">
              <a:buFont typeface="Arial" panose="020B0604020202020204" pitchFamily="34" charset="0"/>
              <a:buChar char="•"/>
            </a:pPr>
            <a:r>
              <a:rPr lang="fr-FR" dirty="0"/>
              <a:t>Expliquez votre rôle en tant qu'organisateur syndical (ou représentant syndical, responsable, etc.), en insistant sur vos responsabilités de formateur.</a:t>
            </a:r>
          </a:p>
          <a:p>
            <a:pPr marL="685800" lvl="1" indent="-228600">
              <a:buFont typeface="Arial" panose="020B0604020202020204" pitchFamily="34" charset="0"/>
              <a:buChar char="•"/>
            </a:pPr>
            <a:r>
              <a:rPr lang="fr-FR" dirty="0"/>
              <a:t>Présentez les représentants et les responsables du conseil de district/de la section locale (le cas échéant).</a:t>
            </a:r>
          </a:p>
          <a:p>
            <a:r>
              <a:rPr lang="fr-FR" dirty="0"/>
              <a:t>ORGANISER l'activité suivante pour les participants:</a:t>
            </a:r>
          </a:p>
          <a:p>
            <a:pPr marL="685800" lvl="1" indent="-228600">
              <a:buFont typeface="+mj-lt"/>
              <a:buAutoNum type="arabicPeriod"/>
            </a:pPr>
            <a:r>
              <a:rPr lang="fr-FR" dirty="0"/>
              <a:t>DITES : « Avant d’aller plus loin, j’aimerais que vous participiez tous à la discussion. Dans un instant, je vous demanderai de vous mettre par deux (vous pouvez aussi former des groupes de trois si nécessaire, en fonction de la configuration de la salle). À tour de rôle, vous répondrez à ces trois questions. Veuillez partager vos réponses. Vous avez cinq minutes pour discuter en groupe. Allez-y. »</a:t>
            </a:r>
          </a:p>
          <a:p>
            <a:pPr marL="685800" lvl="1" indent="-228600">
              <a:buFont typeface="+mj-lt"/>
              <a:buAutoNum type="arabicPeriod"/>
            </a:pPr>
            <a:r>
              <a:rPr lang="fr-FR" dirty="0"/>
              <a:t>FAITES : *** Utilisez un minuteur pour leur laisser 4 à 5 minutes de discussion. *** DITES : « Bien, il semble que la plupart d’entre vous aient eu l’occasion de s’exprimer. Revenons au groupe principal. »</a:t>
            </a:r>
          </a:p>
          <a:p>
            <a:pPr marL="685800" lvl="1" indent="-228600">
              <a:buFont typeface="+mj-lt"/>
              <a:buAutoNum type="arabicPeriod"/>
            </a:pPr>
            <a:r>
              <a:rPr lang="fr-FR" dirty="0"/>
              <a:t>DEMANDEZ : « Qui souhaite partager ses réponses ou celles de son partenaire ? »</a:t>
            </a:r>
          </a:p>
          <a:p>
            <a:pPr marL="685800" lvl="1" indent="-228600">
              <a:buFont typeface="+mj-lt"/>
              <a:buAutoNum type="arabicPeriod"/>
            </a:pPr>
            <a:r>
              <a:rPr lang="fr-FR" dirty="0"/>
              <a:t>FAITES ce qui suit :</a:t>
            </a:r>
          </a:p>
          <a:p>
            <a:pPr marL="1085850" lvl="2" indent="-171450">
              <a:buFont typeface="Arial" panose="020B0604020202020204" pitchFamily="34" charset="0"/>
              <a:buChar char="•"/>
            </a:pPr>
            <a:r>
              <a:rPr lang="fr-FR" dirty="0"/>
              <a:t>Recueillez 5 à 10 réponses, selon la taille du groupe.</a:t>
            </a:r>
          </a:p>
          <a:p>
            <a:pPr marL="1085850" lvl="2" indent="-171450">
              <a:buFont typeface="Arial" panose="020B0604020202020204" pitchFamily="34" charset="0"/>
              <a:buChar char="•"/>
            </a:pPr>
            <a:r>
              <a:rPr lang="fr-FR" dirty="0"/>
              <a:t>Utilisez un tableau de conférence pour noter les réponses.</a:t>
            </a:r>
          </a:p>
          <a:p>
            <a:pPr marL="1085850" lvl="2" indent="-171450">
              <a:buFont typeface="Arial" panose="020B0604020202020204" pitchFamily="34" charset="0"/>
              <a:buChar char="•"/>
            </a:pPr>
            <a:r>
              <a:rPr lang="fr-FR" dirty="0"/>
              <a:t>Relevez les thèmes récurrents (la plupart des personnes ont adhéré parce qu'elles ont été recrutées – par un membre de leur famille ou un ami).</a:t>
            </a:r>
          </a:p>
          <a:p>
            <a:pPr marL="1085850" lvl="2" indent="-171450">
              <a:buFont typeface="Arial" panose="020B0604020202020204" pitchFamily="34" charset="0"/>
              <a:buChar char="•"/>
            </a:pPr>
            <a:r>
              <a:rPr lang="fr-FR" dirty="0"/>
              <a:t>Mettez l'accent sur les principaux avantages que les gens recherchent dans le syndicat : salaires plus élevés, avantages sociaux, retraite. Très peu de personnes diront avoir adhéré par altruisme.</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46.</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80000"/>
              </a:lnSpc>
              <a:spcBef>
                <a:spcPts val="0"/>
              </a:spcBef>
              <a:spcAft>
                <a:spcPts val="0"/>
              </a:spcAft>
              <a:buClrTx/>
              <a:buSzTx/>
              <a:buFontTx/>
              <a:buNone/>
              <a:tabLst/>
              <a:defRPr/>
            </a:pPr>
            <a:r>
              <a:rPr lang="fr-FR" dirty="0"/>
              <a:t>DEMANDE – Quel est votre rôle en tant que délégué syndical?</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SOULIGNER le rôle d’un délégué syndical dans le renforcement du pouvoir syndical, un élément essentiel à la réussite du programme.</a:t>
            </a:r>
          </a:p>
          <a:p>
            <a:pPr marL="628650" lvl="1" indent="-171450">
              <a:buFont typeface="Arial" panose="020B0604020202020204" pitchFamily="34" charset="0"/>
              <a:buChar char="•"/>
            </a:pPr>
            <a:r>
              <a:rPr lang="fr-FR" dirty="0"/>
              <a:t>Représentant des membres du syndicat sur leur lieu de travail, il veille au respect de leurs droits et des dispositions contractuelles.</a:t>
            </a:r>
          </a:p>
          <a:p>
            <a:pPr marL="628650" lvl="1" indent="-171450">
              <a:buFont typeface="Arial" panose="020B0604020202020204" pitchFamily="34" charset="0"/>
              <a:buChar char="•"/>
            </a:pPr>
            <a:r>
              <a:rPr lang="fr-FR" dirty="0"/>
              <a:t>Les délégués syndicaux sont le premier point de contact pour les membres ; ils traitent les problèmes rencontrés au travail, communiquent les informations syndicales et défendent leurs intérêts. De ce fait, ils sont essentiels pour instaurer la confiance et l’engagement au sein du syndicat.</a:t>
            </a:r>
          </a:p>
          <a:p>
            <a:pPr marL="628650" lvl="1" indent="-171450">
              <a:buFont typeface="Arial" panose="020B0604020202020204" pitchFamily="34" charset="0"/>
              <a:buChar char="•"/>
            </a:pPr>
            <a:r>
              <a:rPr lang="fr-FR" dirty="0"/>
              <a:t>Ils incarnent et portent la mission et les valeurs de l’IUPAT.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DISCUTER des principales responsabilités d'un intendant.</a:t>
            </a:r>
          </a:p>
          <a:p>
            <a:pPr marL="628650" lvl="1" indent="-171450">
              <a:buFont typeface="Arial" panose="020B0604020202020204" pitchFamily="34" charset="0"/>
              <a:buChar char="•"/>
            </a:pPr>
            <a:r>
              <a:rPr lang="fr-FR" dirty="0"/>
              <a:t>Représentation des membres : Les délégués syndicaux assurent la liaison principale entre les membres et la direction syndicale, défendant leurs intérêts et leurs droits au travail.</a:t>
            </a:r>
          </a:p>
          <a:p>
            <a:pPr marL="628650" lvl="1" indent="-171450">
              <a:buFont typeface="Arial" panose="020B0604020202020204" pitchFamily="34" charset="0"/>
              <a:buChar char="•"/>
            </a:pPr>
            <a:r>
              <a:rPr lang="fr-FR" dirty="0"/>
              <a:t>Application de la convention collective : Ils veillent à ce que tous les membres connaissent et respectent la convention collective et que leurs droits soient protégés.</a:t>
            </a:r>
          </a:p>
          <a:p>
            <a:pPr marL="628650" lvl="1" indent="-171450">
              <a:buFont typeface="Arial" panose="020B0604020202020204" pitchFamily="34" charset="0"/>
              <a:buChar char="•"/>
            </a:pPr>
            <a:r>
              <a:rPr lang="fr-FR" dirty="0"/>
              <a:t>Résolution des problèmes au travail : Les délégués syndicaux enquêtent sur les problèmes, les griefs et les conflits entre les membres et les employeurs et contribuent à leur résolution.</a:t>
            </a:r>
          </a:p>
          <a:p>
            <a:pPr marL="628650" lvl="1" indent="-171450">
              <a:buFont typeface="Arial" panose="020B0604020202020204" pitchFamily="34" charset="0"/>
              <a:buChar char="•"/>
            </a:pPr>
            <a:r>
              <a:rPr lang="fr-FR" dirty="0"/>
              <a:t>Diffusion de l’information : Ils diffusent aux membres l’information concernant les réunions syndicales, les événements, les actions au travail et les enjeux politiques.</a:t>
            </a:r>
          </a:p>
          <a:p>
            <a:pPr marL="628650" lvl="1" indent="-171450">
              <a:buFont typeface="Arial" panose="020B0604020202020204" pitchFamily="34" charset="0"/>
              <a:buChar char="•"/>
            </a:pPr>
            <a:r>
              <a:rPr lang="fr-FR" dirty="0"/>
              <a:t>Formation des membres : Les délégués syndicaux informent les membres de leurs droits, de leurs responsabilités, des ressources disponibles et des avantages liés à l’adhésion au syndicat.</a:t>
            </a:r>
          </a:p>
          <a:p>
            <a:pPr marL="628650" lvl="1" indent="-171450">
              <a:buFont typeface="Arial" panose="020B0604020202020204" pitchFamily="34" charset="0"/>
              <a:buChar char="•"/>
            </a:pPr>
            <a:r>
              <a:rPr lang="fr-FR" dirty="0"/>
              <a:t>Renforcement du syndicat : En représentant efficacement les membres et en favorisant la communication, les délégués syndicaux contribuent à un syndicat plus fort et plus engagé. Des délégués efficaces sont essentiels pour bâtir un syndicat fort et dynamique en responsabilisant les membres et en défendant leurs intérêts.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166360" y="6507289"/>
            <a:ext cx="423976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4943B2A3-4829-47FF-989F-01450B724ADE}"/>
              </a:ext>
            </a:extLst>
          </p:cNvPr>
          <p:cNvPicPr preferRelativeResize="0"/>
          <p:nvPr userDrawn="1"/>
        </p:nvPicPr>
        <p:blipFill>
          <a:blip r:embed="rId6">
            <a:alphaModFix/>
          </a:blip>
          <a:stretch>
            <a:fillRect/>
          </a:stretch>
        </p:blipFill>
        <p:spPr>
          <a:xfrm>
            <a:off x="5468112" y="6303391"/>
            <a:ext cx="338327" cy="558990"/>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34.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2.xml"/><Relationship Id="rId7"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5.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9.png"/><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4.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61.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Intendants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BAD0DD4A-30FE-4204-837B-4AEC4ED2A6C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9CCE7690-D7A4-48AD-A29C-A67C35C831A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A65ABAE-6D7C-4477-8AA1-9C3F08C024A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53AA33E3-37F1-4E32-AB5D-A32FD44CCDC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DA863A0-AD59-41DB-B61A-457BE9139E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E237373C-6D5C-46CA-9026-CD3CEC28FF2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6321C2A8-CE34-4D07-BA71-A20B77B360F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D436D11C-A227-4754-BCCC-FD6849EDD20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360B30BD-B2C2-44AD-A78A-0EFEF16FD32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881AEE48-8C80-4D75-95AA-FDBF301D5CB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E6610EB-E28C-4710-A10A-71C0D5D6BE84}"/>
              </a:ext>
            </a:extLst>
          </p:cNvPr>
          <p:cNvSpPr txBox="1">
            <a:spLocks/>
          </p:cNvSpPr>
          <p:nvPr/>
        </p:nvSpPr>
        <p:spPr>
          <a:xfrm>
            <a:off x="835151" y="6474448"/>
            <a:ext cx="461935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pic>
        <p:nvPicPr>
          <p:cNvPr id="5" name="Picture 4">
            <a:extLst>
              <a:ext uri="{FF2B5EF4-FFF2-40B4-BE49-F238E27FC236}">
                <a16:creationId xmlns:a16="http://schemas.microsoft.com/office/drawing/2014/main" id="{7EE4BEFA-E413-4B05-BA1E-0D895715337B}"/>
              </a:ext>
            </a:extLst>
          </p:cNvPr>
          <p:cNvPicPr>
            <a:picLocks noChangeAspect="1"/>
          </p:cNvPicPr>
          <p:nvPr/>
        </p:nvPicPr>
        <p:blipFill>
          <a:blip r:embed="rId6"/>
          <a:stretch>
            <a:fillRect/>
          </a:stretch>
        </p:blipFill>
        <p:spPr>
          <a:xfrm>
            <a:off x="1446481" y="1266523"/>
            <a:ext cx="9450119" cy="4324954"/>
          </a:xfrm>
          <a:prstGeom prst="rect">
            <a:avLst/>
          </a:prstGeom>
        </p:spPr>
      </p:pic>
    </p:spTree>
    <p:custDataLst>
      <p:tags r:id="rId1"/>
    </p:custDataLst>
    <p:extLst>
      <p:ext uri="{BB962C8B-B14F-4D97-AF65-F5344CB8AC3E}">
        <p14:creationId xmlns:p14="http://schemas.microsoft.com/office/powerpoint/2010/main" val="997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8064500D-1AB2-923B-CC32-9198A1238C4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DFAB6F1-85DF-4A43-8D0F-0A21AB6F67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46</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2" name="TextBox 1">
            <a:extLst>
              <a:ext uri="{FF2B5EF4-FFF2-40B4-BE49-F238E27FC236}">
                <a16:creationId xmlns:a16="http://schemas.microsoft.com/office/drawing/2014/main" id="{84E6A440-D24D-C013-06A2-361EE336DDF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39 Entre 1984 et 2024</a:t>
            </a:r>
            <a:endParaRPr lang="en-CA" b="1" dirty="0"/>
          </a:p>
        </p:txBody>
      </p:sp>
      <p:sp>
        <p:nvSpPr>
          <p:cNvPr id="8" name="Footer Placeholder 1">
            <a:extLst>
              <a:ext uri="{FF2B5EF4-FFF2-40B4-BE49-F238E27FC236}">
                <a16:creationId xmlns:a16="http://schemas.microsoft.com/office/drawing/2014/main" id="{D15C6388-FE93-4678-8DEF-D016CABDF65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grpSp>
        <p:nvGrpSpPr>
          <p:cNvPr id="9" name="Group 8">
            <a:extLst>
              <a:ext uri="{FF2B5EF4-FFF2-40B4-BE49-F238E27FC236}">
                <a16:creationId xmlns:a16="http://schemas.microsoft.com/office/drawing/2014/main" id="{21E35A67-53E1-4F33-86D8-B1CE50A17F1A}"/>
              </a:ext>
            </a:extLst>
          </p:cNvPr>
          <p:cNvGrpSpPr/>
          <p:nvPr/>
        </p:nvGrpSpPr>
        <p:grpSpPr>
          <a:xfrm>
            <a:off x="2049476" y="897794"/>
            <a:ext cx="7957352" cy="5202634"/>
            <a:chOff x="2049476" y="897794"/>
            <a:chExt cx="7957352" cy="5202634"/>
          </a:xfrm>
        </p:grpSpPr>
        <p:pic>
          <p:nvPicPr>
            <p:cNvPr id="11" name="Picture 10">
              <a:extLst>
                <a:ext uri="{FF2B5EF4-FFF2-40B4-BE49-F238E27FC236}">
                  <a16:creationId xmlns:a16="http://schemas.microsoft.com/office/drawing/2014/main" id="{B6FEB06E-866F-4138-96CE-DEFDFF89ED1D}"/>
                </a:ext>
              </a:extLst>
            </p:cNvPr>
            <p:cNvPicPr>
              <a:picLocks noChangeAspect="1"/>
            </p:cNvPicPr>
            <p:nvPr/>
          </p:nvPicPr>
          <p:blipFill rotWithShape="1">
            <a:blip r:embed="rId6">
              <a:extLst>
                <a:ext uri="{28A0092B-C50C-407E-A947-70E740481C1C}">
                  <a14:useLocalDpi xmlns:a14="http://schemas.microsoft.com/office/drawing/2010/main" val="0"/>
                </a:ext>
              </a:extLst>
            </a:blip>
            <a:srcRect t="1711" b="10926"/>
            <a:stretch/>
          </p:blipFill>
          <p:spPr>
            <a:xfrm>
              <a:off x="2049476" y="897794"/>
              <a:ext cx="7957352" cy="5044822"/>
            </a:xfrm>
            <a:prstGeom prst="rect">
              <a:avLst/>
            </a:prstGeom>
          </p:spPr>
        </p:pic>
        <p:pic>
          <p:nvPicPr>
            <p:cNvPr id="12" name="Picture 11">
              <a:extLst>
                <a:ext uri="{FF2B5EF4-FFF2-40B4-BE49-F238E27FC236}">
                  <a16:creationId xmlns:a16="http://schemas.microsoft.com/office/drawing/2014/main" id="{27460F7F-72ED-47D0-BD42-9778E6F362D7}"/>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625217" y="5865960"/>
              <a:ext cx="7375908" cy="234468"/>
            </a:xfrm>
            <a:prstGeom prst="rect">
              <a:avLst/>
            </a:prstGeom>
          </p:spPr>
        </p:pic>
        <p:sp>
          <p:nvSpPr>
            <p:cNvPr id="13" name="TextBox 12">
              <a:extLst>
                <a:ext uri="{FF2B5EF4-FFF2-40B4-BE49-F238E27FC236}">
                  <a16:creationId xmlns:a16="http://schemas.microsoft.com/office/drawing/2014/main" id="{71A192DB-1698-45D8-B5AF-A1B7F4518A81}"/>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46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AA2FE4-863C-4920-BE07-7C5D6619FE9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B5A3315B-0027-4FCA-AC87-88FC651155B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5EA831C7-4EFF-493A-9E99-C9DCB8A3498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43765A7-328D-412C-9545-4D0090385E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B716EF3D-0774-4D32-B815-BE71363E9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7A17EF8-0A5F-43EF-BF13-DC10187C956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4366E554-AB3C-46EC-BFF8-5AFA357FB9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46294" y="941911"/>
            <a:ext cx="8064502" cy="369332"/>
          </a:xfrm>
          <a:prstGeom prst="rect">
            <a:avLst/>
          </a:prstGeom>
          <a:noFill/>
        </p:spPr>
        <p:txBody>
          <a:bodyPr wrap="square" rtlCol="0">
            <a:spAutoFit/>
          </a:bodyPr>
          <a:lstStyle/>
          <a:p>
            <a:r>
              <a:rPr lang="fr-FR" b="1" dirty="0">
                <a:latin typeface="Open Sans" panose="020B0606030504020204" pitchFamily="34" charset="0"/>
                <a:ea typeface="Open Sans" panose="020B0606030504020204" pitchFamily="34" charset="0"/>
                <a:cs typeface="Open Sans" panose="020B0606030504020204" pitchFamily="34" charset="0"/>
              </a:rPr>
              <a:t>COR 1057 Renforcer le Pouvoir Syndical - Intendants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304AF11-50B7-4C07-9F8E-69A0B96F09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403A7029-6030-49F2-A932-D2D383D217F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C2FB5E3D-E666-451C-8EDE-C298B917E01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F9B0069-6619-45A6-9B1C-38F3A6AAF6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8EBDAA3D-6656-4704-9231-365845749EE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4A2B29E9-07F3-406E-BF24-E8A1889C9C4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AB0BA7E-BFEE-44E7-A6DD-BC09276272B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D629A5EB-7CF4-477C-BD7B-84001F8CE8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E74B2398-311B-428D-A2E1-F4A1410CF05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FF0B646-7C21-4DD4-8E65-EED35294968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183481"/>
            <a:ext cx="11125200" cy="493023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363379"/>
            <a:ext cx="10769600" cy="4570442"/>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FR"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Expliquez l’importance de votre rôle de délégué pour promouvoir la mission et les valeurs de l’IUPAT.</a:t>
            </a:r>
            <a:endPar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72C7F4E-05D9-421F-BA37-55FE420A28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
        <p:nvSpPr>
          <p:cNvPr id="9" name="Footer Placeholder 1">
            <a:extLst>
              <a:ext uri="{FF2B5EF4-FFF2-40B4-BE49-F238E27FC236}">
                <a16:creationId xmlns:a16="http://schemas.microsoft.com/office/drawing/2014/main" id="{24F50D30-E9F9-4E74-8D35-2C93DC48FE1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69360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DE713253-E728-4FBD-9996-A7A49420875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0F96AED6-DF82-4236-8E90-F375122894F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96348" cy="3970318"/>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Introduction</a:t>
            </a:r>
          </a:p>
          <a:p>
            <a:pPr lvl="0"/>
            <a:endParaRPr lang="fr-CA" sz="2800" dirty="0">
              <a:latin typeface="Open Sans" panose="020B0606030504020204" pitchFamily="34" charset="0"/>
              <a:ea typeface="Open Sans" panose="020B0606030504020204" pitchFamily="34" charset="0"/>
              <a:cs typeface="Open Sans" panose="020B0606030504020204" pitchFamily="34" charset="0"/>
            </a:endParaRPr>
          </a:p>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CBFA242-AF6A-4DD9-831A-A5533BD76B1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Intendant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l'IUPAT</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Rôle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Rôle</a:t>
            </a:r>
            <a:r>
              <a:rPr lang="en-US" dirty="0">
                <a:solidFill>
                  <a:schemeClr val="bg1"/>
                </a:solidFill>
              </a:rPr>
              <a:t> de </a:t>
            </a:r>
            <a:r>
              <a:rPr lang="en-US" dirty="0" err="1"/>
              <a:t>Délégué</a:t>
            </a:r>
            <a:r>
              <a:rPr lang="en-US" dirty="0"/>
              <a:t> Syndical</a:t>
            </a:r>
            <a:endParaRPr lang="en-CA" dirty="0"/>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Qu'est-ce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qu'un</a:t>
            </a:r>
            <a:r>
              <a:rPr lang="en-US" sz="2400" dirty="0">
                <a:latin typeface="Open Sans" panose="020B0606030504020204" pitchFamily="34" charset="0"/>
                <a:ea typeface="Open Sans" panose="020B0606030504020204" pitchFamily="34" charset="0"/>
                <a:cs typeface="Open Sans" panose="020B0606030504020204" pitchFamily="34" charset="0"/>
              </a:rPr>
              <a:t> intendant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Représentant(e) des membres du syndicat sur le lieu de travail</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Premier point de contact pour les membres</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Défenseur(</a:t>
            </a:r>
            <a:r>
              <a:rPr lang="fr-FR" sz="2400" dirty="0" err="1">
                <a:latin typeface="Open Sans" panose="020B0606030504020204" pitchFamily="34" charset="0"/>
                <a:ea typeface="Open Sans" panose="020B0606030504020204" pitchFamily="34" charset="0"/>
                <a:cs typeface="Open Sans" panose="020B0606030504020204" pitchFamily="34" charset="0"/>
              </a:rPr>
              <a:t>euse</a:t>
            </a:r>
            <a:r>
              <a:rPr lang="fr-FR" sz="2400" dirty="0">
                <a:latin typeface="Open Sans" panose="020B0606030504020204" pitchFamily="34" charset="0"/>
                <a:ea typeface="Open Sans" panose="020B0606030504020204" pitchFamily="34" charset="0"/>
                <a:cs typeface="Open Sans" panose="020B0606030504020204" pitchFamily="34" charset="0"/>
              </a:rPr>
              <a:t>) et porte-parole de la mission et des valeurs de l'IUPAT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Principales</a:t>
            </a:r>
            <a:r>
              <a:rPr lang="en-US" dirty="0">
                <a:solidFill>
                  <a:schemeClr val="bg1"/>
                </a:solidFill>
              </a:rPr>
              <a:t> </a:t>
            </a:r>
            <a:r>
              <a:rPr lang="en-US" dirty="0" err="1"/>
              <a:t>Responsabilités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Représentant</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Résolution des Problèmes en Milieu de Travail</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6"/>
            <a:chOff x="1221978" y="3792008"/>
            <a:chExt cx="2706687" cy="1624013"/>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9"/>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Éduquer</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Application du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Communiquer</a:t>
              </a:r>
              <a:r>
                <a:rPr lang="en-CA" sz="2800" kern="1200" dirty="0">
                  <a:latin typeface="Open Sans" panose="020B0606030504020204" pitchFamily="34" charset="0"/>
                  <a:ea typeface="Open Sans" panose="020B0606030504020204" pitchFamily="34" charset="0"/>
                  <a:cs typeface="Open Sans" panose="020B0606030504020204" pitchFamily="34" charset="0"/>
                </a:rPr>
                <a:t> des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Informations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Construire</a:t>
              </a:r>
              <a:r>
                <a:rPr lang="en-CA" sz="2800" kern="1200" dirty="0">
                  <a:latin typeface="Open Sans" panose="020B0606030504020204" pitchFamily="34" charset="0"/>
                  <a:ea typeface="Open Sans" panose="020B0606030504020204" pitchFamily="34" charset="0"/>
                  <a:cs typeface="Open Sans" panose="020B0606030504020204" pitchFamily="34" charset="0"/>
                </a:rPr>
                <a:t> un </a:t>
              </a:r>
              <a:r>
                <a:rPr lang="en-CA" sz="2800" kern="1200" dirty="0" err="1">
                  <a:latin typeface="Open Sans" panose="020B0606030504020204" pitchFamily="34" charset="0"/>
                  <a:ea typeface="Open Sans" panose="020B0606030504020204" pitchFamily="34" charset="0"/>
                  <a:cs typeface="Open Sans" panose="020B0606030504020204" pitchFamily="34" charset="0"/>
                </a:rPr>
                <a:t>Syndicat</a:t>
              </a:r>
              <a:r>
                <a:rPr lang="en-CA" sz="2800" kern="1200" dirty="0">
                  <a:latin typeface="Open Sans" panose="020B0606030504020204" pitchFamily="34" charset="0"/>
                  <a:ea typeface="Open Sans" panose="020B0606030504020204" pitchFamily="34" charset="0"/>
                  <a:cs typeface="Open Sans" panose="020B0606030504020204" pitchFamily="34" charset="0"/>
                </a:rPr>
                <a:t> Fort</a:t>
              </a:r>
              <a:endPar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BB911316-458F-40D4-A09D-D4F9D04730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14697</TotalTime>
  <Words>12985</Words>
  <Application>Microsoft Office PowerPoint</Application>
  <PresentationFormat>Widescreen</PresentationFormat>
  <Paragraphs>733</Paragraphs>
  <Slides>45</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Abel</vt:lpstr>
      <vt:lpstr>Arial</vt:lpstr>
      <vt:lpstr>Calibri</vt:lpstr>
      <vt:lpstr>Calibri Light</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Rôle de Délégué Syndical</vt:lpstr>
      <vt:lpstr>Principales Responsabilités</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46</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299</cp:revision>
  <dcterms:created xsi:type="dcterms:W3CDTF">2024-09-19T19:34:13Z</dcterms:created>
  <dcterms:modified xsi:type="dcterms:W3CDTF">2026-01-28T15:13:37Z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