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7" r:id="rId34"/>
    <p:sldId id="394" r:id="rId35"/>
    <p:sldId id="395" r:id="rId36"/>
    <p:sldId id="396" r:id="rId37"/>
    <p:sldId id="390" r:id="rId38"/>
    <p:sldId id="391" r:id="rId39"/>
    <p:sldId id="398" r:id="rId40"/>
    <p:sldId id="399"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8911" autoAdjust="0"/>
  </p:normalViewPr>
  <p:slideViewPr>
    <p:cSldViewPr snapToGrid="0">
      <p:cViewPr varScale="1">
        <p:scale>
          <a:sx n="66" d="100"/>
          <a:sy n="66" d="100"/>
        </p:scale>
        <p:origin x="78" y="1332"/>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11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2026-02-10</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2/10/2026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58.</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¿Cuáles son las diferentes formas en las que los afiliados reciben algún tipo de instrucción?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EMPODERAR a nuestros aprendices. Honrar su rol en nuestro sindicato. No dudes en agregar un mensaje personal para que los aprendices se sientan parte de nuestro sindicato.</a:t>
            </a:r>
          </a:p>
          <a:p>
            <a:r>
              <a:rPr lang="es-ES" sz="1200" kern="1200" dirty="0">
                <a:solidFill>
                  <a:schemeClr val="tx1"/>
                </a:solidFill>
                <a:effectLst/>
                <a:latin typeface="+mn-lt"/>
                <a:ea typeface="+mn-ea"/>
                <a:cs typeface="+mn-cs"/>
              </a:rPr>
              <a:t>ELEVAR a nuestros aprendices reconociendo su papel vital en la construcción del futuro de nuestro sindicato. Los siguientes mensajes son clave para que se sientan vistos, escuchados e inspirados a participar:</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Ustedes son el futuro de nuestro sindicato. Como líderes emergentes y trabajadores con visión de futuro, su energía, voz y compromiso son cruciales para nuestra supervivencia y el crecimiento de nuestra participación en el mercado. No solo son parte del futuro, sino que son esenciales para el presente.</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Ustedes representan a nuestro sindicato en los lugares de trabajo. Cada vez que se presentan a trabajar, llevan el orgullo y la responsabilidad de representarse no solo a sí mismos, sino a toda la familia sindical.</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Aportan una perspectiva fresca. Su conocimiento tecnológico y perspectiva única desafían nuestras viejas ideas y estrategias. Esto ayuda a nuestro sindicato a crecer con los nuevos tiempos. Al compartir sus ideas y reinventar las tradiciones, también ayudan a los líderes a evolucionar y adaptarse. HABLEN también sobre el potencial de crecimiento personal. Quizás ayer y hoy solo estaban pegando zócalos o colocando vinilo. ¿Pero mañana? Estarán dirigiendo el trabajo, liderando equipos y </a:t>
            </a:r>
            <a:r>
              <a:rPr lang="es-ES" sz="1200" kern="1200" dirty="0" err="1">
                <a:solidFill>
                  <a:schemeClr val="tx1"/>
                </a:solidFill>
                <a:effectLst/>
                <a:latin typeface="+mn-lt"/>
                <a:ea typeface="+mn-ea"/>
                <a:cs typeface="+mn-cs"/>
              </a:rPr>
              <a:t>mentorizando</a:t>
            </a:r>
            <a:r>
              <a:rPr lang="es-ES" sz="1200" kern="1200" dirty="0">
                <a:solidFill>
                  <a:schemeClr val="tx1"/>
                </a:solidFill>
                <a:effectLst/>
                <a:latin typeface="+mn-lt"/>
                <a:ea typeface="+mn-ea"/>
                <a:cs typeface="+mn-cs"/>
              </a:rPr>
              <a:t> a la próxima generación. Cada tarea que realizan ahora desarrolla las habilidades que necesitarán para liderar más adelante. Mentores/aprendices, concéntrense en la importancia del aprendizaje mutuo y en lo productivos y cohesionados que pueden ser los lugares de trabajo si los trabajadores y aprendices aprenden unos de otros.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PREGUNTA: ¿Qué significa estar en un sindicato? Significa presentarse, trabajar con seguridad y aportar habilidades a cada trabajo. Significa apoyarse mutuamente, cuidar de los compañeros y hermanas dentro y fuera del trabajo. Significa cuidarse unos a otros, porque juntos somos más fuertes.</a:t>
            </a:r>
          </a:p>
          <a:p>
            <a:r>
              <a:rPr lang="es-ES" sz="1200" kern="1200" dirty="0">
                <a:solidFill>
                  <a:schemeClr val="tx1"/>
                </a:solidFill>
                <a:effectLst/>
                <a:latin typeface="+mn-lt"/>
                <a:ea typeface="+mn-ea"/>
                <a:cs typeface="+mn-cs"/>
              </a:rPr>
              <a:t>PROPORCIONE ejemplos de solidaridad básica en el lugar de trabajo o de cómo los miembros del sindicato se cuidan entre sí.</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1: Se ofrecen horas extras, pero no están disponibles para todos los trabajadores. Personalmente, he visto a miembros rechazarlas para asegurar que los trabajadores que las necesitaban un poco más (comprando una casa, acabando de tener un hijo) tengan la oportunidad. Siendo generoso, no dude en dar su ejemplo.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2: Problemas de salud mental, confiar en un compañero de trabajo, brindar orientación y los recursos adecuados.</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3: Defender a alguien, sin importar su raza, género o religión, por lo que es correcto.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PREGUNTE a los participantes qué han estado viendo u oyendo, positivo o negativo.</a:t>
            </a:r>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28088880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latin typeface="+mn-lt"/>
              </a:rPr>
              <a:t>Motiva a tus aprendices: No solo están aquí por un trabajo</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latin typeface="+mn-lt"/>
              </a:rPr>
              <a:t>EXPRESA los siguientes mensajes: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Aunque el trabajo se sienta repetitivo o rutinario ahora mismo, formas parte de algo mucho más grande que la tarea de hoy, y eso es algo de lo que estar orgulloso.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Formas parte de tu sindicato local, tu centro de distribución, la IUPAT, la NABTU y la AFL-CIO, que representan a 13 millones de sindicalistas en todo el país que construyen hospitales, puentes, impulsan el crecimiento de comunidades, ¡al mismo tiempo que mejoran la calidad de vida de los trabajadores!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El movimiento laboral es más que un simple lugar de trabajo; se trata de solidaridad, progreso y poder, y tú desempeñas un papel fundamental en ese movimiento.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Estás construyendo un futuro, no solo para ti, sino para la próxima generación. Tienes la oportunidad de marcar la diferencia, crear oportunidades reales y dejar tu huella. Esto es más que un trabajo. Este es tu movimiento.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dirty="0">
              <a:latin typeface="+mn-lt"/>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PREGUNTA: ¿Qué es un Convenio Colectivo? Es un acuerdo legal que garantiza nuestros salarios, beneficios, derechos y condiciones laborales.</a:t>
            </a:r>
          </a:p>
          <a:p>
            <a:r>
              <a:rPr lang="es-ES" sz="1200" kern="1200" dirty="0">
                <a:solidFill>
                  <a:schemeClr val="tx1"/>
                </a:solidFill>
                <a:effectLst/>
                <a:latin typeface="+mn-lt"/>
                <a:ea typeface="+mn-ea"/>
                <a:cs typeface="+mn-cs"/>
              </a:rPr>
              <a:t>Sin él, los empleadores pueden cambiar las reglas cuando quieran. El contrato es lo único que protege y hace cumplir estos derechos.</a:t>
            </a:r>
          </a:p>
          <a:p>
            <a:r>
              <a:rPr lang="es-ES" sz="1200" kern="1200" dirty="0">
                <a:solidFill>
                  <a:schemeClr val="tx1"/>
                </a:solidFill>
                <a:effectLst/>
                <a:latin typeface="+mn-lt"/>
                <a:ea typeface="+mn-ea"/>
                <a:cs typeface="+mn-cs"/>
              </a:rPr>
              <a:t>EXPLIQUE los siguientes puntos:</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El Convenio Colectivo es nuestro poder por escrito. </a:t>
            </a:r>
            <a:r>
              <a:rPr lang="es-ES" sz="1200" kern="1200" dirty="0">
                <a:solidFill>
                  <a:schemeClr val="tx1"/>
                </a:solidFill>
                <a:effectLst/>
                <a:latin typeface="+mn-lt"/>
                <a:ea typeface="+mn-ea"/>
                <a:cs typeface="+mn-cs"/>
              </a:rPr>
              <a:t>El contrato sindical es nuestra base; sin él, solo somos trabajadores. Con él, somos una fuerza colectiva.</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Si no está en el contrato, no está protegido. </a:t>
            </a:r>
            <a:r>
              <a:rPr lang="es-ES" sz="1200" kern="1200" dirty="0">
                <a:solidFill>
                  <a:schemeClr val="tx1"/>
                </a:solidFill>
                <a:effectLst/>
                <a:latin typeface="+mn-lt"/>
                <a:ea typeface="+mn-ea"/>
                <a:cs typeface="+mn-cs"/>
              </a:rPr>
              <a:t>Nada nos es regalado; todo lo que tenemos proviene de la negociación. Nuestros salarios, beneficios y pensiones no son regalos de los empleadores; existen porque luchamos juntos por ellos. Ese es el poder del sindicato.</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Nuestro Convenio Colectivo refleja generaciones de lucha. </a:t>
            </a:r>
            <a:r>
              <a:rPr lang="es-ES" sz="1200" kern="1200" dirty="0">
                <a:solidFill>
                  <a:schemeClr val="tx1"/>
                </a:solidFill>
                <a:effectLst/>
                <a:latin typeface="+mn-lt"/>
                <a:ea typeface="+mn-ea"/>
                <a:cs typeface="+mn-cs"/>
              </a:rPr>
              <a:t>Fue luchado, negociado y ganado por los miembros del sindicato a lo largo de la historia, a veces con huelgas. Nos beneficiamos de quienes nos precedieron y lucharon por contratos sólidos, y somos parte de los contratos presentes y futuros. Depende de nosotros, es nuestra responsabilidad como miembros activos del sindicato. Ejemplos de SITE incluyen huelgas destacadas, si es posible a nivel local, o si no, incluyen a los trabajadores automotrices en la década de 1930, el Departamento de Sanidad de Tennessee, Martin Luther King, etc. Vinculemos nuestros valores sindicales.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s-ES" dirty="0"/>
              <a:t>​CREAR un estacionamiento para capturar y abordar las necesidades pendientes después de la presentación de PowerPoint.</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INDIQUE que queremos escuchar a los aprendices.</a:t>
            </a:r>
          </a:p>
          <a:p>
            <a:r>
              <a:rPr lang="es-ES" sz="1200" kern="1200" dirty="0">
                <a:solidFill>
                  <a:schemeClr val="tx1"/>
                </a:solidFill>
                <a:effectLst/>
                <a:latin typeface="+mn-lt"/>
                <a:ea typeface="+mn-ea"/>
                <a:cs typeface="+mn-cs"/>
              </a:rPr>
              <a:t>PREGUNTE: ¿Han visto algo, bueno o malo, que se relacione con lo que acabamos de comentar? ¿Qué les llamó la atención y por qué? Compartan sus opiniones.</a:t>
            </a:r>
          </a:p>
          <a:p>
            <a:r>
              <a:rPr lang="es-ES" sz="1200" kern="1200" dirty="0">
                <a:solidFill>
                  <a:schemeClr val="tx1"/>
                </a:solidFill>
                <a:effectLst/>
                <a:latin typeface="+mn-lt"/>
                <a:ea typeface="+mn-ea"/>
                <a:cs typeface="+mn-cs"/>
              </a:rPr>
              <a:t>REALICE una actividad grupal (5-7 minutos):</a:t>
            </a:r>
          </a:p>
          <a:p>
            <a:pPr marL="685800" lvl="1" indent="-228600">
              <a:buFont typeface="+mj-lt"/>
              <a:buAutoNum type="arabicPeriod"/>
            </a:pPr>
            <a:r>
              <a:rPr lang="es-ES" sz="1200" kern="1200" dirty="0">
                <a:solidFill>
                  <a:schemeClr val="tx1"/>
                </a:solidFill>
                <a:effectLst/>
                <a:latin typeface="+mn-lt"/>
                <a:ea typeface="+mn-ea"/>
                <a:cs typeface="+mn-cs"/>
              </a:rPr>
              <a:t>En grupos pequeños de 3 o 4 personas, pida a los aprendices que compartan sus ejemplos.</a:t>
            </a:r>
          </a:p>
          <a:p>
            <a:pPr marL="685800" lvl="1" indent="-228600">
              <a:buFont typeface="+mj-lt"/>
              <a:buAutoNum type="arabicPeriod"/>
            </a:pPr>
            <a:r>
              <a:rPr lang="es-ES" sz="1200" kern="1200" dirty="0">
                <a:solidFill>
                  <a:schemeClr val="tx1"/>
                </a:solidFill>
                <a:effectLst/>
                <a:latin typeface="+mn-lt"/>
                <a:ea typeface="+mn-ea"/>
                <a:cs typeface="+mn-cs"/>
              </a:rPr>
              <a:t>Debatan: ¿Cómo se relaciona con la capacitación? ¿Cómo los impactó a ellos o a los demás? ¿Qué se podría aprender de ella?</a:t>
            </a:r>
          </a:p>
          <a:p>
            <a:pPr marL="685800" lvl="1" indent="-228600">
              <a:buFont typeface="+mj-lt"/>
              <a:buAutoNum type="arabicPeriod"/>
            </a:pPr>
            <a:r>
              <a:rPr lang="es-ES" sz="1200" kern="1200" dirty="0">
                <a:solidFill>
                  <a:schemeClr val="tx1"/>
                </a:solidFill>
                <a:effectLst/>
                <a:latin typeface="+mn-lt"/>
                <a:ea typeface="+mn-ea"/>
                <a:cs typeface="+mn-cs"/>
              </a:rPr>
              <a:t>Fomente la escucha respetuosa y permita que cada persona hable.</a:t>
            </a:r>
          </a:p>
          <a:p>
            <a:pPr marL="685800" lvl="1" indent="-228600">
              <a:buFont typeface="+mj-lt"/>
              <a:buAutoNum type="arabicPeriod"/>
            </a:pPr>
            <a:r>
              <a:rPr lang="es-ES" sz="1200" kern="1200" dirty="0">
                <a:solidFill>
                  <a:schemeClr val="tx1"/>
                </a:solidFill>
                <a:effectLst/>
                <a:latin typeface="+mn-lt"/>
                <a:ea typeface="+mn-ea"/>
                <a:cs typeface="+mn-cs"/>
              </a:rPr>
              <a:t>Invite a voluntarios a compartir algunos de los ejemplos más impactantes o reveladores con todo el grupo.</a:t>
            </a:r>
          </a:p>
          <a:p>
            <a:pPr marL="685800" lvl="1" indent="-228600">
              <a:buFont typeface="+mj-lt"/>
              <a:buAutoNum type="arabicPeriod"/>
            </a:pPr>
            <a:r>
              <a:rPr lang="es-ES" sz="1200" kern="1200" dirty="0">
                <a:solidFill>
                  <a:schemeClr val="tx1"/>
                </a:solidFill>
                <a:effectLst/>
                <a:latin typeface="+mn-lt"/>
                <a:ea typeface="+mn-ea"/>
                <a:cs typeface="+mn-cs"/>
              </a:rPr>
              <a:t>Anote algunos temas clave o conclusiones en la pizarra o el rotafolio.</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base" latinLnBrk="0" hangingPunct="1">
              <a:lnSpc>
                <a:spcPct val="100000"/>
              </a:lnSpc>
              <a:spcBef>
                <a:spcPts val="0"/>
              </a:spcBef>
              <a:spcAft>
                <a:spcPts val="0"/>
              </a:spcAft>
              <a:buClrTx/>
              <a:buSzTx/>
              <a:buFontTx/>
              <a:buNone/>
              <a:tabLst/>
              <a:defRPr/>
            </a:pPr>
            <a:r>
              <a:rPr lang="es-ES" sz="1200" dirty="0">
                <a:latin typeface="+mn-lt"/>
              </a:rPr>
              <a:t>REPRODUCIR el video de GP </a:t>
            </a:r>
            <a:r>
              <a:rPr lang="en-US" sz="1200" dirty="0">
                <a:latin typeface="+mn-lt"/>
              </a:rPr>
              <a:t>- https://www.youtube.com/embed/fsyFzognFm0 </a:t>
            </a:r>
            <a:r>
              <a:rPr lang="es-ES" b="0" i="0">
                <a:solidFill>
                  <a:srgbClr val="444444"/>
                </a:solidFill>
                <a:effectLst/>
                <a:latin typeface="Calibri" panose="020F0502020204030204" pitchFamily="34" charset="0"/>
              </a:rPr>
              <a:t>Vinculado </a:t>
            </a:r>
            <a:r>
              <a:rPr lang="es-ES" b="0" i="0" dirty="0">
                <a:solidFill>
                  <a:srgbClr val="444444"/>
                </a:solidFill>
                <a:effectLst/>
                <a:latin typeface="Calibri" panose="020F0502020204030204" pitchFamily="34" charset="0"/>
              </a:rPr>
              <a:t>en la diapositiva y lanzará una nueva página.</a:t>
            </a:r>
            <a:endParaRPr lang="en-CA" b="0" i="0" dirty="0">
              <a:solidFill>
                <a:srgbClr val="444444"/>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dirty="0">
                <a:solidFill>
                  <a:srgbClr val="444444"/>
                </a:solidFill>
                <a:effectLst/>
                <a:latin typeface="Calibri" panose="020F0502020204030204" pitchFamily="34" charset="0"/>
              </a:rPr>
              <a:t>​</a:t>
            </a:r>
            <a:r>
              <a:rPr lang="es-ES" dirty="0"/>
              <a:t>​CREAR un estacionamiento para capturar y abordar las necesidades pendientes después de la presentación de PowerPoint.</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dirty="0"/>
          </a:p>
        </p:txBody>
      </p:sp>
    </p:spTree>
    <p:extLst>
      <p:ext uri="{BB962C8B-B14F-4D97-AF65-F5344CB8AC3E}">
        <p14:creationId xmlns:p14="http://schemas.microsoft.com/office/powerpoint/2010/main" val="10251680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dirty="0"/>
              <a:t>INDIQUE que nuestro sindicato cuenta con varios recursos y páginas/aplicaciones en redes sociales para mantenerse informado y conectar con nuestros compañeros y compañeras.</a:t>
            </a:r>
          </a:p>
          <a:p>
            <a:r>
              <a:rPr lang="es-ES" dirty="0"/>
              <a:t>ANÍMELOS a escanear y abrir/descargar los recursos.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6" name="Google Shape;63;p1">
            <a:extLst>
              <a:ext uri="{FF2B5EF4-FFF2-40B4-BE49-F238E27FC236}">
                <a16:creationId xmlns:a16="http://schemas.microsoft.com/office/drawing/2014/main" id="{EC55131E-B371-4E50-AD93-E01D7F2E9A4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2988B526-4E57-47D1-8D8B-08989B0B379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4DDAEE7E-8BB4-4C34-96C9-8DBB76677D0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A59C91C2-0C3B-4CD0-8803-D22499BD6A2B}"/>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79164" y="6523925"/>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7.png"/><Relationship Id="rId5" Type="http://schemas.openxmlformats.org/officeDocument/2006/relationships/image" Target="../media/image18.jpg"/><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7.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47.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48.jpeg"/><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notesSlide" Target="../notesSlides/notesSlide31.xml"/><Relationship Id="rId7" Type="http://schemas.openxmlformats.org/officeDocument/2006/relationships/image" Target="../media/image51.jpeg"/><Relationship Id="rId12" Type="http://schemas.openxmlformats.org/officeDocument/2006/relationships/image" Target="../media/image55.png"/><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50.jpeg"/><Relationship Id="rId11" Type="http://schemas.openxmlformats.org/officeDocument/2006/relationships/image" Target="../media/image54.png"/><Relationship Id="rId5" Type="http://schemas.openxmlformats.org/officeDocument/2006/relationships/image" Target="../media/image49.jpeg"/><Relationship Id="rId10" Type="http://schemas.openxmlformats.org/officeDocument/2006/relationships/image" Target="../media/image6.jpeg"/><Relationship Id="rId4" Type="http://schemas.openxmlformats.org/officeDocument/2006/relationships/image" Target="../media/image7.png"/><Relationship Id="rId9" Type="http://schemas.openxmlformats.org/officeDocument/2006/relationships/image" Target="../media/image53.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56.jpe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57.png"/><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7.png"/><Relationship Id="rId4" Type="http://schemas.openxmlformats.org/officeDocument/2006/relationships/image" Target="../media/image58.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9.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image" Target="../media/image61.png"/><Relationship Id="rId5" Type="http://schemas.openxmlformats.org/officeDocument/2006/relationships/hyperlink" Target="https://www.youtube.com/embed/fsyFzognFm0" TargetMode="External"/><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notesSlide" Target="../notesSlides/notesSlide37.xml"/><Relationship Id="rId7" Type="http://schemas.openxmlformats.org/officeDocument/2006/relationships/image" Target="../media/image64.png"/><Relationship Id="rId2" Type="http://schemas.openxmlformats.org/officeDocument/2006/relationships/slideLayout" Target="../slideLayouts/slideLayout4.xml"/><Relationship Id="rId1" Type="http://schemas.openxmlformats.org/officeDocument/2006/relationships/tags" Target="../tags/tag38.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0.png"/><Relationship Id="rId10" Type="http://schemas.openxmlformats.org/officeDocument/2006/relationships/image" Target="../media/image67.png"/><Relationship Id="rId4" Type="http://schemas.openxmlformats.org/officeDocument/2006/relationships/image" Target="../media/image62.png"/><Relationship Id="rId9" Type="http://schemas.openxmlformats.org/officeDocument/2006/relationships/image" Target="../media/image66.png"/></Relationships>
</file>

<file path=ppt/slides/_rels/slide3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9.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7266" y="4165914"/>
            <a:ext cx="1434040" cy="1434040"/>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59" y="5515239"/>
            <a:ext cx="8798758" cy="1031051"/>
          </a:xfrm>
          <a:prstGeom prst="rect">
            <a:avLst/>
          </a:prstGeom>
          <a:noFill/>
        </p:spPr>
        <p:txBody>
          <a:bodyPr wrap="square" rtlCol="0">
            <a:spAutoFit/>
          </a:bodyPr>
          <a:lstStyle/>
          <a:p>
            <a:r>
              <a:rPr lang="en-US" sz="21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1056 C</a:t>
            </a:r>
            <a:r>
              <a:rPr lang="es-ES" sz="21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1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Aprendices </a:t>
            </a:r>
            <a:endParaRPr lang="en-CA" sz="21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endPar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63852" y="4133814"/>
            <a:ext cx="874599" cy="1415113"/>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46944" y="5674559"/>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715CD4B6-75DC-41C4-9C58-5D42AD80E8E2}"/>
              </a:ext>
            </a:extLst>
          </p:cNvPr>
          <p:cNvSpPr txBox="1"/>
          <p:nvPr/>
        </p:nvSpPr>
        <p:spPr>
          <a:xfrm>
            <a:off x="10807266" y="3624727"/>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58</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2" name="Footer Placeholder 1">
            <a:extLst>
              <a:ext uri="{FF2B5EF4-FFF2-40B4-BE49-F238E27FC236}">
                <a16:creationId xmlns:a16="http://schemas.microsoft.com/office/drawing/2014/main" id="{8F020CD4-B368-4243-BEA6-7654486A44F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53FD5856-1EF2-4887-B3CA-489CFC5D6A1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7" name="Footer Placeholder 1">
            <a:extLst>
              <a:ext uri="{FF2B5EF4-FFF2-40B4-BE49-F238E27FC236}">
                <a16:creationId xmlns:a16="http://schemas.microsoft.com/office/drawing/2014/main" id="{6ECDA719-7DFF-4F1C-AC61-307BEEDA868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B25D037-923E-360E-CC51-5C64CD2487FB}"/>
              </a:ext>
            </a:extLst>
          </p:cNvPr>
          <p:cNvGrpSpPr/>
          <p:nvPr/>
        </p:nvGrpSpPr>
        <p:grpSpPr>
          <a:xfrm>
            <a:off x="2312596" y="929607"/>
            <a:ext cx="7439476" cy="5150781"/>
            <a:chOff x="2312596" y="929607"/>
            <a:chExt cx="7439476" cy="5150781"/>
          </a:xfrm>
        </p:grpSpPr>
        <p:pic>
          <p:nvPicPr>
            <p:cNvPr id="3" name="Picture 2">
              <a:extLst>
                <a:ext uri="{FF2B5EF4-FFF2-40B4-BE49-F238E27FC236}">
                  <a16:creationId xmlns:a16="http://schemas.microsoft.com/office/drawing/2014/main" id="{EBC836EB-F508-25B1-135E-CC067CCE7D7C}"/>
                </a:ext>
              </a:extLst>
            </p:cNvPr>
            <p:cNvPicPr>
              <a:picLocks noChangeAspect="1"/>
            </p:cNvPicPr>
            <p:nvPr/>
          </p:nvPicPr>
          <p:blipFill rotWithShape="1">
            <a:blip r:embed="rId4">
              <a:extLst>
                <a:ext uri="{28A0092B-C50C-407E-A947-70E740481C1C}">
                  <a14:useLocalDpi xmlns:a14="http://schemas.microsoft.com/office/drawing/2010/main" val="0"/>
                </a:ext>
              </a:extLst>
            </a:blip>
            <a:srcRect l="2678" t="92809" r="3027" b="746"/>
            <a:stretch/>
          </p:blipFill>
          <p:spPr>
            <a:xfrm>
              <a:off x="2383484" y="5767754"/>
              <a:ext cx="7368588" cy="312634"/>
            </a:xfrm>
            <a:prstGeom prst="rect">
              <a:avLst/>
            </a:prstGeom>
          </p:spPr>
        </p:pic>
        <p:pic>
          <p:nvPicPr>
            <p:cNvPr id="4" name="Picture 3" descr="A graph showing the number of members&#10;&#10;AI-generated content may be incorrect.">
              <a:extLst>
                <a:ext uri="{FF2B5EF4-FFF2-40B4-BE49-F238E27FC236}">
                  <a16:creationId xmlns:a16="http://schemas.microsoft.com/office/drawing/2014/main" id="{B811286A-C460-90A8-85D0-BEE2F7ABE07C}"/>
                </a:ext>
              </a:extLst>
            </p:cNvPr>
            <p:cNvPicPr>
              <a:picLocks noChangeAspect="1"/>
            </p:cNvPicPr>
            <p:nvPr/>
          </p:nvPicPr>
          <p:blipFill>
            <a:blip r:embed="rId5">
              <a:extLst>
                <a:ext uri="{28A0092B-C50C-407E-A947-70E740481C1C}">
                  <a14:useLocalDpi xmlns:a14="http://schemas.microsoft.com/office/drawing/2010/main" val="0"/>
                </a:ext>
              </a:extLst>
            </a:blip>
            <a:srcRect l="1092" t="2071" r="1075" b="11183"/>
            <a:stretch/>
          </p:blipFill>
          <p:spPr>
            <a:xfrm>
              <a:off x="2312596" y="929607"/>
              <a:ext cx="7226300" cy="4649701"/>
            </a:xfrm>
            <a:prstGeom prst="rect">
              <a:avLst/>
            </a:prstGeom>
          </p:spPr>
        </p:pic>
      </p:gr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58</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D46ADF0-D952-4253-BA58-8759557A34C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10" name="Rectangle 9">
            <a:extLst>
              <a:ext uri="{FF2B5EF4-FFF2-40B4-BE49-F238E27FC236}">
                <a16:creationId xmlns:a16="http://schemas.microsoft.com/office/drawing/2014/main" id="{FB8EC8BA-28E8-4B91-B682-3B839FF0B27B}"/>
              </a:ext>
            </a:extLst>
          </p:cNvPr>
          <p:cNvSpPr/>
          <p:nvPr/>
        </p:nvSpPr>
        <p:spPr>
          <a:xfrm>
            <a:off x="2789658" y="95265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58,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38E76517-3A6A-4E1F-91F3-0F68E2BED94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7761F521-7B0A-45AD-87D6-C92C7AF125D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08330D93-2AF7-4AEE-A450-57409D965D7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560DC902-9900-4872-939B-CE37974E874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DDEA68F3-1A45-48C5-A65E-76689390D79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dirty="0">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dirty="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dirty="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Open Sans" panose="020B0606030504020204" pitchFamily="34" charset="0"/>
                <a:ea typeface="Open Sans" panose="020B0606030504020204" pitchFamily="34" charset="0"/>
                <a:cs typeface="Open Sans" panose="020B0606030504020204" pitchFamily="34" charset="0"/>
              </a:rPr>
              <a:t>Título</a:t>
            </a: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lang="en-US" sz="2400" b="1">
                <a:solidFill>
                  <a:srgbClr val="EEB310"/>
                </a:solidFill>
                <a:latin typeface="Open Sans" panose="020B0606030504020204" pitchFamily="34"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237874" y="2013095"/>
            <a:ext cx="1936233"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PRESENTAS</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Open Sans" panose="020B0606030504020204" pitchFamily="34" charset="0"/>
                <a:ea typeface="Open Sans" panose="020B0606030504020204" pitchFamily="34" charset="0"/>
                <a:cs typeface="Open Sans" panose="020B0606030504020204" pitchFamily="34" charset="0"/>
              </a:rPr>
              <a:t>Nombre</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Open Sans" panose="020B0606030504020204" pitchFamily="34" charset="0"/>
                <a:ea typeface="Open Sans" panose="020B0606030504020204" pitchFamily="34" charset="0"/>
                <a:cs typeface="Open Sans" panose="020B0606030504020204" pitchFamily="34" charset="0"/>
              </a:rPr>
              <a:t>Oficio</a:t>
            </a:r>
            <a:endParaRPr lang="en-US" sz="2400" b="1">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5EDA5389-0696-45AB-8C5C-08F716A4FA6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528AAEF1-3EB6-4C7F-9942-3EEE5D07C8F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3396E327-9D9C-460A-8701-8561A514B71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0C69A93A-633C-443D-A3BB-EE819721B5A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8" name="Footer Placeholder 1">
            <a:extLst>
              <a:ext uri="{FF2B5EF4-FFF2-40B4-BE49-F238E27FC236}">
                <a16:creationId xmlns:a16="http://schemas.microsoft.com/office/drawing/2014/main" id="{68A80C02-D310-4372-99A2-38E42443C38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BBDCC7F-5077-405D-8977-EF1872CBED6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627555C8-2257-4BAE-A532-29E34299E63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Por qué son </a:t>
            </a:r>
            <a:r>
              <a:rPr lang="es-ES" dirty="0"/>
              <a:t>Importantes los Aprendices</a:t>
            </a:r>
            <a:endParaRPr lang="en-CA" dirty="0"/>
          </a:p>
        </p:txBody>
      </p:sp>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5F55BF7-609C-4DF0-9398-C258A3955D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10" name="Picture 9">
            <a:extLst>
              <a:ext uri="{FF2B5EF4-FFF2-40B4-BE49-F238E27FC236}">
                <a16:creationId xmlns:a16="http://schemas.microsoft.com/office/drawing/2014/main" id="{7683E13D-A064-4EAC-9552-100638A8CBD1}"/>
              </a:ext>
            </a:extLst>
          </p:cNvPr>
          <p:cNvPicPr>
            <a:picLocks noChangeAspect="1"/>
          </p:cNvPicPr>
          <p:nvPr/>
        </p:nvPicPr>
        <p:blipFill rotWithShape="1">
          <a:blip r:embed="rId5"/>
          <a:srcRect t="22317"/>
          <a:stretch/>
        </p:blipFill>
        <p:spPr>
          <a:xfrm>
            <a:off x="835150" y="828056"/>
            <a:ext cx="9459159" cy="4711335"/>
          </a:xfrm>
          <a:prstGeom prst="rect">
            <a:avLst/>
          </a:prstGeom>
        </p:spPr>
      </p:pic>
      <p:sp>
        <p:nvSpPr>
          <p:cNvPr id="12" name="Rectangle 11">
            <a:extLst>
              <a:ext uri="{FF2B5EF4-FFF2-40B4-BE49-F238E27FC236}">
                <a16:creationId xmlns:a16="http://schemas.microsoft.com/office/drawing/2014/main" id="{DF87C55F-838E-4C2F-ABDB-71AC3932EA6F}"/>
              </a:ext>
            </a:extLst>
          </p:cNvPr>
          <p:cNvSpPr/>
          <p:nvPr/>
        </p:nvSpPr>
        <p:spPr>
          <a:xfrm>
            <a:off x="835150" y="4562662"/>
            <a:ext cx="9459159" cy="14672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xtBox 12">
            <a:extLst>
              <a:ext uri="{FF2B5EF4-FFF2-40B4-BE49-F238E27FC236}">
                <a16:creationId xmlns:a16="http://schemas.microsoft.com/office/drawing/2014/main" id="{A9CF22AC-0BF2-45D9-94A8-AE7C1A473AF2}"/>
              </a:ext>
            </a:extLst>
          </p:cNvPr>
          <p:cNvSpPr txBox="1"/>
          <p:nvPr/>
        </p:nvSpPr>
        <p:spPr>
          <a:xfrm>
            <a:off x="835150" y="4728031"/>
            <a:ext cx="9165975" cy="1938992"/>
          </a:xfrm>
          <a:prstGeom prst="rect">
            <a:avLst/>
          </a:prstGeom>
          <a:noFill/>
        </p:spPr>
        <p:txBody>
          <a:bodyPr wrap="square">
            <a:spAutoFit/>
          </a:bodyPr>
          <a:lstStyle/>
          <a:p>
            <a:pPr rtl="0">
              <a:spcBef>
                <a:spcPts val="0"/>
              </a:spcBef>
              <a:spcAft>
                <a:spcPts val="0"/>
              </a:spcAft>
            </a:pP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Tú eres el </a:t>
            </a: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FUTURO</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de nuestro sindicato.</a:t>
            </a:r>
          </a:p>
          <a:p>
            <a:pPr rtl="0">
              <a:spcBef>
                <a:spcPts val="0"/>
              </a:spcBef>
              <a:spcAft>
                <a:spcPts val="0"/>
              </a:spcAft>
            </a:pP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REPRESENTAS</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 nuestro sindicato en el lugar de trabajo.</a:t>
            </a:r>
          </a:p>
          <a:p>
            <a:pPr rtl="0">
              <a:spcBef>
                <a:spcPts val="0"/>
              </a:spcBef>
              <a:spcAft>
                <a:spcPts val="0"/>
              </a:spcAft>
            </a:pP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Aportas una </a:t>
            </a: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PERSPECTIVA NUEVA</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t>
            </a:r>
            <a:endParaRPr lang="en-US" sz="2400" b="0" dirty="0">
              <a:effectLst/>
              <a:latin typeface="Open Sans" panose="020B0606030504020204" pitchFamily="34" charset="0"/>
              <a:ea typeface="Open Sans" panose="020B0606030504020204" pitchFamily="34" charset="0"/>
              <a:cs typeface="Open Sans" panose="020B0606030504020204" pitchFamily="34" charset="0"/>
            </a:endParaRPr>
          </a:p>
          <a:p>
            <a:br>
              <a:rPr lang="en-US" sz="2400" dirty="0">
                <a:latin typeface="Open Sans" panose="020B0606030504020204" pitchFamily="34" charset="0"/>
                <a:ea typeface="Open Sans" panose="020B0606030504020204" pitchFamily="34" charset="0"/>
                <a:cs typeface="Open Sans" panose="020B0606030504020204" pitchFamily="34" charset="0"/>
              </a:rPr>
            </a:b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449563" cy="769441"/>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3FB98D7E-F5C4-445F-AF91-371A5F728F0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¿Qué Significa </a:t>
            </a:r>
            <a:r>
              <a:rPr lang="es-ES" dirty="0"/>
              <a:t>Estar en un Sindicato?</a:t>
            </a:r>
            <a:endParaRPr lang="en-CA" dirty="0"/>
          </a:p>
        </p:txBody>
      </p:sp>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5F55BF7-609C-4DF0-9398-C258A3955D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8" name="Picture 2" descr="About the IUPAT - IUPAT">
            <a:extLst>
              <a:ext uri="{FF2B5EF4-FFF2-40B4-BE49-F238E27FC236}">
                <a16:creationId xmlns:a16="http://schemas.microsoft.com/office/drawing/2014/main" id="{E04F7972-0437-448B-9A46-5D413652801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655"/>
          <a:stretch/>
        </p:blipFill>
        <p:spPr bwMode="auto">
          <a:xfrm>
            <a:off x="515005" y="819807"/>
            <a:ext cx="10249646" cy="535125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1908AD78-8C98-4F3D-A287-DFF7784BC351}"/>
              </a:ext>
            </a:extLst>
          </p:cNvPr>
          <p:cNvSpPr/>
          <p:nvPr/>
        </p:nvSpPr>
        <p:spPr>
          <a:xfrm>
            <a:off x="515006" y="4493755"/>
            <a:ext cx="10288506" cy="16773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a:extLst>
              <a:ext uri="{FF2B5EF4-FFF2-40B4-BE49-F238E27FC236}">
                <a16:creationId xmlns:a16="http://schemas.microsoft.com/office/drawing/2014/main" id="{42895B21-4FB3-429F-B694-20C40FE02679}"/>
              </a:ext>
            </a:extLst>
          </p:cNvPr>
          <p:cNvSpPr txBox="1"/>
          <p:nvPr/>
        </p:nvSpPr>
        <p:spPr>
          <a:xfrm>
            <a:off x="515005" y="4578357"/>
            <a:ext cx="10462476" cy="1508105"/>
          </a:xfrm>
          <a:prstGeom prst="rect">
            <a:avLst/>
          </a:prstGeom>
          <a:noFill/>
        </p:spPr>
        <p:txBody>
          <a:bodyPr wrap="square">
            <a:spAutoFit/>
          </a:bodyPr>
          <a:lstStyle/>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Presentarse, trabajar con seguridad y aportar habilidades a cada trabajo.</a:t>
            </a:r>
          </a:p>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Cuidarse mutuamente: cuidar a </a:t>
            </a:r>
            <a:r>
              <a:rPr lang="es-ES" sz="2300" b="1" i="0" u="none" strike="noStrike" dirty="0">
                <a:solidFill>
                  <a:schemeClr val="bg1"/>
                </a:solidFill>
                <a:effectLst/>
                <a:latin typeface="Open Sans" panose="020B0606030504020204" pitchFamily="34" charset="0"/>
              </a:rPr>
              <a:t>los hermanos y hermanas</a:t>
            </a:r>
            <a:r>
              <a:rPr lang="es-ES" sz="2300" b="1" i="0" u="none" strike="noStrike" dirty="0">
                <a:solidFill>
                  <a:srgbClr val="000000"/>
                </a:solidFill>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Cuidémonos unos a otros, porque juntos somos más fuertes.</a:t>
            </a:r>
            <a:endParaRPr lang="en-US" sz="2300" i="0" u="none" strike="noStrike" dirty="0">
              <a:solidFill>
                <a:srgbClr val="000000"/>
              </a:solidFill>
              <a:effectLst/>
              <a:latin typeface="Open Sans" panose="020B0606030504020204" pitchFamily="34" charset="0"/>
            </a:endParaRPr>
          </a:p>
        </p:txBody>
      </p:sp>
    </p:spTree>
    <p:custDataLst>
      <p:tags r:id="rId1"/>
    </p:custDataLst>
    <p:extLst>
      <p:ext uri="{BB962C8B-B14F-4D97-AF65-F5344CB8AC3E}">
        <p14:creationId xmlns:p14="http://schemas.microsoft.com/office/powerpoint/2010/main" val="36162752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Movimiento </a:t>
            </a:r>
            <a:r>
              <a:rPr lang="es-ES" dirty="0"/>
              <a:t>Obrero</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65B1B97B-001C-43A2-8B29-CC2FB689ADE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12" name="TextBox 11">
            <a:extLst>
              <a:ext uri="{FF2B5EF4-FFF2-40B4-BE49-F238E27FC236}">
                <a16:creationId xmlns:a16="http://schemas.microsoft.com/office/drawing/2014/main" id="{A947F2D6-8CDD-461A-AB9A-4F4894E3F251}"/>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4" name="Picture 2" descr="Our History - IUPAT">
            <a:extLst>
              <a:ext uri="{FF2B5EF4-FFF2-40B4-BE49-F238E27FC236}">
                <a16:creationId xmlns:a16="http://schemas.microsoft.com/office/drawing/2014/main" id="{AFB7C31F-46FD-4DD0-AFD3-936F81384FB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117"/>
          <a:stretch/>
        </p:blipFill>
        <p:spPr bwMode="auto">
          <a:xfrm>
            <a:off x="323851" y="831542"/>
            <a:ext cx="6669980" cy="315190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Local Union 2001 – DC16 UNION">
            <a:extLst>
              <a:ext uri="{FF2B5EF4-FFF2-40B4-BE49-F238E27FC236}">
                <a16:creationId xmlns:a16="http://schemas.microsoft.com/office/drawing/2014/main" id="{FE965A9A-D616-4DB3-A6F9-311A4A06652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908" b="22675"/>
          <a:stretch/>
        </p:blipFill>
        <p:spPr bwMode="auto">
          <a:xfrm>
            <a:off x="318067" y="3428999"/>
            <a:ext cx="5082259" cy="272790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District Council 11">
            <a:extLst>
              <a:ext uri="{FF2B5EF4-FFF2-40B4-BE49-F238E27FC236}">
                <a16:creationId xmlns:a16="http://schemas.microsoft.com/office/drawing/2014/main" id="{0E5EE87C-5237-4328-9769-5ACC0F74A96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6112"/>
          <a:stretch/>
        </p:blipFill>
        <p:spPr bwMode="auto">
          <a:xfrm>
            <a:off x="6905751" y="814149"/>
            <a:ext cx="5286249" cy="31693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IUPAT (@GoIUPAT) / X">
            <a:extLst>
              <a:ext uri="{FF2B5EF4-FFF2-40B4-BE49-F238E27FC236}">
                <a16:creationId xmlns:a16="http://schemas.microsoft.com/office/drawing/2014/main" id="{D5C319D2-12D0-4E31-A3E3-652BE6B0A9F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14" t="30183" b="22980"/>
          <a:stretch/>
        </p:blipFill>
        <p:spPr bwMode="auto">
          <a:xfrm>
            <a:off x="4629150" y="3404241"/>
            <a:ext cx="7562850" cy="2727903"/>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E1D8C811-9ACB-42ED-B365-72764DF19F9D}"/>
              </a:ext>
            </a:extLst>
          </p:cNvPr>
          <p:cNvSpPr/>
          <p:nvPr/>
        </p:nvSpPr>
        <p:spPr>
          <a:xfrm>
            <a:off x="318067" y="3003845"/>
            <a:ext cx="11873934" cy="59660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9" name="Picture 12" descr="The AFL-CIO convention and the state of labor unions | LAist">
            <a:extLst>
              <a:ext uri="{FF2B5EF4-FFF2-40B4-BE49-F238E27FC236}">
                <a16:creationId xmlns:a16="http://schemas.microsoft.com/office/drawing/2014/main" id="{C79EFA1B-4006-4F66-8EED-571756CF73E3}"/>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03984" y="145204"/>
            <a:ext cx="1089781" cy="108978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F81C5007-9E0C-4DF0-B231-BB5FEBF95FDA}"/>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02945" y="197884"/>
            <a:ext cx="696146" cy="1126374"/>
          </a:xfrm>
          <a:prstGeom prst="rect">
            <a:avLst/>
          </a:prstGeom>
        </p:spPr>
      </p:pic>
      <p:pic>
        <p:nvPicPr>
          <p:cNvPr id="21" name="Picture 14" descr="North America's Building Trades Unions - Wikipedia">
            <a:extLst>
              <a:ext uri="{FF2B5EF4-FFF2-40B4-BE49-F238E27FC236}">
                <a16:creationId xmlns:a16="http://schemas.microsoft.com/office/drawing/2014/main" id="{FDC93B23-8403-43C9-93EA-E16E85EBCF06}"/>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13378" y="170912"/>
            <a:ext cx="1980275" cy="838029"/>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AC691A1A-8B70-4FD4-A595-61AA41D18BD3}"/>
              </a:ext>
            </a:extLst>
          </p:cNvPr>
          <p:cNvSpPr txBox="1"/>
          <p:nvPr/>
        </p:nvSpPr>
        <p:spPr>
          <a:xfrm>
            <a:off x="-125222" y="3078149"/>
            <a:ext cx="12760512" cy="461665"/>
          </a:xfrm>
          <a:prstGeom prst="rect">
            <a:avLst/>
          </a:prstGeom>
          <a:noFill/>
        </p:spPr>
        <p:txBody>
          <a:bodyPr wrap="square">
            <a:spAutoFit/>
          </a:bodyPr>
          <a:lstStyle/>
          <a:p>
            <a:pPr algn="ctr" rtl="0">
              <a:spcBef>
                <a:spcPts val="0"/>
              </a:spcBef>
              <a:spcAft>
                <a:spcPts val="0"/>
              </a:spcAft>
            </a:pPr>
            <a:r>
              <a:rPr lang="es-ES" sz="2400" b="1" i="0" u="none" strike="noStrike" dirty="0">
                <a:solidFill>
                  <a:srgbClr val="000000"/>
                </a:solidFill>
                <a:effectLst/>
                <a:latin typeface="Open Sans" panose="020B0606030504020204" pitchFamily="34" charset="0"/>
              </a:rPr>
              <a:t>¡Eres parte de un movimiento poderoso: </a:t>
            </a:r>
            <a:r>
              <a:rPr lang="es-ES" sz="2400" b="1" i="0" u="none" strike="noStrike" dirty="0">
                <a:solidFill>
                  <a:schemeClr val="bg1"/>
                </a:solidFill>
                <a:effectLst/>
                <a:latin typeface="Open Sans" panose="020B0606030504020204" pitchFamily="34" charset="0"/>
              </a:rPr>
              <a:t>el Movimiento Laboral!</a:t>
            </a:r>
            <a:endParaRPr lang="en-CA" sz="2400" b="1" dirty="0">
              <a:solidFill>
                <a:schemeClr val="bg1"/>
              </a:solidFill>
            </a:endParaRPr>
          </a:p>
        </p:txBody>
      </p:sp>
      <p:pic>
        <p:nvPicPr>
          <p:cNvPr id="3" name="Picture 2" descr="IUPAT District Council #58 ...">
            <a:extLst>
              <a:ext uri="{FF2B5EF4-FFF2-40B4-BE49-F238E27FC236}">
                <a16:creationId xmlns:a16="http://schemas.microsoft.com/office/drawing/2014/main" id="{37D945CE-3CAC-78A2-DABB-43B99FE82E3F}"/>
              </a:ext>
            </a:extLst>
          </p:cNvPr>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09408" y="203174"/>
            <a:ext cx="1126456" cy="112645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Derechos </a:t>
            </a:r>
            <a:r>
              <a:rPr lang="es-ES" dirty="0"/>
              <a:t>Sindicales</a:t>
            </a:r>
            <a:endParaRPr lang="en-CA" dirty="0"/>
          </a:p>
        </p:txBody>
      </p:sp>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03746E42-32A0-4C7A-8541-23D4FB0553F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6" name="Rectangle 5">
            <a:extLst>
              <a:ext uri="{FF2B5EF4-FFF2-40B4-BE49-F238E27FC236}">
                <a16:creationId xmlns:a16="http://schemas.microsoft.com/office/drawing/2014/main" id="{C93CA5E0-0828-4957-AEE0-20DFB4D8C84B}"/>
              </a:ext>
            </a:extLst>
          </p:cNvPr>
          <p:cNvSpPr/>
          <p:nvPr/>
        </p:nvSpPr>
        <p:spPr>
          <a:xfrm>
            <a:off x="6936264" y="1169701"/>
            <a:ext cx="4874736" cy="46452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TextBox 8">
            <a:extLst>
              <a:ext uri="{FF2B5EF4-FFF2-40B4-BE49-F238E27FC236}">
                <a16:creationId xmlns:a16="http://schemas.microsoft.com/office/drawing/2014/main" id="{41E9133F-EB88-4F76-BA9A-3C411D068E8B}"/>
              </a:ext>
            </a:extLst>
          </p:cNvPr>
          <p:cNvSpPr txBox="1"/>
          <p:nvPr/>
        </p:nvSpPr>
        <p:spPr>
          <a:xfrm>
            <a:off x="7082893" y="1290646"/>
            <a:ext cx="4581479" cy="4524315"/>
          </a:xfrm>
          <a:prstGeom prst="rect">
            <a:avLst/>
          </a:prstGeom>
          <a:noFill/>
        </p:spPr>
        <p:txBody>
          <a:bodyPr wrap="square">
            <a:spAutoFit/>
          </a:bodyPr>
          <a:lstStyle/>
          <a:p>
            <a:pPr rtl="0">
              <a:spcBef>
                <a:spcPts val="0"/>
              </a:spcBef>
              <a:spcAft>
                <a:spcPts val="0"/>
              </a:spcAft>
            </a:pPr>
            <a:r>
              <a:rPr lang="es-ES" sz="2400" b="1" i="0" u="none" strike="noStrike" dirty="0">
                <a:effectLst/>
                <a:latin typeface="Open Sans" panose="020B0606030504020204" pitchFamily="34" charset="0"/>
              </a:rPr>
              <a:t>¿Qué es un Convenio Colectivo de Trabajo?</a:t>
            </a:r>
          </a:p>
          <a:p>
            <a:pPr rtl="0">
              <a:spcBef>
                <a:spcPts val="0"/>
              </a:spcBef>
              <a:spcAft>
                <a:spcPts val="0"/>
              </a:spcAft>
            </a:pPr>
            <a:endParaRPr lang="es-ES" sz="2400" b="0" i="0" u="none" strike="noStrike" dirty="0">
              <a:effectLst/>
              <a:latin typeface="Open Sans" panose="020B0606030504020204" pitchFamily="34" charset="0"/>
            </a:endParaRP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Es nuestro </a:t>
            </a:r>
            <a:r>
              <a:rPr lang="es-ES" sz="2400" b="1" i="0" u="none" strike="noStrike" dirty="0">
                <a:solidFill>
                  <a:schemeClr val="bg1"/>
                </a:solidFill>
                <a:effectLst/>
                <a:latin typeface="Open Sans" panose="020B0606030504020204" pitchFamily="34" charset="0"/>
              </a:rPr>
              <a:t>poder por escrito</a:t>
            </a:r>
            <a:r>
              <a:rPr lang="es-ES" sz="2400" b="1"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Nada nos es regalado; </a:t>
            </a:r>
            <a:r>
              <a:rPr lang="es-ES" sz="2400" b="1" i="0" u="none" strike="noStrike" dirty="0">
                <a:solidFill>
                  <a:schemeClr val="bg1"/>
                </a:solidFill>
                <a:effectLst/>
                <a:latin typeface="Open Sans" panose="020B0606030504020204" pitchFamily="34" charset="0"/>
              </a:rPr>
              <a:t>todo lo que tenemos es fruto de la negociación</a:t>
            </a:r>
            <a:r>
              <a:rPr lang="es-ES" sz="2400" b="1"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Nuestro Convenio Colectivo de Trabajo refleja </a:t>
            </a:r>
            <a:r>
              <a:rPr lang="es-ES" sz="2400" b="1" i="0" u="none" strike="noStrike" dirty="0">
                <a:solidFill>
                  <a:schemeClr val="bg1"/>
                </a:solidFill>
                <a:effectLst/>
                <a:latin typeface="Open Sans" panose="020B0606030504020204" pitchFamily="34" charset="0"/>
              </a:rPr>
              <a:t>generaciones de lucha</a:t>
            </a:r>
            <a:r>
              <a:rPr lang="es-ES" sz="2400" b="1" i="0" u="none" strike="noStrike" dirty="0">
                <a:effectLst/>
                <a:latin typeface="Open Sans" panose="020B0606030504020204" pitchFamily="34" charset="0"/>
              </a:rPr>
              <a:t>.</a:t>
            </a:r>
            <a:endParaRPr lang="en-US" sz="2400" b="1" i="0" u="none" strike="noStrike" dirty="0">
              <a:effectLst/>
              <a:latin typeface="Open Sans" panose="020B0606030504020204" pitchFamily="34" charset="0"/>
            </a:endParaRPr>
          </a:p>
        </p:txBody>
      </p:sp>
      <p:pic>
        <p:nvPicPr>
          <p:cNvPr id="10" name="Picture 2" descr="No photo description available.">
            <a:extLst>
              <a:ext uri="{FF2B5EF4-FFF2-40B4-BE49-F238E27FC236}">
                <a16:creationId xmlns:a16="http://schemas.microsoft.com/office/drawing/2014/main" id="{8A8C5B4A-82C0-499A-9041-CE02532DE63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480" b="25950"/>
          <a:stretch/>
        </p:blipFill>
        <p:spPr bwMode="auto">
          <a:xfrm>
            <a:off x="381000" y="1183482"/>
            <a:ext cx="6555265" cy="424515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1C36CC0-B2A3-49B8-AA47-283B195FCC73}"/>
              </a:ext>
            </a:extLst>
          </p:cNvPr>
          <p:cNvSpPr txBox="1"/>
          <p:nvPr/>
        </p:nvSpPr>
        <p:spPr>
          <a:xfrm>
            <a:off x="230947" y="5412908"/>
            <a:ext cx="6555263" cy="523220"/>
          </a:xfrm>
          <a:prstGeom prst="rect">
            <a:avLst/>
          </a:prstGeom>
          <a:noFill/>
        </p:spPr>
        <p:txBody>
          <a:bodyPr wrap="square">
            <a:spAutoFit/>
          </a:bodyPr>
          <a:lstStyle/>
          <a:p>
            <a:pPr algn="ctr"/>
            <a:r>
              <a:rPr lang="es-ES" sz="1400" i="1" dirty="0"/>
              <a:t>Miembros de LU2012 en la ratificación de su histórico Convenio Colectivo entre los Miembros y Contratistas de Kansas City</a:t>
            </a:r>
            <a:endParaRPr lang="en-CA" sz="1400" i="1" dirty="0"/>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Taller de </a:t>
            </a:r>
            <a:r>
              <a:rPr lang="es-ES" dirty="0"/>
              <a:t>Aprendiz</a:t>
            </a:r>
            <a:endParaRPr lang="en-CA" dirty="0"/>
          </a:p>
        </p:txBody>
      </p:sp>
      <p:pic>
        <p:nvPicPr>
          <p:cNvPr id="6" name="Picture 5">
            <a:extLst>
              <a:ext uri="{FF2B5EF4-FFF2-40B4-BE49-F238E27FC236}">
                <a16:creationId xmlns:a16="http://schemas.microsoft.com/office/drawing/2014/main" id="{FA5772EC-07E6-4377-B0D1-0DA3034DFEEA}"/>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68620902-9221-409E-A61E-672EB114885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3" name="Picture 2">
            <a:extLst>
              <a:ext uri="{FF2B5EF4-FFF2-40B4-BE49-F238E27FC236}">
                <a16:creationId xmlns:a16="http://schemas.microsoft.com/office/drawing/2014/main" id="{9ACFD1BD-1678-4C8B-9B44-2E5A9E512A97}"/>
              </a:ext>
            </a:extLst>
          </p:cNvPr>
          <p:cNvPicPr>
            <a:picLocks noChangeAspect="1"/>
          </p:cNvPicPr>
          <p:nvPr/>
        </p:nvPicPr>
        <p:blipFill>
          <a:blip r:embed="rId5"/>
          <a:stretch>
            <a:fillRect/>
          </a:stretch>
        </p:blipFill>
        <p:spPr>
          <a:xfrm>
            <a:off x="1085150" y="1633287"/>
            <a:ext cx="10021699" cy="3591426"/>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F7F82355-668F-4CE3-9C81-2989D846E42E}"/>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GP’s </a:t>
            </a:r>
            <a:r>
              <a:rPr lang="en-CA" dirty="0" err="1"/>
              <a:t>Mensaje</a:t>
            </a:r>
            <a:endParaRPr lang="en-CA" dirty="0"/>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4F22BE21-5EFD-4AD5-BA25-EA4F0831E15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8" name="Rectangle 7">
            <a:extLst>
              <a:ext uri="{FF2B5EF4-FFF2-40B4-BE49-F238E27FC236}">
                <a16:creationId xmlns:a16="http://schemas.microsoft.com/office/drawing/2014/main" id="{247EA9B7-309C-4A63-9AA2-C4F2A9C08AEB}"/>
              </a:ext>
            </a:extLst>
          </p:cNvPr>
          <p:cNvSpPr/>
          <p:nvPr/>
        </p:nvSpPr>
        <p:spPr>
          <a:xfrm>
            <a:off x="1802695" y="1042737"/>
            <a:ext cx="8426190" cy="4710009"/>
          </a:xfrm>
          <a:prstGeom prst="rect">
            <a:avLst/>
          </a:prstGeom>
          <a:solidFill>
            <a:srgbClr val="191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9" name="Picture 8">
            <a:hlinkClick r:id="rId5"/>
            <a:extLst>
              <a:ext uri="{FF2B5EF4-FFF2-40B4-BE49-F238E27FC236}">
                <a16:creationId xmlns:a16="http://schemas.microsoft.com/office/drawing/2014/main" id="{050D6830-B8C4-48B3-83D3-DC9EA9E2F1EE}"/>
              </a:ext>
            </a:extLst>
          </p:cNvPr>
          <p:cNvPicPr>
            <a:picLocks noChangeAspect="1"/>
          </p:cNvPicPr>
          <p:nvPr/>
        </p:nvPicPr>
        <p:blipFill>
          <a:blip r:embed="rId6"/>
          <a:stretch>
            <a:fillRect/>
          </a:stretch>
        </p:blipFill>
        <p:spPr>
          <a:xfrm>
            <a:off x="1882905" y="1137338"/>
            <a:ext cx="8271748" cy="4527336"/>
          </a:xfrm>
          <a:prstGeom prst="rect">
            <a:avLst/>
          </a:prstGeom>
        </p:spPr>
      </p:pic>
    </p:spTree>
    <p:custDataLst>
      <p:tags r:id="rId1"/>
    </p:custDataLst>
    <p:extLst>
      <p:ext uri="{BB962C8B-B14F-4D97-AF65-F5344CB8AC3E}">
        <p14:creationId xmlns:p14="http://schemas.microsoft.com/office/powerpoint/2010/main" val="12286912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098ADC-A79F-4D39-A988-B8FFBB9B4EEF}"/>
              </a:ext>
            </a:extLst>
          </p:cNvPr>
          <p:cNvSpPr>
            <a:spLocks noGrp="1"/>
          </p:cNvSpPr>
          <p:nvPr>
            <p:ph type="title"/>
          </p:nvPr>
        </p:nvSpPr>
        <p:spPr>
          <a:xfrm>
            <a:off x="381000" y="-142082"/>
            <a:ext cx="10515600" cy="1325563"/>
          </a:xfrm>
        </p:spPr>
        <p:txBody>
          <a:bodyPr/>
          <a:lstStyle/>
          <a:p>
            <a:r>
              <a:rPr lang="en-CA" dirty="0" err="1">
                <a:solidFill>
                  <a:schemeClr val="bg1"/>
                </a:solidFill>
              </a:rPr>
              <a:t>Manténgase</a:t>
            </a:r>
            <a:r>
              <a:rPr lang="en-CA" dirty="0">
                <a:solidFill>
                  <a:schemeClr val="bg1"/>
                </a:solidFill>
              </a:rPr>
              <a:t> </a:t>
            </a:r>
            <a:r>
              <a:rPr lang="en-CA" dirty="0" err="1">
                <a:solidFill>
                  <a:schemeClr val="bg1"/>
                </a:solidFill>
              </a:rPr>
              <a:t>Conectado</a:t>
            </a:r>
            <a:r>
              <a:rPr lang="en-CA" dirty="0">
                <a:solidFill>
                  <a:schemeClr val="bg1"/>
                </a:solidFill>
              </a:rPr>
              <a:t> </a:t>
            </a:r>
            <a:r>
              <a:rPr lang="en-CA" dirty="0"/>
              <a:t>Con Nuestra Familia </a:t>
            </a:r>
            <a:r>
              <a:rPr lang="en-CA" dirty="0" err="1"/>
              <a:t>Sindical</a:t>
            </a:r>
            <a:endParaRPr lang="en-CA" dirty="0"/>
          </a:p>
        </p:txBody>
      </p:sp>
      <p:pic>
        <p:nvPicPr>
          <p:cNvPr id="7" name="Picture 6">
            <a:extLst>
              <a:ext uri="{FF2B5EF4-FFF2-40B4-BE49-F238E27FC236}">
                <a16:creationId xmlns:a16="http://schemas.microsoft.com/office/drawing/2014/main" id="{448C1D1B-EC28-4EC4-A5D7-6548C3BCE863}"/>
              </a:ext>
            </a:extLst>
          </p:cNvPr>
          <p:cNvPicPr>
            <a:picLocks noChangeAspect="1"/>
          </p:cNvPicPr>
          <p:nvPr/>
        </p:nvPicPr>
        <p:blipFill rotWithShape="1">
          <a:blip r:embed="rId4"/>
          <a:srcRect t="15217"/>
          <a:stretch/>
        </p:blipFill>
        <p:spPr>
          <a:xfrm>
            <a:off x="5912071" y="3956665"/>
            <a:ext cx="6279929" cy="2396822"/>
          </a:xfrm>
          <a:prstGeom prst="rect">
            <a:avLst/>
          </a:prstGeom>
        </p:spPr>
      </p:pic>
      <p:pic>
        <p:nvPicPr>
          <p:cNvPr id="21" name="Picture 20">
            <a:extLst>
              <a:ext uri="{FF2B5EF4-FFF2-40B4-BE49-F238E27FC236}">
                <a16:creationId xmlns:a16="http://schemas.microsoft.com/office/drawing/2014/main" id="{FDCB6011-C8EF-4DC9-A43D-E266357DC48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0" name="Rectangle: Rounded Corners 19">
            <a:extLst>
              <a:ext uri="{FF2B5EF4-FFF2-40B4-BE49-F238E27FC236}">
                <a16:creationId xmlns:a16="http://schemas.microsoft.com/office/drawing/2014/main" id="{284D7A8A-E8DB-4692-ADEF-52ABCA25A7E7}"/>
              </a:ext>
            </a:extLst>
          </p:cNvPr>
          <p:cNvSpPr/>
          <p:nvPr/>
        </p:nvSpPr>
        <p:spPr>
          <a:xfrm>
            <a:off x="4680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FD040798-8E38-4402-89F6-81B359E20CA7}"/>
              </a:ext>
            </a:extLst>
          </p:cNvPr>
          <p:cNvSpPr txBox="1"/>
          <p:nvPr/>
        </p:nvSpPr>
        <p:spPr>
          <a:xfrm>
            <a:off x="5704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64305D66-744D-471F-AC6A-B57FA3E8D31A}"/>
              </a:ext>
            </a:extLst>
          </p:cNvPr>
          <p:cNvSpPr txBox="1"/>
          <p:nvPr/>
        </p:nvSpPr>
        <p:spPr>
          <a:xfrm>
            <a:off x="26178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D60B7C95-18FA-4A10-829D-882FD9D9F940}"/>
              </a:ext>
            </a:extLst>
          </p:cNvPr>
          <p:cNvSpPr txBox="1"/>
          <p:nvPr/>
        </p:nvSpPr>
        <p:spPr>
          <a:xfrm>
            <a:off x="43775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652FC457-D204-4776-8129-5170E36660E9}"/>
              </a:ext>
            </a:extLst>
          </p:cNvPr>
          <p:cNvSpPr txBox="1"/>
          <p:nvPr/>
        </p:nvSpPr>
        <p:spPr>
          <a:xfrm>
            <a:off x="61743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CB18FF05-1CFA-4FE8-BFD6-4C9A3C9616C1}"/>
              </a:ext>
            </a:extLst>
          </p:cNvPr>
          <p:cNvSpPr txBox="1"/>
          <p:nvPr/>
        </p:nvSpPr>
        <p:spPr>
          <a:xfrm>
            <a:off x="102874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4" name="Picture 33">
            <a:extLst>
              <a:ext uri="{FF2B5EF4-FFF2-40B4-BE49-F238E27FC236}">
                <a16:creationId xmlns:a16="http://schemas.microsoft.com/office/drawing/2014/main" id="{FA054BD3-7DB1-4FD4-95CD-D69C40B014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6084" y="2517224"/>
            <a:ext cx="1038528" cy="1038528"/>
          </a:xfrm>
          <a:prstGeom prst="rect">
            <a:avLst/>
          </a:prstGeom>
        </p:spPr>
      </p:pic>
      <p:pic>
        <p:nvPicPr>
          <p:cNvPr id="35" name="Picture 34">
            <a:extLst>
              <a:ext uri="{FF2B5EF4-FFF2-40B4-BE49-F238E27FC236}">
                <a16:creationId xmlns:a16="http://schemas.microsoft.com/office/drawing/2014/main" id="{E0939BEA-7A83-42BF-89CD-6250428A31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415" y="2491079"/>
            <a:ext cx="1038528" cy="1038528"/>
          </a:xfrm>
          <a:prstGeom prst="rect">
            <a:avLst/>
          </a:prstGeom>
        </p:spPr>
      </p:pic>
      <p:pic>
        <p:nvPicPr>
          <p:cNvPr id="36" name="Picture 35">
            <a:extLst>
              <a:ext uri="{FF2B5EF4-FFF2-40B4-BE49-F238E27FC236}">
                <a16:creationId xmlns:a16="http://schemas.microsoft.com/office/drawing/2014/main" id="{78FAE14F-03A0-420F-B1BD-254E669699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4250" y="2517224"/>
            <a:ext cx="1038528" cy="1038528"/>
          </a:xfrm>
          <a:prstGeom prst="rect">
            <a:avLst/>
          </a:prstGeom>
        </p:spPr>
      </p:pic>
      <p:pic>
        <p:nvPicPr>
          <p:cNvPr id="37" name="Picture 36">
            <a:extLst>
              <a:ext uri="{FF2B5EF4-FFF2-40B4-BE49-F238E27FC236}">
                <a16:creationId xmlns:a16="http://schemas.microsoft.com/office/drawing/2014/main" id="{60DD159F-62ED-4ACA-81EB-4EBE558961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5224" y="2526703"/>
            <a:ext cx="1038743" cy="1038743"/>
          </a:xfrm>
          <a:prstGeom prst="rect">
            <a:avLst/>
          </a:prstGeom>
        </p:spPr>
      </p:pic>
      <p:sp>
        <p:nvSpPr>
          <p:cNvPr id="39" name="TextBox 38">
            <a:extLst>
              <a:ext uri="{FF2B5EF4-FFF2-40B4-BE49-F238E27FC236}">
                <a16:creationId xmlns:a16="http://schemas.microsoft.com/office/drawing/2014/main" id="{3AFEDF7E-AD62-434E-8FC4-E6EA4543B510}"/>
              </a:ext>
            </a:extLst>
          </p:cNvPr>
          <p:cNvSpPr txBox="1"/>
          <p:nvPr/>
        </p:nvSpPr>
        <p:spPr>
          <a:xfrm>
            <a:off x="2541857" y="3565446"/>
            <a:ext cx="6697682" cy="369332"/>
          </a:xfrm>
          <a:prstGeom prst="rect">
            <a:avLst/>
          </a:prstGeom>
          <a:noFill/>
        </p:spPr>
        <p:txBody>
          <a:bodyPr wrap="square">
            <a:spAutoFit/>
          </a:bodyPr>
          <a:lstStyle/>
          <a:p>
            <a:endParaRPr lang="en-CA" dirty="0"/>
          </a:p>
        </p:txBody>
      </p:sp>
      <p:pic>
        <p:nvPicPr>
          <p:cNvPr id="41" name="Picture 40">
            <a:extLst>
              <a:ext uri="{FF2B5EF4-FFF2-40B4-BE49-F238E27FC236}">
                <a16:creationId xmlns:a16="http://schemas.microsoft.com/office/drawing/2014/main" id="{808B40D8-956E-4B83-9262-E66101A2199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7537" y="2533347"/>
            <a:ext cx="1041105" cy="1041105"/>
          </a:xfrm>
          <a:prstGeom prst="rect">
            <a:avLst/>
          </a:prstGeom>
        </p:spPr>
      </p:pic>
      <p:sp>
        <p:nvSpPr>
          <p:cNvPr id="42" name="TextBox 41">
            <a:extLst>
              <a:ext uri="{FF2B5EF4-FFF2-40B4-BE49-F238E27FC236}">
                <a16:creationId xmlns:a16="http://schemas.microsoft.com/office/drawing/2014/main" id="{EB406813-D9FC-4FD4-AD0A-C9FA47EA1869}"/>
              </a:ext>
            </a:extLst>
          </p:cNvPr>
          <p:cNvSpPr txBox="1"/>
          <p:nvPr/>
        </p:nvSpPr>
        <p:spPr>
          <a:xfrm>
            <a:off x="82448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3" name="Picture 42">
            <a:extLst>
              <a:ext uri="{FF2B5EF4-FFF2-40B4-BE49-F238E27FC236}">
                <a16:creationId xmlns:a16="http://schemas.microsoft.com/office/drawing/2014/main" id="{D4F7A329-73BE-40D1-876A-249BF3FF2C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5075" y="2534052"/>
            <a:ext cx="1040400" cy="1040400"/>
          </a:xfrm>
          <a:prstGeom prst="rect">
            <a:avLst/>
          </a:prstGeom>
        </p:spPr>
      </p:pic>
      <p:sp>
        <p:nvSpPr>
          <p:cNvPr id="2" name="Footer Placeholder 1">
            <a:extLst>
              <a:ext uri="{FF2B5EF4-FFF2-40B4-BE49-F238E27FC236}">
                <a16:creationId xmlns:a16="http://schemas.microsoft.com/office/drawing/2014/main" id="{DBE3C411-DE6E-25F7-1616-5021BF876A1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A9C3A9A4-33F2-4084-8C50-C91D91E975C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4B6CF078-6D54-47C4-B9C1-7CEE67C4386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Footer Placeholder 1">
            <a:extLst>
              <a:ext uri="{FF2B5EF4-FFF2-40B4-BE49-F238E27FC236}">
                <a16:creationId xmlns:a16="http://schemas.microsoft.com/office/drawing/2014/main" id="{4560B2A2-6B63-475A-AA3D-C9C30CC9714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9AD5463A-B7A8-4DF7-8017-6909485F25D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6" name="Footer Placeholder 1">
            <a:extLst>
              <a:ext uri="{FF2B5EF4-FFF2-40B4-BE49-F238E27FC236}">
                <a16:creationId xmlns:a16="http://schemas.microsoft.com/office/drawing/2014/main" id="{BE5C16F9-A873-419B-91E7-9A951EF417D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144</TotalTime>
  <Words>11360</Words>
  <Application>Microsoft Office PowerPoint</Application>
  <PresentationFormat>Widescreen</PresentationFormat>
  <Paragraphs>606</Paragraphs>
  <Slides>38</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Aptos Narrow</vt:lpstr>
      <vt:lpstr>Arial</vt:lpstr>
      <vt:lpstr>Calibri</vt:lpstr>
      <vt:lpstr>Calibri Light</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58</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Por qué son Importantes los Aprendices</vt:lpstr>
      <vt:lpstr>¿Qué Significa Estar en un Sindicato?</vt:lpstr>
      <vt:lpstr>Movimiento Obrero</vt:lpstr>
      <vt:lpstr>Derechos Sindicales</vt:lpstr>
      <vt:lpstr>Taller de Aprendiz</vt:lpstr>
      <vt:lpstr>Etapa 4: Desarrollo de Una Organización más Fuerte</vt:lpstr>
      <vt:lpstr>PowerPoint Presentation</vt:lpstr>
      <vt:lpstr>GP’s Mensaje</vt:lpstr>
      <vt:lpstr>Manténgase Conectado Con Nuestra Familia Sindical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29</cp:revision>
  <dcterms:created xsi:type="dcterms:W3CDTF">2024-09-19T19:34:13Z</dcterms:created>
  <dcterms:modified xsi:type="dcterms:W3CDTF">2026-02-10T15:04:48Z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