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ppt/tags/tag40.xml" ContentType="application/vnd.openxmlformats-officedocument.presentationml.tags+xml"/>
  <Override PartName="/ppt/notesSlides/notesSlide40.xml" ContentType="application/vnd.openxmlformats-officedocument.presentationml.notesSlide+xml"/>
  <Override PartName="/ppt/tags/tag41.xml" ContentType="application/vnd.openxmlformats-officedocument.presentationml.tags+xml"/>
  <Override PartName="/ppt/notesSlides/notesSlide41.xml" ContentType="application/vnd.openxmlformats-officedocument.presentationml.notesSlide+xml"/>
  <Override PartName="/ppt/tags/tag42.xml" ContentType="application/vnd.openxmlformats-officedocument.presentationml.tags+xml"/>
  <Override PartName="/ppt/notesSlides/notesSlide42.xml" ContentType="application/vnd.openxmlformats-officedocument.presentationml.notesSlide+xml"/>
  <Override PartName="/ppt/tags/tag43.xml" ContentType="application/vnd.openxmlformats-officedocument.presentationml.tags+xml"/>
  <Override PartName="/ppt/notesSlides/notesSlide43.xml" ContentType="application/vnd.openxmlformats-officedocument.presentationml.notesSlide+xml"/>
  <Override PartName="/ppt/tags/tag44.xml" ContentType="application/vnd.openxmlformats-officedocument.presentationml.tags+xml"/>
  <Override PartName="/ppt/notesSlides/notesSlide4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9"/>
  </p:notesMasterIdLst>
  <p:handoutMasterIdLst>
    <p:handoutMasterId r:id="rId50"/>
  </p:handoutMasterIdLst>
  <p:sldIdLst>
    <p:sldId id="256" r:id="rId5"/>
    <p:sldId id="379" r:id="rId6"/>
    <p:sldId id="380" r:id="rId7"/>
    <p:sldId id="381" r:id="rId8"/>
    <p:sldId id="328" r:id="rId9"/>
    <p:sldId id="324" r:id="rId10"/>
    <p:sldId id="366" r:id="rId11"/>
    <p:sldId id="372" r:id="rId12"/>
    <p:sldId id="402" r:id="rId13"/>
    <p:sldId id="403" r:id="rId14"/>
    <p:sldId id="374" r:id="rId15"/>
    <p:sldId id="376" r:id="rId16"/>
    <p:sldId id="404" r:id="rId17"/>
    <p:sldId id="405" r:id="rId18"/>
    <p:sldId id="364" r:id="rId19"/>
    <p:sldId id="365" r:id="rId20"/>
    <p:sldId id="408" r:id="rId21"/>
    <p:sldId id="406" r:id="rId22"/>
    <p:sldId id="363" r:id="rId23"/>
    <p:sldId id="330" r:id="rId24"/>
    <p:sldId id="290" r:id="rId25"/>
    <p:sldId id="339" r:id="rId26"/>
    <p:sldId id="340" r:id="rId27"/>
    <p:sldId id="342" r:id="rId28"/>
    <p:sldId id="294" r:id="rId29"/>
    <p:sldId id="331" r:id="rId30"/>
    <p:sldId id="368" r:id="rId31"/>
    <p:sldId id="383" r:id="rId32"/>
    <p:sldId id="384" r:id="rId33"/>
    <p:sldId id="385" r:id="rId34"/>
    <p:sldId id="386" r:id="rId35"/>
    <p:sldId id="387" r:id="rId36"/>
    <p:sldId id="388" r:id="rId37"/>
    <p:sldId id="389" r:id="rId38"/>
    <p:sldId id="393" r:id="rId39"/>
    <p:sldId id="397" r:id="rId40"/>
    <p:sldId id="394" r:id="rId41"/>
    <p:sldId id="395" r:id="rId42"/>
    <p:sldId id="396" r:id="rId43"/>
    <p:sldId id="390" r:id="rId44"/>
    <p:sldId id="391" r:id="rId45"/>
    <p:sldId id="398" r:id="rId46"/>
    <p:sldId id="407" r:id="rId47"/>
    <p:sldId id="392" r:id="rId48"/>
  </p:sldIdLst>
  <p:sldSz cx="12192000" cy="6858000"/>
  <p:notesSz cx="6858000" cy="9144000"/>
  <p:custDataLst>
    <p:tags r:id="rId5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5282" autoAdjust="0"/>
  </p:normalViewPr>
  <p:slideViewPr>
    <p:cSldViewPr snapToGrid="0">
      <p:cViewPr>
        <p:scale>
          <a:sx n="75" d="100"/>
          <a:sy n="75" d="100"/>
        </p:scale>
        <p:origin x="354" y="270"/>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11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tags" Target="tags/tag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2026-03-04</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3/4/2026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INDIQUE que la respuesta es D. No se dispone de datos específicos sobre la tasa de sindicalización de los trabajadores de la construcción canadienses en la década de 1940. Sin embargo, las tasas de sindicalización aumentaron significativamente en todos los sectores durante esta década, lo que proporciona un contexto útil. A principios de la década, en 1940, la tasa general de sindicalización de Canadá era del 16,3 %. Esta tasa experimentó un crecimiento significativo durante la década de 1940, duplicándose con creces, pasando de menos de 400 000 afiliados a un millón. Para finales de la década, la tasa general de sindicalización de la fuerza laboral canadiense había aumentado del 20 % al 30 %.</a:t>
            </a:r>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037075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390155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Pregunta 2: ¿Qué porcentaje de trabajadores de la construcción pertenecían a sindicatos en Canadá en 2024?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PIDA a los participantes que levanten la mano si creen que la respuesta es A. PIDA a los participantes que levanten la mano si creen que la respuesta es B, C y D.</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INDIQUE que la respuesta es A. Según datos de </a:t>
            </a:r>
            <a:r>
              <a:rPr lang="es-ES" dirty="0" err="1"/>
              <a:t>Statistics</a:t>
            </a:r>
            <a:r>
              <a:rPr lang="es-ES" dirty="0"/>
              <a:t> </a:t>
            </a:r>
            <a:r>
              <a:rPr lang="es-ES" dirty="0" err="1"/>
              <a:t>Canada</a:t>
            </a:r>
            <a:r>
              <a:rPr lang="es-ES" dirty="0"/>
              <a:t>, la tasa de cobertura sindical para los trabajadores de la construcción en Canadá en 2024 fue del 31,4 %. Esta cifra representa el porcentaje de trabajadores cubiertos por un convenio colectivo, que incluye tanto a afiliados como a no afiliados. La tasa de cobertura (31,4 %) es generalmente ligeramente superior a la de afiliación, ya que incluye a los no afiliados que aún están cubiertos por un contrato sindical.</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ANALICE los principales acontecimientos históricos en Canadá que han influido en los sindicatos.</a:t>
            </a:r>
            <a:endParaRPr lang="en-US" dirty="0"/>
          </a:p>
          <a:p>
            <a:pPr marL="171450" indent="-171450">
              <a:buFont typeface="Arial" panose="020B0604020202020204" pitchFamily="34" charset="0"/>
              <a:buChar char="•"/>
            </a:pPr>
            <a:r>
              <a:rPr lang="en-US" b="1" dirty="0"/>
              <a:t>PC 1003 (1944) </a:t>
            </a:r>
            <a:r>
              <a:rPr lang="en-US" dirty="0"/>
              <a:t>– </a:t>
            </a:r>
            <a:r>
              <a:rPr lang="es-ES" dirty="0"/>
              <a:t>Una orden crucial en tiempos de guerra que otorgó derechos de negociación colectiva similares a los de la Ley Wagner de Estados Unidos, obligando a los empleadores a negociar. Este es el marco fundamental del derecho laboral canadiense moderno, ya que estableció la obligación de los empleadores de reconocer a los sindicatos y promovió la paz laboral durante la Segunda Guerra Mundial.  Exigió que los empleadores reconocieran a los sindicatos mayoritarios, prohibió las huelgas durante el proceso de conciliación y creó la Junta de Relaciones Laborales de Tiempos de Guerra, lo que impulsó significativamente la afiliación sindical y sentó precedentes para las leyes provinciales. </a:t>
            </a:r>
            <a:r>
              <a:rPr lang="en-US" i="1" dirty="0"/>
              <a:t>Imagen de https://commons.wikimedia.org/wiki/File:War_Regulation_1944_Labour.png</a:t>
            </a:r>
          </a:p>
          <a:p>
            <a:pPr marL="171450" indent="-171450">
              <a:buFont typeface="Arial" panose="020B0604020202020204" pitchFamily="34" charset="0"/>
              <a:buChar char="•"/>
            </a:pPr>
            <a:r>
              <a:rPr lang="en-US" b="1" dirty="0"/>
              <a:t>Rand Act (1946, Ontario) </a:t>
            </a:r>
            <a:r>
              <a:rPr lang="en-US" dirty="0"/>
              <a:t>– </a:t>
            </a:r>
            <a:r>
              <a:rPr lang="es-ES" dirty="0"/>
              <a:t>La Corte Suprema estableció un principio fundamental en el derecho laboral canadiense. Este principio surgió de un arbitraje para poner fin a la huelga de 99 días en la Ford Motor Company en Windsor, Ontario. El juez Rand emitió su fallo el 29 de enero de 1946, logrando un compromiso que rechazaba el sistema de "sindicato cerrado" pero establecía la "retención obligatoria de las cuotas sindicales"</a:t>
            </a:r>
            <a:r>
              <a:rPr lang="en-US" dirty="0"/>
              <a:t>. </a:t>
            </a:r>
            <a:r>
              <a:rPr lang="en-US" i="1" dirty="0"/>
              <a:t>Imagen de https://ucte-ucet.ca/history-of-the-rand-formula/</a:t>
            </a:r>
          </a:p>
          <a:p>
            <a:pPr marL="171450" indent="-171450">
              <a:buFont typeface="Arial" panose="020B0604020202020204" pitchFamily="34" charset="0"/>
              <a:buChar char="•"/>
            </a:pPr>
            <a:r>
              <a:rPr lang="en-US" b="1" dirty="0"/>
              <a:t>Bill 10 (Alberta,1970s) </a:t>
            </a:r>
            <a:r>
              <a:rPr lang="en-US" dirty="0"/>
              <a:t>-  </a:t>
            </a:r>
            <a:r>
              <a:rPr lang="es-ES" dirty="0"/>
              <a:t>Se permitió la práctica de operar con empresas sindicalizadas y no sindicalizadas simultáneamente para los contratistas. Esta práctica se generalizó posteriormente en el sector de la construcción de Alberta, particularmente en la década de 1980, como táctica antisindical, lo que contribuyó a las bajas tasas de sindicalización, aunque a menudo constituye una violación de los contratos sindicales en lugar de ser ilegal en sí misma.</a:t>
            </a:r>
            <a:r>
              <a:rPr lang="en-US" dirty="0"/>
              <a:t> </a:t>
            </a:r>
            <a:r>
              <a:rPr lang="en-US" i="1" dirty="0"/>
              <a:t>Imagen de https://www.cbc.ca/news/canada/edmonton/union-afl-rally-labour-alberta-1.4092879</a:t>
            </a:r>
          </a:p>
          <a:p>
            <a:pPr marL="171450" indent="-171450">
              <a:buFont typeface="Arial" panose="020B0604020202020204" pitchFamily="34" charset="0"/>
              <a:buChar char="•"/>
            </a:pPr>
            <a:r>
              <a:rPr lang="en-US" b="1" dirty="0"/>
              <a:t>Bill 144 (Ontario, 2005) </a:t>
            </a:r>
            <a:r>
              <a:rPr lang="en-US" dirty="0"/>
              <a:t>– </a:t>
            </a:r>
            <a:r>
              <a:rPr lang="es-ES" dirty="0"/>
              <a:t>La Ley de Enmienda del Estatuto de Relaciones Laborales introdujo la certificación basada en la presentación de tarjetas para el sector de la construcción, lo que permite a los sindicatos obtener la certificación automáticamente sin necesidad de votación si presentan tarjetas firmadas por más del 55% de los empleados de la unidad de negociación. Esto facilita la organización sindical, particularmente en oficios donde existen grupos grandes y fácilmente identificables, lo que podría afectar a los empleadores al dar lugar a posibles acuerdos provinciales automáticos.</a:t>
            </a:r>
            <a:endParaRPr lang="en-US" dirty="0"/>
          </a:p>
          <a:p>
            <a:pPr lvl="1"/>
            <a:r>
              <a:rPr lang="es-ES" i="1" dirty="0"/>
              <a:t>La nueva sección 128.1 de la Ley, añadida por la sección 8 del Proyecto de Ley, se aplica al sector de la construcción y permite que un sindicato que solicite la certificación opte por que su solicitud se tramite mediante un modelo de "certificación basada en la afiliación". En ese caso, si la Junta considera que más del 55 % de los empleados son miembros del sindicato, podrá certificarlo o convocar una votación para determinar la representación sindical. Si la Junta considera que el porcentaje de afiliados es del 40 % o superior, pero no superior al 55 %, deberá convocar una votación para determinar la representación sindical. Si el porcentaje es inferior al 40 %, la Junta desestimará la solicitud. La Junta también podrá desestimar la solicitud si, como consecuencia de infracciones de la Ley por parte del sindicato, las pruebas de afiliación presentadas no reflejan probablemente la verdadera voluntad de los empleados.</a:t>
            </a: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17</a:t>
            </a:fld>
            <a:endParaRPr lang="en-US" dirty="0"/>
          </a:p>
        </p:txBody>
      </p:sp>
    </p:spTree>
    <p:extLst>
      <p:ext uri="{BB962C8B-B14F-4D97-AF65-F5344CB8AC3E}">
        <p14:creationId xmlns:p14="http://schemas.microsoft.com/office/powerpoint/2010/main" val="32255991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REVISE el gráfico canadiense para el total de miembros activos de 1984 a 2024.</a:t>
            </a:r>
          </a:p>
          <a:p>
            <a:r>
              <a:rPr lang="es-ES" dirty="0"/>
              <a:t>INDIQUE que los totales se han mantenido entre 12 000 y 17 000 durante los últimos 30 años.</a:t>
            </a:r>
          </a:p>
          <a:p>
            <a:r>
              <a:rPr lang="es-ES" dirty="0"/>
              <a:t>NOTA: Solo disponemos de desgloses regionales y de consejos del total de miembros desde 1984.</a:t>
            </a:r>
          </a:p>
          <a:p>
            <a:r>
              <a:rPr lang="es-ES" dirty="0"/>
              <a:t>Este es el Informe de Flujo Internacional, que se puede encontrar en el Portal de Informes de UNITE. Este es el informe completo filtrado para Canadá.</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18</a:t>
            </a:fld>
            <a:endParaRPr lang="en-US" dirty="0"/>
          </a:p>
        </p:txBody>
      </p:sp>
    </p:spTree>
    <p:extLst>
      <p:ext uri="{BB962C8B-B14F-4D97-AF65-F5344CB8AC3E}">
        <p14:creationId xmlns:p14="http://schemas.microsoft.com/office/powerpoint/2010/main" val="3885561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38.</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22</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23</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24</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25</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27</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28</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32</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¿Cuáles son las diferentes formas en las que los afiliados reciben algún tipo de instrucción?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EMPODERAR a nuestros aprendices. Honrar su rol en nuestro sindicato. No dudes en agregar un mensaje personal para que los aprendices se sientan parte de nuestro sindicato.</a:t>
            </a:r>
          </a:p>
          <a:p>
            <a:r>
              <a:rPr lang="es-ES" sz="1200" kern="1200" dirty="0">
                <a:solidFill>
                  <a:schemeClr val="tx1"/>
                </a:solidFill>
                <a:effectLst/>
                <a:latin typeface="+mn-lt"/>
                <a:ea typeface="+mn-ea"/>
                <a:cs typeface="+mn-cs"/>
              </a:rPr>
              <a:t>ELEVAR a nuestros aprendices reconociendo su papel vital en la construcción del futuro de nuestro sindicato. Los siguientes mensajes son clave para que se sientan vistos, escuchados e inspirados a participar:</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Ustedes son el futuro de nuestro sindicato. Como líderes emergentes y trabajadores con visión de futuro, su energía, voz y compromiso son cruciales para nuestra supervivencia y el crecimiento de nuestra participación en el mercado. No solo son parte del futuro, sino que son esenciales para el presente.</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Ustedes representan a nuestro sindicato en los lugares de trabajo. Cada vez que se presentan a trabajar, llevan el orgullo y la responsabilidad de representarse no solo a sí mismos, sino a toda la familia sindical.</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Aportan una perspectiva fresca. Su conocimiento tecnológico y perspectiva única desafían nuestras viejas ideas y estrategias. Esto ayuda a nuestro sindicato a crecer con los nuevos tiempos. Al compartir sus ideas y reinventar las tradiciones, también ayudan a los líderes a evolucionar y adaptarse. HABLEN también sobre el potencial de crecimiento personal. Quizás ayer y hoy solo estaban pegando zócalos o colocando vinilo. ¿Pero mañana? Estarán dirigiendo el trabajo, liderando equipos y </a:t>
            </a:r>
            <a:r>
              <a:rPr lang="es-ES" sz="1200" kern="1200" dirty="0" err="1">
                <a:solidFill>
                  <a:schemeClr val="tx1"/>
                </a:solidFill>
                <a:effectLst/>
                <a:latin typeface="+mn-lt"/>
                <a:ea typeface="+mn-ea"/>
                <a:cs typeface="+mn-cs"/>
              </a:rPr>
              <a:t>mentorizando</a:t>
            </a:r>
            <a:r>
              <a:rPr lang="es-ES" sz="1200" kern="1200" dirty="0">
                <a:solidFill>
                  <a:schemeClr val="tx1"/>
                </a:solidFill>
                <a:effectLst/>
                <a:latin typeface="+mn-lt"/>
                <a:ea typeface="+mn-ea"/>
                <a:cs typeface="+mn-cs"/>
              </a:rPr>
              <a:t> a la próxima generación. Cada tarea que realizan ahora desarrolla las habilidades que necesitarán para liderar más adelante. Mentores/aprendices, concéntrense en la importancia del aprendizaje mutuo y en lo productivos y cohesionados que pueden ser los lugares de trabajo si los trabajadores y aprendices aprenden unos de otros.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PREGUNTA: ¿Qué significa estar en un sindicato? Significa presentarse, trabajar con seguridad y aportar habilidades a cada trabajo. Significa apoyarse mutuamente, cuidar de los compañeros y hermanas dentro y fuera del trabajo. Significa cuidarse unos a otros, porque juntos somos más fuertes.</a:t>
            </a:r>
          </a:p>
          <a:p>
            <a:r>
              <a:rPr lang="es-ES" sz="1200" kern="1200" dirty="0">
                <a:solidFill>
                  <a:schemeClr val="tx1"/>
                </a:solidFill>
                <a:effectLst/>
                <a:latin typeface="+mn-lt"/>
                <a:ea typeface="+mn-ea"/>
                <a:cs typeface="+mn-cs"/>
              </a:rPr>
              <a:t>PROPORCIONE ejemplos de solidaridad básica en el lugar de trabajo o de cómo los miembros del sindicato se cuidan entre sí.</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1: Se ofrecen horas extras, pero no están disponibles para todos los trabajadores. Personalmente, he visto a miembros rechazarlas para asegurar que los trabajadores que las necesitaban un poco más (comprando una casa, acabando de tener un hijo) tengan la oportunidad. Siendo generoso, no dude en dar su ejemplo.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2: Problemas de salud mental, confiar en un compañero de trabajo, brindar orientación y los recursos adecuados.</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3: Defender a alguien, sin importar su raza, género o religión, por lo que es correcto.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PREGUNTE a los participantes qué han estado viendo u oyendo, positivo o negativo.</a:t>
            </a:r>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28088880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latin typeface="+mn-lt"/>
              </a:rPr>
              <a:t>Motiva a tus aprendices: No solo están aquí por un trabajo</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latin typeface="+mn-lt"/>
              </a:rPr>
              <a:t>EXPRESA los siguientes mensajes: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Aunque el trabajo se sienta repetitivo o rutinario ahora mismo, formas parte de algo mucho más grande que la tarea de hoy, y eso es algo de lo que estar orgulloso.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Formas parte de tu sindicato local, tu centro de distribución, la IUPAT, la NABTU y la AFL-CIO, que representan a 13 millones de sindicalistas en todo el país que construyen hospitales, puentes, impulsan el crecimiento de comunidades, ¡al mismo tiempo que mejoran la calidad de vida de los trabajadores!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El movimiento laboral es más que un simple lugar de trabajo; se trata de solidaridad, progreso y poder, y tú desempeñas un papel fundamental en ese movimiento.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Estás construyendo un futuro, no solo para ti, sino para la próxima generación. Tienes la oportunidad de marcar la diferencia, crear oportunidades reales y dejar tu huella. Esto es más que un trabajo. Este es tu movimiento.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dirty="0">
              <a:latin typeface="+mn-lt"/>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PREGUNTA: ¿Qué es un Convenio Colectivo? Es un acuerdo legal que garantiza nuestros salarios, beneficios, derechos y condiciones laborales.</a:t>
            </a:r>
          </a:p>
          <a:p>
            <a:r>
              <a:rPr lang="es-ES" sz="1200" kern="1200" dirty="0">
                <a:solidFill>
                  <a:schemeClr val="tx1"/>
                </a:solidFill>
                <a:effectLst/>
                <a:latin typeface="+mn-lt"/>
                <a:ea typeface="+mn-ea"/>
                <a:cs typeface="+mn-cs"/>
              </a:rPr>
              <a:t>Sin él, los empleadores pueden cambiar las reglas cuando quieran. El contrato es lo único que protege y hace cumplir estos derechos.</a:t>
            </a:r>
          </a:p>
          <a:p>
            <a:r>
              <a:rPr lang="es-ES" sz="1200" kern="1200" dirty="0">
                <a:solidFill>
                  <a:schemeClr val="tx1"/>
                </a:solidFill>
                <a:effectLst/>
                <a:latin typeface="+mn-lt"/>
                <a:ea typeface="+mn-ea"/>
                <a:cs typeface="+mn-cs"/>
              </a:rPr>
              <a:t>EXPLIQUE los siguientes puntos:</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El Convenio Colectivo es nuestro poder por escrito. </a:t>
            </a:r>
            <a:r>
              <a:rPr lang="es-ES" sz="1200" kern="1200" dirty="0">
                <a:solidFill>
                  <a:schemeClr val="tx1"/>
                </a:solidFill>
                <a:effectLst/>
                <a:latin typeface="+mn-lt"/>
                <a:ea typeface="+mn-ea"/>
                <a:cs typeface="+mn-cs"/>
              </a:rPr>
              <a:t>El contrato sindical es nuestra base; sin él, solo somos trabajadores. Con él, somos una fuerza colectiva.</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Si no está en el contrato, no está protegido. </a:t>
            </a:r>
            <a:r>
              <a:rPr lang="es-ES" sz="1200" kern="1200" dirty="0">
                <a:solidFill>
                  <a:schemeClr val="tx1"/>
                </a:solidFill>
                <a:effectLst/>
                <a:latin typeface="+mn-lt"/>
                <a:ea typeface="+mn-ea"/>
                <a:cs typeface="+mn-cs"/>
              </a:rPr>
              <a:t>Nada nos es regalado; todo lo que tenemos proviene de la negociación. Nuestros salarios, beneficios y pensiones no son regalos de los empleadores; existen porque luchamos juntos por ellos. Ese es el poder del sindicato.</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Nuestro Convenio Colectivo refleja generaciones de lucha. </a:t>
            </a:r>
            <a:r>
              <a:rPr lang="es-ES" sz="1200" kern="1200" dirty="0">
                <a:solidFill>
                  <a:schemeClr val="tx1"/>
                </a:solidFill>
                <a:effectLst/>
                <a:latin typeface="+mn-lt"/>
                <a:ea typeface="+mn-ea"/>
                <a:cs typeface="+mn-cs"/>
              </a:rPr>
              <a:t>Fue luchado, negociado y ganado por los miembros del sindicato a lo largo de la historia, a veces con huelgas. Nos beneficiamos de quienes nos precedieron y lucharon por contratos sólidos, y somos parte de los contratos presentes y futuros. Depende de nosotros, es nuestra responsabilidad como miembros activos del sindicato. Ejemplos de SITE incluyen huelgas destacadas, si es posible a nivel local, o si no, incluyen a los trabajadores automotrices en la década de 1930, el Departamento de Sanidad de Tennessee, Martin Luther King, etc. Vinculemos nuestros valores sindicales.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s-ES" dirty="0"/>
              <a:t>​CREAR un estacionamiento para capturar y abordar las necesidades pendientes después de la presentación de PowerPoint.</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INDIQUE que queremos escuchar a los aprendices.</a:t>
            </a:r>
          </a:p>
          <a:p>
            <a:r>
              <a:rPr lang="es-ES" sz="1200" kern="1200" dirty="0">
                <a:solidFill>
                  <a:schemeClr val="tx1"/>
                </a:solidFill>
                <a:effectLst/>
                <a:latin typeface="+mn-lt"/>
                <a:ea typeface="+mn-ea"/>
                <a:cs typeface="+mn-cs"/>
              </a:rPr>
              <a:t>PREGUNTE: ¿Han visto algo, bueno o malo, que se relacione con lo que acabamos de comentar? ¿Qué les llamó la atención y por qué? Compartan sus opiniones.</a:t>
            </a:r>
          </a:p>
          <a:p>
            <a:r>
              <a:rPr lang="es-ES" sz="1200" kern="1200" dirty="0">
                <a:solidFill>
                  <a:schemeClr val="tx1"/>
                </a:solidFill>
                <a:effectLst/>
                <a:latin typeface="+mn-lt"/>
                <a:ea typeface="+mn-ea"/>
                <a:cs typeface="+mn-cs"/>
              </a:rPr>
              <a:t>REALICE una actividad grupal (5-7 minutos):</a:t>
            </a:r>
          </a:p>
          <a:p>
            <a:pPr marL="685800" lvl="1" indent="-228600">
              <a:buFont typeface="+mj-lt"/>
              <a:buAutoNum type="arabicPeriod"/>
            </a:pPr>
            <a:r>
              <a:rPr lang="es-ES" sz="1200" kern="1200" dirty="0">
                <a:solidFill>
                  <a:schemeClr val="tx1"/>
                </a:solidFill>
                <a:effectLst/>
                <a:latin typeface="+mn-lt"/>
                <a:ea typeface="+mn-ea"/>
                <a:cs typeface="+mn-cs"/>
              </a:rPr>
              <a:t>En grupos pequeños de 3 o 4 personas, pida a los aprendices que compartan sus ejemplos.</a:t>
            </a:r>
          </a:p>
          <a:p>
            <a:pPr marL="685800" lvl="1" indent="-228600">
              <a:buFont typeface="+mj-lt"/>
              <a:buAutoNum type="arabicPeriod"/>
            </a:pPr>
            <a:r>
              <a:rPr lang="es-ES" sz="1200" kern="1200" dirty="0">
                <a:solidFill>
                  <a:schemeClr val="tx1"/>
                </a:solidFill>
                <a:effectLst/>
                <a:latin typeface="+mn-lt"/>
                <a:ea typeface="+mn-ea"/>
                <a:cs typeface="+mn-cs"/>
              </a:rPr>
              <a:t>Debatan: ¿Cómo se relaciona con la capacitación? ¿Cómo los impactó a ellos o a los demás? ¿Qué se podría aprender de ella?</a:t>
            </a:r>
          </a:p>
          <a:p>
            <a:pPr marL="685800" lvl="1" indent="-228600">
              <a:buFont typeface="+mj-lt"/>
              <a:buAutoNum type="arabicPeriod"/>
            </a:pPr>
            <a:r>
              <a:rPr lang="es-ES" sz="1200" kern="1200" dirty="0">
                <a:solidFill>
                  <a:schemeClr val="tx1"/>
                </a:solidFill>
                <a:effectLst/>
                <a:latin typeface="+mn-lt"/>
                <a:ea typeface="+mn-ea"/>
                <a:cs typeface="+mn-cs"/>
              </a:rPr>
              <a:t>Fomente la escucha respetuosa y permita que cada persona hable.</a:t>
            </a:r>
          </a:p>
          <a:p>
            <a:pPr marL="685800" lvl="1" indent="-228600">
              <a:buFont typeface="+mj-lt"/>
              <a:buAutoNum type="arabicPeriod"/>
            </a:pPr>
            <a:r>
              <a:rPr lang="es-ES" sz="1200" kern="1200" dirty="0">
                <a:solidFill>
                  <a:schemeClr val="tx1"/>
                </a:solidFill>
                <a:effectLst/>
                <a:latin typeface="+mn-lt"/>
                <a:ea typeface="+mn-ea"/>
                <a:cs typeface="+mn-cs"/>
              </a:rPr>
              <a:t>Invite a voluntarios a compartir algunos de los ejemplos más impactantes o reveladores con todo el grupo.</a:t>
            </a:r>
          </a:p>
          <a:p>
            <a:pPr marL="685800" lvl="1" indent="-228600">
              <a:buFont typeface="+mj-lt"/>
              <a:buAutoNum type="arabicPeriod"/>
            </a:pPr>
            <a:r>
              <a:rPr lang="es-ES" sz="1200" kern="1200" dirty="0">
                <a:solidFill>
                  <a:schemeClr val="tx1"/>
                </a:solidFill>
                <a:effectLst/>
                <a:latin typeface="+mn-lt"/>
                <a:ea typeface="+mn-ea"/>
                <a:cs typeface="+mn-cs"/>
              </a:rPr>
              <a:t>Anote algunos temas clave o conclusiones en la pizarra o el rotafolio.</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39</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40</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41</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base" latinLnBrk="0" hangingPunct="1">
              <a:lnSpc>
                <a:spcPct val="100000"/>
              </a:lnSpc>
              <a:spcBef>
                <a:spcPts val="0"/>
              </a:spcBef>
              <a:spcAft>
                <a:spcPts val="0"/>
              </a:spcAft>
              <a:buClrTx/>
              <a:buSzTx/>
              <a:buFontTx/>
              <a:buNone/>
              <a:tabLst/>
              <a:defRPr/>
            </a:pPr>
            <a:r>
              <a:rPr lang="es-ES" sz="1200" dirty="0">
                <a:latin typeface="+mn-lt"/>
              </a:rPr>
              <a:t>REPRODUCIR el video de GP </a:t>
            </a:r>
            <a:r>
              <a:rPr lang="en-US" sz="1200" dirty="0">
                <a:latin typeface="+mn-lt"/>
              </a:rPr>
              <a:t>- https://www.youtube.com/embed/fsyFzognFm0 </a:t>
            </a:r>
            <a:r>
              <a:rPr lang="es-ES" b="0" i="0">
                <a:solidFill>
                  <a:srgbClr val="444444"/>
                </a:solidFill>
                <a:effectLst/>
                <a:latin typeface="Calibri" panose="020F0502020204030204" pitchFamily="34" charset="0"/>
              </a:rPr>
              <a:t>Vinculado </a:t>
            </a:r>
            <a:r>
              <a:rPr lang="es-ES" b="0" i="0" dirty="0">
                <a:solidFill>
                  <a:srgbClr val="444444"/>
                </a:solidFill>
                <a:effectLst/>
                <a:latin typeface="Calibri" panose="020F0502020204030204" pitchFamily="34" charset="0"/>
              </a:rPr>
              <a:t>en la diapositiva y lanzará una nueva página.</a:t>
            </a:r>
            <a:endParaRPr lang="en-CA" b="0" i="0" dirty="0">
              <a:solidFill>
                <a:srgbClr val="444444"/>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dirty="0">
                <a:solidFill>
                  <a:srgbClr val="444444"/>
                </a:solidFill>
                <a:effectLst/>
                <a:latin typeface="Calibri" panose="020F0502020204030204" pitchFamily="34" charset="0"/>
              </a:rPr>
              <a:t>​</a:t>
            </a:r>
            <a:r>
              <a:rPr lang="es-ES" dirty="0"/>
              <a:t>​CREAR un estacionamiento para capturar y abordar las necesidades pendientes después de la presentación de PowerPoint.</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42</a:t>
            </a:fld>
            <a:endParaRPr lang="en-US" dirty="0"/>
          </a:p>
        </p:txBody>
      </p:sp>
    </p:spTree>
    <p:extLst>
      <p:ext uri="{BB962C8B-B14F-4D97-AF65-F5344CB8AC3E}">
        <p14:creationId xmlns:p14="http://schemas.microsoft.com/office/powerpoint/2010/main" val="10251680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dirty="0"/>
              <a:t>INDIQUE que nuestro sindicato cuenta con varios recursos y páginas/aplicaciones en redes sociales para mantenerse informado y conectar con nuestros compañeros y compañeras.</a:t>
            </a:r>
          </a:p>
          <a:p>
            <a:r>
              <a:rPr lang="es-ES" dirty="0"/>
              <a:t>ANÍMELOS a escanear y abrir/descargar los recursos.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43</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44</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PREGUNTA: ¿Qué porcentaje de trabajadores de la construcción pertenecían a sindicatos en Canadá en la década de 1940?</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HACER: Haz clic para ver la respuesta en la siguiente diapositiva.</a:t>
            </a: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33926316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6" name="Google Shape;63;p1">
            <a:extLst>
              <a:ext uri="{FF2B5EF4-FFF2-40B4-BE49-F238E27FC236}">
                <a16:creationId xmlns:a16="http://schemas.microsoft.com/office/drawing/2014/main" id="{EC55131E-B371-4E50-AD93-E01D7F2E9A4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2988B526-4E57-47D1-8D8B-08989B0B379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4DDAEE7E-8BB4-4C34-96C9-8DBB76677D0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A59C91C2-0C3B-4CD0-8803-D22499BD6A2B}"/>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79164" y="6523925"/>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16.png"/><Relationship Id="rId5" Type="http://schemas.openxmlformats.org/officeDocument/2006/relationships/image" Target="../media/image17.jpe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3.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16.png"/><Relationship Id="rId5" Type="http://schemas.openxmlformats.org/officeDocument/2006/relationships/image" Target="../media/image19.jpe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8.xml"/><Relationship Id="rId5" Type="http://schemas.openxmlformats.org/officeDocument/2006/relationships/image" Target="../media/image27.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image" Target="../media/image29.jpeg"/><Relationship Id="rId5" Type="http://schemas.openxmlformats.org/officeDocument/2006/relationships/image" Target="../media/image7.png"/><Relationship Id="rId4" Type="http://schemas.openxmlformats.org/officeDocument/2006/relationships/image" Target="../media/image28.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7.png"/><Relationship Id="rId5" Type="http://schemas.openxmlformats.org/officeDocument/2006/relationships/image" Target="../media/image30.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21.xml"/><Relationship Id="rId5" Type="http://schemas.openxmlformats.org/officeDocument/2006/relationships/image" Target="../media/image7.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2.xml"/><Relationship Id="rId5" Type="http://schemas.openxmlformats.org/officeDocument/2006/relationships/image" Target="../media/image7.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4.xml"/><Relationship Id="rId5" Type="http://schemas.openxmlformats.org/officeDocument/2006/relationships/image" Target="../media/image7.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7.png"/><Relationship Id="rId5" Type="http://schemas.openxmlformats.org/officeDocument/2006/relationships/image" Target="../media/image39.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tags" Target="../tags/tag28.xml"/><Relationship Id="rId5" Type="http://schemas.openxmlformats.org/officeDocument/2006/relationships/image" Target="../media/image7.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9.xml"/><Relationship Id="rId7" Type="http://schemas.openxmlformats.org/officeDocument/2006/relationships/image" Target="../media/image43.jpeg"/><Relationship Id="rId2" Type="http://schemas.openxmlformats.org/officeDocument/2006/relationships/slideLayout" Target="../slideLayouts/slideLayout1.xml"/><Relationship Id="rId1" Type="http://schemas.openxmlformats.org/officeDocument/2006/relationships/tags" Target="../tags/tag29.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jpeg"/></Relationships>
</file>

<file path=ppt/slides/_rels/slide3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32.xml"/><Relationship Id="rId7" Type="http://schemas.openxmlformats.org/officeDocument/2006/relationships/image" Target="../media/image51.png"/><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50.png"/><Relationship Id="rId11" Type="http://schemas.openxmlformats.org/officeDocument/2006/relationships/image" Target="../media/image7.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3.xml"/><Relationship Id="rId6" Type="http://schemas.openxmlformats.org/officeDocument/2006/relationships/image" Target="../media/image7.png"/><Relationship Id="rId5" Type="http://schemas.openxmlformats.org/officeDocument/2006/relationships/image" Target="../media/image56.png"/><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58.png"/><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59.jpeg"/><Relationship Id="rId4" Type="http://schemas.openxmlformats.org/officeDocument/2006/relationships/image" Target="../media/image7.png"/></Relationships>
</file>

<file path=ppt/slides/_rels/slide37.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notesSlide" Target="../notesSlides/notesSlide37.xml"/><Relationship Id="rId7" Type="http://schemas.openxmlformats.org/officeDocument/2006/relationships/image" Target="../media/image62.jpeg"/><Relationship Id="rId12" Type="http://schemas.openxmlformats.org/officeDocument/2006/relationships/image" Target="../media/image66.jpeg"/><Relationship Id="rId2"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image" Target="../media/image61.jpeg"/><Relationship Id="rId11" Type="http://schemas.openxmlformats.org/officeDocument/2006/relationships/image" Target="../media/image65.png"/><Relationship Id="rId5" Type="http://schemas.openxmlformats.org/officeDocument/2006/relationships/image" Target="../media/image60.jpeg"/><Relationship Id="rId10" Type="http://schemas.openxmlformats.org/officeDocument/2006/relationships/image" Target="../media/image6.jpeg"/><Relationship Id="rId4" Type="http://schemas.openxmlformats.org/officeDocument/2006/relationships/image" Target="../media/image7.png"/><Relationship Id="rId9" Type="http://schemas.openxmlformats.org/officeDocument/2006/relationships/image" Target="../media/image64.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38.xml"/><Relationship Id="rId5" Type="http://schemas.openxmlformats.org/officeDocument/2006/relationships/image" Target="../media/image67.jpeg"/><Relationship Id="rId4" Type="http://schemas.openxmlformats.org/officeDocument/2006/relationships/image" Target="../media/image7.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tags" Target="../tags/tag39.xml"/><Relationship Id="rId5" Type="http://schemas.openxmlformats.org/officeDocument/2006/relationships/image" Target="../media/image6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xml"/><Relationship Id="rId1" Type="http://schemas.openxmlformats.org/officeDocument/2006/relationships/tags" Target="../tags/tag40.xml"/><Relationship Id="rId5" Type="http://schemas.openxmlformats.org/officeDocument/2006/relationships/image" Target="../media/image7.png"/><Relationship Id="rId4" Type="http://schemas.openxmlformats.org/officeDocument/2006/relationships/image" Target="../media/image69.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xml"/><Relationship Id="rId1" Type="http://schemas.openxmlformats.org/officeDocument/2006/relationships/tags" Target="../tags/tag41.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70.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42.xml"/><Relationship Id="rId6" Type="http://schemas.openxmlformats.org/officeDocument/2006/relationships/image" Target="../media/image71.png"/><Relationship Id="rId5" Type="http://schemas.openxmlformats.org/officeDocument/2006/relationships/hyperlink" Target="https://www.youtube.com/embed/fsyFzognFm0" TargetMode="External"/><Relationship Id="rId4" Type="http://schemas.openxmlformats.org/officeDocument/2006/relationships/image" Target="../media/image15.png"/></Relationships>
</file>

<file path=ppt/slides/_rels/slide43.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notesSlide" Target="../notesSlides/notesSlide43.xml"/><Relationship Id="rId7" Type="http://schemas.openxmlformats.org/officeDocument/2006/relationships/image" Target="../media/image74.png"/><Relationship Id="rId2" Type="http://schemas.openxmlformats.org/officeDocument/2006/relationships/slideLayout" Target="../slideLayouts/slideLayout4.xml"/><Relationship Id="rId1" Type="http://schemas.openxmlformats.org/officeDocument/2006/relationships/tags" Target="../tags/tag43.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15.png"/><Relationship Id="rId10" Type="http://schemas.openxmlformats.org/officeDocument/2006/relationships/image" Target="../media/image77.png"/><Relationship Id="rId4" Type="http://schemas.openxmlformats.org/officeDocument/2006/relationships/image" Target="../media/image72.png"/><Relationship Id="rId9" Type="http://schemas.openxmlformats.org/officeDocument/2006/relationships/image" Target="../media/image76.png"/></Relationships>
</file>

<file path=ppt/slides/_rels/slide44.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notesSlide" Target="../notesSlides/notesSlide44.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44.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70.jpe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5" Type="http://schemas.openxmlformats.org/officeDocument/2006/relationships/image" Target="../media/image13.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7266" y="4165914"/>
            <a:ext cx="1434040" cy="1434040"/>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59" y="5515239"/>
            <a:ext cx="8798758" cy="1031051"/>
          </a:xfrm>
          <a:prstGeom prst="rect">
            <a:avLst/>
          </a:prstGeom>
          <a:noFill/>
        </p:spPr>
        <p:txBody>
          <a:bodyPr wrap="square" rtlCol="0">
            <a:spAutoFit/>
          </a:bodyPr>
          <a:lstStyle/>
          <a:p>
            <a:r>
              <a:rPr lang="en-US" sz="21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1056 C</a:t>
            </a:r>
            <a:r>
              <a:rPr lang="es-ES" sz="21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1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Aprendices </a:t>
            </a:r>
            <a:endParaRPr lang="en-CA" sz="21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endPar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63852" y="4133814"/>
            <a:ext cx="874599" cy="1415113"/>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46944" y="5674559"/>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715CD4B6-75DC-41C4-9C58-5D42AD80E8E2}"/>
              </a:ext>
            </a:extLst>
          </p:cNvPr>
          <p:cNvSpPr txBox="1"/>
          <p:nvPr/>
        </p:nvSpPr>
        <p:spPr>
          <a:xfrm>
            <a:off x="10807266" y="3624727"/>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38</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1940</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la década de 1940?</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20" name="Rectangle: Rounded Corners 19">
            <a:extLst>
              <a:ext uri="{FF2B5EF4-FFF2-40B4-BE49-F238E27FC236}">
                <a16:creationId xmlns:a16="http://schemas.microsoft.com/office/drawing/2014/main" id="{B8F472E0-72CE-4B32-AD26-F06FF3D11537}"/>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TextBox 20">
            <a:extLst>
              <a:ext uri="{FF2B5EF4-FFF2-40B4-BE49-F238E27FC236}">
                <a16:creationId xmlns:a16="http://schemas.microsoft.com/office/drawing/2014/main" id="{F77B9362-9BE2-4C8A-8E3A-50004A2A1FCA}"/>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EA7E3FA7-46AF-4471-A3E8-ABF5E914CD01}"/>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2050" name="Picture 2">
            <a:extLst>
              <a:ext uri="{FF2B5EF4-FFF2-40B4-BE49-F238E27FC236}">
                <a16:creationId xmlns:a16="http://schemas.microsoft.com/office/drawing/2014/main" id="{796A04A7-8629-4D71-9E96-B537AA0231D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636" t="7619" r="15366" b="11589"/>
          <a:stretch/>
        </p:blipFill>
        <p:spPr bwMode="auto">
          <a:xfrm>
            <a:off x="1566488" y="2883816"/>
            <a:ext cx="3841350" cy="271192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Flag of Canada - Wikipedia">
            <a:extLst>
              <a:ext uri="{FF2B5EF4-FFF2-40B4-BE49-F238E27FC236}">
                <a16:creationId xmlns:a16="http://schemas.microsoft.com/office/drawing/2014/main" id="{E778B0D5-F283-4A3F-9B54-641DAD58EE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5" name="Footer Placeholder 1">
            <a:extLst>
              <a:ext uri="{FF2B5EF4-FFF2-40B4-BE49-F238E27FC236}">
                <a16:creationId xmlns:a16="http://schemas.microsoft.com/office/drawing/2014/main" id="{DBE17188-A8F1-42A5-B08E-947AFCAA9F6E}"/>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567872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6" name="Footer Placeholder 1">
            <a:extLst>
              <a:ext uri="{FF2B5EF4-FFF2-40B4-BE49-F238E27FC236}">
                <a16:creationId xmlns:a16="http://schemas.microsoft.com/office/drawing/2014/main" id="{BE5C16F9-A873-419B-91E7-9A951EF417D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18" name="Picture 2">
            <a:extLst>
              <a:ext uri="{FF2B5EF4-FFF2-40B4-BE49-F238E27FC236}">
                <a16:creationId xmlns:a16="http://schemas.microsoft.com/office/drawing/2014/main" id="{0A19474B-CBB5-4CC8-AE65-129CF1D948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1291"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653959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2" name="Footer Placeholder 1">
            <a:extLst>
              <a:ext uri="{FF2B5EF4-FFF2-40B4-BE49-F238E27FC236}">
                <a16:creationId xmlns:a16="http://schemas.microsoft.com/office/drawing/2014/main" id="{8F020CD4-B368-4243-BEA6-7654486A44F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14" name="Picture 2">
            <a:extLst>
              <a:ext uri="{FF2B5EF4-FFF2-40B4-BE49-F238E27FC236}">
                <a16:creationId xmlns:a16="http://schemas.microsoft.com/office/drawing/2014/main" id="{691A1BD8-DB24-4ED3-9260-33CE0714727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1291"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5" name="Picture 14">
            <a:extLst>
              <a:ext uri="{FF2B5EF4-FFF2-40B4-BE49-F238E27FC236}">
                <a16:creationId xmlns:a16="http://schemas.microsoft.com/office/drawing/2014/main" id="{5AD8F201-67F3-4BDB-990F-0AE08D920BBE}"/>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8" name="Picture 2" descr="Flag of Canada - Wikipedia">
            <a:extLst>
              <a:ext uri="{FF2B5EF4-FFF2-40B4-BE49-F238E27FC236}">
                <a16:creationId xmlns:a16="http://schemas.microsoft.com/office/drawing/2014/main" id="{B932F7EE-94DC-4F78-B95E-CD627AC067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7" name="Footer Placeholder 1">
            <a:extLst>
              <a:ext uri="{FF2B5EF4-FFF2-40B4-BE49-F238E27FC236}">
                <a16:creationId xmlns:a16="http://schemas.microsoft.com/office/drawing/2014/main" id="{E4CFA8A3-856B-4D47-951B-7F98833975B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568115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2024?</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028" name="Picture 4" descr="We'd like to congratulate IUPAT DC39 for recently earning the AMPP Coating  Applicator Specialist (CAS) Level 2 certification. This marks the first CAS  certification exam ever offered in Atlantic Canada! And congratulations">
            <a:extLst>
              <a:ext uri="{FF2B5EF4-FFF2-40B4-BE49-F238E27FC236}">
                <a16:creationId xmlns:a16="http://schemas.microsoft.com/office/drawing/2014/main" id="{30ABE135-5C9A-4AA6-9C03-837D63E9613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588" b="4348"/>
          <a:stretch/>
        </p:blipFill>
        <p:spPr bwMode="auto">
          <a:xfrm>
            <a:off x="6160771" y="2818404"/>
            <a:ext cx="2654236" cy="332253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Flag of Canada - Wikipedia">
            <a:extLst>
              <a:ext uri="{FF2B5EF4-FFF2-40B4-BE49-F238E27FC236}">
                <a16:creationId xmlns:a16="http://schemas.microsoft.com/office/drawing/2014/main" id="{0FEF54DE-6A17-4094-96AE-09FBB25B36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4" name="Footer Placeholder 1">
            <a:extLst>
              <a:ext uri="{FF2B5EF4-FFF2-40B4-BE49-F238E27FC236}">
                <a16:creationId xmlns:a16="http://schemas.microsoft.com/office/drawing/2014/main" id="{38FC2597-F933-4995-8265-5A2FDE21BD4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216665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53FD5856-1EF2-4887-B3CA-489CFC5D6A1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7" name="Footer Placeholder 1">
            <a:extLst>
              <a:ext uri="{FF2B5EF4-FFF2-40B4-BE49-F238E27FC236}">
                <a16:creationId xmlns:a16="http://schemas.microsoft.com/office/drawing/2014/main" id="{6ECDA719-7DFF-4F1C-AC61-307BEEDA868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Picture 223">
            <a:extLst>
              <a:ext uri="{FF2B5EF4-FFF2-40B4-BE49-F238E27FC236}">
                <a16:creationId xmlns:a16="http://schemas.microsoft.com/office/drawing/2014/main" id="{00A36769-F48B-9DF0-2786-9492A50AAD9E}"/>
              </a:ext>
            </a:extLst>
          </p:cNvPr>
          <p:cNvPicPr>
            <a:picLocks noChangeAspect="1"/>
          </p:cNvPicPr>
          <p:nvPr/>
        </p:nvPicPr>
        <p:blipFill>
          <a:blip r:embed="rId3"/>
          <a:srcRect b="17209"/>
          <a:stretch/>
        </p:blipFill>
        <p:spPr>
          <a:xfrm>
            <a:off x="9810060" y="1018949"/>
            <a:ext cx="1377815" cy="1297182"/>
          </a:xfrm>
          <a:prstGeom prst="rect">
            <a:avLst/>
          </a:prstGeom>
        </p:spPr>
      </p:pic>
      <p:pic>
        <p:nvPicPr>
          <p:cNvPr id="223" name="Picture 222">
            <a:extLst>
              <a:ext uri="{FF2B5EF4-FFF2-40B4-BE49-F238E27FC236}">
                <a16:creationId xmlns:a16="http://schemas.microsoft.com/office/drawing/2014/main" id="{28A7F771-7FD4-7087-3DB5-FB68D24EB8B0}"/>
              </a:ext>
            </a:extLst>
          </p:cNvPr>
          <p:cNvPicPr>
            <a:picLocks noChangeAspect="1"/>
          </p:cNvPicPr>
          <p:nvPr/>
        </p:nvPicPr>
        <p:blipFill>
          <a:blip r:embed="rId3"/>
          <a:srcRect b="17209"/>
          <a:stretch/>
        </p:blipFill>
        <p:spPr>
          <a:xfrm>
            <a:off x="7226085" y="1075609"/>
            <a:ext cx="1377815" cy="1297182"/>
          </a:xfrm>
          <a:prstGeom prst="rect">
            <a:avLst/>
          </a:prstGeom>
        </p:spPr>
      </p:pic>
      <p:pic>
        <p:nvPicPr>
          <p:cNvPr id="222" name="Picture 221">
            <a:extLst>
              <a:ext uri="{FF2B5EF4-FFF2-40B4-BE49-F238E27FC236}">
                <a16:creationId xmlns:a16="http://schemas.microsoft.com/office/drawing/2014/main" id="{4B17608A-4316-977C-5364-07FA28758812}"/>
              </a:ext>
            </a:extLst>
          </p:cNvPr>
          <p:cNvPicPr>
            <a:picLocks noChangeAspect="1"/>
          </p:cNvPicPr>
          <p:nvPr/>
        </p:nvPicPr>
        <p:blipFill>
          <a:blip r:embed="rId3"/>
          <a:srcRect b="17209"/>
          <a:stretch/>
        </p:blipFill>
        <p:spPr>
          <a:xfrm>
            <a:off x="4091580" y="1063448"/>
            <a:ext cx="1377815" cy="1297182"/>
          </a:xfrm>
          <a:prstGeom prst="rect">
            <a:avLst/>
          </a:prstGeom>
        </p:spPr>
      </p:pic>
      <p:pic>
        <p:nvPicPr>
          <p:cNvPr id="221" name="Picture 220">
            <a:extLst>
              <a:ext uri="{FF2B5EF4-FFF2-40B4-BE49-F238E27FC236}">
                <a16:creationId xmlns:a16="http://schemas.microsoft.com/office/drawing/2014/main" id="{EC56D5E5-B8FB-3A2B-F79F-2D6075569FF5}"/>
              </a:ext>
            </a:extLst>
          </p:cNvPr>
          <p:cNvPicPr>
            <a:picLocks noChangeAspect="1"/>
          </p:cNvPicPr>
          <p:nvPr/>
        </p:nvPicPr>
        <p:blipFill>
          <a:blip r:embed="rId3"/>
          <a:srcRect b="17209"/>
          <a:stretch/>
        </p:blipFill>
        <p:spPr>
          <a:xfrm>
            <a:off x="907175" y="1063448"/>
            <a:ext cx="1377815" cy="1297182"/>
          </a:xfrm>
          <a:prstGeom prst="rect">
            <a:avLst/>
          </a:prstGeom>
        </p:spPr>
      </p:pic>
      <p:sp>
        <p:nvSpPr>
          <p:cNvPr id="218" name="Rectangle 217">
            <a:extLst>
              <a:ext uri="{FF2B5EF4-FFF2-40B4-BE49-F238E27FC236}">
                <a16:creationId xmlns:a16="http://schemas.microsoft.com/office/drawing/2014/main" id="{22ED1556-203B-3AA6-416F-D1949D58CAC5}"/>
              </a:ext>
            </a:extLst>
          </p:cNvPr>
          <p:cNvSpPr/>
          <p:nvPr/>
        </p:nvSpPr>
        <p:spPr>
          <a:xfrm>
            <a:off x="3231592" y="2731525"/>
            <a:ext cx="2842580"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9" name="Rectangle 218">
            <a:extLst>
              <a:ext uri="{FF2B5EF4-FFF2-40B4-BE49-F238E27FC236}">
                <a16:creationId xmlns:a16="http://schemas.microsoft.com/office/drawing/2014/main" id="{57B54A37-3ECC-EF25-CDC8-5F0CE9AC784F}"/>
              </a:ext>
            </a:extLst>
          </p:cNvPr>
          <p:cNvSpPr/>
          <p:nvPr/>
        </p:nvSpPr>
        <p:spPr>
          <a:xfrm>
            <a:off x="6195973" y="2680503"/>
            <a:ext cx="2920936"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0" name="Rectangle 219">
            <a:extLst>
              <a:ext uri="{FF2B5EF4-FFF2-40B4-BE49-F238E27FC236}">
                <a16:creationId xmlns:a16="http://schemas.microsoft.com/office/drawing/2014/main" id="{E1187982-604B-1528-EA21-24F00F28F4ED}"/>
              </a:ext>
            </a:extLst>
          </p:cNvPr>
          <p:cNvSpPr/>
          <p:nvPr/>
        </p:nvSpPr>
        <p:spPr>
          <a:xfrm>
            <a:off x="9263644" y="2674230"/>
            <a:ext cx="2410657"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l</a:t>
            </a:r>
            <a:endParaRPr lang="en-CA" dirty="0"/>
          </a:p>
        </p:txBody>
      </p:sp>
      <p:sp>
        <p:nvSpPr>
          <p:cNvPr id="217" name="Rectangle 216">
            <a:extLst>
              <a:ext uri="{FF2B5EF4-FFF2-40B4-BE49-F238E27FC236}">
                <a16:creationId xmlns:a16="http://schemas.microsoft.com/office/drawing/2014/main" id="{ED5B15EE-59A1-496C-D52A-80536B69341A}"/>
              </a:ext>
            </a:extLst>
          </p:cNvPr>
          <p:cNvSpPr/>
          <p:nvPr/>
        </p:nvSpPr>
        <p:spPr>
          <a:xfrm>
            <a:off x="373743" y="2731525"/>
            <a:ext cx="2696436"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229CCE33-844D-675D-D689-5A21227A2C85}"/>
              </a:ext>
            </a:extLst>
          </p:cNvPr>
          <p:cNvSpPr>
            <a:spLocks noGrp="1"/>
          </p:cNvSpPr>
          <p:nvPr>
            <p:ph type="title"/>
          </p:nvPr>
        </p:nvSpPr>
        <p:spPr/>
        <p:txBody>
          <a:bodyPr/>
          <a:lstStyle/>
          <a:p>
            <a:r>
              <a:rPr lang="es-ES" dirty="0">
                <a:solidFill>
                  <a:schemeClr val="bg1"/>
                </a:solidFill>
              </a:rPr>
              <a:t>Acontecimientos Históricos </a:t>
            </a:r>
            <a:r>
              <a:rPr lang="es-ES" dirty="0"/>
              <a:t>Clave en Canadá</a:t>
            </a:r>
            <a:endParaRPr lang="en-CA" dirty="0"/>
          </a:p>
        </p:txBody>
      </p:sp>
      <p:pic>
        <p:nvPicPr>
          <p:cNvPr id="10" name="Picture 9">
            <a:extLst>
              <a:ext uri="{FF2B5EF4-FFF2-40B4-BE49-F238E27FC236}">
                <a16:creationId xmlns:a16="http://schemas.microsoft.com/office/drawing/2014/main" id="{E645E665-56A7-06A9-188F-70F487FD7A25}"/>
              </a:ext>
            </a:extLst>
          </p:cNvPr>
          <p:cNvPicPr>
            <a:picLocks noChangeAspect="1"/>
          </p:cNvPicPr>
          <p:nvPr/>
        </p:nvPicPr>
        <p:blipFill>
          <a:blip r:embed="rId4"/>
          <a:srcRect t="14877" b="5913"/>
          <a:stretch/>
        </p:blipFill>
        <p:spPr>
          <a:xfrm>
            <a:off x="3683274" y="4558537"/>
            <a:ext cx="2162528" cy="1623221"/>
          </a:xfrm>
          <a:prstGeom prst="rect">
            <a:avLst/>
          </a:prstGeom>
        </p:spPr>
      </p:pic>
      <p:pic>
        <p:nvPicPr>
          <p:cNvPr id="12" name="Picture 11">
            <a:extLst>
              <a:ext uri="{FF2B5EF4-FFF2-40B4-BE49-F238E27FC236}">
                <a16:creationId xmlns:a16="http://schemas.microsoft.com/office/drawing/2014/main" id="{659CA346-72AD-BD2C-492A-A21576078675}"/>
              </a:ext>
            </a:extLst>
          </p:cNvPr>
          <p:cNvPicPr>
            <a:picLocks noChangeAspect="1"/>
          </p:cNvPicPr>
          <p:nvPr/>
        </p:nvPicPr>
        <p:blipFill>
          <a:blip r:embed="rId5"/>
          <a:srcRect t="-184" b="53720"/>
          <a:stretch/>
        </p:blipFill>
        <p:spPr>
          <a:xfrm>
            <a:off x="489069" y="4558537"/>
            <a:ext cx="2520144" cy="1513666"/>
          </a:xfrm>
          <a:prstGeom prst="rect">
            <a:avLst/>
          </a:prstGeom>
        </p:spPr>
      </p:pic>
      <p:sp>
        <p:nvSpPr>
          <p:cNvPr id="13" name="AutoShape 3">
            <a:extLst>
              <a:ext uri="{FF2B5EF4-FFF2-40B4-BE49-F238E27FC236}">
                <a16:creationId xmlns:a16="http://schemas.microsoft.com/office/drawing/2014/main" id="{D11EC6F2-EC90-0D99-B6C9-01D497781296}"/>
              </a:ext>
            </a:extLst>
          </p:cNvPr>
          <p:cNvSpPr/>
          <p:nvPr/>
        </p:nvSpPr>
        <p:spPr>
          <a:xfrm flipV="1">
            <a:off x="628888" y="2389216"/>
            <a:ext cx="11063834" cy="30490"/>
          </a:xfrm>
          <a:prstGeom prst="line">
            <a:avLst/>
          </a:prstGeom>
          <a:ln w="152400" cap="flat">
            <a:solidFill>
              <a:srgbClr val="FFC000"/>
            </a:solidFill>
            <a:prstDash val="solid"/>
            <a:headEnd type="none" w="sm" len="sm"/>
            <a:tailEnd type="none" w="sm" len="sm"/>
          </a:ln>
        </p:spPr>
        <p:txBody>
          <a:bodyPr/>
          <a:lstStyle/>
          <a:p>
            <a:endParaRPr lang="en-CA" dirty="0"/>
          </a:p>
        </p:txBody>
      </p:sp>
      <p:sp>
        <p:nvSpPr>
          <p:cNvPr id="25" name="Freeform 15">
            <a:extLst>
              <a:ext uri="{FF2B5EF4-FFF2-40B4-BE49-F238E27FC236}">
                <a16:creationId xmlns:a16="http://schemas.microsoft.com/office/drawing/2014/main" id="{7D8ECCC6-1E75-A014-20ED-1890F85A45FB}"/>
              </a:ext>
            </a:extLst>
          </p:cNvPr>
          <p:cNvSpPr/>
          <p:nvPr/>
        </p:nvSpPr>
        <p:spPr>
          <a:xfrm>
            <a:off x="1374506" y="2500259"/>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107" name="TextBox 102">
            <a:extLst>
              <a:ext uri="{FF2B5EF4-FFF2-40B4-BE49-F238E27FC236}">
                <a16:creationId xmlns:a16="http://schemas.microsoft.com/office/drawing/2014/main" id="{7B5BE892-16B1-6644-AD55-E63EE5A66DB9}"/>
              </a:ext>
            </a:extLst>
          </p:cNvPr>
          <p:cNvSpPr txBox="1"/>
          <p:nvPr/>
        </p:nvSpPr>
        <p:spPr>
          <a:xfrm>
            <a:off x="615570" y="1438424"/>
            <a:ext cx="173674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1944</a:t>
            </a:r>
            <a:endParaRPr lang="en-US" sz="28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endParaRPr>
          </a:p>
        </p:txBody>
      </p:sp>
      <p:sp>
        <p:nvSpPr>
          <p:cNvPr id="108" name="TextBox 102">
            <a:extLst>
              <a:ext uri="{FF2B5EF4-FFF2-40B4-BE49-F238E27FC236}">
                <a16:creationId xmlns:a16="http://schemas.microsoft.com/office/drawing/2014/main" id="{6F34D4B7-07D5-9EC3-2F64-0EA3A0519A0D}"/>
              </a:ext>
            </a:extLst>
          </p:cNvPr>
          <p:cNvSpPr txBox="1"/>
          <p:nvPr/>
        </p:nvSpPr>
        <p:spPr>
          <a:xfrm>
            <a:off x="295185" y="2733900"/>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PC 1003</a:t>
            </a:r>
          </a:p>
        </p:txBody>
      </p:sp>
      <p:sp>
        <p:nvSpPr>
          <p:cNvPr id="109" name="TextBox 103">
            <a:extLst>
              <a:ext uri="{FF2B5EF4-FFF2-40B4-BE49-F238E27FC236}">
                <a16:creationId xmlns:a16="http://schemas.microsoft.com/office/drawing/2014/main" id="{F24D16EC-67C2-6527-4E36-E157B1DF4AA4}"/>
              </a:ext>
            </a:extLst>
          </p:cNvPr>
          <p:cNvSpPr txBox="1"/>
          <p:nvPr/>
        </p:nvSpPr>
        <p:spPr>
          <a:xfrm>
            <a:off x="373743" y="3268778"/>
            <a:ext cx="2719028" cy="1179810"/>
          </a:xfrm>
          <a:prstGeom prst="rect">
            <a:avLst/>
          </a:prstGeom>
        </p:spPr>
        <p:txBody>
          <a:bodyPr wrap="square" lIns="0" tIns="0" rIns="0" bIns="0" rtlCol="0" anchor="t">
            <a:spAutoFit/>
          </a:bodyPr>
          <a:lstStyle/>
          <a:p>
            <a:pPr algn="ctr">
              <a:lnSpc>
                <a:spcPts val="2340"/>
              </a:lnSpc>
            </a:pPr>
            <a:r>
              <a:rPr lang="es-E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Negociación Colectiva Obligatoria y Certificación Sindical</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27" name="TextBox 102">
            <a:extLst>
              <a:ext uri="{FF2B5EF4-FFF2-40B4-BE49-F238E27FC236}">
                <a16:creationId xmlns:a16="http://schemas.microsoft.com/office/drawing/2014/main" id="{14921FE4-EE86-9EA3-EBF2-E45A4F8F959F}"/>
              </a:ext>
            </a:extLst>
          </p:cNvPr>
          <p:cNvSpPr txBox="1"/>
          <p:nvPr/>
        </p:nvSpPr>
        <p:spPr>
          <a:xfrm>
            <a:off x="3748904" y="1404169"/>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1946</a:t>
            </a:r>
          </a:p>
        </p:txBody>
      </p:sp>
      <p:sp>
        <p:nvSpPr>
          <p:cNvPr id="128" name="TextBox 102">
            <a:extLst>
              <a:ext uri="{FF2B5EF4-FFF2-40B4-BE49-F238E27FC236}">
                <a16:creationId xmlns:a16="http://schemas.microsoft.com/office/drawing/2014/main" id="{5C8B2AB1-70A5-98C5-ECDD-C2EA8AE0B4C1}"/>
              </a:ext>
            </a:extLst>
          </p:cNvPr>
          <p:cNvSpPr txBox="1"/>
          <p:nvPr/>
        </p:nvSpPr>
        <p:spPr>
          <a:xfrm>
            <a:off x="3401582" y="2766089"/>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Rand Act</a:t>
            </a:r>
          </a:p>
        </p:txBody>
      </p:sp>
      <p:sp>
        <p:nvSpPr>
          <p:cNvPr id="129" name="TextBox 103">
            <a:extLst>
              <a:ext uri="{FF2B5EF4-FFF2-40B4-BE49-F238E27FC236}">
                <a16:creationId xmlns:a16="http://schemas.microsoft.com/office/drawing/2014/main" id="{301EC436-C3C0-C0F6-4427-C1E348E08A0D}"/>
              </a:ext>
            </a:extLst>
          </p:cNvPr>
          <p:cNvSpPr txBox="1"/>
          <p:nvPr/>
        </p:nvSpPr>
        <p:spPr>
          <a:xfrm>
            <a:off x="3488284" y="3268778"/>
            <a:ext cx="2468651" cy="1179810"/>
          </a:xfrm>
          <a:prstGeom prst="rect">
            <a:avLst/>
          </a:prstGeom>
        </p:spPr>
        <p:txBody>
          <a:bodyPr wrap="square" lIns="0" tIns="0" rIns="0" bIns="0" rtlCol="0" anchor="t">
            <a:spAutoFit/>
          </a:bodyPr>
          <a:lstStyle/>
          <a:p>
            <a:pPr algn="ctr">
              <a:lnSpc>
                <a:spcPts val="2340"/>
              </a:lnSpc>
            </a:pPr>
            <a:r>
              <a:rPr lang="es-E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El Arbitraje Pone Fin a la Huelga de Ford Motor en Windsor, Ontario</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61" name="TextBox 102">
            <a:extLst>
              <a:ext uri="{FF2B5EF4-FFF2-40B4-BE49-F238E27FC236}">
                <a16:creationId xmlns:a16="http://schemas.microsoft.com/office/drawing/2014/main" id="{42AA4347-91F4-FA04-F561-518F4BC2BE4B}"/>
              </a:ext>
            </a:extLst>
          </p:cNvPr>
          <p:cNvSpPr txBox="1"/>
          <p:nvPr/>
        </p:nvSpPr>
        <p:spPr>
          <a:xfrm>
            <a:off x="9507196" y="1411593"/>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2005</a:t>
            </a:r>
          </a:p>
        </p:txBody>
      </p:sp>
      <p:sp>
        <p:nvSpPr>
          <p:cNvPr id="162" name="TextBox 102">
            <a:extLst>
              <a:ext uri="{FF2B5EF4-FFF2-40B4-BE49-F238E27FC236}">
                <a16:creationId xmlns:a16="http://schemas.microsoft.com/office/drawing/2014/main" id="{858B8762-FA4E-A36A-07EA-B20DBD91700A}"/>
              </a:ext>
            </a:extLst>
          </p:cNvPr>
          <p:cNvSpPr txBox="1"/>
          <p:nvPr/>
        </p:nvSpPr>
        <p:spPr>
          <a:xfrm>
            <a:off x="9041266" y="2745343"/>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144</a:t>
            </a:r>
          </a:p>
        </p:txBody>
      </p:sp>
      <p:sp>
        <p:nvSpPr>
          <p:cNvPr id="163" name="TextBox 103">
            <a:extLst>
              <a:ext uri="{FF2B5EF4-FFF2-40B4-BE49-F238E27FC236}">
                <a16:creationId xmlns:a16="http://schemas.microsoft.com/office/drawing/2014/main" id="{0AB8448E-146F-DEBB-1B4A-10356A9F023D}"/>
              </a:ext>
            </a:extLst>
          </p:cNvPr>
          <p:cNvSpPr txBox="1"/>
          <p:nvPr/>
        </p:nvSpPr>
        <p:spPr>
          <a:xfrm>
            <a:off x="9332993" y="3249379"/>
            <a:ext cx="2341308" cy="1474763"/>
          </a:xfrm>
          <a:prstGeom prst="rect">
            <a:avLst/>
          </a:prstGeom>
        </p:spPr>
        <p:txBody>
          <a:bodyPr wrap="square" lIns="0" tIns="0" rIns="0" bIns="0" rtlCol="0" anchor="t">
            <a:spAutoFit/>
          </a:bodyPr>
          <a:lstStyle/>
          <a:p>
            <a:pPr algn="ctr">
              <a:lnSpc>
                <a:spcPts val="2340"/>
              </a:lnSpc>
            </a:pPr>
            <a:r>
              <a:rPr lang="es-E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Se Implementó la Certificación Basada en Tarjetas en Ontario.</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78" name="TextBox 102">
            <a:extLst>
              <a:ext uri="{FF2B5EF4-FFF2-40B4-BE49-F238E27FC236}">
                <a16:creationId xmlns:a16="http://schemas.microsoft.com/office/drawing/2014/main" id="{D586324F-9BB5-F691-3755-A22E0DA47BFC}"/>
              </a:ext>
            </a:extLst>
          </p:cNvPr>
          <p:cNvSpPr txBox="1"/>
          <p:nvPr/>
        </p:nvSpPr>
        <p:spPr>
          <a:xfrm>
            <a:off x="6950005" y="1438424"/>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1970s</a:t>
            </a:r>
          </a:p>
        </p:txBody>
      </p:sp>
      <p:sp>
        <p:nvSpPr>
          <p:cNvPr id="179" name="TextBox 102">
            <a:extLst>
              <a:ext uri="{FF2B5EF4-FFF2-40B4-BE49-F238E27FC236}">
                <a16:creationId xmlns:a16="http://schemas.microsoft.com/office/drawing/2014/main" id="{4891E221-95B6-B049-2720-B9BBEDBA8835}"/>
              </a:ext>
            </a:extLst>
          </p:cNvPr>
          <p:cNvSpPr txBox="1"/>
          <p:nvPr/>
        </p:nvSpPr>
        <p:spPr>
          <a:xfrm>
            <a:off x="6394329" y="2754627"/>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10</a:t>
            </a:r>
          </a:p>
        </p:txBody>
      </p:sp>
      <p:sp>
        <p:nvSpPr>
          <p:cNvPr id="180" name="TextBox 103">
            <a:extLst>
              <a:ext uri="{FF2B5EF4-FFF2-40B4-BE49-F238E27FC236}">
                <a16:creationId xmlns:a16="http://schemas.microsoft.com/office/drawing/2014/main" id="{511DE7C6-1CDA-EFA8-080B-5B8F4D6CD87D}"/>
              </a:ext>
            </a:extLst>
          </p:cNvPr>
          <p:cNvSpPr txBox="1"/>
          <p:nvPr/>
        </p:nvSpPr>
        <p:spPr>
          <a:xfrm>
            <a:off x="6220908" y="3254695"/>
            <a:ext cx="2871702" cy="1474763"/>
          </a:xfrm>
          <a:prstGeom prst="rect">
            <a:avLst/>
          </a:prstGeom>
        </p:spPr>
        <p:txBody>
          <a:bodyPr wrap="square" lIns="0" tIns="0" rIns="0" bIns="0" rtlCol="0" anchor="t">
            <a:spAutoFit/>
          </a:bodyPr>
          <a:lstStyle/>
          <a:p>
            <a:pPr algn="ctr">
              <a:lnSpc>
                <a:spcPts val="2340"/>
              </a:lnSpc>
            </a:pPr>
            <a:r>
              <a:rPr lang="es-E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Se Permite el Uso de Chaquetas de Doble Botonadura para los Contratistas en Alberta.</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92" name="Freeform 15">
            <a:extLst>
              <a:ext uri="{FF2B5EF4-FFF2-40B4-BE49-F238E27FC236}">
                <a16:creationId xmlns:a16="http://schemas.microsoft.com/office/drawing/2014/main" id="{E949C7E5-F3E7-223B-9B33-9F9D44E1B154}"/>
              </a:ext>
            </a:extLst>
          </p:cNvPr>
          <p:cNvSpPr/>
          <p:nvPr/>
        </p:nvSpPr>
        <p:spPr>
          <a:xfrm>
            <a:off x="4537552" y="248901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04" name="Freeform 15">
            <a:extLst>
              <a:ext uri="{FF2B5EF4-FFF2-40B4-BE49-F238E27FC236}">
                <a16:creationId xmlns:a16="http://schemas.microsoft.com/office/drawing/2014/main" id="{CBE22E82-9DBF-862C-766D-74500ED9601A}"/>
              </a:ext>
            </a:extLst>
          </p:cNvPr>
          <p:cNvSpPr/>
          <p:nvPr/>
        </p:nvSpPr>
        <p:spPr>
          <a:xfrm>
            <a:off x="7698942" y="2473612"/>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16" name="Freeform 15">
            <a:extLst>
              <a:ext uri="{FF2B5EF4-FFF2-40B4-BE49-F238E27FC236}">
                <a16:creationId xmlns:a16="http://schemas.microsoft.com/office/drawing/2014/main" id="{E9AE44FE-4C75-37E3-A48E-BAC55252A8BD}"/>
              </a:ext>
            </a:extLst>
          </p:cNvPr>
          <p:cNvSpPr/>
          <p:nvPr/>
        </p:nvSpPr>
        <p:spPr>
          <a:xfrm>
            <a:off x="10272637" y="247650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pic>
        <p:nvPicPr>
          <p:cNvPr id="227" name="Picture 226">
            <a:extLst>
              <a:ext uri="{FF2B5EF4-FFF2-40B4-BE49-F238E27FC236}">
                <a16:creationId xmlns:a16="http://schemas.microsoft.com/office/drawing/2014/main" id="{B05248C2-AB11-3BBD-20B0-7D6A2F5026EB}"/>
              </a:ext>
            </a:extLst>
          </p:cNvPr>
          <p:cNvPicPr>
            <a:picLocks noChangeAspect="1"/>
          </p:cNvPicPr>
          <p:nvPr/>
        </p:nvPicPr>
        <p:blipFill>
          <a:blip r:embed="rId6">
            <a:clrChange>
              <a:clrFrom>
                <a:srgbClr val="F1F1F1"/>
              </a:clrFrom>
              <a:clrTo>
                <a:srgbClr val="F1F1F1">
                  <a:alpha val="0"/>
                </a:srgbClr>
              </a:clrTo>
            </a:clrChange>
          </a:blip>
          <a:stretch>
            <a:fillRect/>
          </a:stretch>
        </p:blipFill>
        <p:spPr>
          <a:xfrm>
            <a:off x="9255340" y="4783815"/>
            <a:ext cx="2418961" cy="1236844"/>
          </a:xfrm>
          <a:prstGeom prst="rect">
            <a:avLst/>
          </a:prstGeom>
        </p:spPr>
      </p:pic>
      <p:pic>
        <p:nvPicPr>
          <p:cNvPr id="229" name="Picture 228">
            <a:extLst>
              <a:ext uri="{FF2B5EF4-FFF2-40B4-BE49-F238E27FC236}">
                <a16:creationId xmlns:a16="http://schemas.microsoft.com/office/drawing/2014/main" id="{56695033-9645-6574-F7F6-2FBEA5F97F7F}"/>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Lst>
          </a:blip>
          <a:srcRect l="14952"/>
          <a:stretch/>
        </p:blipFill>
        <p:spPr>
          <a:xfrm>
            <a:off x="6658860" y="4787460"/>
            <a:ext cx="2312736" cy="1488866"/>
          </a:xfrm>
          <a:prstGeom prst="rect">
            <a:avLst/>
          </a:prstGeom>
        </p:spPr>
      </p:pic>
      <p:sp>
        <p:nvSpPr>
          <p:cNvPr id="4" name="Footer Placeholder 1">
            <a:extLst>
              <a:ext uri="{FF2B5EF4-FFF2-40B4-BE49-F238E27FC236}">
                <a16:creationId xmlns:a16="http://schemas.microsoft.com/office/drawing/2014/main" id="{861CBA48-C27D-187F-DD57-B4B9B734E35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extLst>
      <p:ext uri="{BB962C8B-B14F-4D97-AF65-F5344CB8AC3E}">
        <p14:creationId xmlns:p14="http://schemas.microsoft.com/office/powerpoint/2010/main" val="17907604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Total de Miembros Activos Canadienses </a:t>
            </a:r>
            <a:r>
              <a:rPr lang="en-CA" dirty="0"/>
              <a:t>1984-2024</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3" name="Picture 2">
            <a:extLst>
              <a:ext uri="{FF2B5EF4-FFF2-40B4-BE49-F238E27FC236}">
                <a16:creationId xmlns:a16="http://schemas.microsoft.com/office/drawing/2014/main" id="{085E4073-A0E1-4F9E-B544-8416F1445C01}"/>
              </a:ext>
            </a:extLst>
          </p:cNvPr>
          <p:cNvPicPr>
            <a:picLocks noChangeAspect="1"/>
          </p:cNvPicPr>
          <p:nvPr/>
        </p:nvPicPr>
        <p:blipFill rotWithShape="1">
          <a:blip r:embed="rId5">
            <a:extLst>
              <a:ext uri="{28A0092B-C50C-407E-A947-70E740481C1C}">
                <a14:useLocalDpi xmlns:a14="http://schemas.microsoft.com/office/drawing/2010/main" val="0"/>
              </a:ext>
            </a:extLst>
          </a:blip>
          <a:srcRect l="1953" t="17892" r="2266" b="4391"/>
          <a:stretch/>
        </p:blipFill>
        <p:spPr>
          <a:xfrm>
            <a:off x="195323" y="1193872"/>
            <a:ext cx="11801354" cy="4543426"/>
          </a:xfrm>
          <a:prstGeom prst="rect">
            <a:avLst/>
          </a:prstGeom>
        </p:spPr>
      </p:pic>
      <p:sp>
        <p:nvSpPr>
          <p:cNvPr id="6" name="Footer Placeholder 1">
            <a:extLst>
              <a:ext uri="{FF2B5EF4-FFF2-40B4-BE49-F238E27FC236}">
                <a16:creationId xmlns:a16="http://schemas.microsoft.com/office/drawing/2014/main" id="{847D24E9-3910-4DD7-99D3-BC450895FF9B}"/>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0823149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aph showing the number of members&#10;&#10;AI-generated content may be incorrect.">
            <a:extLst>
              <a:ext uri="{FF2B5EF4-FFF2-40B4-BE49-F238E27FC236}">
                <a16:creationId xmlns:a16="http://schemas.microsoft.com/office/drawing/2014/main" id="{E342C450-96FE-2B72-46CA-E51C59E7228E}"/>
              </a:ext>
            </a:extLst>
          </p:cNvPr>
          <p:cNvPicPr>
            <a:picLocks noChangeAspect="1"/>
          </p:cNvPicPr>
          <p:nvPr/>
        </p:nvPicPr>
        <p:blipFill>
          <a:blip r:embed="rId4">
            <a:extLst>
              <a:ext uri="{28A0092B-C50C-407E-A947-70E740481C1C}">
                <a14:useLocalDpi xmlns:a14="http://schemas.microsoft.com/office/drawing/2010/main" val="0"/>
              </a:ext>
            </a:extLst>
          </a:blip>
          <a:srcRect b="11011"/>
          <a:stretch/>
        </p:blipFill>
        <p:spPr>
          <a:xfrm>
            <a:off x="2304789" y="904300"/>
            <a:ext cx="7581899" cy="4896152"/>
          </a:xfrm>
          <a:prstGeom prst="rect">
            <a:avLst/>
          </a:prstGeom>
        </p:spPr>
      </p:pic>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38 </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D46ADF0-D952-4253-BA58-8759557A34C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10" name="Rectangle 9">
            <a:extLst>
              <a:ext uri="{FF2B5EF4-FFF2-40B4-BE49-F238E27FC236}">
                <a16:creationId xmlns:a16="http://schemas.microsoft.com/office/drawing/2014/main" id="{630A18CC-AC00-425C-BEFB-F5E7ED5D856F}"/>
              </a:ext>
            </a:extLst>
          </p:cNvPr>
          <p:cNvSpPr/>
          <p:nvPr/>
        </p:nvSpPr>
        <p:spPr>
          <a:xfrm>
            <a:off x="3246858" y="91682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38, 1984-2025</a:t>
            </a:r>
          </a:p>
        </p:txBody>
      </p:sp>
      <p:pic>
        <p:nvPicPr>
          <p:cNvPr id="3" name="Picture 2">
            <a:extLst>
              <a:ext uri="{FF2B5EF4-FFF2-40B4-BE49-F238E27FC236}">
                <a16:creationId xmlns:a16="http://schemas.microsoft.com/office/drawing/2014/main" id="{59F81FB3-8D8D-6A50-7B01-E7D240E75280}"/>
              </a:ext>
            </a:extLst>
          </p:cNvPr>
          <p:cNvPicPr>
            <a:picLocks noChangeAspect="1"/>
          </p:cNvPicPr>
          <p:nvPr/>
        </p:nvPicPr>
        <p:blipFill rotWithShape="1">
          <a:blip r:embed="rId6">
            <a:extLst>
              <a:ext uri="{28A0092B-C50C-407E-A947-70E740481C1C}">
                <a14:useLocalDpi xmlns:a14="http://schemas.microsoft.com/office/drawing/2010/main" val="0"/>
              </a:ext>
            </a:extLst>
          </a:blip>
          <a:srcRect l="3832" t="93040" r="3028" b="2191"/>
          <a:stretch/>
        </p:blipFill>
        <p:spPr>
          <a:xfrm>
            <a:off x="2510780" y="5891013"/>
            <a:ext cx="7375908" cy="234468"/>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dirty="0">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dirty="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dirty="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Open Sans" panose="020B0606030504020204" pitchFamily="34" charset="0"/>
                <a:ea typeface="Open Sans" panose="020B0606030504020204" pitchFamily="34" charset="0"/>
                <a:cs typeface="Open Sans" panose="020B0606030504020204" pitchFamily="34" charset="0"/>
              </a:rPr>
              <a:t>Título</a:t>
            </a: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lang="en-US" sz="2400" b="1">
                <a:solidFill>
                  <a:srgbClr val="EEB310"/>
                </a:solidFill>
                <a:latin typeface="Open Sans" panose="020B0606030504020204" pitchFamily="34"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237874" y="2013095"/>
            <a:ext cx="1936233"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PRESENTAS</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Open Sans" panose="020B0606030504020204" pitchFamily="34" charset="0"/>
                <a:ea typeface="Open Sans" panose="020B0606030504020204" pitchFamily="34" charset="0"/>
                <a:cs typeface="Open Sans" panose="020B0606030504020204" pitchFamily="34" charset="0"/>
              </a:rPr>
              <a:t>Nombre</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Open Sans" panose="020B0606030504020204" pitchFamily="34" charset="0"/>
                <a:ea typeface="Open Sans" panose="020B0606030504020204" pitchFamily="34" charset="0"/>
                <a:cs typeface="Open Sans" panose="020B0606030504020204" pitchFamily="34" charset="0"/>
              </a:rPr>
              <a:t>Oficio</a:t>
            </a:r>
            <a:endParaRPr lang="en-US" sz="2400" b="1">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38E76517-3A6A-4E1F-91F3-0F68E2BED94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7761F521-7B0A-45AD-87D6-C92C7AF125D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08330D93-2AF7-4AEE-A450-57409D965D7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560DC902-9900-4872-939B-CE37974E874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DDEA68F3-1A45-48C5-A65E-76689390D79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5EDA5389-0696-45AB-8C5C-08F716A4FA6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528AAEF1-3EB6-4C7F-9942-3EEE5D07C8F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07783" y="3146314"/>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07783" y="167943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07783" y="910242"/>
            <a:ext cx="8449563" cy="1107996"/>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1056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 - Aprendices</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3FB98D7E-F5C4-445F-AF91-371A5F728F0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3396E327-9D9C-460A-8701-8561A514B71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0C69A93A-633C-443D-A3BB-EE819721B5A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8" name="Footer Placeholder 1">
            <a:extLst>
              <a:ext uri="{FF2B5EF4-FFF2-40B4-BE49-F238E27FC236}">
                <a16:creationId xmlns:a16="http://schemas.microsoft.com/office/drawing/2014/main" id="{68A80C02-D310-4372-99A2-38E42443C38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BBDCC7F-5077-405D-8977-EF1872CBED6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627555C8-2257-4BAE-A532-29E34299E63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Por qué son </a:t>
            </a:r>
            <a:r>
              <a:rPr lang="es-ES" dirty="0"/>
              <a:t>Importantes los Aprendices</a:t>
            </a:r>
            <a:endParaRPr lang="en-CA" dirty="0"/>
          </a:p>
        </p:txBody>
      </p:sp>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5F55BF7-609C-4DF0-9398-C258A3955D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10" name="Picture 9">
            <a:extLst>
              <a:ext uri="{FF2B5EF4-FFF2-40B4-BE49-F238E27FC236}">
                <a16:creationId xmlns:a16="http://schemas.microsoft.com/office/drawing/2014/main" id="{7683E13D-A064-4EAC-9552-100638A8CBD1}"/>
              </a:ext>
            </a:extLst>
          </p:cNvPr>
          <p:cNvPicPr>
            <a:picLocks noChangeAspect="1"/>
          </p:cNvPicPr>
          <p:nvPr/>
        </p:nvPicPr>
        <p:blipFill rotWithShape="1">
          <a:blip r:embed="rId5"/>
          <a:srcRect t="22317"/>
          <a:stretch/>
        </p:blipFill>
        <p:spPr>
          <a:xfrm>
            <a:off x="835150" y="828056"/>
            <a:ext cx="9459159" cy="4711335"/>
          </a:xfrm>
          <a:prstGeom prst="rect">
            <a:avLst/>
          </a:prstGeom>
        </p:spPr>
      </p:pic>
      <p:sp>
        <p:nvSpPr>
          <p:cNvPr id="12" name="Rectangle 11">
            <a:extLst>
              <a:ext uri="{FF2B5EF4-FFF2-40B4-BE49-F238E27FC236}">
                <a16:creationId xmlns:a16="http://schemas.microsoft.com/office/drawing/2014/main" id="{DF87C55F-838E-4C2F-ABDB-71AC3932EA6F}"/>
              </a:ext>
            </a:extLst>
          </p:cNvPr>
          <p:cNvSpPr/>
          <p:nvPr/>
        </p:nvSpPr>
        <p:spPr>
          <a:xfrm>
            <a:off x="835150" y="4562662"/>
            <a:ext cx="9459159" cy="14672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xtBox 12">
            <a:extLst>
              <a:ext uri="{FF2B5EF4-FFF2-40B4-BE49-F238E27FC236}">
                <a16:creationId xmlns:a16="http://schemas.microsoft.com/office/drawing/2014/main" id="{A9CF22AC-0BF2-45D9-94A8-AE7C1A473AF2}"/>
              </a:ext>
            </a:extLst>
          </p:cNvPr>
          <p:cNvSpPr txBox="1"/>
          <p:nvPr/>
        </p:nvSpPr>
        <p:spPr>
          <a:xfrm>
            <a:off x="835150" y="4728031"/>
            <a:ext cx="9165975" cy="1938992"/>
          </a:xfrm>
          <a:prstGeom prst="rect">
            <a:avLst/>
          </a:prstGeom>
          <a:noFill/>
        </p:spPr>
        <p:txBody>
          <a:bodyPr wrap="square">
            <a:spAutoFit/>
          </a:bodyPr>
          <a:lstStyle/>
          <a:p>
            <a:pPr rtl="0">
              <a:spcBef>
                <a:spcPts val="0"/>
              </a:spcBef>
              <a:spcAft>
                <a:spcPts val="0"/>
              </a:spcAft>
            </a:pP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Tú eres el </a:t>
            </a: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FUTURO</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de nuestro sindicato.</a:t>
            </a:r>
          </a:p>
          <a:p>
            <a:pPr rtl="0">
              <a:spcBef>
                <a:spcPts val="0"/>
              </a:spcBef>
              <a:spcAft>
                <a:spcPts val="0"/>
              </a:spcAft>
            </a:pP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REPRESENTAS</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 nuestro sindicato en el lugar de trabajo.</a:t>
            </a:r>
          </a:p>
          <a:p>
            <a:pPr rtl="0">
              <a:spcBef>
                <a:spcPts val="0"/>
              </a:spcBef>
              <a:spcAft>
                <a:spcPts val="0"/>
              </a:spcAft>
            </a:pP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Aportas una </a:t>
            </a: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PERSPECTIVA NUEVA</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t>
            </a:r>
            <a:endParaRPr lang="en-US" sz="2400" b="0" dirty="0">
              <a:effectLst/>
              <a:latin typeface="Open Sans" panose="020B0606030504020204" pitchFamily="34" charset="0"/>
              <a:ea typeface="Open Sans" panose="020B0606030504020204" pitchFamily="34" charset="0"/>
              <a:cs typeface="Open Sans" panose="020B0606030504020204" pitchFamily="34" charset="0"/>
            </a:endParaRPr>
          </a:p>
          <a:p>
            <a:br>
              <a:rPr lang="en-US" sz="2400" dirty="0">
                <a:latin typeface="Open Sans" panose="020B0606030504020204" pitchFamily="34" charset="0"/>
                <a:ea typeface="Open Sans" panose="020B0606030504020204" pitchFamily="34" charset="0"/>
                <a:cs typeface="Open Sans" panose="020B0606030504020204" pitchFamily="34" charset="0"/>
              </a:rPr>
            </a:b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¿Qué Significa </a:t>
            </a:r>
            <a:r>
              <a:rPr lang="es-ES" dirty="0"/>
              <a:t>Estar en un Sindicato?</a:t>
            </a:r>
            <a:endParaRPr lang="en-CA" dirty="0"/>
          </a:p>
        </p:txBody>
      </p:sp>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5F55BF7-609C-4DF0-9398-C258A3955D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8" name="Picture 2" descr="About the IUPAT - IUPAT">
            <a:extLst>
              <a:ext uri="{FF2B5EF4-FFF2-40B4-BE49-F238E27FC236}">
                <a16:creationId xmlns:a16="http://schemas.microsoft.com/office/drawing/2014/main" id="{E04F7972-0437-448B-9A46-5D413652801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655"/>
          <a:stretch/>
        </p:blipFill>
        <p:spPr bwMode="auto">
          <a:xfrm>
            <a:off x="515005" y="819807"/>
            <a:ext cx="10249646" cy="535125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1908AD78-8C98-4F3D-A287-DFF7784BC351}"/>
              </a:ext>
            </a:extLst>
          </p:cNvPr>
          <p:cNvSpPr/>
          <p:nvPr/>
        </p:nvSpPr>
        <p:spPr>
          <a:xfrm>
            <a:off x="515006" y="4493755"/>
            <a:ext cx="10288506" cy="16773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a:extLst>
              <a:ext uri="{FF2B5EF4-FFF2-40B4-BE49-F238E27FC236}">
                <a16:creationId xmlns:a16="http://schemas.microsoft.com/office/drawing/2014/main" id="{42895B21-4FB3-429F-B694-20C40FE02679}"/>
              </a:ext>
            </a:extLst>
          </p:cNvPr>
          <p:cNvSpPr txBox="1"/>
          <p:nvPr/>
        </p:nvSpPr>
        <p:spPr>
          <a:xfrm>
            <a:off x="515005" y="4578357"/>
            <a:ext cx="10462476" cy="1508105"/>
          </a:xfrm>
          <a:prstGeom prst="rect">
            <a:avLst/>
          </a:prstGeom>
          <a:noFill/>
        </p:spPr>
        <p:txBody>
          <a:bodyPr wrap="square">
            <a:spAutoFit/>
          </a:bodyPr>
          <a:lstStyle/>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Presentarse, trabajar con seguridad y aportar habilidades a cada trabajo.</a:t>
            </a:r>
          </a:p>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Cuidarse mutuamente: cuidar a </a:t>
            </a:r>
            <a:r>
              <a:rPr lang="es-ES" sz="2300" b="1" i="0" u="none" strike="noStrike" dirty="0">
                <a:solidFill>
                  <a:schemeClr val="bg1"/>
                </a:solidFill>
                <a:effectLst/>
                <a:latin typeface="Open Sans" panose="020B0606030504020204" pitchFamily="34" charset="0"/>
              </a:rPr>
              <a:t>los hermanos y hermanas</a:t>
            </a:r>
            <a:r>
              <a:rPr lang="es-ES" sz="2300" b="1" i="0" u="none" strike="noStrike" dirty="0">
                <a:solidFill>
                  <a:srgbClr val="000000"/>
                </a:solidFill>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Cuidémonos unos a otros, porque juntos somos más fuertes.</a:t>
            </a:r>
            <a:endParaRPr lang="en-US" sz="2300" i="0" u="none" strike="noStrike" dirty="0">
              <a:solidFill>
                <a:srgbClr val="000000"/>
              </a:solidFill>
              <a:effectLst/>
              <a:latin typeface="Open Sans" panose="020B0606030504020204" pitchFamily="34" charset="0"/>
            </a:endParaRPr>
          </a:p>
        </p:txBody>
      </p:sp>
    </p:spTree>
    <p:custDataLst>
      <p:tags r:id="rId1"/>
    </p:custDataLst>
    <p:extLst>
      <p:ext uri="{BB962C8B-B14F-4D97-AF65-F5344CB8AC3E}">
        <p14:creationId xmlns:p14="http://schemas.microsoft.com/office/powerpoint/2010/main" val="36162752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Movimiento </a:t>
            </a:r>
            <a:r>
              <a:rPr lang="es-ES" dirty="0"/>
              <a:t>Obrero</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65B1B97B-001C-43A2-8B29-CC2FB689ADE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12" name="TextBox 11">
            <a:extLst>
              <a:ext uri="{FF2B5EF4-FFF2-40B4-BE49-F238E27FC236}">
                <a16:creationId xmlns:a16="http://schemas.microsoft.com/office/drawing/2014/main" id="{A947F2D6-8CDD-461A-AB9A-4F4894E3F251}"/>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4" name="Picture 2" descr="Our History - IUPAT">
            <a:extLst>
              <a:ext uri="{FF2B5EF4-FFF2-40B4-BE49-F238E27FC236}">
                <a16:creationId xmlns:a16="http://schemas.microsoft.com/office/drawing/2014/main" id="{AFB7C31F-46FD-4DD0-AFD3-936F81384FB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117"/>
          <a:stretch/>
        </p:blipFill>
        <p:spPr bwMode="auto">
          <a:xfrm>
            <a:off x="323851" y="831542"/>
            <a:ext cx="6669980" cy="315190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Local Union 2001 – DC16 UNION">
            <a:extLst>
              <a:ext uri="{FF2B5EF4-FFF2-40B4-BE49-F238E27FC236}">
                <a16:creationId xmlns:a16="http://schemas.microsoft.com/office/drawing/2014/main" id="{FE965A9A-D616-4DB3-A6F9-311A4A06652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908" b="22675"/>
          <a:stretch/>
        </p:blipFill>
        <p:spPr bwMode="auto">
          <a:xfrm>
            <a:off x="318067" y="3428999"/>
            <a:ext cx="5082259" cy="272790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District Council 11">
            <a:extLst>
              <a:ext uri="{FF2B5EF4-FFF2-40B4-BE49-F238E27FC236}">
                <a16:creationId xmlns:a16="http://schemas.microsoft.com/office/drawing/2014/main" id="{0E5EE87C-5237-4328-9769-5ACC0F74A96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6112"/>
          <a:stretch/>
        </p:blipFill>
        <p:spPr bwMode="auto">
          <a:xfrm>
            <a:off x="6905751" y="814149"/>
            <a:ext cx="5286249" cy="31693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IUPAT (@GoIUPAT) / X">
            <a:extLst>
              <a:ext uri="{FF2B5EF4-FFF2-40B4-BE49-F238E27FC236}">
                <a16:creationId xmlns:a16="http://schemas.microsoft.com/office/drawing/2014/main" id="{D5C319D2-12D0-4E31-A3E3-652BE6B0A9F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14" t="30183" b="22980"/>
          <a:stretch/>
        </p:blipFill>
        <p:spPr bwMode="auto">
          <a:xfrm>
            <a:off x="4629150" y="3404241"/>
            <a:ext cx="7562850" cy="2727903"/>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E1D8C811-9ACB-42ED-B365-72764DF19F9D}"/>
              </a:ext>
            </a:extLst>
          </p:cNvPr>
          <p:cNvSpPr/>
          <p:nvPr/>
        </p:nvSpPr>
        <p:spPr>
          <a:xfrm>
            <a:off x="318067" y="3003845"/>
            <a:ext cx="11873934" cy="59660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9" name="Picture 12" descr="The AFL-CIO convention and the state of labor unions | LAist">
            <a:extLst>
              <a:ext uri="{FF2B5EF4-FFF2-40B4-BE49-F238E27FC236}">
                <a16:creationId xmlns:a16="http://schemas.microsoft.com/office/drawing/2014/main" id="{C79EFA1B-4006-4F66-8EED-571756CF73E3}"/>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03984" y="145204"/>
            <a:ext cx="1089781" cy="108978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F81C5007-9E0C-4DF0-B231-BB5FEBF95FDA}"/>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02945" y="197884"/>
            <a:ext cx="696146" cy="1126374"/>
          </a:xfrm>
          <a:prstGeom prst="rect">
            <a:avLst/>
          </a:prstGeom>
        </p:spPr>
      </p:pic>
      <p:pic>
        <p:nvPicPr>
          <p:cNvPr id="21" name="Picture 14" descr="North America's Building Trades Unions - Wikipedia">
            <a:extLst>
              <a:ext uri="{FF2B5EF4-FFF2-40B4-BE49-F238E27FC236}">
                <a16:creationId xmlns:a16="http://schemas.microsoft.com/office/drawing/2014/main" id="{FDC93B23-8403-43C9-93EA-E16E85EBCF06}"/>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13378" y="170912"/>
            <a:ext cx="1980275" cy="838029"/>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AC691A1A-8B70-4FD4-A595-61AA41D18BD3}"/>
              </a:ext>
            </a:extLst>
          </p:cNvPr>
          <p:cNvSpPr txBox="1"/>
          <p:nvPr/>
        </p:nvSpPr>
        <p:spPr>
          <a:xfrm>
            <a:off x="-125222" y="3078149"/>
            <a:ext cx="12760512" cy="461665"/>
          </a:xfrm>
          <a:prstGeom prst="rect">
            <a:avLst/>
          </a:prstGeom>
          <a:noFill/>
        </p:spPr>
        <p:txBody>
          <a:bodyPr wrap="square">
            <a:spAutoFit/>
          </a:bodyPr>
          <a:lstStyle/>
          <a:p>
            <a:pPr algn="ctr" rtl="0">
              <a:spcBef>
                <a:spcPts val="0"/>
              </a:spcBef>
              <a:spcAft>
                <a:spcPts val="0"/>
              </a:spcAft>
            </a:pPr>
            <a:r>
              <a:rPr lang="es-ES" sz="2400" b="1" i="0" u="none" strike="noStrike" dirty="0">
                <a:solidFill>
                  <a:srgbClr val="000000"/>
                </a:solidFill>
                <a:effectLst/>
                <a:latin typeface="Open Sans" panose="020B0606030504020204" pitchFamily="34" charset="0"/>
              </a:rPr>
              <a:t>¡Eres parte de un movimiento poderoso: </a:t>
            </a:r>
            <a:r>
              <a:rPr lang="es-ES" sz="2400" b="1" i="0" u="none" strike="noStrike" dirty="0">
                <a:solidFill>
                  <a:schemeClr val="bg1"/>
                </a:solidFill>
                <a:effectLst/>
                <a:latin typeface="Open Sans" panose="020B0606030504020204" pitchFamily="34" charset="0"/>
              </a:rPr>
              <a:t>el Movimiento Laboral!</a:t>
            </a:r>
            <a:endParaRPr lang="en-CA" sz="2400" b="1" dirty="0">
              <a:solidFill>
                <a:schemeClr val="bg1"/>
              </a:solidFill>
            </a:endParaRPr>
          </a:p>
        </p:txBody>
      </p:sp>
      <p:pic>
        <p:nvPicPr>
          <p:cNvPr id="2" name="Picture 2" descr="IUPAT District Council 38 | LinkedIn">
            <a:extLst>
              <a:ext uri="{FF2B5EF4-FFF2-40B4-BE49-F238E27FC236}">
                <a16:creationId xmlns:a16="http://schemas.microsoft.com/office/drawing/2014/main" id="{63303761-09AD-A024-CD48-A3C605A64230}"/>
              </a:ext>
            </a:extLst>
          </p:cNvPr>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16200" y="239148"/>
            <a:ext cx="1135071" cy="113507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Derechos </a:t>
            </a:r>
            <a:r>
              <a:rPr lang="es-ES" dirty="0"/>
              <a:t>Sindicales</a:t>
            </a:r>
            <a:endParaRPr lang="en-CA" dirty="0"/>
          </a:p>
        </p:txBody>
      </p:sp>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03746E42-32A0-4C7A-8541-23D4FB0553F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6" name="Rectangle 5">
            <a:extLst>
              <a:ext uri="{FF2B5EF4-FFF2-40B4-BE49-F238E27FC236}">
                <a16:creationId xmlns:a16="http://schemas.microsoft.com/office/drawing/2014/main" id="{C93CA5E0-0828-4957-AEE0-20DFB4D8C84B}"/>
              </a:ext>
            </a:extLst>
          </p:cNvPr>
          <p:cNvSpPr/>
          <p:nvPr/>
        </p:nvSpPr>
        <p:spPr>
          <a:xfrm>
            <a:off x="6936264" y="1169701"/>
            <a:ext cx="4874736" cy="46452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TextBox 8">
            <a:extLst>
              <a:ext uri="{FF2B5EF4-FFF2-40B4-BE49-F238E27FC236}">
                <a16:creationId xmlns:a16="http://schemas.microsoft.com/office/drawing/2014/main" id="{41E9133F-EB88-4F76-BA9A-3C411D068E8B}"/>
              </a:ext>
            </a:extLst>
          </p:cNvPr>
          <p:cNvSpPr txBox="1"/>
          <p:nvPr/>
        </p:nvSpPr>
        <p:spPr>
          <a:xfrm>
            <a:off x="7082893" y="1290646"/>
            <a:ext cx="4581479" cy="4524315"/>
          </a:xfrm>
          <a:prstGeom prst="rect">
            <a:avLst/>
          </a:prstGeom>
          <a:noFill/>
        </p:spPr>
        <p:txBody>
          <a:bodyPr wrap="square">
            <a:spAutoFit/>
          </a:bodyPr>
          <a:lstStyle/>
          <a:p>
            <a:pPr rtl="0">
              <a:spcBef>
                <a:spcPts val="0"/>
              </a:spcBef>
              <a:spcAft>
                <a:spcPts val="0"/>
              </a:spcAft>
            </a:pPr>
            <a:r>
              <a:rPr lang="es-ES" sz="2400" b="1" i="0" u="none" strike="noStrike" dirty="0">
                <a:effectLst/>
                <a:latin typeface="Open Sans" panose="020B0606030504020204" pitchFamily="34" charset="0"/>
              </a:rPr>
              <a:t>¿Qué es un Convenio Colectivo de Trabajo?</a:t>
            </a:r>
          </a:p>
          <a:p>
            <a:pPr rtl="0">
              <a:spcBef>
                <a:spcPts val="0"/>
              </a:spcBef>
              <a:spcAft>
                <a:spcPts val="0"/>
              </a:spcAft>
            </a:pPr>
            <a:endParaRPr lang="es-ES" sz="2400" b="0" i="0" u="none" strike="noStrike" dirty="0">
              <a:effectLst/>
              <a:latin typeface="Open Sans" panose="020B0606030504020204" pitchFamily="34" charset="0"/>
            </a:endParaRP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Es nuestro </a:t>
            </a:r>
            <a:r>
              <a:rPr lang="es-ES" sz="2400" b="1" i="0" u="none" strike="noStrike" dirty="0">
                <a:solidFill>
                  <a:schemeClr val="bg1"/>
                </a:solidFill>
                <a:effectLst/>
                <a:latin typeface="Open Sans" panose="020B0606030504020204" pitchFamily="34" charset="0"/>
              </a:rPr>
              <a:t>poder por escrito</a:t>
            </a:r>
            <a:r>
              <a:rPr lang="es-ES" sz="2400" b="1"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Nada nos es regalado; </a:t>
            </a:r>
            <a:r>
              <a:rPr lang="es-ES" sz="2400" b="1" i="0" u="none" strike="noStrike" dirty="0">
                <a:solidFill>
                  <a:schemeClr val="bg1"/>
                </a:solidFill>
                <a:effectLst/>
                <a:latin typeface="Open Sans" panose="020B0606030504020204" pitchFamily="34" charset="0"/>
              </a:rPr>
              <a:t>todo lo que tenemos es fruto de la negociación</a:t>
            </a:r>
            <a:r>
              <a:rPr lang="es-ES" sz="2400" b="1"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Nuestro Convenio Colectivo de Trabajo refleja </a:t>
            </a:r>
            <a:r>
              <a:rPr lang="es-ES" sz="2400" b="1" i="0" u="none" strike="noStrike" dirty="0">
                <a:solidFill>
                  <a:schemeClr val="bg1"/>
                </a:solidFill>
                <a:effectLst/>
                <a:latin typeface="Open Sans" panose="020B0606030504020204" pitchFamily="34" charset="0"/>
              </a:rPr>
              <a:t>generaciones de lucha</a:t>
            </a:r>
            <a:r>
              <a:rPr lang="es-ES" sz="2400" b="1" i="0" u="none" strike="noStrike" dirty="0">
                <a:effectLst/>
                <a:latin typeface="Open Sans" panose="020B0606030504020204" pitchFamily="34" charset="0"/>
              </a:rPr>
              <a:t>.</a:t>
            </a:r>
            <a:endParaRPr lang="en-US" sz="2400" b="1" i="0" u="none" strike="noStrike" dirty="0">
              <a:effectLst/>
              <a:latin typeface="Open Sans" panose="020B0606030504020204" pitchFamily="34" charset="0"/>
            </a:endParaRPr>
          </a:p>
        </p:txBody>
      </p:sp>
      <p:pic>
        <p:nvPicPr>
          <p:cNvPr id="10" name="Picture 2" descr="No photo description available.">
            <a:extLst>
              <a:ext uri="{FF2B5EF4-FFF2-40B4-BE49-F238E27FC236}">
                <a16:creationId xmlns:a16="http://schemas.microsoft.com/office/drawing/2014/main" id="{8A8C5B4A-82C0-499A-9041-CE02532DE63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480" b="25950"/>
          <a:stretch/>
        </p:blipFill>
        <p:spPr bwMode="auto">
          <a:xfrm>
            <a:off x="381000" y="1183482"/>
            <a:ext cx="6555265" cy="424515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1C36CC0-B2A3-49B8-AA47-283B195FCC73}"/>
              </a:ext>
            </a:extLst>
          </p:cNvPr>
          <p:cNvSpPr txBox="1"/>
          <p:nvPr/>
        </p:nvSpPr>
        <p:spPr>
          <a:xfrm>
            <a:off x="230947" y="5412908"/>
            <a:ext cx="6555263" cy="523220"/>
          </a:xfrm>
          <a:prstGeom prst="rect">
            <a:avLst/>
          </a:prstGeom>
          <a:noFill/>
        </p:spPr>
        <p:txBody>
          <a:bodyPr wrap="square">
            <a:spAutoFit/>
          </a:bodyPr>
          <a:lstStyle/>
          <a:p>
            <a:pPr algn="ctr"/>
            <a:r>
              <a:rPr lang="es-ES" sz="1400" i="1" dirty="0"/>
              <a:t>Miembros de LU2012 en la ratificación de su histórico Convenio Colectivo entre los Miembros y Contratistas de Kansas City</a:t>
            </a:r>
            <a:endParaRPr lang="en-CA" sz="1400" i="1" dirty="0"/>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Taller de </a:t>
            </a:r>
            <a:r>
              <a:rPr lang="es-ES" dirty="0"/>
              <a:t>Aprendiz</a:t>
            </a:r>
            <a:endParaRPr lang="en-CA" dirty="0"/>
          </a:p>
        </p:txBody>
      </p:sp>
      <p:pic>
        <p:nvPicPr>
          <p:cNvPr id="6" name="Picture 5">
            <a:extLst>
              <a:ext uri="{FF2B5EF4-FFF2-40B4-BE49-F238E27FC236}">
                <a16:creationId xmlns:a16="http://schemas.microsoft.com/office/drawing/2014/main" id="{FA5772EC-07E6-4377-B0D1-0DA3034DFEEA}"/>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68620902-9221-409E-A61E-672EB114885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3" name="Picture 2">
            <a:extLst>
              <a:ext uri="{FF2B5EF4-FFF2-40B4-BE49-F238E27FC236}">
                <a16:creationId xmlns:a16="http://schemas.microsoft.com/office/drawing/2014/main" id="{9ACFD1BD-1678-4C8B-9B44-2E5A9E512A97}"/>
              </a:ext>
            </a:extLst>
          </p:cNvPr>
          <p:cNvPicPr>
            <a:picLocks noChangeAspect="1"/>
          </p:cNvPicPr>
          <p:nvPr/>
        </p:nvPicPr>
        <p:blipFill>
          <a:blip r:embed="rId5"/>
          <a:stretch>
            <a:fillRect/>
          </a:stretch>
        </p:blipFill>
        <p:spPr>
          <a:xfrm>
            <a:off x="1085150" y="1633287"/>
            <a:ext cx="10021699" cy="3591426"/>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A9C3A9A4-33F2-4084-8C50-C91D91E975C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F7F82355-668F-4CE3-9C81-2989D846E42E}"/>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GP’s </a:t>
            </a:r>
            <a:r>
              <a:rPr lang="en-CA" dirty="0" err="1"/>
              <a:t>Mensaje</a:t>
            </a:r>
            <a:endParaRPr lang="en-CA" dirty="0"/>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4F22BE21-5EFD-4AD5-BA25-EA4F0831E15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8" name="Rectangle 7">
            <a:extLst>
              <a:ext uri="{FF2B5EF4-FFF2-40B4-BE49-F238E27FC236}">
                <a16:creationId xmlns:a16="http://schemas.microsoft.com/office/drawing/2014/main" id="{247EA9B7-309C-4A63-9AA2-C4F2A9C08AEB}"/>
              </a:ext>
            </a:extLst>
          </p:cNvPr>
          <p:cNvSpPr/>
          <p:nvPr/>
        </p:nvSpPr>
        <p:spPr>
          <a:xfrm>
            <a:off x="1802695" y="1042737"/>
            <a:ext cx="8426190" cy="4710009"/>
          </a:xfrm>
          <a:prstGeom prst="rect">
            <a:avLst/>
          </a:prstGeom>
          <a:solidFill>
            <a:srgbClr val="191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9" name="Picture 8">
            <a:hlinkClick r:id="rId5"/>
            <a:extLst>
              <a:ext uri="{FF2B5EF4-FFF2-40B4-BE49-F238E27FC236}">
                <a16:creationId xmlns:a16="http://schemas.microsoft.com/office/drawing/2014/main" id="{050D6830-B8C4-48B3-83D3-DC9EA9E2F1EE}"/>
              </a:ext>
            </a:extLst>
          </p:cNvPr>
          <p:cNvPicPr>
            <a:picLocks noChangeAspect="1"/>
          </p:cNvPicPr>
          <p:nvPr/>
        </p:nvPicPr>
        <p:blipFill>
          <a:blip r:embed="rId6"/>
          <a:stretch>
            <a:fillRect/>
          </a:stretch>
        </p:blipFill>
        <p:spPr>
          <a:xfrm>
            <a:off x="1882905" y="1137338"/>
            <a:ext cx="8271748" cy="4527336"/>
          </a:xfrm>
          <a:prstGeom prst="rect">
            <a:avLst/>
          </a:prstGeom>
        </p:spPr>
      </p:pic>
    </p:spTree>
    <p:custDataLst>
      <p:tags r:id="rId1"/>
    </p:custDataLst>
    <p:extLst>
      <p:ext uri="{BB962C8B-B14F-4D97-AF65-F5344CB8AC3E}">
        <p14:creationId xmlns:p14="http://schemas.microsoft.com/office/powerpoint/2010/main" val="12286912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098ADC-A79F-4D39-A988-B8FFBB9B4EEF}"/>
              </a:ext>
            </a:extLst>
          </p:cNvPr>
          <p:cNvSpPr>
            <a:spLocks noGrp="1"/>
          </p:cNvSpPr>
          <p:nvPr>
            <p:ph type="title"/>
          </p:nvPr>
        </p:nvSpPr>
        <p:spPr>
          <a:xfrm>
            <a:off x="381000" y="-142082"/>
            <a:ext cx="10515600" cy="1325563"/>
          </a:xfrm>
        </p:spPr>
        <p:txBody>
          <a:bodyPr/>
          <a:lstStyle/>
          <a:p>
            <a:r>
              <a:rPr lang="en-CA" dirty="0" err="1">
                <a:solidFill>
                  <a:schemeClr val="bg1"/>
                </a:solidFill>
              </a:rPr>
              <a:t>Manténgase</a:t>
            </a:r>
            <a:r>
              <a:rPr lang="en-CA" dirty="0">
                <a:solidFill>
                  <a:schemeClr val="bg1"/>
                </a:solidFill>
              </a:rPr>
              <a:t> </a:t>
            </a:r>
            <a:r>
              <a:rPr lang="en-CA" dirty="0" err="1">
                <a:solidFill>
                  <a:schemeClr val="bg1"/>
                </a:solidFill>
              </a:rPr>
              <a:t>Conectado</a:t>
            </a:r>
            <a:r>
              <a:rPr lang="en-CA" dirty="0">
                <a:solidFill>
                  <a:schemeClr val="bg1"/>
                </a:solidFill>
              </a:rPr>
              <a:t> </a:t>
            </a:r>
            <a:r>
              <a:rPr lang="en-CA" dirty="0"/>
              <a:t>Con Nuestra Familia </a:t>
            </a:r>
            <a:r>
              <a:rPr lang="en-CA" dirty="0" err="1"/>
              <a:t>Sindical</a:t>
            </a:r>
            <a:endParaRPr lang="en-CA" dirty="0"/>
          </a:p>
        </p:txBody>
      </p:sp>
      <p:pic>
        <p:nvPicPr>
          <p:cNvPr id="7" name="Picture 6">
            <a:extLst>
              <a:ext uri="{FF2B5EF4-FFF2-40B4-BE49-F238E27FC236}">
                <a16:creationId xmlns:a16="http://schemas.microsoft.com/office/drawing/2014/main" id="{448C1D1B-EC28-4EC4-A5D7-6548C3BCE863}"/>
              </a:ext>
            </a:extLst>
          </p:cNvPr>
          <p:cNvPicPr>
            <a:picLocks noChangeAspect="1"/>
          </p:cNvPicPr>
          <p:nvPr/>
        </p:nvPicPr>
        <p:blipFill rotWithShape="1">
          <a:blip r:embed="rId4"/>
          <a:srcRect t="15217"/>
          <a:stretch/>
        </p:blipFill>
        <p:spPr>
          <a:xfrm>
            <a:off x="5912071" y="3956665"/>
            <a:ext cx="6279929" cy="2396822"/>
          </a:xfrm>
          <a:prstGeom prst="rect">
            <a:avLst/>
          </a:prstGeom>
        </p:spPr>
      </p:pic>
      <p:pic>
        <p:nvPicPr>
          <p:cNvPr id="21" name="Picture 20">
            <a:extLst>
              <a:ext uri="{FF2B5EF4-FFF2-40B4-BE49-F238E27FC236}">
                <a16:creationId xmlns:a16="http://schemas.microsoft.com/office/drawing/2014/main" id="{FDCB6011-C8EF-4DC9-A43D-E266357DC48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0" name="Rectangle: Rounded Corners 19">
            <a:extLst>
              <a:ext uri="{FF2B5EF4-FFF2-40B4-BE49-F238E27FC236}">
                <a16:creationId xmlns:a16="http://schemas.microsoft.com/office/drawing/2014/main" id="{8F16E203-8068-44C3-8958-165D2B2FB684}"/>
              </a:ext>
            </a:extLst>
          </p:cNvPr>
          <p:cNvSpPr/>
          <p:nvPr/>
        </p:nvSpPr>
        <p:spPr>
          <a:xfrm>
            <a:off x="4680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B329B524-D167-4C16-BA75-262AC0D0F645}"/>
              </a:ext>
            </a:extLst>
          </p:cNvPr>
          <p:cNvSpPr txBox="1"/>
          <p:nvPr/>
        </p:nvSpPr>
        <p:spPr>
          <a:xfrm>
            <a:off x="5704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ACC3ADA7-EB0B-4DA3-9096-C2538D4E0845}"/>
              </a:ext>
            </a:extLst>
          </p:cNvPr>
          <p:cNvSpPr txBox="1"/>
          <p:nvPr/>
        </p:nvSpPr>
        <p:spPr>
          <a:xfrm>
            <a:off x="26178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ABE3B4EA-0919-4AC0-8EE9-8D4274432C34}"/>
              </a:ext>
            </a:extLst>
          </p:cNvPr>
          <p:cNvSpPr txBox="1"/>
          <p:nvPr/>
        </p:nvSpPr>
        <p:spPr>
          <a:xfrm>
            <a:off x="43775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17F8A9C8-5820-4921-BE43-559310307DAB}"/>
              </a:ext>
            </a:extLst>
          </p:cNvPr>
          <p:cNvSpPr txBox="1"/>
          <p:nvPr/>
        </p:nvSpPr>
        <p:spPr>
          <a:xfrm>
            <a:off x="61743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F56013CE-AAA6-4F90-B0A2-1BC4D9887423}"/>
              </a:ext>
            </a:extLst>
          </p:cNvPr>
          <p:cNvSpPr txBox="1"/>
          <p:nvPr/>
        </p:nvSpPr>
        <p:spPr>
          <a:xfrm>
            <a:off x="102874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4" name="Picture 33">
            <a:extLst>
              <a:ext uri="{FF2B5EF4-FFF2-40B4-BE49-F238E27FC236}">
                <a16:creationId xmlns:a16="http://schemas.microsoft.com/office/drawing/2014/main" id="{A280A0F1-09B4-4C21-97DB-D2169520CA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6084" y="2517224"/>
            <a:ext cx="1038528" cy="1038528"/>
          </a:xfrm>
          <a:prstGeom prst="rect">
            <a:avLst/>
          </a:prstGeom>
        </p:spPr>
      </p:pic>
      <p:pic>
        <p:nvPicPr>
          <p:cNvPr id="35" name="Picture 34">
            <a:extLst>
              <a:ext uri="{FF2B5EF4-FFF2-40B4-BE49-F238E27FC236}">
                <a16:creationId xmlns:a16="http://schemas.microsoft.com/office/drawing/2014/main" id="{369A6C37-E3F3-44DC-8892-3CD5ED0B95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415" y="2491079"/>
            <a:ext cx="1038528" cy="1038528"/>
          </a:xfrm>
          <a:prstGeom prst="rect">
            <a:avLst/>
          </a:prstGeom>
        </p:spPr>
      </p:pic>
      <p:pic>
        <p:nvPicPr>
          <p:cNvPr id="36" name="Picture 35">
            <a:extLst>
              <a:ext uri="{FF2B5EF4-FFF2-40B4-BE49-F238E27FC236}">
                <a16:creationId xmlns:a16="http://schemas.microsoft.com/office/drawing/2014/main" id="{019085AB-2F5E-4FE4-8FA8-D0224E3881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4250" y="2517224"/>
            <a:ext cx="1038528" cy="1038528"/>
          </a:xfrm>
          <a:prstGeom prst="rect">
            <a:avLst/>
          </a:prstGeom>
        </p:spPr>
      </p:pic>
      <p:pic>
        <p:nvPicPr>
          <p:cNvPr id="37" name="Picture 36">
            <a:extLst>
              <a:ext uri="{FF2B5EF4-FFF2-40B4-BE49-F238E27FC236}">
                <a16:creationId xmlns:a16="http://schemas.microsoft.com/office/drawing/2014/main" id="{E2B0709C-A19D-4653-A959-5447800BD5E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5224" y="2526703"/>
            <a:ext cx="1038743" cy="1038743"/>
          </a:xfrm>
          <a:prstGeom prst="rect">
            <a:avLst/>
          </a:prstGeom>
        </p:spPr>
      </p:pic>
      <p:sp>
        <p:nvSpPr>
          <p:cNvPr id="39" name="TextBox 38">
            <a:extLst>
              <a:ext uri="{FF2B5EF4-FFF2-40B4-BE49-F238E27FC236}">
                <a16:creationId xmlns:a16="http://schemas.microsoft.com/office/drawing/2014/main" id="{28DC0B3C-F40B-43F7-A968-7A88717AA2CB}"/>
              </a:ext>
            </a:extLst>
          </p:cNvPr>
          <p:cNvSpPr txBox="1"/>
          <p:nvPr/>
        </p:nvSpPr>
        <p:spPr>
          <a:xfrm>
            <a:off x="2541857" y="3565446"/>
            <a:ext cx="6697682" cy="369332"/>
          </a:xfrm>
          <a:prstGeom prst="rect">
            <a:avLst/>
          </a:prstGeom>
          <a:noFill/>
        </p:spPr>
        <p:txBody>
          <a:bodyPr wrap="square">
            <a:spAutoFit/>
          </a:bodyPr>
          <a:lstStyle/>
          <a:p>
            <a:endParaRPr lang="en-CA" dirty="0"/>
          </a:p>
        </p:txBody>
      </p:sp>
      <p:pic>
        <p:nvPicPr>
          <p:cNvPr id="41" name="Picture 40">
            <a:extLst>
              <a:ext uri="{FF2B5EF4-FFF2-40B4-BE49-F238E27FC236}">
                <a16:creationId xmlns:a16="http://schemas.microsoft.com/office/drawing/2014/main" id="{53CE6C98-796B-4FDA-A2A0-245B2E41F60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7537" y="2533347"/>
            <a:ext cx="1041105" cy="1041105"/>
          </a:xfrm>
          <a:prstGeom prst="rect">
            <a:avLst/>
          </a:prstGeom>
        </p:spPr>
      </p:pic>
      <p:sp>
        <p:nvSpPr>
          <p:cNvPr id="42" name="TextBox 41">
            <a:extLst>
              <a:ext uri="{FF2B5EF4-FFF2-40B4-BE49-F238E27FC236}">
                <a16:creationId xmlns:a16="http://schemas.microsoft.com/office/drawing/2014/main" id="{528B3D3B-EE57-4544-8346-20B38754F8EB}"/>
              </a:ext>
            </a:extLst>
          </p:cNvPr>
          <p:cNvSpPr txBox="1"/>
          <p:nvPr/>
        </p:nvSpPr>
        <p:spPr>
          <a:xfrm>
            <a:off x="82448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3" name="Picture 42">
            <a:extLst>
              <a:ext uri="{FF2B5EF4-FFF2-40B4-BE49-F238E27FC236}">
                <a16:creationId xmlns:a16="http://schemas.microsoft.com/office/drawing/2014/main" id="{A999A531-352C-4B58-B9C6-1F24D824931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5075" y="2534052"/>
            <a:ext cx="1040400" cy="1040400"/>
          </a:xfrm>
          <a:prstGeom prst="rect">
            <a:avLst/>
          </a:prstGeom>
        </p:spPr>
      </p:pic>
      <p:sp>
        <p:nvSpPr>
          <p:cNvPr id="22" name="Footer Placeholder 1">
            <a:extLst>
              <a:ext uri="{FF2B5EF4-FFF2-40B4-BE49-F238E27FC236}">
                <a16:creationId xmlns:a16="http://schemas.microsoft.com/office/drawing/2014/main" id="{D5C2909F-1D23-447E-9AEA-BC69AE6A381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4B6CF078-6D54-47C4-B9C1-7CEE67C4386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Footer Placeholder 1">
            <a:extLst>
              <a:ext uri="{FF2B5EF4-FFF2-40B4-BE49-F238E27FC236}">
                <a16:creationId xmlns:a16="http://schemas.microsoft.com/office/drawing/2014/main" id="{4560B2A2-6B63-475A-AA3D-C9C30CC9714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18" name="Picture 2">
            <a:extLst>
              <a:ext uri="{FF2B5EF4-FFF2-40B4-BE49-F238E27FC236}">
                <a16:creationId xmlns:a16="http://schemas.microsoft.com/office/drawing/2014/main" id="{3F9152F6-5ABC-4BAC-B208-D52A34F4AE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1291"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9AD5463A-B7A8-4DF7-8017-6909485F25D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15" name="Picture 2">
            <a:extLst>
              <a:ext uri="{FF2B5EF4-FFF2-40B4-BE49-F238E27FC236}">
                <a16:creationId xmlns:a16="http://schemas.microsoft.com/office/drawing/2014/main" id="{E2CC8D63-BA0F-4FE8-8DE6-FED0C68D94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1291"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1940</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6" name="TextBox 15">
            <a:extLst>
              <a:ext uri="{FF2B5EF4-FFF2-40B4-BE49-F238E27FC236}">
                <a16:creationId xmlns:a16="http://schemas.microsoft.com/office/drawing/2014/main" id="{9F29A146-CAFD-4D58-83CE-8FB4AE55D70B}"/>
              </a:ext>
            </a:extLst>
          </p:cNvPr>
          <p:cNvSpPr txBox="1"/>
          <p:nvPr/>
        </p:nvSpPr>
        <p:spPr>
          <a:xfrm>
            <a:off x="1914116" y="1850368"/>
            <a:ext cx="9407473"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la década de 1940?</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F11A095C-168D-40B6-8952-7626FD722A45}"/>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8" name="Rectangle: Rounded Corners 17">
            <a:extLst>
              <a:ext uri="{FF2B5EF4-FFF2-40B4-BE49-F238E27FC236}">
                <a16:creationId xmlns:a16="http://schemas.microsoft.com/office/drawing/2014/main" id="{D12E6673-ECB1-4CC9-954F-1A0A22D24C9A}"/>
              </a:ext>
            </a:extLst>
          </p:cNvPr>
          <p:cNvSpPr/>
          <p:nvPr/>
        </p:nvSpPr>
        <p:spPr>
          <a:xfrm>
            <a:off x="3122197" y="3983197"/>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19" name="Rectangle: Rounded Corners 18">
            <a:extLst>
              <a:ext uri="{FF2B5EF4-FFF2-40B4-BE49-F238E27FC236}">
                <a16:creationId xmlns:a16="http://schemas.microsoft.com/office/drawing/2014/main" id="{A93D8DF9-77EB-4CD9-98C5-E74A72C9CE4F}"/>
              </a:ext>
            </a:extLst>
          </p:cNvPr>
          <p:cNvSpPr/>
          <p:nvPr/>
        </p:nvSpPr>
        <p:spPr>
          <a:xfrm>
            <a:off x="3122197" y="2992440"/>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0" name="Rectangle: Rounded Corners 19">
            <a:extLst>
              <a:ext uri="{FF2B5EF4-FFF2-40B4-BE49-F238E27FC236}">
                <a16:creationId xmlns:a16="http://schemas.microsoft.com/office/drawing/2014/main" id="{97CE631F-97E9-4EE5-BC7D-E3C8F64E38E4}"/>
              </a:ext>
            </a:extLst>
          </p:cNvPr>
          <p:cNvSpPr/>
          <p:nvPr/>
        </p:nvSpPr>
        <p:spPr>
          <a:xfrm>
            <a:off x="5933133" y="3992999"/>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Rectangle: Rounded Corners 20">
            <a:extLst>
              <a:ext uri="{FF2B5EF4-FFF2-40B4-BE49-F238E27FC236}">
                <a16:creationId xmlns:a16="http://schemas.microsoft.com/office/drawing/2014/main" id="{3E08AA6B-4960-4670-BE9A-73136ACE9215}"/>
              </a:ext>
            </a:extLst>
          </p:cNvPr>
          <p:cNvSpPr/>
          <p:nvPr/>
        </p:nvSpPr>
        <p:spPr>
          <a:xfrm>
            <a:off x="5933133" y="2997280"/>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2" name="TextBox 21">
            <a:extLst>
              <a:ext uri="{FF2B5EF4-FFF2-40B4-BE49-F238E27FC236}">
                <a16:creationId xmlns:a16="http://schemas.microsoft.com/office/drawing/2014/main" id="{7FBA0395-DAC9-4ED8-8FBA-D5E1F464AA02}"/>
              </a:ext>
            </a:extLst>
          </p:cNvPr>
          <p:cNvSpPr txBox="1"/>
          <p:nvPr/>
        </p:nvSpPr>
        <p:spPr>
          <a:xfrm>
            <a:off x="3406621" y="3121807"/>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12%</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677F8736-DDE7-4BBA-B581-889EB706F04B}"/>
              </a:ext>
            </a:extLst>
          </p:cNvPr>
          <p:cNvSpPr txBox="1"/>
          <p:nvPr/>
        </p:nvSpPr>
        <p:spPr>
          <a:xfrm>
            <a:off x="6320161" y="3140002"/>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53%</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5AA036FB-7B34-462F-B391-57388D9C8D00}"/>
              </a:ext>
            </a:extLst>
          </p:cNvPr>
          <p:cNvSpPr txBox="1"/>
          <p:nvPr/>
        </p:nvSpPr>
        <p:spPr>
          <a:xfrm>
            <a:off x="3429637" y="4085224"/>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70%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928B9B5E-E0DD-433E-ACFB-A12C91A18110}"/>
              </a:ext>
            </a:extLst>
          </p:cNvPr>
          <p:cNvSpPr txBox="1"/>
          <p:nvPr/>
        </p:nvSpPr>
        <p:spPr>
          <a:xfrm>
            <a:off x="6317138" y="4086755"/>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9" name="Picture 2" descr="Flag of Canada - Wikipedia">
            <a:extLst>
              <a:ext uri="{FF2B5EF4-FFF2-40B4-BE49-F238E27FC236}">
                <a16:creationId xmlns:a16="http://schemas.microsoft.com/office/drawing/2014/main" id="{505D4946-93C7-41BE-B950-0CBFC6BB46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6" name="Footer Placeholder 1">
            <a:extLst>
              <a:ext uri="{FF2B5EF4-FFF2-40B4-BE49-F238E27FC236}">
                <a16:creationId xmlns:a16="http://schemas.microsoft.com/office/drawing/2014/main" id="{5126C3F4-B20A-4A01-9954-75B24F64A26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0369148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191</TotalTime>
  <Words>12711</Words>
  <Application>Microsoft Office PowerPoint</Application>
  <PresentationFormat>Widescreen</PresentationFormat>
  <Paragraphs>680</Paragraphs>
  <Slides>44</Slides>
  <Notes>44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44</vt:i4>
      </vt:variant>
    </vt:vector>
  </HeadingPairs>
  <TitlesOfParts>
    <vt:vector size="54" baseType="lpstr">
      <vt:lpstr>Aptos Narrow</vt:lpstr>
      <vt:lpstr>Arial</vt:lpstr>
      <vt:lpstr>Calibri</vt:lpstr>
      <vt:lpstr>Calibri Light</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Cuota de Mercado Canadiense - 1940</vt:lpstr>
      <vt:lpstr>Cuota de Mercado Canadiense - 1940</vt:lpstr>
      <vt:lpstr>Participación en el Mercado - 2024</vt:lpstr>
      <vt:lpstr>Participación en el Mercado - 2024</vt:lpstr>
      <vt:lpstr>Cuota de Mercado Canadiense - 2024</vt:lpstr>
      <vt:lpstr>Cuota de Mercado Canadiense - 2024</vt:lpstr>
      <vt:lpstr>Tendencia del Total de Afiliados</vt:lpstr>
      <vt:lpstr>Porcentaje de Trabajadores de la Construcción Afiliados a Algún  Sindicato en EE. UU.</vt:lpstr>
      <vt:lpstr>Acontecimientos Históricos Clave en Canadá</vt:lpstr>
      <vt:lpstr>Total de Miembros Activos Canadienses 1984-2024</vt:lpstr>
      <vt:lpstr>Tendencia de Afiliación del Concejo Distrital 38 </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Por qué son Importantes los Aprendices</vt:lpstr>
      <vt:lpstr>¿Qué Significa Estar en un Sindicato?</vt:lpstr>
      <vt:lpstr>Movimiento Obrero</vt:lpstr>
      <vt:lpstr>Derechos Sindicales</vt:lpstr>
      <vt:lpstr>Taller de Aprendiz</vt:lpstr>
      <vt:lpstr>Etapa 4: Desarrollo de Una Organización más Fuerte</vt:lpstr>
      <vt:lpstr>PowerPoint Presentation</vt:lpstr>
      <vt:lpstr>GP’s Mensaje</vt:lpstr>
      <vt:lpstr>Manténgase Conectado Con Nuestra Familia Sindical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35</cp:revision>
  <dcterms:created xsi:type="dcterms:W3CDTF">2024-09-19T19:34:13Z</dcterms:created>
  <dcterms:modified xsi:type="dcterms:W3CDTF">2026-03-04T16:28:07Z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