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402" r:id="rId13"/>
    <p:sldId id="403" r:id="rId14"/>
    <p:sldId id="374" r:id="rId15"/>
    <p:sldId id="376" r:id="rId16"/>
    <p:sldId id="404" r:id="rId17"/>
    <p:sldId id="405" r:id="rId18"/>
    <p:sldId id="409" r:id="rId19"/>
    <p:sldId id="410" r:id="rId20"/>
    <p:sldId id="406" r:id="rId21"/>
    <p:sldId id="363" r:id="rId22"/>
    <p:sldId id="365"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7" r:id="rId40"/>
    <p:sldId id="394" r:id="rId41"/>
    <p:sldId id="395" r:id="rId42"/>
    <p:sldId id="396" r:id="rId43"/>
    <p:sldId id="390" r:id="rId44"/>
    <p:sldId id="391" r:id="rId45"/>
    <p:sldId id="398"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498" autoAdjust="0"/>
  </p:normalViewPr>
  <p:slideViewPr>
    <p:cSldViewPr snapToGrid="0">
      <p:cViewPr varScale="1">
        <p:scale>
          <a:sx n="70" d="100"/>
          <a:sy n="70" d="100"/>
        </p:scale>
        <p:origin x="1254" y="4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2026-06-04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6/4/2026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CABE DESTACAR que, antes de la fundación de nuestro sindicato en 1887, los trabajadores canadienses ya venían luchando por sus derechos laborales. Todo comenzó con la Huelga de los Impresores de 1872: la lucha por una jornada laboral de nueve horas. Dicha huelga obtuvo el respaldo de 10.000 trabajadores de Toronto. El primer ministro John A. </a:t>
            </a:r>
            <a:r>
              <a:rPr lang="es-ES" dirty="0" err="1"/>
              <a:t>Macdonald</a:t>
            </a:r>
            <a:r>
              <a:rPr lang="es-ES" dirty="0"/>
              <a:t> —quien no mantenía una relación amistosa con el editor y político reformista George Brown— presentó la Ley de Sindicatos el 18 de abril de 1872, legalizando y protegiendo así a las organizaciones sindicales.</a:t>
            </a:r>
            <a:endParaRPr lang="en-US" dirty="0"/>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p>
          <a:p>
            <a:r>
              <a:rPr lang="es-ES" sz="1200" kern="1200" dirty="0">
                <a:solidFill>
                  <a:schemeClr val="tx1"/>
                </a:solidFill>
                <a:effectLst/>
                <a:latin typeface="+mn-lt"/>
                <a:ea typeface="+mn-ea"/>
                <a:cs typeface="+mn-cs"/>
              </a:rPr>
              <a:t>Haz las siguientes preguntas:</a:t>
            </a:r>
          </a:p>
          <a:p>
            <a:pPr marL="228600" indent="-228600">
              <a:buFont typeface="+mj-lt"/>
              <a:buAutoNum type="arabicPeriod"/>
            </a:pPr>
            <a:r>
              <a:rPr lang="es-ES" b="0" i="0" dirty="0">
                <a:solidFill>
                  <a:srgbClr val="1F1F1F"/>
                </a:solidFill>
                <a:effectLst/>
                <a:latin typeface="Roboto" panose="02000000000000000000" pitchFamily="2" charset="0"/>
              </a:rPr>
              <a:t>¿Qué sucedió en 1919? ¿La Huelga General de Winnipeg?</a:t>
            </a:r>
            <a:endParaRPr lang="es-ES" sz="1200" kern="1200" dirty="0">
              <a:solidFill>
                <a:schemeClr val="tx1"/>
              </a:solidFill>
              <a:effectLst/>
              <a:latin typeface="+mn-lt"/>
              <a:ea typeface="+mn-ea"/>
              <a:cs typeface="+mn-cs"/>
            </a:endParaRPr>
          </a:p>
          <a:p>
            <a:pPr marL="228600" indent="-228600">
              <a:buFont typeface="+mj-lt"/>
              <a:buAutoNum type="arabicPeriod"/>
            </a:pPr>
            <a:r>
              <a:rPr lang="es-ES" sz="1200" kern="1200" dirty="0">
                <a:solidFill>
                  <a:schemeClr val="tx1"/>
                </a:solidFill>
                <a:effectLst/>
                <a:latin typeface="+mn-lt"/>
                <a:ea typeface="+mn-ea"/>
                <a:cs typeface="+mn-cs"/>
              </a:rPr>
              <a:t>¿Qué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pPr marL="228600" indent="-228600">
              <a:buFont typeface="+mj-lt"/>
              <a:buAutoNum type="arabicPeriod"/>
            </a:pPr>
            <a:r>
              <a:rPr lang="es-ES" sz="1200" kern="1200" dirty="0">
                <a:solidFill>
                  <a:schemeClr val="tx1"/>
                </a:solidFill>
                <a:effectLst/>
                <a:latin typeface="+mn-lt"/>
                <a:ea typeface="+mn-ea"/>
                <a:cs typeface="+mn-cs"/>
              </a:rPr>
              <a:t>¿Qué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What is PC 1003 (War Act 1944)?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228600" indent="-228600">
              <a:buFont typeface="+mj-lt"/>
              <a:buAutoNum type="arabicPeriod"/>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s-ES" b="1" dirty="0"/>
              <a:t>Huelga General de Winnipeg (1919) </a:t>
            </a:r>
            <a:r>
              <a:rPr lang="es-ES" b="0" dirty="0"/>
              <a:t>- A partir del 15 de mayo de 1919, trabajadores, hastiados de la miseria que padecían tanto dentro como fuera del trabajo e inspirados por el ejemplo de la Revolución Rusa, se alzaron y tomaron la ciudad canadiense de Winnipeg (Manitoba) durante seis semanas. Fue una de las huelgas más dramáticas e influyentes de la historia de Canadá. Video - https://www.youtube.com/watch?v=iZ0QyuyEgfo Imagen tomada de https://www.peoplesworld.org/article/lessons-from-the-1919-winnipeg-general-strike/</a:t>
            </a:r>
            <a:endParaRPr lang="en-US" b="0" dirty="0"/>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9.jp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2.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1.png"/><Relationship Id="rId11" Type="http://schemas.openxmlformats.org/officeDocument/2006/relationships/image" Target="../media/image7.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9.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60.jpe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37.xml"/><Relationship Id="rId7"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2.jpeg"/><Relationship Id="rId11" Type="http://schemas.openxmlformats.org/officeDocument/2006/relationships/image" Target="../media/image67.pn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7.png"/><Relationship Id="rId9"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68.jpe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6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72.png"/><Relationship Id="rId5" Type="http://schemas.openxmlformats.org/officeDocument/2006/relationships/hyperlink" Target="https://www.youtube.com/embed/fsyFzognFm0" TargetMode="Externa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43.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15.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71.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BE17188-A8F1-42A5-B08E-947AFCAA9F6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0A19474B-CBB5-4CC8-AE65-129CF1D9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691A1BD8-DB24-4ED3-9260-33CE07147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E4CFA8A3-856B-4D47-951B-7F98833975B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8FC2597-F933-4995-8265-5A2FDE21BD4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90901"/>
          <a:stretch/>
        </p:blipFill>
        <p:spPr>
          <a:xfrm>
            <a:off x="1295400" y="957469"/>
            <a:ext cx="9067800" cy="391373"/>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2" name="Picture 1">
            <a:extLst>
              <a:ext uri="{FF2B5EF4-FFF2-40B4-BE49-F238E27FC236}">
                <a16:creationId xmlns:a16="http://schemas.microsoft.com/office/drawing/2014/main" id="{83E0B58F-57A6-C21B-E6CB-2AE727261579}"/>
              </a:ext>
            </a:extLst>
          </p:cNvPr>
          <p:cNvPicPr>
            <a:picLocks noChangeAspect="1"/>
          </p:cNvPicPr>
          <p:nvPr/>
        </p:nvPicPr>
        <p:blipFill rotWithShape="1">
          <a:blip r:embed="rId6"/>
          <a:srcRect l="1681" t="25419" b="2591"/>
          <a:stretch/>
        </p:blipFill>
        <p:spPr>
          <a:xfrm>
            <a:off x="320146" y="961733"/>
            <a:ext cx="11757554" cy="5003528"/>
          </a:xfrm>
          <a:prstGeom prst="rect">
            <a:avLst/>
          </a:prstGeom>
        </p:spPr>
      </p:pic>
      <p:sp>
        <p:nvSpPr>
          <p:cNvPr id="4" name="TextBox 3">
            <a:extLst>
              <a:ext uri="{FF2B5EF4-FFF2-40B4-BE49-F238E27FC236}">
                <a16:creationId xmlns:a16="http://schemas.microsoft.com/office/drawing/2014/main" id="{3DF3E4AE-E357-472A-73FB-6507745B8A6C}"/>
              </a:ext>
            </a:extLst>
          </p:cNvPr>
          <p:cNvSpPr txBox="1"/>
          <p:nvPr/>
        </p:nvSpPr>
        <p:spPr>
          <a:xfrm>
            <a:off x="5379017" y="130091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7" name="TextBox 6">
            <a:extLst>
              <a:ext uri="{FF2B5EF4-FFF2-40B4-BE49-F238E27FC236}">
                <a16:creationId xmlns:a16="http://schemas.microsoft.com/office/drawing/2014/main" id="{247F5A87-02B5-3D83-2207-EE16FDCC88F1}"/>
              </a:ext>
            </a:extLst>
          </p:cNvPr>
          <p:cNvSpPr txBox="1"/>
          <p:nvPr/>
        </p:nvSpPr>
        <p:spPr>
          <a:xfrm>
            <a:off x="7018828" y="1524944"/>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6E343B1-F81A-A546-EF98-CEC066A5FC8C}"/>
              </a:ext>
            </a:extLst>
          </p:cNvPr>
          <p:cNvSpPr txBox="1"/>
          <p:nvPr/>
        </p:nvSpPr>
        <p:spPr>
          <a:xfrm>
            <a:off x="8848471" y="2944051"/>
            <a:ext cx="275683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B2FF50A-3634-26C9-810D-FC1C768679B5}"/>
              </a:ext>
            </a:extLst>
          </p:cNvPr>
          <p:cNvSpPr txBox="1"/>
          <p:nvPr/>
        </p:nvSpPr>
        <p:spPr>
          <a:xfrm>
            <a:off x="6431021" y="2214240"/>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Bill 10</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906E698-BC87-7B6B-9D8A-79E4E70E1670}"/>
              </a:ext>
            </a:extLst>
          </p:cNvPr>
          <p:cNvSpPr txBox="1"/>
          <p:nvPr/>
        </p:nvSpPr>
        <p:spPr>
          <a:xfrm>
            <a:off x="11120467" y="3336725"/>
            <a:ext cx="214306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D72B964F-200A-43C6-94E5-4B148663F7B7}"/>
              </a:ext>
            </a:extLst>
          </p:cNvPr>
          <p:cNvSpPr txBox="1"/>
          <p:nvPr/>
        </p:nvSpPr>
        <p:spPr>
          <a:xfrm>
            <a:off x="1751533" y="3379082"/>
            <a:ext cx="1639811" cy="523220"/>
          </a:xfrm>
          <a:prstGeom prst="rect">
            <a:avLst/>
          </a:prstGeom>
          <a:noFill/>
        </p:spPr>
        <p:txBody>
          <a:bodyPr wrap="square" rtlCol="0">
            <a:spAutoFit/>
          </a:bodyPr>
          <a:lstStyle/>
          <a:p>
            <a:pPr algn="ctr"/>
            <a:r>
              <a:rPr lang="en-US" sz="1400" b="1" i="1" dirty="0" err="1">
                <a:latin typeface="Open Sans" panose="020B0606030504020204" pitchFamily="34" charset="0"/>
                <a:ea typeface="Open Sans" panose="020B0606030504020204" pitchFamily="34" charset="0"/>
                <a:cs typeface="Open Sans" panose="020B0606030504020204" pitchFamily="34" charset="0"/>
              </a:rPr>
              <a:t>Winnepeg</a:t>
            </a:r>
            <a:r>
              <a:rPr lang="en-US" sz="1400" b="1" i="1" dirty="0">
                <a:latin typeface="Open Sans" panose="020B0606030504020204" pitchFamily="34" charset="0"/>
                <a:ea typeface="Open Sans" panose="020B0606030504020204" pitchFamily="34" charset="0"/>
                <a:cs typeface="Open Sans" panose="020B0606030504020204" pitchFamily="34" charset="0"/>
              </a:rPr>
              <a:t> General Strike</a:t>
            </a:r>
          </a:p>
        </p:txBody>
      </p:sp>
      <p:sp>
        <p:nvSpPr>
          <p:cNvPr id="13" name="TextBox 12">
            <a:extLst>
              <a:ext uri="{FF2B5EF4-FFF2-40B4-BE49-F238E27FC236}">
                <a16:creationId xmlns:a16="http://schemas.microsoft.com/office/drawing/2014/main" id="{29000126-6121-C486-F853-96F2860EA60F}"/>
              </a:ext>
            </a:extLst>
          </p:cNvPr>
          <p:cNvSpPr txBox="1"/>
          <p:nvPr/>
        </p:nvSpPr>
        <p:spPr>
          <a:xfrm>
            <a:off x="4550728" y="2767338"/>
            <a:ext cx="1639811"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War Act </a:t>
            </a:r>
          </a:p>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(PC 1003)</a:t>
            </a:r>
          </a:p>
        </p:txBody>
      </p:sp>
      <p:sp>
        <p:nvSpPr>
          <p:cNvPr id="14" name="TextBox 13">
            <a:extLst>
              <a:ext uri="{FF2B5EF4-FFF2-40B4-BE49-F238E27FC236}">
                <a16:creationId xmlns:a16="http://schemas.microsoft.com/office/drawing/2014/main" id="{BD2B3334-8CD2-85FF-EFA9-9E0CC7CB10EA}"/>
              </a:ext>
            </a:extLst>
          </p:cNvPr>
          <p:cNvSpPr txBox="1"/>
          <p:nvPr/>
        </p:nvSpPr>
        <p:spPr>
          <a:xfrm>
            <a:off x="3137905" y="3028948"/>
            <a:ext cx="1639812"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Great Depression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F36E02BF-CD19-D4DB-1D62-91F60766EF2D}"/>
              </a:ext>
            </a:extLst>
          </p:cNvPr>
          <p:cNvSpPr txBox="1"/>
          <p:nvPr/>
        </p:nvSpPr>
        <p:spPr>
          <a:xfrm>
            <a:off x="3828045" y="4655983"/>
            <a:ext cx="1639811" cy="307777"/>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Wagner Act</a:t>
            </a:r>
          </a:p>
        </p:txBody>
      </p:sp>
      <p:sp>
        <p:nvSpPr>
          <p:cNvPr id="16" name="TextBox 15">
            <a:extLst>
              <a:ext uri="{FF2B5EF4-FFF2-40B4-BE49-F238E27FC236}">
                <a16:creationId xmlns:a16="http://schemas.microsoft.com/office/drawing/2014/main" id="{B4ACDA97-5BF4-CCCE-9CE5-52D3903AB815}"/>
              </a:ext>
            </a:extLst>
          </p:cNvPr>
          <p:cNvSpPr txBox="1"/>
          <p:nvPr/>
        </p:nvSpPr>
        <p:spPr>
          <a:xfrm>
            <a:off x="389500" y="4963760"/>
            <a:ext cx="1123064"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Printers’ Strike </a:t>
            </a:r>
          </a:p>
        </p:txBody>
      </p:sp>
      <p:sp>
        <p:nvSpPr>
          <p:cNvPr id="17" name="Oval 16">
            <a:extLst>
              <a:ext uri="{FF2B5EF4-FFF2-40B4-BE49-F238E27FC236}">
                <a16:creationId xmlns:a16="http://schemas.microsoft.com/office/drawing/2014/main" id="{3D8623F1-7516-842B-4738-6E47770AC245}"/>
              </a:ext>
            </a:extLst>
          </p:cNvPr>
          <p:cNvSpPr/>
          <p:nvPr/>
        </p:nvSpPr>
        <p:spPr>
          <a:xfrm>
            <a:off x="766919" y="5612174"/>
            <a:ext cx="79249" cy="835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7EE3906-45AD-B126-AB77-9238B092AB47}"/>
              </a:ext>
            </a:extLst>
          </p:cNvPr>
          <p:cNvPicPr>
            <a:picLocks noChangeAspect="1"/>
          </p:cNvPicPr>
          <p:nvPr/>
        </p:nvPicPr>
        <p:blipFill rotWithShape="1">
          <a:blip r:embed="rId4"/>
          <a:srcRect t="1673" r="53986" b="90901"/>
          <a:stretch/>
        </p:blipFill>
        <p:spPr>
          <a:xfrm>
            <a:off x="4015714" y="860946"/>
            <a:ext cx="4172456" cy="391373"/>
          </a:xfrm>
          <a:prstGeom prst="rect">
            <a:avLst/>
          </a:prstGeom>
        </p:spPr>
      </p:pic>
      <p:sp>
        <p:nvSpPr>
          <p:cNvPr id="18" name="Footer Placeholder 1">
            <a:extLst>
              <a:ext uri="{FF2B5EF4-FFF2-40B4-BE49-F238E27FC236}">
                <a16:creationId xmlns:a16="http://schemas.microsoft.com/office/drawing/2014/main" id="{85636703-D118-5AB4-E727-6182589551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56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414476"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378857"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446528"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66114" y="2731525"/>
            <a:ext cx="288694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866158" y="4558537"/>
            <a:ext cx="2162528" cy="1623221"/>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1919</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584466"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671168"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224150"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515877"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577213"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403792"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5">
            <a:clrChange>
              <a:clrFrom>
                <a:srgbClr val="F1F1F1"/>
              </a:clrFrom>
              <a:clrTo>
                <a:srgbClr val="F1F1F1">
                  <a:alpha val="0"/>
                </a:srgbClr>
              </a:clrTo>
            </a:clrChange>
          </a:blip>
          <a:stretch>
            <a:fillRect/>
          </a:stretch>
        </p:blipFill>
        <p:spPr>
          <a:xfrm>
            <a:off x="9438224"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4952"/>
          <a:stretch/>
        </p:blipFill>
        <p:spPr>
          <a:xfrm>
            <a:off x="6841744" y="4787460"/>
            <a:ext cx="2312736" cy="1488866"/>
          </a:xfrm>
          <a:prstGeom prst="rect">
            <a:avLst/>
          </a:prstGeom>
        </p:spPr>
      </p:pic>
      <p:sp>
        <p:nvSpPr>
          <p:cNvPr id="3" name="TextBox 102">
            <a:extLst>
              <a:ext uri="{FF2B5EF4-FFF2-40B4-BE49-F238E27FC236}">
                <a16:creationId xmlns:a16="http://schemas.microsoft.com/office/drawing/2014/main" id="{F5920052-5849-A5D2-D529-368B155E1654}"/>
              </a:ext>
            </a:extLst>
          </p:cNvPr>
          <p:cNvSpPr txBox="1"/>
          <p:nvPr/>
        </p:nvSpPr>
        <p:spPr>
          <a:xfrm>
            <a:off x="394353" y="2732321"/>
            <a:ext cx="2653981" cy="730265"/>
          </a:xfrm>
          <a:prstGeom prst="rect">
            <a:avLst/>
          </a:prstGeom>
        </p:spPr>
        <p:txBody>
          <a:bodyPr wrap="square" lIns="0" tIns="0" rIns="0" bIns="0" rtlCol="0" anchor="t">
            <a:spAutoFit/>
          </a:bodyPr>
          <a:lstStyle/>
          <a:p>
            <a:pPr algn="ctr">
              <a:lnSpc>
                <a:spcPts val="2879"/>
              </a:lnSpc>
            </a:pPr>
            <a:r>
              <a:rPr lang="en-US"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Winnepeg</a:t>
            </a: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 General Strike</a:t>
            </a:r>
          </a:p>
        </p:txBody>
      </p:sp>
      <p:sp>
        <p:nvSpPr>
          <p:cNvPr id="5" name="TextBox 103">
            <a:extLst>
              <a:ext uri="{FF2B5EF4-FFF2-40B4-BE49-F238E27FC236}">
                <a16:creationId xmlns:a16="http://schemas.microsoft.com/office/drawing/2014/main" id="{D1052979-FE37-7388-4B2A-8E2693B2FF40}"/>
              </a:ext>
            </a:extLst>
          </p:cNvPr>
          <p:cNvSpPr txBox="1"/>
          <p:nvPr/>
        </p:nvSpPr>
        <p:spPr>
          <a:xfrm>
            <a:off x="341815" y="3454608"/>
            <a:ext cx="2950860"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Una huelga de 6 semanas de 30,000 trabajadores provocó una paralización económica.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pic>
        <p:nvPicPr>
          <p:cNvPr id="6" name="Picture 2" descr="Lessons from the 1919 Winnipeg General Strike – People's World">
            <a:extLst>
              <a:ext uri="{FF2B5EF4-FFF2-40B4-BE49-F238E27FC236}">
                <a16:creationId xmlns:a16="http://schemas.microsoft.com/office/drawing/2014/main" id="{8FB4CC02-1D98-FEA9-DF28-D8719910E5F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83"/>
          <a:stretch/>
        </p:blipFill>
        <p:spPr bwMode="auto">
          <a:xfrm>
            <a:off x="721470" y="4885349"/>
            <a:ext cx="2415398" cy="144631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1C2B84CC-0A20-4E59-A160-E42543E46C7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27551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847D24E9-3910-4DD7-99D3-BC450895FF9B}"/>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CEBDD5-C79C-6BBF-65FD-5930D96EE415}"/>
              </a:ext>
            </a:extLst>
          </p:cNvPr>
          <p:cNvGrpSpPr/>
          <p:nvPr/>
        </p:nvGrpSpPr>
        <p:grpSpPr>
          <a:xfrm>
            <a:off x="2174255" y="937185"/>
            <a:ext cx="7712433" cy="5173782"/>
            <a:chOff x="2174255" y="937185"/>
            <a:chExt cx="7712433" cy="5173782"/>
          </a:xfrm>
        </p:grpSpPr>
        <p:pic>
          <p:nvPicPr>
            <p:cNvPr id="4" name="Picture 3">
              <a:extLst>
                <a:ext uri="{FF2B5EF4-FFF2-40B4-BE49-F238E27FC236}">
                  <a16:creationId xmlns:a16="http://schemas.microsoft.com/office/drawing/2014/main" id="{7F302AD6-F4CA-34DB-8216-F442CAAAD105}"/>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9" name="Picture 8" descr="A graph showing a line graph&#10;&#10;AI-generated content may be incorrect.">
              <a:extLst>
                <a:ext uri="{FF2B5EF4-FFF2-40B4-BE49-F238E27FC236}">
                  <a16:creationId xmlns:a16="http://schemas.microsoft.com/office/drawing/2014/main" id="{8CE27596-DB70-4A03-CD4A-EE6CAE4C7A24}"/>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17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630A18CC-AC00-425C-BEFB-F5E7ED5D856F}"/>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07783" y="3146314"/>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07783" y="167943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07783" y="910242"/>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Aprendices</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4" name="Picture 2" descr="Home | International Union of Painters &amp; Allied Trades DC17">
            <a:extLst>
              <a:ext uri="{FF2B5EF4-FFF2-40B4-BE49-F238E27FC236}">
                <a16:creationId xmlns:a16="http://schemas.microsoft.com/office/drawing/2014/main" id="{4DA70FCD-5C48-6953-B688-1622D5C15B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7589" y="166136"/>
            <a:ext cx="1140210" cy="1140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D5C2909F-1D23-447E-9AEA-BC69AE6A381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3F9152F6-5ABC-4BAC-B208-D52A34F4A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5" name="Picture 2">
            <a:extLst>
              <a:ext uri="{FF2B5EF4-FFF2-40B4-BE49-F238E27FC236}">
                <a16:creationId xmlns:a16="http://schemas.microsoft.com/office/drawing/2014/main" id="{E2CC8D63-BA0F-4FE8-8DE6-FED0C68D9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5126C3F4-B20A-4A01-9954-75B24F64A2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200</TotalTime>
  <Words>12963</Words>
  <Application>Microsoft Office PowerPoint</Application>
  <PresentationFormat>Widescreen</PresentationFormat>
  <Paragraphs>696</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 Narrow</vt:lpstr>
      <vt:lpstr>Arial</vt:lpstr>
      <vt:lpstr>Calibri</vt:lpstr>
      <vt:lpstr>Calibri Light</vt:lpstr>
      <vt:lpstr>Noto Sans Symbols</vt:lpstr>
      <vt:lpstr>Open Sans</vt:lpstr>
      <vt:lpstr>Questa Slab</vt:lpstr>
      <vt:lpstr>Roboto</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Acontecimientos Históricos Clave en Canadá</vt:lpstr>
      <vt:lpstr>Total de Miembros Activos Canadienses 1984-2024</vt:lpstr>
      <vt:lpstr>Tendencia de Afiliación del Concejo Distrital 17 </vt:lpstr>
      <vt:lpstr>Porcentaje de Trabajadores de la Construcción Afiliados a Algún  Sindicato en EE. UU.</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37</cp:revision>
  <dcterms:created xsi:type="dcterms:W3CDTF">2024-09-19T19:34:13Z</dcterms:created>
  <dcterms:modified xsi:type="dcterms:W3CDTF">2026-06-04T14:20:06Z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