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30" r:id="rId17"/>
    <p:sldId id="290" r:id="rId18"/>
    <p:sldId id="339" r:id="rId19"/>
    <p:sldId id="340" r:id="rId20"/>
    <p:sldId id="342" r:id="rId21"/>
    <p:sldId id="294" r:id="rId22"/>
    <p:sldId id="331" r:id="rId23"/>
    <p:sldId id="368" r:id="rId24"/>
    <p:sldId id="383" r:id="rId25"/>
    <p:sldId id="384" r:id="rId26"/>
    <p:sldId id="385" r:id="rId27"/>
    <p:sldId id="386" r:id="rId28"/>
    <p:sldId id="387" r:id="rId29"/>
    <p:sldId id="388" r:id="rId30"/>
    <p:sldId id="389" r:id="rId31"/>
    <p:sldId id="394" r:id="rId32"/>
    <p:sldId id="395" r:id="rId33"/>
    <p:sldId id="393" r:id="rId34"/>
    <p:sldId id="396" r:id="rId35"/>
    <p:sldId id="397" r:id="rId36"/>
    <p:sldId id="390" r:id="rId37"/>
    <p:sldId id="391" r:id="rId38"/>
    <p:sldId id="398" r:id="rId39"/>
    <p:sldId id="399"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71508" autoAdjust="0"/>
  </p:normalViewPr>
  <p:slideViewPr>
    <p:cSldViewPr snapToGrid="0" showGuides="1">
      <p:cViewPr varScale="1">
        <p:scale>
          <a:sx n="72" d="100"/>
          <a:sy n="72" d="100"/>
        </p:scale>
        <p:origin x="1926" y="5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p:scale>
          <a:sx n="76" d="100"/>
          <a:sy n="76" d="100"/>
        </p:scale>
        <p:origin x="4008" y="15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14</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indent="-171450">
              <a:buFont typeface="Arial" panose="020B0604020202020204" pitchFamily="34" charset="0"/>
              <a:buChar char="•"/>
              <a:defRPr/>
            </a:pPr>
            <a:r>
              <a:rPr lang="en-US" dirty="0"/>
              <a:t>The spirit of change and growth continued.  In our next conventions, we made other key updates to our union. These updates have a direct impact on you and your job, and your paycheck. </a:t>
            </a:r>
          </a:p>
          <a:p>
            <a:pPr marL="171450" indent="-171450">
              <a:buFont typeface="Arial" panose="020B0604020202020204" pitchFamily="34" charset="0"/>
              <a:buChar char="•"/>
              <a:defRPr/>
            </a:pPr>
            <a:r>
              <a:rPr lang="en-US" dirty="0"/>
              <a:t>We changed our name – before, our union was the International Brotherhood.  But we are more than that.  We are proud to have many women in our ranks.  And so we changed our name to reflect that. </a:t>
            </a:r>
          </a:p>
          <a:p>
            <a:pPr marL="171450" indent="-171450">
              <a:buFont typeface="Arial" panose="020B0604020202020204" pitchFamily="34" charset="0"/>
              <a:buChar char="•"/>
              <a:defRPr/>
            </a:pPr>
            <a:r>
              <a:rPr lang="en-US" dirty="0"/>
              <a:t>We changed our logo to unite as “One Union.”  Symbols matter. Before, if you walked into a union hall and saw a seal named only Painters, how do you think that made our glaziers or our drywall finishers feel as members of the union?</a:t>
            </a:r>
          </a:p>
          <a:p>
            <a:pPr marL="171450" indent="-171450">
              <a:buFont typeface="Arial" panose="020B0604020202020204" pitchFamily="34" charset="0"/>
              <a:buChar char="•"/>
              <a:defRPr/>
            </a:pPr>
            <a:r>
              <a:rPr lang="en-US" dirty="0"/>
              <a:t>Being One Union means that we stand shoulder to shoulder with each other, regardless of our craft and regardless of our gender. </a:t>
            </a:r>
          </a:p>
          <a:p>
            <a:pPr marL="171450" indent="-171450">
              <a:buFont typeface="Arial" panose="020B0604020202020204" pitchFamily="34" charset="0"/>
              <a:buChar char="•"/>
              <a:defRPr/>
            </a:pPr>
            <a:r>
              <a:rPr lang="en-US" dirty="0"/>
              <a:t>We created organizing funds to help our councils organize new members.</a:t>
            </a:r>
          </a:p>
          <a:p>
            <a:pPr marL="171450" indent="-171450">
              <a:buFont typeface="Arial" panose="020B0604020202020204" pitchFamily="34" charset="0"/>
              <a:buChar char="•"/>
              <a:defRPr/>
            </a:pPr>
            <a:r>
              <a:rPr lang="en-US" dirty="0"/>
              <a:t>Think back to the market share we had in the 1940s.  More market share means more power. </a:t>
            </a:r>
          </a:p>
          <a:p>
            <a:pPr marL="171450" indent="-171450">
              <a:buFont typeface="Arial" panose="020B0604020202020204" pitchFamily="34" charset="0"/>
              <a:buChar char="•"/>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20</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23</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what ‘Two-way Communication’ means:</a:t>
            </a:r>
          </a:p>
          <a:p>
            <a:pPr marL="338138" marR="0" lvl="1"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 am not just here to lecture you. I am listening to what you have to say.</a:t>
            </a:r>
          </a:p>
          <a:p>
            <a:pPr marL="338138" marR="0" lvl="1"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When you talk to your coworker at a jobsite next week, you are listening to what they have to say. </a:t>
            </a:r>
          </a:p>
          <a:p>
            <a:pPr marL="338138" marR="0" lvl="1"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 and what it means:</a:t>
            </a:r>
          </a:p>
          <a:p>
            <a:pPr marL="338138" marR="0" lvl="1"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interaction between members and the union happens regularly. </a:t>
            </a:r>
          </a:p>
          <a:p>
            <a:pPr marL="338138" marR="0" lvl="1"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338138" marR="0" lvl="1"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is a CBA? It is a legal agreement that locks in our wages, benefits, rights, and working conditions. 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The CBA is our power in writing</a:t>
            </a:r>
            <a:r>
              <a:rPr lang="en-US" sz="1200" b="0" dirty="0"/>
              <a:t>. T</a:t>
            </a:r>
            <a:r>
              <a:rPr lang="en-US" sz="1200" dirty="0"/>
              <a:t>he union contract is our foundation–without it, we’re just workers. With it, we’re a collective force. 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Nothing is handed to us—everything we have comes from bargaining. </a:t>
            </a:r>
            <a:r>
              <a:rPr lang="en-US" sz="1200" dirty="0"/>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Our CBA reflects generations of struggle. </a:t>
            </a:r>
            <a:r>
              <a:rPr lang="en-US" sz="1200" dirty="0"/>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rPr>
              <a:t>CREATE </a:t>
            </a:r>
            <a:r>
              <a:rPr lang="en-US" b="0" i="0" u="none" strike="noStrike" dirty="0">
                <a:solidFill>
                  <a:srgbClr val="000000"/>
                </a:solidFill>
                <a:effectLst/>
              </a:rPr>
              <a:t>a parking lot to capture and address outstanding needs.</a:t>
            </a:r>
            <a:endParaRPr lang="en-US" b="0" i="0" dirty="0">
              <a:solidFill>
                <a:srgbClr val="444444"/>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history/examples of union victories where collective action played a key role and how solidarity ensures better negotiation power, fair treatment, and job security.</a:t>
            </a:r>
          </a:p>
          <a:p>
            <a:r>
              <a:rPr lang="en-US" dirty="0"/>
              <a:t>EMPHASIZE the Power of One Union: Strength lies in collective action—engaged and committed members who actively participate are the union’s power. 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GP’s video - https://www.youtube.com/embed/fpR2XCdD_Vo</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1/15/2026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5.xml"/><Relationship Id="rId5" Type="http://schemas.openxmlformats.org/officeDocument/2006/relationships/image" Target="../media/image1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6" Type="http://schemas.openxmlformats.org/officeDocument/2006/relationships/image" Target="../media/image10.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0.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2.xml"/><Relationship Id="rId7" Type="http://schemas.openxmlformats.org/officeDocument/2006/relationships/image" Target="../media/image31.jpeg"/><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24.xml"/><Relationship Id="rId5" Type="http://schemas.openxmlformats.org/officeDocument/2006/relationships/image" Target="../media/image10.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5.xml"/><Relationship Id="rId7"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8.png"/><Relationship Id="rId11" Type="http://schemas.openxmlformats.org/officeDocument/2006/relationships/image" Target="../media/image10.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image" Target="../media/image10.png"/><Relationship Id="rId5" Type="http://schemas.openxmlformats.org/officeDocument/2006/relationships/image" Target="../media/image44.pn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10.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notesSlide" Target="../notesSlides/notesSlide30.xml"/><Relationship Id="rId7" Type="http://schemas.openxmlformats.org/officeDocument/2006/relationships/image" Target="../media/image50.jpeg"/><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49.jpeg"/><Relationship Id="rId11" Type="http://schemas.openxmlformats.org/officeDocument/2006/relationships/image" Target="../media/image53.png"/><Relationship Id="rId5" Type="http://schemas.openxmlformats.org/officeDocument/2006/relationships/image" Target="../media/image48.jpeg"/><Relationship Id="rId10" Type="http://schemas.openxmlformats.org/officeDocument/2006/relationships/image" Target="../media/image6.jpeg"/><Relationship Id="rId4" Type="http://schemas.openxmlformats.org/officeDocument/2006/relationships/image" Target="../media/image10.png"/><Relationship Id="rId9"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54.jpe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5.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6.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7.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58.png"/><Relationship Id="rId5" Type="http://schemas.openxmlformats.org/officeDocument/2006/relationships/hyperlink" Target="https://www.youtube.com/embed/fpR2XCdD_Vo" TargetMode="Externa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6.xml"/><Relationship Id="rId7" Type="http://schemas.openxmlformats.org/officeDocument/2006/relationships/image" Target="../media/image62.png"/><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61.png"/><Relationship Id="rId11" Type="http://schemas.openxmlformats.org/officeDocument/2006/relationships/image" Target="../media/image65.png"/><Relationship Id="rId5" Type="http://schemas.openxmlformats.org/officeDocument/2006/relationships/image" Target="../media/image60.png"/><Relationship Id="rId10" Type="http://schemas.openxmlformats.org/officeDocument/2006/relationships/image" Target="../media/image10.png"/><Relationship Id="rId4" Type="http://schemas.openxmlformats.org/officeDocument/2006/relationships/image" Target="../media/image59.png"/><Relationship Id="rId9" Type="http://schemas.openxmlformats.org/officeDocument/2006/relationships/image" Target="../media/image64.png"/></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37.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66.png"/><Relationship Id="rId4" Type="http://schemas.openxmlformats.org/officeDocument/2006/relationships/image" Target="../media/image57.jpg"/><Relationship Id="rId9" Type="http://schemas.openxmlformats.org/officeDocument/2006/relationships/slide" Target="slide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812348E3-2F16-4E8E-82F1-C9E72C824DF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468BC76F-CBD9-4CF1-8231-C3C5113B719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58507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0481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62692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1056 Building Union Power - Apprentices</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6" y="1810627"/>
            <a:ext cx="2580900" cy="2580900"/>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United People </a:t>
            </a:r>
            <a:r>
              <a:rPr lang="en-CA" dirty="0"/>
              <a:t>Will Never Be Divided!</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 name="Picture 3">
            <a:hlinkClick r:id="rId5"/>
            <a:extLst>
              <a:ext uri="{FF2B5EF4-FFF2-40B4-BE49-F238E27FC236}">
                <a16:creationId xmlns:a16="http://schemas.microsoft.com/office/drawing/2014/main" id="{178264CA-356A-46AF-8804-DCB397577001}"/>
              </a:ext>
            </a:extLst>
          </p:cNvPr>
          <p:cNvPicPr>
            <a:picLocks noChangeAspect="1"/>
          </p:cNvPicPr>
          <p:nvPr/>
        </p:nvPicPr>
        <p:blipFill>
          <a:blip r:embed="rId6"/>
          <a:stretch>
            <a:fillRect/>
          </a:stretch>
        </p:blipFill>
        <p:spPr>
          <a:xfrm>
            <a:off x="1295400" y="839062"/>
            <a:ext cx="10408385" cy="530655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B7E7BD61-A24B-4FC8-958C-F7991DDD21E5}"/>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sp>
        <p:nvSpPr>
          <p:cNvPr id="15" name="TextBox 14">
            <a:extLst>
              <a:ext uri="{FF2B5EF4-FFF2-40B4-BE49-F238E27FC236}">
                <a16:creationId xmlns:a16="http://schemas.microsoft.com/office/drawing/2014/main" id="{510CCE1F-6F64-4364-9645-50FCB56EE912}"/>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23AA7B57-4ED3-4AC9-A45A-7DB197357068}"/>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48F98B02-1F64-4286-95D5-BDF4F999139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FB57A0FB-96A0-4E2A-A902-4FF9666D8B44}"/>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C6196E2B-B715-4266-A334-0885475F9B47}"/>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DBAE9B3F-FA6D-4A70-8BB6-B7F38664D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24" name="Picture 23">
            <a:extLst>
              <a:ext uri="{FF2B5EF4-FFF2-40B4-BE49-F238E27FC236}">
                <a16:creationId xmlns:a16="http://schemas.microsoft.com/office/drawing/2014/main" id="{C90EFABB-45C0-4B6E-AE10-3BC7535B66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26" name="Picture 25">
            <a:extLst>
              <a:ext uri="{FF2B5EF4-FFF2-40B4-BE49-F238E27FC236}">
                <a16:creationId xmlns:a16="http://schemas.microsoft.com/office/drawing/2014/main" id="{4D87C523-FCBF-4FFC-B27B-22E4FBF8FF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0" name="Picture 29">
            <a:extLst>
              <a:ext uri="{FF2B5EF4-FFF2-40B4-BE49-F238E27FC236}">
                <a16:creationId xmlns:a16="http://schemas.microsoft.com/office/drawing/2014/main" id="{5896AB76-55F9-4028-8887-A6F2839A93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2" name="TextBox 31">
            <a:extLst>
              <a:ext uri="{FF2B5EF4-FFF2-40B4-BE49-F238E27FC236}">
                <a16:creationId xmlns:a16="http://schemas.microsoft.com/office/drawing/2014/main" id="{A2EA1825-C728-4F64-ACBA-9404337BA1F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0" name="Picture 39">
            <a:extLst>
              <a:ext uri="{FF2B5EF4-FFF2-40B4-BE49-F238E27FC236}">
                <a16:creationId xmlns:a16="http://schemas.microsoft.com/office/drawing/2014/main" id="{42DCACC6-8292-4C1F-BCFC-FF41AFD4AA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9"/>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10"/>
          <a:srcRect t="13588"/>
          <a:stretch/>
        </p:blipFill>
        <p:spPr>
          <a:xfrm>
            <a:off x="10001125" y="6469466"/>
            <a:ext cx="633692" cy="382484"/>
          </a:xfrm>
          <a:prstGeom prst="rect">
            <a:avLst/>
          </a:prstGeom>
        </p:spPr>
      </p:pic>
      <p:sp>
        <p:nvSpPr>
          <p:cNvPr id="21" name="Footer Placeholder 1">
            <a:extLst>
              <a:ext uri="{FF2B5EF4-FFF2-40B4-BE49-F238E27FC236}">
                <a16:creationId xmlns:a16="http://schemas.microsoft.com/office/drawing/2014/main" id="{D9E31C1B-8768-4F39-BAB4-EDBCFAD97DC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3" name="TextBox 22">
            <a:extLst>
              <a:ext uri="{FF2B5EF4-FFF2-40B4-BE49-F238E27FC236}">
                <a16:creationId xmlns:a16="http://schemas.microsoft.com/office/drawing/2014/main" id="{0F578FB6-9756-454F-933B-FC90F95E93F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0590D72C-3011-4BC6-B84D-255B6BE9C5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
        <p:nvSpPr>
          <p:cNvPr id="14" name="TextBox 13">
            <a:extLst>
              <a:ext uri="{FF2B5EF4-FFF2-40B4-BE49-F238E27FC236}">
                <a16:creationId xmlns:a16="http://schemas.microsoft.com/office/drawing/2014/main" id="{2325EBA9-2E1D-4E6D-807B-31855A025E5A}"/>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5" name="Picture 14">
            <a:extLst>
              <a:ext uri="{FF2B5EF4-FFF2-40B4-BE49-F238E27FC236}">
                <a16:creationId xmlns:a16="http://schemas.microsoft.com/office/drawing/2014/main" id="{294D0FF4-651D-4541-8A72-205A5B3A3E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6" name="Picture 15">
            <a:hlinkClick r:id="rId9" action="ppaction://hlinksldjump"/>
            <a:extLst>
              <a:ext uri="{FF2B5EF4-FFF2-40B4-BE49-F238E27FC236}">
                <a16:creationId xmlns:a16="http://schemas.microsoft.com/office/drawing/2014/main" id="{852B9022-D3D0-40C4-8C23-BE80C8DC99B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EFCBC3D7-FE33-45C7-861F-EEEEFA5230A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64397E71-44CA-40BC-8489-117F21F777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145A59A8-0A9F-4B5C-97FF-7DB603C7A9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7199</TotalTime>
  <Words>9040</Words>
  <Application>Microsoft Office PowerPoint</Application>
  <PresentationFormat>Widescreen</PresentationFormat>
  <Paragraphs>592</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United People Will Never Be Divided!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314</cp:revision>
  <dcterms:created xsi:type="dcterms:W3CDTF">2024-09-19T19:34:13Z</dcterms:created>
  <dcterms:modified xsi:type="dcterms:W3CDTF">2026-01-15T14:23:44Z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