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handoutMasterIdLst>
    <p:handoutMasterId r:id="rId49"/>
  </p:handoutMasterIdLst>
  <p:sldIdLst>
    <p:sldId id="256" r:id="rId5"/>
    <p:sldId id="379" r:id="rId6"/>
    <p:sldId id="380" r:id="rId7"/>
    <p:sldId id="381" r:id="rId8"/>
    <p:sldId id="328" r:id="rId9"/>
    <p:sldId id="324" r:id="rId10"/>
    <p:sldId id="399" r:id="rId11"/>
    <p:sldId id="400" r:id="rId12"/>
    <p:sldId id="366" r:id="rId13"/>
    <p:sldId id="403" r:id="rId14"/>
    <p:sldId id="405" r:id="rId15"/>
    <p:sldId id="406" r:id="rId16"/>
    <p:sldId id="407" r:id="rId17"/>
    <p:sldId id="401" r:id="rId18"/>
    <p:sldId id="364" r:id="rId19"/>
    <p:sldId id="365" r:id="rId20"/>
    <p:sldId id="402" r:id="rId21"/>
    <p:sldId id="363" r:id="rId22"/>
    <p:sldId id="330" r:id="rId23"/>
    <p:sldId id="290" r:id="rId24"/>
    <p:sldId id="339" r:id="rId25"/>
    <p:sldId id="340" r:id="rId26"/>
    <p:sldId id="342" r:id="rId27"/>
    <p:sldId id="294" r:id="rId28"/>
    <p:sldId id="331" r:id="rId29"/>
    <p:sldId id="368" r:id="rId30"/>
    <p:sldId id="383" r:id="rId31"/>
    <p:sldId id="384" r:id="rId32"/>
    <p:sldId id="385" r:id="rId33"/>
    <p:sldId id="386" r:id="rId34"/>
    <p:sldId id="387" r:id="rId35"/>
    <p:sldId id="388" r:id="rId36"/>
    <p:sldId id="389" r:id="rId37"/>
    <p:sldId id="394" r:id="rId38"/>
    <p:sldId id="395" r:id="rId39"/>
    <p:sldId id="393" r:id="rId40"/>
    <p:sldId id="396" r:id="rId41"/>
    <p:sldId id="397" r:id="rId42"/>
    <p:sldId id="390" r:id="rId43"/>
    <p:sldId id="391" r:id="rId44"/>
    <p:sldId id="398" r:id="rId45"/>
    <p:sldId id="408" r:id="rId46"/>
    <p:sldId id="392" r:id="rId47"/>
  </p:sldIdLst>
  <p:sldSz cx="12192000" cy="6858000"/>
  <p:notesSz cx="6858000" cy="9144000"/>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61634" autoAdjust="0"/>
  </p:normalViewPr>
  <p:slideViewPr>
    <p:cSldViewPr snapToGrid="0" showGuides="1">
      <p:cViewPr varScale="1">
        <p:scale>
          <a:sx n="65" d="100"/>
          <a:sy n="65" d="100"/>
        </p:scale>
        <p:origin x="144" y="1572"/>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tags" Target="tags/tag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2025-12-04</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12/4/2025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THANK everyone for coming today, and joining the Building Union Power class. </a:t>
            </a:r>
          </a:p>
          <a:p>
            <a:endParaRPr lang="en-US" dirty="0"/>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D. Data specific to the unionization rate of Canadian construction workers in the 1940s is not readily available. However, unionization rates grew significantly across all industries during this decade, providing useful context. At the start of the decade, in 1940, Canada's overall unionization rate was 16.3%. The rate saw significant growth during the 1940s, more than doubling from less than 400,000 members to 1 million. By the end of the decade, the overall unionization rate for the Canadian workforce had risen from 20% to 30%.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Canada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data from Statistics Canada, the union coverage rate for construction workers in Canada in 2024 was 31.4%. This figure represents the percentage of workers covered by a collective bargaining agreement, which includes both union members and non-members. The coverage rate (31.4%) is generally slightly higher than the membership rate, as it includes non-members who are still covered by a union contract.</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REVIEW the Canadian graph for the total active members from 1984-2024.</a:t>
            </a:r>
          </a:p>
          <a:p>
            <a:r>
              <a:rPr lang="en-CA" i="0" dirty="0"/>
              <a:t>STATE that the totals have remained between 12,000-17,000 for the past 30+ years.</a:t>
            </a:r>
          </a:p>
          <a:p>
            <a:r>
              <a:rPr lang="en-CA" i="1" dirty="0"/>
              <a:t>NOTE: </a:t>
            </a:r>
            <a:r>
              <a:rPr lang="en-US" i="1" dirty="0"/>
              <a:t>We only have Regional and Council breakdowns of membership totals going back to 1984.  </a:t>
            </a:r>
          </a:p>
          <a:p>
            <a:r>
              <a:rPr lang="en-US" i="1" dirty="0"/>
              <a:t>This is the International Only Flow Report, which can be found on the Reports Portal from UNITE.  This is the full report filtered down to Canada.</a:t>
            </a:r>
            <a:endParaRPr lang="en-CA" i="1"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46’s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STATE your Name, Title/Position, and Trade</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pPr marL="1143000" lvl="2" indent="-228600">
              <a:buFont typeface="Arial" panose="020B0604020202020204" pitchFamily="34" charset="0"/>
              <a:buChar char="•"/>
            </a:pPr>
            <a:r>
              <a:rPr lang="en-US" dirty="0"/>
              <a:t>SAY ‘These are all great reasons, and great stories, but I have noticed that the union way of life, our beliefs, have diminished, and we’ll get into the numbers later, and you will see how the numbers have changed.’</a:t>
            </a:r>
          </a:p>
          <a:p>
            <a:pPr marL="1143000" lvl="2" indent="-228600">
              <a:buFont typeface="Arial" panose="020B0604020202020204" pitchFamily="34" charset="0"/>
              <a:buChar char="•"/>
            </a:pPr>
            <a:endParaRPr lang="en-US" dirty="0"/>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24</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26</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28</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is union power? It is shared decision-making, accountability, and member-led action. It’s the members. When members are more engaged, it creates strength for the union to negotiate CBAs, enhance working conditions, and increase solidarity. Everything we receive comes from collective bargaining, which has been a commitment spanning over 100 years.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comes from one fundamental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 </a:t>
            </a:r>
            <a:r>
              <a:rPr lang="en-US" b="0" dirty="0"/>
              <a:t>You need to see yourself with these values in this campaign.  We are trying to build real power. It’s about strength and power, who do we want to be, and what can I do to be involved to help us get there.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that true union power is when members are informed, engaged, and organized, not just represented. </a:t>
            </a:r>
            <a:r>
              <a:rPr lang="en-US" b="0" dirty="0"/>
              <a:t>We are nothing without each other.</a:t>
            </a:r>
          </a:p>
          <a:p>
            <a:endParaRPr lang="en-US" dirty="0"/>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EMPOWER our apprentices. Honor their role in our union. Feel free to add a personal message to make apprentices feel they are part of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UPLIFT our apprentices by recognizing their vital role in shaping the future of our union. The following messages are key to making them feel seen, heard, and inspired to take part: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are the future of our Union.</a:t>
            </a:r>
            <a:r>
              <a:rPr lang="en-US" sz="1200" dirty="0">
                <a:latin typeface="+mn-lt"/>
              </a:rPr>
              <a:t> As emerging leaders and forward-thinking workers, your energy, voice, and engagement are crucial to our survival and the growth of our market share. You’re not just part of the future—you’re essential to the present.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represent our Union at the jobsites. </a:t>
            </a:r>
            <a:r>
              <a:rPr lang="en-US" sz="1200" dirty="0">
                <a:latin typeface="+mn-lt"/>
              </a:rPr>
              <a:t>Every time you show up for work, you carry the pride and responsibility of representing not only yourself but the entire Union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bring a fresh perspective. </a:t>
            </a:r>
            <a:r>
              <a:rPr lang="en-US" sz="1200" dirty="0">
                <a:latin typeface="+mn-lt"/>
              </a:rPr>
              <a:t>Your tech-savviness and unique perspective challenge our old ideas and strategies. This helps our union grow with the changing times. By sharing your ideas and reimagining traditions, you also help leaders to evolve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DISCUSS the p</a:t>
            </a:r>
            <a:r>
              <a:rPr lang="en-US" sz="1200" b="0" i="0" u="none" strike="noStrike" dirty="0">
                <a:solidFill>
                  <a:srgbClr val="000000"/>
                </a:solidFill>
                <a:effectLst/>
                <a:latin typeface="Open Sans" panose="020B0606030504020204" pitchFamily="34" charset="0"/>
              </a:rPr>
              <a:t>otential for personal growth as well. Maybe yesterday and today, you were just taping baseboards or laying vinyl. But tomorrow? You’ll be running the job, leading crews, and mentoring the next generation. Every task you do now is building the skills you’ll need to lead later. </a:t>
            </a:r>
            <a:r>
              <a:rPr lang="en-US" sz="1200" dirty="0">
                <a:latin typeface="+mn-lt"/>
              </a:rPr>
              <a:t>Mentors/mentees, focus on the importance of 2-way mutual learning, and how productive and cohesive job sites can be if </a:t>
            </a:r>
            <a:r>
              <a:rPr lang="en-US" sz="1200" dirty="0" err="1">
                <a:latin typeface="+mn-lt"/>
              </a:rPr>
              <a:t>journeyworkers</a:t>
            </a:r>
            <a:r>
              <a:rPr lang="en-US" sz="1200" dirty="0">
                <a:latin typeface="+mn-lt"/>
              </a:rPr>
              <a:t> and apprentices learn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What does it mean to be in a Union? It means showing up, working safely, and bringing skill to every job. It means having each other’s backs—taking care of your brothers and sisters on and off the job. It means looking out for one another, because we’re stronger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PROVIDE examples of basic solidarity on the jobsite or how Union members take care of each 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1:  Overtime is offered, but not available for all workers on the job.  I’ve personally seen members turn it down, to make sure workers who needed it a little bit more (buying a home, just had a child) have the opportunity.  Being unselfish, feel free to give your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2: Behavioral health issues, confiding in a coworker, giving direction, and proper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3: Standing up for someone, no matter their race, gender, or religion, for what is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participants what they’ve been seeing/hearing, positive or negative.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Get Apprentices Fired Up-They’re Not Just Here for a Job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the following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Even if the work feels repetitive or routine right now, you’re part of something much bigger than just today’s task, and that’s something to be proud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 are part of your Local Union, your DC, the IUPAT, NABTU, and AFL-CIO, which represents 13 million union members across the country who are building hospitals, bridges, growing communities, all while raising the standard of living for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labor movement is bigger than just a jobsite; it’s about solidarity, progress, and power, and you play a huge role in that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You’re building a future, not just for yourself, but for the next generation. You have the chance to make a difference, create real opportunities, and leave your mark. This is more than a job. This is your movement.</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is a </a:t>
            </a:r>
            <a:r>
              <a:rPr lang="en-US" sz="1200" b="0" i="0" u="none" strike="noStrike" dirty="0">
                <a:solidFill>
                  <a:srgbClr val="000000"/>
                </a:solidFill>
                <a:effectLst/>
                <a:latin typeface="Open Sans" panose="020B0606030504020204" pitchFamily="34" charset="0"/>
              </a:rPr>
              <a:t>Collective Bargaining Agreement (</a:t>
            </a:r>
            <a:r>
              <a:rPr lang="en-US" sz="1200" dirty="0">
                <a:latin typeface="+mn-lt"/>
              </a:rPr>
              <a:t>CBA)? It is a legal agreement that locks in our wages, benefits, rights, and working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Without it, employers can change the rules whenever they want. The contract is the only thing that protects and enforces these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EXPLAIN the following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The CBA is our power in writing</a:t>
            </a:r>
            <a:r>
              <a:rPr lang="en-US" sz="1200" b="0" dirty="0">
                <a:latin typeface="+mn-lt"/>
              </a:rPr>
              <a:t>. T</a:t>
            </a:r>
            <a:r>
              <a:rPr lang="en-US" sz="1200" dirty="0">
                <a:latin typeface="+mn-lt"/>
              </a:rPr>
              <a:t>he union contract is our foundation–without it, we’re just workers. With it, we’re a collective force.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If it’s not in the contract, it’s not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Nothing is handed to us—everything we have comes from bargaining. </a:t>
            </a:r>
            <a:r>
              <a:rPr lang="en-US" sz="1200" dirty="0">
                <a:latin typeface="+mn-lt"/>
              </a:rPr>
              <a:t>Our wages, benefits, and pensions aren’t gifts from employers—they exist because we fought for them together. That’s the power of the union.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Our CBA reflects generations of struggle. </a:t>
            </a:r>
            <a:r>
              <a:rPr lang="en-US" sz="1200" dirty="0">
                <a:latin typeface="+mn-lt"/>
              </a:rPr>
              <a:t>It was fought for, negotiated, and won by Union members throughout history, sometimes with strikes. We’re benefiting from those who came before us, and fought for strong contracts, and we’re a part of the present and future contracts. It’s up to us, it’s our responsibility, as active union members. SITE examples by using notable strikes, locally if possible, or if not, include Auto Workers in the 30s, Sanitation in Tennessee, MLK, etc. Tie in our Union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37</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we want to hear from apprentices.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Have you seen anything—good or bad—that connects to what we just talked about? What stood out to you, and why? Share your thoughts.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CONDUCT a group activity (5–7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 small groups of 3–4, have apprentices share their examples.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Discuss: How does it connect to the training? How it impacted them or others. What could be learned from it?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Encourage respectful listening and letting each person speak.</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Invite volunteers to share some of the more powerful or eye-opening examples with the whole group.</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Capture a few key themes or takeaways on the board or flip chart.</a:t>
            </a:r>
          </a:p>
        </p:txBody>
      </p:sp>
      <p:sp>
        <p:nvSpPr>
          <p:cNvPr id="4" name="Slide Number Placeholder 3"/>
          <p:cNvSpPr>
            <a:spLocks noGrp="1"/>
          </p:cNvSpPr>
          <p:nvPr>
            <p:ph type="sldNum" sz="quarter" idx="5"/>
          </p:nvPr>
        </p:nvSpPr>
        <p:spPr/>
        <p:txBody>
          <a:bodyPr/>
          <a:lstStyle/>
          <a:p>
            <a:fld id="{7FC5FDC6-0B8E-4F1F-8A9F-55ED113A981E}" type="slidenum">
              <a:rPr lang="en-US" smtClean="0"/>
              <a:t>38</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39</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that</a:t>
            </a:r>
            <a:r>
              <a:rPr lang="en-US" dirty="0"/>
              <a:t> we’ll focus on the following learning outcomes: reviewing our past and current state, exploring ways to increase member involvement, understanding historical factors that led to a decline in union power, and outlining our strategies to rebuild and strengthen our organization.</a:t>
            </a:r>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algn="l" rtl="0" fontAlgn="base"/>
            <a:r>
              <a:rPr lang="en-US" b="0" i="0" u="none" strike="noStrike" dirty="0">
                <a:solidFill>
                  <a:srgbClr val="000000"/>
                </a:solidFill>
                <a:effectLst/>
                <a:latin typeface="Calibri" panose="020F0502020204030204" pitchFamily="34" charset="0"/>
              </a:rPr>
              <a:t>PLAY GP’s video - https://www.youtube.com/embed/fsyFzognFm0</a:t>
            </a:r>
            <a:r>
              <a:rPr lang="en-CA" b="0" i="0" dirty="0">
                <a:solidFill>
                  <a:srgbClr val="444444"/>
                </a:solidFill>
                <a:effectLst/>
                <a:latin typeface="Calibri" panose="020F0502020204030204" pitchFamily="34" charset="0"/>
              </a:rPr>
              <a:t>​ (linked on slide and will launch a new page)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algn="l" rtl="0" fontAlgn="base"/>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41</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key topics in the course. We will discuss the history of building power, what worked well, what didn’t, and the lessons we can apply moving forward.”</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percentage of construction workers belonged to labor unions in Canada in the 1940s?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12/4/2025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7.jpeg"/><Relationship Id="rId5" Type="http://schemas.openxmlformats.org/officeDocument/2006/relationships/image" Target="../media/image9.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5.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9.jpeg"/><Relationship Id="rId5" Type="http://schemas.openxmlformats.org/officeDocument/2006/relationships/image" Target="../media/image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11.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4.jpg"/><Relationship Id="rId5" Type="http://schemas.openxmlformats.org/officeDocument/2006/relationships/image" Target="../media/image23.jpe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11.png"/><Relationship Id="rId5" Type="http://schemas.openxmlformats.org/officeDocument/2006/relationships/image" Target="../media/image25.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1.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1.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1.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11.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2.jpeg"/><Relationship Id="rId5" Type="http://schemas.openxmlformats.org/officeDocument/2006/relationships/image" Target="../media/image31.jp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11.png"/><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8.xml"/><Relationship Id="rId5" Type="http://schemas.openxmlformats.org/officeDocument/2006/relationships/image" Target="../media/image11.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8.xml"/><Relationship Id="rId7"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1.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31.xml"/><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45.png"/><Relationship Id="rId11" Type="http://schemas.openxmlformats.org/officeDocument/2006/relationships/image" Target="../media/image11.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11.png"/><Relationship Id="rId5" Type="http://schemas.openxmlformats.org/officeDocument/2006/relationships/image" Target="../media/image51.png"/><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1.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1.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1.png"/><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notesSlide" Target="../notesSlides/notesSlide36.xml"/><Relationship Id="rId7" Type="http://schemas.openxmlformats.org/officeDocument/2006/relationships/image" Target="../media/image57.jpeg"/><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image" Target="../media/image56.jpeg"/><Relationship Id="rId11" Type="http://schemas.openxmlformats.org/officeDocument/2006/relationships/image" Target="../media/image60.png"/><Relationship Id="rId5" Type="http://schemas.openxmlformats.org/officeDocument/2006/relationships/image" Target="../media/image55.jpeg"/><Relationship Id="rId10" Type="http://schemas.openxmlformats.org/officeDocument/2006/relationships/image" Target="../media/image6.jpeg"/><Relationship Id="rId4" Type="http://schemas.openxmlformats.org/officeDocument/2006/relationships/image" Target="../media/image11.png"/><Relationship Id="rId9" Type="http://schemas.openxmlformats.org/officeDocument/2006/relationships/image" Target="../media/image59.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38.xml"/><Relationship Id="rId5" Type="http://schemas.openxmlformats.org/officeDocument/2006/relationships/image" Target="../media/image61.jpeg"/><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39.xml"/><Relationship Id="rId5" Type="http://schemas.openxmlformats.org/officeDocument/2006/relationships/image" Target="../media/image62.png"/><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40.xml"/><Relationship Id="rId5" Type="http://schemas.openxmlformats.org/officeDocument/2006/relationships/image" Target="../media/image11.png"/><Relationship Id="rId4" Type="http://schemas.openxmlformats.org/officeDocument/2006/relationships/image" Target="../media/image63.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4.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42.xml"/><Relationship Id="rId6" Type="http://schemas.openxmlformats.org/officeDocument/2006/relationships/image" Target="../media/image65.png"/><Relationship Id="rId5" Type="http://schemas.openxmlformats.org/officeDocument/2006/relationships/hyperlink" Target="https://www.youtube.com/embed/fsyFzognFm0" TargetMode="External"/><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42.xml"/><Relationship Id="rId7" Type="http://schemas.openxmlformats.org/officeDocument/2006/relationships/image" Target="../media/image68.png"/><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11.png"/><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70.png"/></Relationships>
</file>

<file path=ppt/slides/_rels/slide4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43.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4.jp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98612" y="5112309"/>
            <a:ext cx="12290612" cy="19504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Apprentices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5A8A60BF-92E9-4EE3-8F81-7918B7BD1A10}"/>
              </a:ext>
            </a:extLst>
          </p:cNvPr>
          <p:cNvSpPr txBox="1"/>
          <p:nvPr/>
        </p:nvSpPr>
        <p:spPr>
          <a:xfrm>
            <a:off x="10930114" y="3718862"/>
            <a:ext cx="1115582"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46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15B2C72-5C35-4D2A-BF5E-FAA5A3668DD2}"/>
              </a:ext>
            </a:extLst>
          </p:cNvPr>
          <p:cNvPicPr>
            <a:picLocks noChangeAspect="1"/>
          </p:cNvPicPr>
          <p:nvPr/>
        </p:nvPicPr>
        <p:blipFill>
          <a:blip r:embed="rId8"/>
          <a:stretch>
            <a:fillRect/>
          </a:stretch>
        </p:blipFill>
        <p:spPr>
          <a:xfrm>
            <a:off x="10227270" y="5630652"/>
            <a:ext cx="1581371" cy="1133633"/>
          </a:xfrm>
          <a:prstGeom prst="rect">
            <a:avLst/>
          </a:prstGeom>
        </p:spPr>
      </p:pic>
      <p:pic>
        <p:nvPicPr>
          <p:cNvPr id="14" name="Picture 2" descr="Flag of Canada - Wikipedia">
            <a:extLst>
              <a:ext uri="{FF2B5EF4-FFF2-40B4-BE49-F238E27FC236}">
                <a16:creationId xmlns:a16="http://schemas.microsoft.com/office/drawing/2014/main" id="{CA0D0938-2C27-48B5-B22A-7727065D9D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6983" y="5903004"/>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4B7EBB7D-095F-44E8-A5BE-7E49AB73F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4D41014E-BB9C-4A8E-876A-7517A418D63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C6AD8EAA-6C30-4D67-967C-809F692A5FC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3" name="Picture 2">
            <a:extLst>
              <a:ext uri="{FF2B5EF4-FFF2-40B4-BE49-F238E27FC236}">
                <a16:creationId xmlns:a16="http://schemas.microsoft.com/office/drawing/2014/main" id="{7F2FD4A4-790F-45B4-80BC-D2609109E5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6E7510BA-F741-4A0B-8836-E36C8273034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56131847-7B11-4C79-BB4D-9A1DD0A6667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4" name="Picture 2" descr="Flag of Canada - Wikipedia">
            <a:extLst>
              <a:ext uri="{FF2B5EF4-FFF2-40B4-BE49-F238E27FC236}">
                <a16:creationId xmlns:a16="http://schemas.microsoft.com/office/drawing/2014/main" id="{353293F0-127C-497F-802A-2938ADB551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54725965-7E61-46ED-B513-8F88E2F797E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IUPAT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4C5F5BAD-F120-42F6-83F2-2360F789710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Footer Placeholder 1">
            <a:extLst>
              <a:ext uri="{FF2B5EF4-FFF2-40B4-BE49-F238E27FC236}">
                <a16:creationId xmlns:a16="http://schemas.microsoft.com/office/drawing/2014/main" id="{EC9370AD-A03A-4BCD-AF9D-FE5EEAD610A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Canadian Total </a:t>
            </a:r>
            <a:r>
              <a:rPr lang="en-CA" dirty="0"/>
              <a:t>Active Members 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0CC60A96-E8C1-4B19-8663-A3064914949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46 </a:t>
            </a:r>
            <a:r>
              <a:rPr lang="en-CA" dirty="0"/>
              <a:t>Membership Trend</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AE4071D-9A47-42CA-B3CA-8224B04FB27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8" name="Picture 7">
            <a:extLst>
              <a:ext uri="{FF2B5EF4-FFF2-40B4-BE49-F238E27FC236}">
                <a16:creationId xmlns:a16="http://schemas.microsoft.com/office/drawing/2014/main" id="{F5C113D5-B5FE-4019-8467-2ADEE82C605D}"/>
              </a:ext>
            </a:extLst>
          </p:cNvPr>
          <p:cNvPicPr>
            <a:picLocks noChangeAspect="1"/>
          </p:cNvPicPr>
          <p:nvPr/>
        </p:nvPicPr>
        <p:blipFill rotWithShape="1">
          <a:blip r:embed="rId5">
            <a:extLst>
              <a:ext uri="{28A0092B-C50C-407E-A947-70E740481C1C}">
                <a14:useLocalDpi xmlns:a14="http://schemas.microsoft.com/office/drawing/2010/main" val="0"/>
              </a:ext>
            </a:extLst>
          </a:blip>
          <a:srcRect l="3832" t="93040" r="3028" b="2191"/>
          <a:stretch/>
        </p:blipFill>
        <p:spPr>
          <a:xfrm>
            <a:off x="2593910" y="5766318"/>
            <a:ext cx="7375908" cy="234468"/>
          </a:xfrm>
          <a:prstGeom prst="rect">
            <a:avLst/>
          </a:prstGeom>
        </p:spPr>
      </p:pic>
      <p:grpSp>
        <p:nvGrpSpPr>
          <p:cNvPr id="9" name="Group 8">
            <a:extLst>
              <a:ext uri="{FF2B5EF4-FFF2-40B4-BE49-F238E27FC236}">
                <a16:creationId xmlns:a16="http://schemas.microsoft.com/office/drawing/2014/main" id="{9A62B6EE-768B-4B02-ADA4-9BE55C32A8AE}"/>
              </a:ext>
            </a:extLst>
          </p:cNvPr>
          <p:cNvGrpSpPr/>
          <p:nvPr/>
        </p:nvGrpSpPr>
        <p:grpSpPr>
          <a:xfrm>
            <a:off x="1947070" y="857214"/>
            <a:ext cx="7957352" cy="5268267"/>
            <a:chOff x="1947070" y="857214"/>
            <a:chExt cx="7957352" cy="5268267"/>
          </a:xfrm>
        </p:grpSpPr>
        <p:pic>
          <p:nvPicPr>
            <p:cNvPr id="11" name="Picture 10">
              <a:extLst>
                <a:ext uri="{FF2B5EF4-FFF2-40B4-BE49-F238E27FC236}">
                  <a16:creationId xmlns:a16="http://schemas.microsoft.com/office/drawing/2014/main" id="{699276A0-BF71-4D3E-A055-3BB2DBD9816E}"/>
                </a:ext>
              </a:extLst>
            </p:cNvPr>
            <p:cNvPicPr>
              <a:picLocks noChangeAspect="1"/>
            </p:cNvPicPr>
            <p:nvPr/>
          </p:nvPicPr>
          <p:blipFill rotWithShape="1">
            <a:blip r:embed="rId6">
              <a:extLst>
                <a:ext uri="{28A0092B-C50C-407E-A947-70E740481C1C}">
                  <a14:useLocalDpi xmlns:a14="http://schemas.microsoft.com/office/drawing/2010/main" val="0"/>
                </a:ext>
              </a:extLst>
            </a:blip>
            <a:srcRect t="1711" b="10926"/>
            <a:stretch/>
          </p:blipFill>
          <p:spPr>
            <a:xfrm>
              <a:off x="1947070" y="857214"/>
              <a:ext cx="7957352" cy="5044822"/>
            </a:xfrm>
            <a:prstGeom prst="rect">
              <a:avLst/>
            </a:prstGeom>
          </p:spPr>
        </p:pic>
        <p:pic>
          <p:nvPicPr>
            <p:cNvPr id="12" name="Picture 11">
              <a:extLst>
                <a:ext uri="{FF2B5EF4-FFF2-40B4-BE49-F238E27FC236}">
                  <a16:creationId xmlns:a16="http://schemas.microsoft.com/office/drawing/2014/main" id="{A2ABBD6D-1B92-4EBB-B5E4-AF611BCF8010}"/>
                </a:ext>
              </a:extLst>
            </p:cNvPr>
            <p:cNvPicPr>
              <a:picLocks noChangeAspect="1"/>
            </p:cNvPicPr>
            <p:nvPr/>
          </p:nvPicPr>
          <p:blipFill rotWithShape="1">
            <a:blip r:embed="rId5">
              <a:extLst>
                <a:ext uri="{28A0092B-C50C-407E-A947-70E740481C1C}">
                  <a14:useLocalDpi xmlns:a14="http://schemas.microsoft.com/office/drawing/2010/main" val="0"/>
                </a:ext>
              </a:extLst>
            </a:blip>
            <a:srcRect l="3832" t="93040" r="3028" b="2191"/>
            <a:stretch/>
          </p:blipFill>
          <p:spPr>
            <a:xfrm>
              <a:off x="2510780" y="5891013"/>
              <a:ext cx="7375908" cy="234468"/>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45A6AC3-4C8B-481A-AAFE-6317B060F20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D2AE524-ACB8-4649-BB21-92E031D775F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F22AFF1A-9F3E-4C63-9C91-F3319759577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7EB4955-87AC-4A74-A0CB-04CFF724C38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5CFAFC53-940C-49B2-B3D8-7F55D43D649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4C94DCD-6264-439E-B448-8ED7DFFA7FF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C6959972-44DF-49F2-B2EF-EBF5ECC1B9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A8020765-1949-4EDE-9D2D-85EDC6CE5C8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1056 Building Union Power - Apprentices</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7821F9D6-4354-4489-A7F9-0A0DE9D59C7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24A40178-BB91-4B8E-AF5D-CD3E3102B3B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BD8F3B6-A534-4387-8407-C063A4026F4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84E23308-BEA1-416E-AE17-4E44AD54344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Why Apprentices </a:t>
            </a:r>
            <a:r>
              <a:rPr lang="en-US" dirty="0"/>
              <a:t>Matter</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79732F11-1094-4842-9CDB-B1218A19EBEA}"/>
              </a:ext>
            </a:extLst>
          </p:cNvPr>
          <p:cNvSpPr txBox="1"/>
          <p:nvPr/>
        </p:nvSpPr>
        <p:spPr>
          <a:xfrm>
            <a:off x="2824390" y="4728031"/>
            <a:ext cx="7176735" cy="2308324"/>
          </a:xfrm>
          <a:prstGeom prst="rect">
            <a:avLst/>
          </a:prstGeom>
          <a:noFill/>
        </p:spPr>
        <p:txBody>
          <a:bodyPr wrap="square">
            <a:spAutoFit/>
          </a:bodyPr>
          <a:lstStyle/>
          <a:p>
            <a:pPr rtl="0">
              <a:spcBef>
                <a:spcPts val="0"/>
              </a:spcBef>
              <a:spcAft>
                <a:spcPts val="0"/>
              </a:spcAft>
            </a:pP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are the </a:t>
            </a:r>
            <a:r>
              <a:rPr lang="en-U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FUTURE</a:t>
            </a: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our Union.</a:t>
            </a: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our Union at the jobsite.</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bring a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FRESH PERSPECTIVE</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What Does it Mean </a:t>
            </a:r>
            <a:r>
              <a:rPr lang="en-US" dirty="0"/>
              <a:t>to be in a Union?</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650692"/>
            <a:ext cx="10462476" cy="1154162"/>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Showing up</a:t>
            </a:r>
            <a:r>
              <a:rPr lang="en-US" sz="2300" b="0" i="0" u="none" strike="noStrike" dirty="0">
                <a:solidFill>
                  <a:srgbClr val="000000"/>
                </a:solidFill>
                <a:effectLst/>
                <a:latin typeface="Open Sans" panose="020B0606030504020204" pitchFamily="34" charset="0"/>
              </a:rPr>
              <a:t>, working safely, and bringing skill to every job.</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Having each other’s backs</a:t>
            </a:r>
            <a:r>
              <a:rPr lang="en-US" sz="2300" b="0" i="0" u="none" strike="noStrike" dirty="0">
                <a:solidFill>
                  <a:srgbClr val="000000"/>
                </a:solidFill>
                <a:effectLst/>
                <a:latin typeface="Open Sans" panose="020B0606030504020204" pitchFamily="34" charset="0"/>
              </a:rPr>
              <a:t>—taking care of </a:t>
            </a:r>
            <a:r>
              <a:rPr lang="en-US" sz="2300" b="1" i="0" u="none" strike="noStrike" dirty="0">
                <a:solidFill>
                  <a:schemeClr val="bg1">
                    <a:lumMod val="95000"/>
                  </a:schemeClr>
                </a:solidFill>
                <a:effectLst/>
                <a:latin typeface="Open Sans" panose="020B0606030504020204" pitchFamily="34" charset="0"/>
              </a:rPr>
              <a:t>your brothers &amp;  sisters</a:t>
            </a:r>
            <a:r>
              <a:rPr lang="en-US" sz="2300" b="0" i="0" u="none" strike="noStrike" dirty="0">
                <a:solidFill>
                  <a:schemeClr val="bg1">
                    <a:lumMod val="95000"/>
                  </a:schemeClr>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Looking out for one another</a:t>
            </a:r>
            <a:r>
              <a:rPr lang="en-US" sz="2300" b="0" i="0" u="none" strike="noStrike" dirty="0">
                <a:solidFill>
                  <a:srgbClr val="000000"/>
                </a:solidFill>
                <a:effectLst/>
                <a:latin typeface="Open Sans" panose="020B0606030504020204" pitchFamily="34" charset="0"/>
              </a:rPr>
              <a:t>, because we’re stronger together.</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Labor </a:t>
            </a:r>
            <a:r>
              <a:rPr lang="en-CA" dirty="0"/>
              <a:t>Movement</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830997"/>
          </a:xfrm>
          <a:prstGeom prst="rect">
            <a:avLst/>
          </a:prstGeom>
          <a:noFill/>
        </p:spPr>
        <p:txBody>
          <a:bodyPr wrap="square">
            <a:spAutoFit/>
          </a:bodyPr>
          <a:lstStyle/>
          <a:p>
            <a:pPr algn="ctr" rtl="0">
              <a:spcBef>
                <a:spcPts val="0"/>
              </a:spcBef>
              <a:spcAft>
                <a:spcPts val="0"/>
              </a:spcAft>
            </a:pPr>
            <a:r>
              <a:rPr lang="en-US" sz="2400" b="1" i="0" u="none" strike="noStrike" dirty="0">
                <a:solidFill>
                  <a:srgbClr val="000000"/>
                </a:solidFill>
                <a:effectLst/>
                <a:latin typeface="Open Sans" panose="020B0606030504020204" pitchFamily="34" charset="0"/>
              </a:rPr>
              <a:t>You’re part of a powerful movement-</a:t>
            </a:r>
            <a:r>
              <a:rPr lang="en-US" sz="2400" b="1" i="0" u="none" strike="noStrike" dirty="0">
                <a:solidFill>
                  <a:schemeClr val="bg1">
                    <a:lumMod val="95000"/>
                  </a:schemeClr>
                </a:solidFill>
                <a:effectLst/>
                <a:latin typeface="Open Sans" panose="020B0606030504020204" pitchFamily="34" charset="0"/>
              </a:rPr>
              <a:t>the Labor Movement! </a:t>
            </a:r>
            <a:br>
              <a:rPr lang="en-US" sz="2400" b="1" dirty="0"/>
            </a:b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825419D-DAD1-49E5-A6F5-AE0790A802E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Homepage | DC36">
            <a:extLst>
              <a:ext uri="{FF2B5EF4-FFF2-40B4-BE49-F238E27FC236}">
                <a16:creationId xmlns:a16="http://schemas.microsoft.com/office/drawing/2014/main" id="{16366417-764A-4295-AA92-1878D3AA649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Tree>
    <p:custDataLst>
      <p:tags r:id="rId1"/>
    </p:custDataLst>
    <p:extLst>
      <p:ext uri="{BB962C8B-B14F-4D97-AF65-F5344CB8AC3E}">
        <p14:creationId xmlns:p14="http://schemas.microsoft.com/office/powerpoint/2010/main" val="1514061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Union </a:t>
            </a:r>
            <a:r>
              <a:rPr lang="en-CA" dirty="0"/>
              <a:t>Rights</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B374C97D-B95D-4D99-961B-03D8E847EA4B}"/>
              </a:ext>
            </a:extLst>
          </p:cNvPr>
          <p:cNvSpPr txBox="1"/>
          <p:nvPr/>
        </p:nvSpPr>
        <p:spPr>
          <a:xfrm>
            <a:off x="7229521" y="1400626"/>
            <a:ext cx="4288221" cy="3877985"/>
          </a:xfrm>
          <a:prstGeom prst="rect">
            <a:avLst/>
          </a:prstGeom>
          <a:noFill/>
        </p:spPr>
        <p:txBody>
          <a:bodyPr wrap="square">
            <a:spAutoFit/>
          </a:bodyPr>
          <a:lstStyle/>
          <a:p>
            <a:pPr algn="ctr" rtl="0">
              <a:spcBef>
                <a:spcPts val="0"/>
              </a:spcBef>
              <a:spcAft>
                <a:spcPts val="0"/>
              </a:spcAft>
            </a:pPr>
            <a:r>
              <a:rPr lang="en-US" sz="2600" b="0" i="0" u="none" strike="noStrike" dirty="0">
                <a:effectLst/>
                <a:latin typeface="Open Sans" panose="020B0606030504020204" pitchFamily="34" charset="0"/>
              </a:rPr>
              <a:t>What is a </a:t>
            </a:r>
            <a:r>
              <a:rPr lang="en-US" sz="2600" b="1" i="0" u="none" strike="noStrike" dirty="0">
                <a:effectLst/>
                <a:latin typeface="Open Sans" panose="020B0606030504020204" pitchFamily="34" charset="0"/>
              </a:rPr>
              <a:t>Collective Bargaining Agreement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It is our </a:t>
            </a:r>
            <a:r>
              <a:rPr lang="en-US" sz="2400" b="1" i="0" u="none" strike="noStrike" dirty="0">
                <a:solidFill>
                  <a:schemeClr val="bg1"/>
                </a:solidFill>
                <a:effectLst/>
                <a:latin typeface="Open Sans" panose="020B0606030504020204" pitchFamily="34" charset="0"/>
              </a:rPr>
              <a:t>power in writing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Nothing is handed to us—</a:t>
            </a:r>
            <a:r>
              <a:rPr lang="en-US" sz="2400" b="1" i="0" u="none" strike="noStrike" dirty="0">
                <a:solidFill>
                  <a:schemeClr val="bg1"/>
                </a:solidFill>
                <a:effectLst/>
                <a:latin typeface="Open Sans" panose="020B0606030504020204" pitchFamily="34" charset="0"/>
              </a:rPr>
              <a:t>everything we have comes from bargaining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Our CBA reflects </a:t>
            </a:r>
            <a:r>
              <a:rPr lang="en-US" sz="2400" b="1" i="0" u="none" strike="noStrike" dirty="0">
                <a:solidFill>
                  <a:schemeClr val="bg1"/>
                </a:solidFill>
                <a:effectLst/>
                <a:latin typeface="Open Sans" panose="020B0606030504020204" pitchFamily="34" charset="0"/>
              </a:rPr>
              <a:t>generations of struggle</a:t>
            </a:r>
            <a:r>
              <a:rPr lang="en-US" sz="2400" b="0" i="0" u="none" strike="noStrike" dirty="0">
                <a:effectLst/>
                <a:latin typeface="Open Sans" panose="020B0606030504020204" pitchFamily="34" charset="0"/>
              </a:rPr>
              <a:t>.</a:t>
            </a: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en-US" sz="1400" i="1" dirty="0"/>
              <a:t>Members of LU2012 on the ratification of their historic Collective Bargaining Agreement between the Members and Contractors of Kansas City</a:t>
            </a:r>
            <a:endParaRPr lang="en-CA" sz="1400" i="1" dirty="0"/>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Apprentice </a:t>
            </a:r>
            <a:r>
              <a:rPr lang="en-CA" dirty="0"/>
              <a:t>Workshop</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7" name="Picture 16">
            <a:extLst>
              <a:ext uri="{FF2B5EF4-FFF2-40B4-BE49-F238E27FC236}">
                <a16:creationId xmlns:a16="http://schemas.microsoft.com/office/drawing/2014/main" id="{CFD05539-D51A-4A52-8B23-1AE7BC658E44}"/>
              </a:ext>
            </a:extLst>
          </p:cNvPr>
          <p:cNvPicPr>
            <a:picLocks noChangeAspect="1"/>
          </p:cNvPicPr>
          <p:nvPr/>
        </p:nvPicPr>
        <p:blipFill>
          <a:blip r:embed="rId5"/>
          <a:stretch>
            <a:fillRect/>
          </a:stretch>
        </p:blipFill>
        <p:spPr>
          <a:xfrm>
            <a:off x="734735" y="1562377"/>
            <a:ext cx="10708109" cy="325596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A58B1E3F-3D25-4893-A3A9-6484614A237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a:t>Message</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7" name="Rectangle 6">
            <a:extLst>
              <a:ext uri="{FF2B5EF4-FFF2-40B4-BE49-F238E27FC236}">
                <a16:creationId xmlns:a16="http://schemas.microsoft.com/office/drawing/2014/main" id="{CD4DD819-3F84-42E8-A1F9-435684295205}"/>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a:hlinkClick r:id="rId5"/>
            <a:extLst>
              <a:ext uri="{FF2B5EF4-FFF2-40B4-BE49-F238E27FC236}">
                <a16:creationId xmlns:a16="http://schemas.microsoft.com/office/drawing/2014/main" id="{67200DB4-506F-4459-8933-CFFBB5960273}"/>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BFB7542B-73F4-4209-98DA-B849A5A23F4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49CBCBD-6548-4175-B6AB-F7F856D499A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FE83123A-3CD8-483E-A08A-1C80507A9E5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4" name="Picture 2">
            <a:extLst>
              <a:ext uri="{FF2B5EF4-FFF2-40B4-BE49-F238E27FC236}">
                <a16:creationId xmlns:a16="http://schemas.microsoft.com/office/drawing/2014/main" id="{F1C3C1DF-EC0D-42FC-A23F-10EFABA382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DE62E606-1822-469F-9525-102DF932036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6" name="Footer Placeholder 1">
            <a:extLst>
              <a:ext uri="{FF2B5EF4-FFF2-40B4-BE49-F238E27FC236}">
                <a16:creationId xmlns:a16="http://schemas.microsoft.com/office/drawing/2014/main" id="{FF38834C-750E-442A-B0BD-2567BF95ACE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7073</TotalTime>
  <Words>9966</Words>
  <Application>Microsoft Office PowerPoint</Application>
  <PresentationFormat>Widescreen</PresentationFormat>
  <Paragraphs>658</Paragraphs>
  <Slides>43</Slides>
  <Notes>43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US Market Share - 1940</vt:lpstr>
      <vt:lpstr>US Market Share - 1940</vt:lpstr>
      <vt:lpstr>Canadian Market Share - 1940</vt:lpstr>
      <vt:lpstr>Canadian Market Share - 1940</vt:lpstr>
      <vt:lpstr>US Market Share - 2024</vt:lpstr>
      <vt:lpstr>US Market Share - 2024</vt:lpstr>
      <vt:lpstr>Canadian Market Share - 2024</vt:lpstr>
      <vt:lpstr>Canadian Market Share - 2024</vt:lpstr>
      <vt:lpstr>Trend of Total IUPAT Membership</vt:lpstr>
      <vt:lpstr>Percentage of Construction Workers Belonging to Unions in the U.S.</vt:lpstr>
      <vt:lpstr>Canadian Total Active Members 1984-2024</vt:lpstr>
      <vt:lpstr>District Council  46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Why Apprentices Matter</vt:lpstr>
      <vt:lpstr>What Does it Mean to be in a Union?</vt:lpstr>
      <vt:lpstr>Labor Movement</vt:lpstr>
      <vt:lpstr>Union Rights</vt:lpstr>
      <vt:lpstr>Apprentice Workshop</vt:lpstr>
      <vt:lpstr>Phase 4: Building Power</vt:lpstr>
      <vt:lpstr>PowerPoint Presentation</vt:lpstr>
      <vt:lpstr>GP’s Message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303</cp:revision>
  <dcterms:created xsi:type="dcterms:W3CDTF">2024-09-19T19:34:13Z</dcterms:created>
  <dcterms:modified xsi:type="dcterms:W3CDTF">2025-12-04T16:47:40Z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