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99" r:id="rId11"/>
    <p:sldId id="400" r:id="rId12"/>
    <p:sldId id="366" r:id="rId13"/>
    <p:sldId id="403" r:id="rId14"/>
    <p:sldId id="405" r:id="rId15"/>
    <p:sldId id="406" r:id="rId16"/>
    <p:sldId id="407" r:id="rId17"/>
    <p:sldId id="401" r:id="rId18"/>
    <p:sldId id="364" r:id="rId19"/>
    <p:sldId id="365" r:id="rId20"/>
    <p:sldId id="402" r:id="rId21"/>
    <p:sldId id="363" r:id="rId22"/>
    <p:sldId id="330" r:id="rId23"/>
    <p:sldId id="290" r:id="rId24"/>
    <p:sldId id="339" r:id="rId25"/>
    <p:sldId id="340" r:id="rId26"/>
    <p:sldId id="342" r:id="rId27"/>
    <p:sldId id="294" r:id="rId28"/>
    <p:sldId id="331" r:id="rId29"/>
    <p:sldId id="368" r:id="rId30"/>
    <p:sldId id="383" r:id="rId31"/>
    <p:sldId id="384" r:id="rId32"/>
    <p:sldId id="385" r:id="rId33"/>
    <p:sldId id="386" r:id="rId34"/>
    <p:sldId id="387" r:id="rId35"/>
    <p:sldId id="388" r:id="rId36"/>
    <p:sldId id="389" r:id="rId37"/>
    <p:sldId id="394" r:id="rId38"/>
    <p:sldId id="395" r:id="rId39"/>
    <p:sldId id="393" r:id="rId40"/>
    <p:sldId id="396" r:id="rId41"/>
    <p:sldId id="397" r:id="rId42"/>
    <p:sldId id="390" r:id="rId43"/>
    <p:sldId id="391" r:id="rId44"/>
    <p:sldId id="398"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61634" autoAdjust="0"/>
  </p:normalViewPr>
  <p:slideViewPr>
    <p:cSldViewPr snapToGrid="0" showGuides="1">
      <p:cViewPr varScale="1">
        <p:scale>
          <a:sx n="65" d="100"/>
          <a:sy n="65" d="100"/>
        </p:scale>
        <p:origin x="126" y="15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2025-09-22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39’s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38</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9/22/2025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8.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31.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5.png"/><Relationship Id="rId11" Type="http://schemas.openxmlformats.org/officeDocument/2006/relationships/image" Target="../media/image11.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1.pn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notesSlide" Target="../notesSlides/notesSlide36.xml"/><Relationship Id="rId7" Type="http://schemas.openxmlformats.org/officeDocument/2006/relationships/image" Target="../media/image57.jpeg"/><Relationship Id="rId12" Type="http://schemas.openxmlformats.org/officeDocument/2006/relationships/image" Target="../media/image61.jpe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56.jpeg"/><Relationship Id="rId11" Type="http://schemas.openxmlformats.org/officeDocument/2006/relationships/image" Target="../media/image60.png"/><Relationship Id="rId5" Type="http://schemas.openxmlformats.org/officeDocument/2006/relationships/image" Target="../media/image55.jpeg"/><Relationship Id="rId10" Type="http://schemas.openxmlformats.org/officeDocument/2006/relationships/image" Target="../media/image6.jpeg"/><Relationship Id="rId4" Type="http://schemas.openxmlformats.org/officeDocument/2006/relationships/image" Target="../media/image11.png"/><Relationship Id="rId9"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62.jpe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63.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64.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5.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66.png"/><Relationship Id="rId5" Type="http://schemas.openxmlformats.org/officeDocument/2006/relationships/hyperlink" Target="https://www.youtube.com/embed/fsyFzognFm0" TargetMode="Externa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5.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CA0D0938-2C27-48B5-B22A-7727065D9D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4D41014E-BB9C-4A8E-876A-7517A418D6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C6AD8EAA-6C30-4D67-967C-809F692A5FC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6E7510BA-F741-4A0B-8836-E36C8273034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56131847-7B11-4C79-BB4D-9A1DD0A6667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54725965-7E61-46ED-B513-8F88E2F797E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IUPAT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EC9370AD-A03A-4BCD-AF9D-FE5EEAD610A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0CC60A96-E8C1-4B19-8663-A306491494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39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3" name="Picture 2">
            <a:extLst>
              <a:ext uri="{FF2B5EF4-FFF2-40B4-BE49-F238E27FC236}">
                <a16:creationId xmlns:a16="http://schemas.microsoft.com/office/drawing/2014/main" id="{13E5283C-77F6-41EF-90A6-0CA73FEF034B}"/>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8" name="Picture 7">
            <a:extLst>
              <a:ext uri="{FF2B5EF4-FFF2-40B4-BE49-F238E27FC236}">
                <a16:creationId xmlns:a16="http://schemas.microsoft.com/office/drawing/2014/main" id="{F5C113D5-B5FE-4019-8467-2ADEE82C605D}"/>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Building Union Power - Apprentices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omepage | DC36">
            <a:extLst>
              <a:ext uri="{FF2B5EF4-FFF2-40B4-BE49-F238E27FC236}">
                <a16:creationId xmlns:a16="http://schemas.microsoft.com/office/drawing/2014/main" id="{16366417-764A-4295-AA92-1878D3AA64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7" name="Picture 2" descr="IUPAT District Council 39 Atlantic Canada - Home">
            <a:extLst>
              <a:ext uri="{FF2B5EF4-FFF2-40B4-BE49-F238E27FC236}">
                <a16:creationId xmlns:a16="http://schemas.microsoft.com/office/drawing/2014/main" id="{E929623F-8614-4D2A-B550-CA6CA30B6218}"/>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1906" y="164489"/>
            <a:ext cx="802692" cy="12720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FE83123A-3CD8-483E-A08A-1C80507A9E5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DE62E606-1822-469F-9525-102DF932036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FF38834C-750E-442A-B0BD-2567BF95ACE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7062</TotalTime>
  <Words>9895</Words>
  <Application>Microsoft Office PowerPoint</Application>
  <PresentationFormat>Widescreen</PresentationFormat>
  <Paragraphs>645</Paragraphs>
  <Slides>42</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IUPAT Membership</vt:lpstr>
      <vt:lpstr>Percentage of Construction Workers Belonging to Unions in the U.S.</vt:lpstr>
      <vt:lpstr>Canadian Total Active Members 1984-2024</vt:lpstr>
      <vt:lpstr>District Council  39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300</cp:revision>
  <dcterms:created xsi:type="dcterms:W3CDTF">2024-09-19T19:34:13Z</dcterms:created>
  <dcterms:modified xsi:type="dcterms:W3CDTF">2025-09-22T13:41:49Z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