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10" r:id="rId21"/>
    <p:sldId id="402" r:id="rId22"/>
    <p:sldId id="363"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4" r:id="rId39"/>
    <p:sldId id="395" r:id="rId40"/>
    <p:sldId id="393" r:id="rId41"/>
    <p:sldId id="396" r:id="rId42"/>
    <p:sldId id="397" r:id="rId43"/>
    <p:sldId id="390" r:id="rId44"/>
    <p:sldId id="391" r:id="rId45"/>
    <p:sldId id="409"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69659" autoAdjust="0"/>
  </p:normalViewPr>
  <p:slideViewPr>
    <p:cSldViewPr snapToGrid="0" showGuides="1">
      <p:cViewPr varScale="1">
        <p:scale>
          <a:sx n="57" d="100"/>
          <a:sy n="57" d="100"/>
        </p:scale>
        <p:origin x="1032" y="9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38.</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Donnez les moyens à nos apprentis. Honorez leur rôle au sein de notre syndicat. N'hésitez pas à ajouter un message personnel pour qu'ils se sentent pleinement intégrés.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Soutenez nos apprentis en reconnaissant leur rôle essentiel dans la construction de l'avenir de notre syndicat. Les messages suivants sont essentiels pour qu'ils se sentent vus, entendus et inspirés à participer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êtes l'avenir de notre syndicat. En tant que futurs leaders et travailleurs visionnaires, votre énergie, votre voix et votre engagement sont essentiels à notre survie et à l'accroissement de notre part de marché. Vous n'êtes pas seulement une composante de l'avenir, vous êtes indispensables au présent.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représentez notre syndicat sur les lieux de travail. Chaque fois que vous vous présentez au travail, vous portez la fierté et la responsabilité de représenter non seulement vous-mêmes, mais aussi toute la famille syndicale.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apportez un regard neuf. Votre maîtrise des technologies et votre perspective unique remettent en question nos idées et stratégies traditionnelles. Cela permet à notre syndicat de s'adapter à l'évolution du monde. En partageant vos idées et en réinventant les traditions, vous aidez également les dirigeants à évoluer et à s'adapter.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Abordez également le potentiel de développement personnel. Hier et aujourd'hui, vous posiez peut-être simplement des plinthes ou du vinyle. Mais demain ? Vous dirigerez le chantier, encadrerez des équipes et formerez la prochaine génération. Chaque tâche que vous accomplissez aujourd'hui contribue à développer les compétences dont vous aurez besoin pour diriger plus tard. Mentors et mentorés, insistez sur l'importance de l'apprentissage mutuel et sur la productivité et la cohésion accrues des chantiers lorsque les ouvriers qualifiés et les apprentis apprennent les uns des autres.</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QUESTION : Que signifie être syndiqué ? Cela signifie être présent, travailler en toute sécurité et mettre ses compétences au service de chaque tâche. Cela signifie se soutenir mutuellement, prendre soin de ses collègues, au travail comme ailleurs. Cela signifie veiller les uns sur les autres, car ensemble, nous sommes plus forts.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DONNEZ des exemples de solidarité concrète sur le chantier ou de la façon dont les membres du syndicat s’entraident.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1 : Les heures supplémentaires sont proposées, mais ne sont pas accessibles à tous les employés. J’ai personnellement vu des collègues les refuser afin de laisser la place à ceux qui en avaient davantage besoin (achat d’une maison, naissance d’un enfant, etc.). N’hésitez pas à partager votre propre exemple.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2 : Problèmes de santé mentale, se confier à un collègue, donner des directives et accéder aux ressources appropriées.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3 : Défendre une personne, quelles que soient son origine, son identité de genre ou sa religion, pour ce qui est juste.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Demandez aux participants ce qu’ils ont observé ou entendu, de manière positive ou négative.</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Motivez vos apprentis : ils ne sont pas là que pour un simple emploi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Communiquez les messages suivants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Même si votre travail vous semble répétitif ou routinier en ce moment, vous participez à quelque chose de bien plus grand que la simple tâche du jour, et c'est une fierté.</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Vous faites partie de votre section locale, de votre comité de district, de l'IUPAT, de la NABTU et de l'AFL-CIO, qui représentent 13 millions de membres syndiqués à travers le pays. Ils construisent des hôpitaux, des ponts, développent des communautés, tout en améliorant le niveau de vie des travailleurs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Le mouvement syndical dépasse le simple cadre d'un chantier ; il est question de solidarité, de progrès et de force, et vous y jouez un rôle essentiel.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Vous bâtissez un avenir, non seulement pour vous, mais aussi pour les générations futures. Vous avez la possibilité de faire la différence, de créer de véritables opportunités et de laisser votre empreinte. C'est plus qu'un emploi. C'est votre mouvement.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QUESTION – Qu’est-ce qu’une convention collective ? C’est un accord légal qui garantit nos salaires, nos avantages sociaux, nos droits et nos conditions de travail.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Sans convention collective, les employeurs peuvent modifier les règles à leur guise. Le contrat est le seul moyen de protéger et de faire respecter ces droits.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EXPLIQUEZ les points suivants: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La convention collective est notre pouvoir écrit. Le contrat syndical est notre fondement ; sans lui, nous ne sommes que des travailleurs. Avec lui, nous sommes une force collective.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Ce qui n’est pas dans le contrat n’est pas protégé.</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Rien ne nous est donné ; tout ce que nous possédons est le fruit de la négociation. Nos salaires, nos avantages sociaux et nos pensions ne sont pas des cadeaux des employeurs ; ils existent parce que nous nous sommes battus ensemble pour les obtenir. C’est la force du syndicat.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Notre convention collective reflète des générations de luttes. Elle a été conquise, négociée et obtenue par les membres du syndicat à travers l’histoire, parfois par des grèves. Nous bénéficions de l’héritage de celles et ceux qui nous ont précédés et qui se sont battus pour des contrats solides, et nous participons aux contrats actuels et futurs. C’est notre responsabilité, en tant que membres actifs du syndicat. Illustrez vos propos par des exemples de grèves marquantes, de préférence locales ; sinon, citons la grève des travailleurs de l’automobile dans les années 30, celle des éboueurs du Tennessee, la grève de Martin Luther King, etc. Intégrez nos valeurs syndicales.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0" dirty="0">
                <a:latin typeface="+mn-lt"/>
              </a:rPr>
              <a:t>Créez un espace réservé aux besoins non satisfaits après la présentation PowerPoint.</a:t>
            </a:r>
            <a:endParaRPr lang="en-US" sz="1200" b="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Nous souhaitons recueillir l'avis des apprentis.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Avez-vous observé quelque chose, positif ou négatif, en lien avec ce dont nous venons de parler ? Qu'est-ce qui vous a particulièrement marqué et pourquoi ? Partagez vos réflexions.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MENEZ une activité de groupe (5 à 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Par petits groupes de 3 ou 4, invitez les apprentis à partager leurs exemples.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Discutez : Quel est le lien avec la formation ? Quel impact cela a-t-il eu sur eux ou sur les autres ? Quels enseignements peut-on en tirer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Encouragez une écoute respectueuse et laissez chacun s’exprimer.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Invitez des volontaires à partager avec le groupe les exemples les plus marquants ou révélateurs.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Notez quelques points clés ou enseignements au tableau.</a:t>
            </a:r>
            <a:endParaRPr lang="en-US" sz="1200"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algn="l" rtl="0" fontAlgn="base"/>
            <a:r>
              <a:rPr lang="fr-FR" b="0" i="0" u="none" strike="noStrike" dirty="0">
                <a:solidFill>
                  <a:srgbClr val="000000"/>
                </a:solidFill>
                <a:effectLst/>
                <a:latin typeface="Calibri" panose="020F0502020204030204" pitchFamily="34" charset="0"/>
              </a:rPr>
              <a:t>Visionnez la vidéo de PLAY GP : https://www.youtube.com/embed/fsyFzognFm0 (lien sur la diapositive, une nouvelle page s’ouvrira).</a:t>
            </a:r>
          </a:p>
          <a:p>
            <a:pPr algn="l" rtl="0" fontAlgn="base"/>
            <a:endParaRPr lang="fr-FR" b="0" i="0" u="none" strike="noStrike" dirty="0">
              <a:solidFill>
                <a:srgbClr val="000000"/>
              </a:solidFill>
              <a:effectLst/>
              <a:latin typeface="Calibri" panose="020F0502020204030204" pitchFamily="34" charset="0"/>
            </a:endParaRPr>
          </a:p>
          <a:p>
            <a:pPr algn="l" rtl="0" fontAlgn="base"/>
            <a:r>
              <a:rPr lang="fr-FR" b="0" i="0" u="none" strike="noStrike" dirty="0">
                <a:solidFill>
                  <a:srgbClr val="000000"/>
                </a:solidFill>
                <a:effectLst/>
                <a:latin typeface="Calibri" panose="020F0502020204030204" pitchFamily="34" charset="0"/>
              </a:rPr>
              <a:t>Créez un espace de discussion pour recueillir et traiter les besoins en suspens après la présentation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675376" y="6479127"/>
            <a:ext cx="373684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F11BD7DA-4799-46E5-A476-FE8471413DF4}"/>
              </a:ext>
            </a:extLst>
          </p:cNvPr>
          <p:cNvPicPr preferRelativeResize="0"/>
          <p:nvPr userDrawn="1"/>
        </p:nvPicPr>
        <p:blipFill>
          <a:blip r:embed="rId6">
            <a:alphaModFix/>
          </a:blip>
          <a:stretch>
            <a:fillRect/>
          </a:stretch>
        </p:blipFill>
        <p:spPr>
          <a:xfrm>
            <a:off x="5675375" y="6315996"/>
            <a:ext cx="324611" cy="476123"/>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2.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37.xml"/><Relationship Id="rId7" Type="http://schemas.openxmlformats.org/officeDocument/2006/relationships/image" Target="../media/image55.jpeg"/><Relationship Id="rId12" Type="http://schemas.openxmlformats.org/officeDocument/2006/relationships/image" Target="../media/image59.jpe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54.jpeg"/><Relationship Id="rId11" Type="http://schemas.openxmlformats.org/officeDocument/2006/relationships/image" Target="../media/image4.jpe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60.jpe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6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8.png"/><Relationship Id="rId4" Type="http://schemas.openxmlformats.org/officeDocument/2006/relationships/image" Target="../media/image62.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63.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64.png"/><Relationship Id="rId5" Type="http://schemas.openxmlformats.org/officeDocument/2006/relationships/hyperlink" Target="https://www.youtube.com/embed/fsyFzognFm0" TargetMode="Externa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63.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Apprentis</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96596" y="594390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2916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CD3E88B2-5423-4FB4-89F3-C17319F507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1CE30C2-C271-4E3A-A1C3-0BD831E806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F406EFF0-B8D0-4115-99AD-C0795A83F2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29A9F0F8-5050-4FFE-8FF0-7819D3A437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BC6B6120-3B4E-4B19-8669-63F0427D6E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CC0797CB-0C3D-46D7-8F54-C3FFC1E0300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46C33684-5637-4DF6-85B3-14030CEAAD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4" name="Footer Placeholder 1">
            <a:extLst>
              <a:ext uri="{FF2B5EF4-FFF2-40B4-BE49-F238E27FC236}">
                <a16:creationId xmlns:a16="http://schemas.microsoft.com/office/drawing/2014/main" id="{D35CADAC-FA1E-4D4C-2465-AB55647AC93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FBE2545D-84A6-4E3D-B9AD-468B4241998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38</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3F2ADF33-13D2-4708-99E7-0B1395175AA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grpSp>
        <p:nvGrpSpPr>
          <p:cNvPr id="15" name="Group 14">
            <a:extLst>
              <a:ext uri="{FF2B5EF4-FFF2-40B4-BE49-F238E27FC236}">
                <a16:creationId xmlns:a16="http://schemas.microsoft.com/office/drawing/2014/main" id="{73972CF1-E9BC-F18E-9C10-05801427257D}"/>
              </a:ext>
            </a:extLst>
          </p:cNvPr>
          <p:cNvGrpSpPr/>
          <p:nvPr/>
        </p:nvGrpSpPr>
        <p:grpSpPr>
          <a:xfrm>
            <a:off x="2304789" y="904300"/>
            <a:ext cx="7581899" cy="5221181"/>
            <a:chOff x="2304789" y="904300"/>
            <a:chExt cx="7581899" cy="5221181"/>
          </a:xfrm>
        </p:grpSpPr>
        <p:grpSp>
          <p:nvGrpSpPr>
            <p:cNvPr id="6" name="Group 5">
              <a:extLst>
                <a:ext uri="{FF2B5EF4-FFF2-40B4-BE49-F238E27FC236}">
                  <a16:creationId xmlns:a16="http://schemas.microsoft.com/office/drawing/2014/main" id="{517D1361-61CD-37D9-59B0-D2E455803A09}"/>
                </a:ext>
              </a:extLst>
            </p:cNvPr>
            <p:cNvGrpSpPr/>
            <p:nvPr/>
          </p:nvGrpSpPr>
          <p:grpSpPr>
            <a:xfrm>
              <a:off x="2304789" y="904300"/>
              <a:ext cx="7581899" cy="5221181"/>
              <a:chOff x="2304789" y="904300"/>
              <a:chExt cx="7581899" cy="5221181"/>
            </a:xfrm>
          </p:grpSpPr>
          <p:pic>
            <p:nvPicPr>
              <p:cNvPr id="7" name="Picture 6">
                <a:extLst>
                  <a:ext uri="{FF2B5EF4-FFF2-40B4-BE49-F238E27FC236}">
                    <a16:creationId xmlns:a16="http://schemas.microsoft.com/office/drawing/2014/main" id="{9623214D-CD6F-286F-6794-D11DBA60A8A8}"/>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14" name="Picture 13" descr="A graph showing the number of members&#10;&#10;AI-generated content may be incorrect.">
                <a:extLst>
                  <a:ext uri="{FF2B5EF4-FFF2-40B4-BE49-F238E27FC236}">
                    <a16:creationId xmlns:a16="http://schemas.microsoft.com/office/drawing/2014/main" id="{73715DD2-FB9C-D0F0-0F7B-9D407122D8B6}"/>
                  </a:ext>
                </a:extLst>
              </p:cNvPr>
              <p:cNvPicPr>
                <a:picLocks noChangeAspect="1"/>
              </p:cNvPicPr>
              <p:nvPr/>
            </p:nvPicPr>
            <p:blipFill>
              <a:blip r:embed="rId6">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grpSp>
        <p:sp>
          <p:nvSpPr>
            <p:cNvPr id="13" name="TextBox 12">
              <a:extLst>
                <a:ext uri="{FF2B5EF4-FFF2-40B4-BE49-F238E27FC236}">
                  <a16:creationId xmlns:a16="http://schemas.microsoft.com/office/drawing/2014/main" id="{5E807694-BDC9-4865-9190-93E67A2BD966}"/>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38 Entre 1984 et 2024</a:t>
              </a:r>
              <a:endParaRPr lang="en-CA" b="1" dirty="0"/>
            </a:p>
          </p:txBody>
        </p:sp>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64910180-61AA-4657-BB56-D79DF9F48C8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2F084058-1E7E-4FFF-9ECC-D7228B6ACA3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CB6F264-6324-46AF-959D-24845EBC44C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FF693C9A-D0F7-4A98-B5CF-648ED19273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0248F36-74A8-4FDD-84A1-85750981D0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4C5FFC3F-4EB5-4234-BD9C-41F3BD71196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B5C79B0C-6845-4E63-BF8E-716AA442806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157B7D2-92CE-4A0B-B1CA-D0B27164883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3C657832-3E37-4573-BED0-E11108BEC57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87886C7B-E981-4F98-936D-D51D08358B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1056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a:t>
            </a:r>
            <a:r>
              <a:rPr lang="en-US" b="1" dirty="0" err="1">
                <a:latin typeface="Open Sans" panose="020B0606030504020204" pitchFamily="34" charset="0"/>
                <a:ea typeface="Open Sans" panose="020B0606030504020204" pitchFamily="34" charset="0"/>
                <a:cs typeface="Open Sans" panose="020B0606030504020204" pitchFamily="34" charset="0"/>
              </a:rPr>
              <a:t>Apprentis</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CA0E2EBE-175A-4B2B-8A5F-F53CF55E842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3AAA183-AA52-41EF-A382-CE0AD80F80A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C83CECDC-C757-4E45-BD62-0B2C5832D0D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DE003724-E6E6-46E1-95E1-F4E0B998DD2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7F3D6B94-F234-4899-970A-45A8BF33176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603823D-D214-41AE-A3F8-C13D1F22A7F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FR" dirty="0">
                <a:solidFill>
                  <a:schemeClr val="bg1"/>
                </a:solidFill>
              </a:rPr>
              <a:t>Pourquoi les </a:t>
            </a:r>
            <a:r>
              <a:rPr lang="fr-FR" dirty="0"/>
              <a:t>Apprentis Sont Importants</a:t>
            </a:r>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TextBox 5">
            <a:extLst>
              <a:ext uri="{FF2B5EF4-FFF2-40B4-BE49-F238E27FC236}">
                <a16:creationId xmlns:a16="http://schemas.microsoft.com/office/drawing/2014/main" id="{79732F11-1094-4842-9CDB-B1218A19EBEA}"/>
              </a:ext>
            </a:extLst>
          </p:cNvPr>
          <p:cNvSpPr txBox="1"/>
          <p:nvPr/>
        </p:nvSpPr>
        <p:spPr>
          <a:xfrm>
            <a:off x="1175658" y="4728031"/>
            <a:ext cx="8825467" cy="1200329"/>
          </a:xfrm>
          <a:prstGeom prst="rect">
            <a:avLst/>
          </a:prstGeom>
          <a:noFill/>
        </p:spPr>
        <p:txBody>
          <a:bodyPr wrap="square">
            <a:spAutoFit/>
          </a:bodyPr>
          <a:lstStyle/>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êtes l'avenir de notre syndicat.</a:t>
            </a:r>
          </a:p>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représentez notre syndicat sur le lieu de travail.</a:t>
            </a:r>
          </a:p>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apportez un regard neuf.</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Footer Placeholder 1">
            <a:extLst>
              <a:ext uri="{FF2B5EF4-FFF2-40B4-BE49-F238E27FC236}">
                <a16:creationId xmlns:a16="http://schemas.microsoft.com/office/drawing/2014/main" id="{2EC4D1C7-3C2C-4804-A742-35C977B90B0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Que </a:t>
            </a:r>
            <a:r>
              <a:rPr lang="en-US" dirty="0" err="1">
                <a:solidFill>
                  <a:schemeClr val="bg1"/>
                </a:solidFill>
              </a:rPr>
              <a:t>Signifie</a:t>
            </a:r>
            <a:r>
              <a:rPr lang="en-US" dirty="0">
                <a:solidFill>
                  <a:schemeClr val="bg1"/>
                </a:solidFill>
              </a:rPr>
              <a:t> </a:t>
            </a:r>
            <a:r>
              <a:rPr lang="en-US" dirty="0" err="1"/>
              <a:t>être</a:t>
            </a:r>
            <a:r>
              <a:rPr lang="en-US" dirty="0"/>
              <a:t> </a:t>
            </a:r>
            <a:r>
              <a:rPr lang="en-US" dirty="0" err="1"/>
              <a:t>Syndiqué</a:t>
            </a:r>
            <a:r>
              <a:rPr lang="en-US" dirty="0"/>
              <a:t>?</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586524"/>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Être présent, travailler en toute sécurité et faire preuve de compétence dans chaque tâche.</a:t>
            </a:r>
          </a:p>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Se soutenir mutuellement, prendre soin de ses collègues.</a:t>
            </a:r>
          </a:p>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Veiller les uns sur les autres, car ensemble, nous sommes plus forts.</a:t>
            </a:r>
            <a:endParaRPr lang="en-US" sz="2300" i="0" u="none" strike="noStrike" dirty="0">
              <a:solidFill>
                <a:srgbClr val="000000"/>
              </a:solidFill>
              <a:effectLst/>
              <a:latin typeface="Open Sans" panose="020B0606030504020204" pitchFamily="34" charset="0"/>
            </a:endParaRPr>
          </a:p>
        </p:txBody>
      </p:sp>
      <p:sp>
        <p:nvSpPr>
          <p:cNvPr id="9" name="Footer Placeholder 1">
            <a:extLst>
              <a:ext uri="{FF2B5EF4-FFF2-40B4-BE49-F238E27FC236}">
                <a16:creationId xmlns:a16="http://schemas.microsoft.com/office/drawing/2014/main" id="{699B4EE4-844D-465E-9B45-A97C122105F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Mouvement</a:t>
            </a:r>
            <a:r>
              <a:rPr lang="en-CA" dirty="0">
                <a:solidFill>
                  <a:schemeClr val="bg1"/>
                </a:solidFill>
              </a:rPr>
              <a:t> </a:t>
            </a:r>
            <a:r>
              <a:rPr lang="en-CA" dirty="0" err="1"/>
              <a:t>Ouvrier</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fr-FR" sz="2400" b="1" i="0" u="none" strike="noStrike" dirty="0">
                <a:solidFill>
                  <a:srgbClr val="000000"/>
                </a:solidFill>
                <a:effectLst/>
                <a:latin typeface="Open Sans" panose="020B0606030504020204" pitchFamily="34" charset="0"/>
              </a:rPr>
              <a:t>Vous faites partie d'un mouvement </a:t>
            </a:r>
            <a:r>
              <a:rPr lang="fr-FR" sz="2400" b="1" i="0" u="none" strike="noStrike" dirty="0" err="1">
                <a:solidFill>
                  <a:srgbClr val="000000"/>
                </a:solidFill>
                <a:effectLst/>
                <a:latin typeface="Open Sans" panose="020B0606030504020204" pitchFamily="34" charset="0"/>
              </a:rPr>
              <a:t>puissant:</a:t>
            </a:r>
            <a:r>
              <a:rPr lang="fr-FR" sz="2400" b="1" i="0" u="none" strike="noStrike" dirty="0" err="1">
                <a:solidFill>
                  <a:schemeClr val="bg1"/>
                </a:solidFill>
                <a:effectLst/>
                <a:latin typeface="Open Sans" panose="020B0606030504020204" pitchFamily="34" charset="0"/>
              </a:rPr>
              <a:t>le</a:t>
            </a:r>
            <a:r>
              <a:rPr lang="fr-FR" sz="2400" b="1" i="0" u="none" strike="noStrike" dirty="0">
                <a:solidFill>
                  <a:schemeClr val="bg1"/>
                </a:solidFill>
                <a:effectLst/>
                <a:latin typeface="Open Sans" panose="020B0606030504020204" pitchFamily="34" charset="0"/>
              </a:rPr>
              <a:t> mouvement ouvrier</a:t>
            </a:r>
            <a:r>
              <a:rPr lang="fr-FR" sz="2400" b="1" i="0" u="none" strike="noStrike" dirty="0">
                <a:solidFill>
                  <a:srgbClr val="000000"/>
                </a:solidFill>
                <a:effectLst/>
                <a:latin typeface="Open Sans" panose="020B0606030504020204" pitchFamily="34" charset="0"/>
              </a:rPr>
              <a:t>!</a:t>
            </a: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1" name="Footer Placeholder 1">
            <a:extLst>
              <a:ext uri="{FF2B5EF4-FFF2-40B4-BE49-F238E27FC236}">
                <a16:creationId xmlns:a16="http://schemas.microsoft.com/office/drawing/2014/main" id="{5BB8481B-5428-4079-B97E-1BA37A250E6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pic>
        <p:nvPicPr>
          <p:cNvPr id="5" name="Picture 4">
            <a:extLst>
              <a:ext uri="{FF2B5EF4-FFF2-40B4-BE49-F238E27FC236}">
                <a16:creationId xmlns:a16="http://schemas.microsoft.com/office/drawing/2014/main" id="{9A929882-BAE5-99BB-C9F4-240A35CE4FEA}"/>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6" name="Picture 2" descr="IUPAT District Council 38 | LinkedIn">
            <a:extLst>
              <a:ext uri="{FF2B5EF4-FFF2-40B4-BE49-F238E27FC236}">
                <a16:creationId xmlns:a16="http://schemas.microsoft.com/office/drawing/2014/main" id="{89D09422-C6EF-5D04-74DD-275CE72B79AA}"/>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6200" y="239148"/>
            <a:ext cx="1135071" cy="11350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Droits </a:t>
            </a:r>
            <a:r>
              <a:rPr lang="en-CA" dirty="0" err="1"/>
              <a:t>Syndicaux</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6" name="TextBox 5">
            <a:extLst>
              <a:ext uri="{FF2B5EF4-FFF2-40B4-BE49-F238E27FC236}">
                <a16:creationId xmlns:a16="http://schemas.microsoft.com/office/drawing/2014/main" id="{B374C97D-B95D-4D99-961B-03D8E847EA4B}"/>
              </a:ext>
            </a:extLst>
          </p:cNvPr>
          <p:cNvSpPr txBox="1"/>
          <p:nvPr/>
        </p:nvSpPr>
        <p:spPr>
          <a:xfrm>
            <a:off x="7125611" y="1400626"/>
            <a:ext cx="4581479" cy="4216539"/>
          </a:xfrm>
          <a:prstGeom prst="rect">
            <a:avLst/>
          </a:prstGeom>
          <a:noFill/>
        </p:spPr>
        <p:txBody>
          <a:bodyPr wrap="square">
            <a:spAutoFit/>
          </a:bodyPr>
          <a:lstStyle/>
          <a:p>
            <a:pPr rtl="0">
              <a:spcBef>
                <a:spcPts val="0"/>
              </a:spcBef>
              <a:spcAft>
                <a:spcPts val="0"/>
              </a:spcAft>
            </a:pPr>
            <a:r>
              <a:rPr lang="fr-FR" sz="2600" b="0" i="0" u="none" strike="noStrike" dirty="0">
                <a:effectLst/>
                <a:latin typeface="Open Sans" panose="020B0606030504020204" pitchFamily="34" charset="0"/>
              </a:rPr>
              <a:t>Qu'est-ce qu'une convention collective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Notre force réside dans l'écriture.</a:t>
            </a: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Rien ne nous est donné ; tout ce que nous possédons est le fruit de la négociation.</a:t>
            </a: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Notre convention collective est le reflet de générations de lutte.</a:t>
            </a:r>
            <a:endParaRPr lang="en-US" sz="2400" b="0" i="0" u="none" strike="noStrike" dirty="0">
              <a:effectLst/>
              <a:latin typeface="Open Sans" panose="020B0606030504020204" pitchFamily="34" charset="0"/>
            </a:endParaRP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fr-FR" sz="1400" i="1" dirty="0"/>
              <a:t>Les membres de LU2012 lors de la ratification de leur convention collective historique entre les membres et les entrepreneurs de Kansas City</a:t>
            </a:r>
            <a:endParaRPr lang="en-CA" sz="1400" i="1" dirty="0"/>
          </a:p>
        </p:txBody>
      </p:sp>
      <p:sp>
        <p:nvSpPr>
          <p:cNvPr id="11" name="Footer Placeholder 1">
            <a:extLst>
              <a:ext uri="{FF2B5EF4-FFF2-40B4-BE49-F238E27FC236}">
                <a16:creationId xmlns:a16="http://schemas.microsoft.com/office/drawing/2014/main" id="{C2595611-86CA-4444-A038-D99DA051CC2E}"/>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Atelier </a:t>
            </a:r>
            <a:r>
              <a:rPr lang="en-CA" dirty="0" err="1"/>
              <a:t>d'apprenti</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088644D-AEEA-4964-A896-4076574879C1}"/>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pic>
        <p:nvPicPr>
          <p:cNvPr id="4" name="Picture 3">
            <a:extLst>
              <a:ext uri="{FF2B5EF4-FFF2-40B4-BE49-F238E27FC236}">
                <a16:creationId xmlns:a16="http://schemas.microsoft.com/office/drawing/2014/main" id="{59D74088-48A5-450C-A258-C54FBB6187A4}"/>
              </a:ext>
            </a:extLst>
          </p:cNvPr>
          <p:cNvPicPr>
            <a:picLocks noChangeAspect="1"/>
          </p:cNvPicPr>
          <p:nvPr/>
        </p:nvPicPr>
        <p:blipFill>
          <a:blip r:embed="rId5"/>
          <a:stretch>
            <a:fillRect/>
          </a:stretch>
        </p:blipFill>
        <p:spPr>
          <a:xfrm>
            <a:off x="957714" y="1266809"/>
            <a:ext cx="10276572" cy="432438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D15C7F42-6930-461B-AC78-ABEBDD793EC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975F9C6B-7C67-4408-B21A-60B925804D3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
        <p:nvSpPr>
          <p:cNvPr id="9" name="Footer Placeholder 1">
            <a:extLst>
              <a:ext uri="{FF2B5EF4-FFF2-40B4-BE49-F238E27FC236}">
                <a16:creationId xmlns:a16="http://schemas.microsoft.com/office/drawing/2014/main" id="{5E9AF206-DA6C-40B9-9B3D-8F761224E83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22869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B884F32-96F1-4FC4-A905-B20FCDBAE5E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D1FB53BE-1766-4EBF-A306-C69C3816A3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Apprentis</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4043D420-963A-448F-998E-6AC0963A08D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FB6254CD-E45E-4DC5-A022-D87830004A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C0D1FB4C-A563-4495-B122-6EB93A3E326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14721</TotalTime>
  <Words>12006</Words>
  <Application>Microsoft Office PowerPoint</Application>
  <PresentationFormat>Widescreen</PresentationFormat>
  <Paragraphs>710</Paragraphs>
  <Slides>43</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38</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Pourquoi les Apprentis Sont Importants</vt:lpstr>
      <vt:lpstr>Que Signifie être Syndiqué?</vt:lpstr>
      <vt:lpstr>Mouvement Ouvrier</vt:lpstr>
      <vt:lpstr>Droits Syndicaux</vt:lpstr>
      <vt:lpstr>Atelier d'apprenti</vt:lpstr>
      <vt:lpstr>Phase 4 : Renforcer le Pouvoir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302</cp:revision>
  <dcterms:created xsi:type="dcterms:W3CDTF">2024-09-19T19:34:13Z</dcterms:created>
  <dcterms:modified xsi:type="dcterms:W3CDTF">2026-03-04T16:05:42Z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