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FFC000"/>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02271-A297-401D-B097-02E54F715ECE}" v="6" dt="2026-02-06T16:40:51.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928" autoAdjust="0"/>
  </p:normalViewPr>
  <p:slideViewPr>
    <p:cSldViewPr snapToGrid="0">
      <p:cViewPr varScale="1">
        <p:scale>
          <a:sx n="42" d="100"/>
          <a:sy n="42" d="100"/>
        </p:scale>
        <p:origin x="1326" y="54"/>
      </p:cViewPr>
      <p:guideLst>
        <p:guide orient="horz" pos="2160"/>
        <p:guide pos="3840"/>
      </p:guideLst>
    </p:cSldViewPr>
  </p:slideViewPr>
  <p:notesTextViewPr>
    <p:cViewPr>
      <p:scale>
        <a:sx n="1" d="1"/>
        <a:sy n="1" d="1"/>
      </p:scale>
      <p:origin x="0" y="0"/>
    </p:cViewPr>
  </p:notesTextViewPr>
  <p:notesViewPr>
    <p:cSldViewPr snapToGrid="0">
      <p:cViewPr varScale="1">
        <p:scale>
          <a:sx n="139" d="100"/>
          <a:sy n="139" d="100"/>
        </p:scale>
        <p:origin x="114" y="8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os materiais e </a:t>
            </a:r>
            <a:r>
              <a:rPr lang="es-ES" sz="1200" kern="1200" dirty="0" err="1">
                <a:solidFill>
                  <a:schemeClr val="tx1"/>
                </a:solidFill>
                <a:effectLst/>
                <a:latin typeface="+mn-lt"/>
                <a:ea typeface="+mn-ea"/>
                <a:cs typeface="+mn-cs"/>
              </a:rPr>
              <a:t>equipamentos</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apresentar</a:t>
            </a:r>
            <a:r>
              <a:rPr lang="es-ES" sz="1200" kern="1200" dirty="0">
                <a:solidFill>
                  <a:schemeClr val="tx1"/>
                </a:solidFill>
                <a:effectLst/>
                <a:latin typeface="+mn-lt"/>
                <a:ea typeface="+mn-ea"/>
                <a:cs typeface="+mn-cs"/>
              </a:rPr>
              <a:t> este curso de forma eficaz.</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Materiais e </a:t>
            </a:r>
            <a:r>
              <a:rPr lang="es-ES" sz="1200" kern="1200" dirty="0" err="1">
                <a:solidFill>
                  <a:schemeClr val="tx1"/>
                </a:solidFill>
                <a:effectLst/>
                <a:latin typeface="+mn-lt"/>
                <a:ea typeface="+mn-ea"/>
                <a:cs typeface="+mn-cs"/>
              </a:rPr>
              <a:t>equipamentos</a:t>
            </a:r>
            <a:r>
              <a:rPr lang="es-ES" sz="1200" kern="1200" dirty="0">
                <a:solidFill>
                  <a:schemeClr val="tx1"/>
                </a:solidFill>
                <a:effectLst/>
                <a:latin typeface="+mn-lt"/>
                <a:ea typeface="+mn-ea"/>
                <a:cs typeface="+mn-cs"/>
              </a:rPr>
              <a:t> do curso: </a:t>
            </a:r>
            <a:r>
              <a:rPr lang="es-ES" sz="1200" kern="1200" dirty="0" err="1">
                <a:solidFill>
                  <a:schemeClr val="tx1"/>
                </a:solidFill>
                <a:effectLst/>
                <a:latin typeface="+mn-lt"/>
                <a:ea typeface="+mn-ea"/>
                <a:cs typeface="+mn-cs"/>
              </a:rPr>
              <a:t>apresentação</a:t>
            </a:r>
            <a:r>
              <a:rPr lang="es-ES" sz="1200" kern="1200" dirty="0">
                <a:solidFill>
                  <a:schemeClr val="tx1"/>
                </a:solidFill>
                <a:effectLst/>
                <a:latin typeface="+mn-lt"/>
                <a:ea typeface="+mn-ea"/>
                <a:cs typeface="+mn-cs"/>
              </a:rPr>
              <a:t> em PowerPoint: computador do </a:t>
            </a:r>
            <a:r>
              <a:rPr lang="es-ES" sz="1200" kern="1200" dirty="0" err="1">
                <a:solidFill>
                  <a:schemeClr val="tx1"/>
                </a:solidFill>
                <a:effectLst/>
                <a:latin typeface="+mn-lt"/>
                <a:ea typeface="+mn-ea"/>
                <a:cs typeface="+mn-cs"/>
              </a:rPr>
              <a:t>instrutor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conexão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Internet, </a:t>
            </a:r>
            <a:r>
              <a:rPr lang="es-ES" sz="1200" kern="1200" dirty="0" err="1">
                <a:solidFill>
                  <a:schemeClr val="tx1"/>
                </a:solidFill>
                <a:effectLst/>
                <a:latin typeface="+mn-lt"/>
                <a:ea typeface="+mn-ea"/>
                <a:cs typeface="+mn-cs"/>
              </a:rPr>
              <a:t>televisão</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projetor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apostilas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Declaração</a:t>
            </a:r>
            <a:r>
              <a:rPr lang="es-ES" sz="1200" kern="1200" dirty="0">
                <a:solidFill>
                  <a:schemeClr val="tx1"/>
                </a:solidFill>
                <a:effectLst/>
                <a:latin typeface="+mn-lt"/>
                <a:ea typeface="+mn-ea"/>
                <a:cs typeface="+mn-cs"/>
              </a:rPr>
              <a:t> de valor e </a:t>
            </a:r>
            <a:r>
              <a:rPr lang="es-ES" sz="1200" kern="1200" dirty="0" err="1">
                <a:solidFill>
                  <a:schemeClr val="tx1"/>
                </a:solidFill>
                <a:effectLst/>
                <a:latin typeface="+mn-lt"/>
                <a:ea typeface="+mn-ea"/>
                <a:cs typeface="+mn-cs"/>
              </a:rPr>
              <a:t>estudos</a:t>
            </a:r>
            <a:r>
              <a:rPr lang="es-ES" sz="1200" kern="1200" dirty="0">
                <a:solidFill>
                  <a:schemeClr val="tx1"/>
                </a:solidFill>
                <a:effectLst/>
                <a:latin typeface="+mn-lt"/>
                <a:ea typeface="+mn-ea"/>
                <a:cs typeface="+mn-cs"/>
              </a:rPr>
              <a:t> de caso/</a:t>
            </a:r>
            <a:r>
              <a:rPr lang="es-ES" sz="1200" kern="1200" dirty="0" err="1">
                <a:solidFill>
                  <a:schemeClr val="tx1"/>
                </a:solidFill>
                <a:effectLst/>
                <a:latin typeface="+mn-lt"/>
                <a:ea typeface="+mn-ea"/>
                <a:cs typeface="+mn-cs"/>
              </a:rPr>
              <a:t>simulações</a:t>
            </a:r>
            <a:r>
              <a:rPr lang="es-ES" sz="1200" kern="1200" dirty="0">
                <a:solidFill>
                  <a:schemeClr val="tx1"/>
                </a:solidFill>
                <a:effectLst/>
                <a:latin typeface="+mn-lt"/>
                <a:ea typeface="+mn-ea"/>
                <a:cs typeface="+mn-cs"/>
              </a:rPr>
              <a:t>, bloco(s) de </a:t>
            </a:r>
            <a:r>
              <a:rPr lang="es-ES" sz="1200" kern="1200" dirty="0" err="1">
                <a:solidFill>
                  <a:schemeClr val="tx1"/>
                </a:solidFill>
                <a:effectLst/>
                <a:latin typeface="+mn-lt"/>
                <a:ea typeface="+mn-ea"/>
                <a:cs typeface="+mn-cs"/>
              </a:rPr>
              <a:t>cavalete</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canetas</a:t>
            </a:r>
            <a:r>
              <a:rPr lang="es-ES" sz="1200" kern="1200" dirty="0">
                <a:solidFill>
                  <a:schemeClr val="tx1"/>
                </a:solidFill>
                <a:effectLst/>
                <a:latin typeface="+mn-lt"/>
                <a:ea typeface="+mn-ea"/>
                <a:cs typeface="+mn-cs"/>
              </a:rPr>
              <a:t> marcadoras (pelo menos </a:t>
            </a:r>
            <a:r>
              <a:rPr lang="es-ES" sz="1200" kern="1200" dirty="0" err="1">
                <a:solidFill>
                  <a:schemeClr val="tx1"/>
                </a:solidFill>
                <a:effectLst/>
                <a:latin typeface="+mn-lt"/>
                <a:ea typeface="+mn-ea"/>
                <a:cs typeface="+mn-cs"/>
              </a:rPr>
              <a:t>três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cores</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brainstorming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em grupo e </a:t>
            </a:r>
            <a:r>
              <a:rPr lang="es-ES" sz="1200" kern="1200" dirty="0" err="1">
                <a:solidFill>
                  <a:schemeClr val="tx1"/>
                </a:solidFill>
                <a:effectLst/>
                <a:latin typeface="+mn-lt"/>
                <a:ea typeface="+mn-ea"/>
                <a:cs typeface="+mn-cs"/>
              </a:rPr>
              <a:t>crachás</a:t>
            </a:r>
            <a:r>
              <a:rPr lang="es-ES" sz="1200" kern="1200" dirty="0">
                <a:solidFill>
                  <a:schemeClr val="tx1"/>
                </a:solidFill>
                <a:effectLst/>
                <a:latin typeface="+mn-lt"/>
                <a:ea typeface="+mn-ea"/>
                <a:cs typeface="+mn-cs"/>
              </a:rPr>
              <a:t>/etiquetas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FAÇA as </a:t>
            </a:r>
            <a:r>
              <a:rPr lang="es-ES" sz="1200" kern="1200" dirty="0" err="1">
                <a:solidFill>
                  <a:schemeClr val="tx1"/>
                </a:solidFill>
                <a:effectLst/>
                <a:latin typeface="+mn-lt"/>
                <a:ea typeface="+mn-ea"/>
                <a:cs typeface="+mn-cs"/>
              </a:rPr>
              <a:t>modificações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necessárias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apropriado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VERIFIQUE a </a:t>
            </a:r>
            <a:r>
              <a:rPr lang="es-ES" sz="1200" kern="1200" dirty="0" err="1">
                <a:solidFill>
                  <a:schemeClr val="tx1"/>
                </a:solidFill>
                <a:effectLst/>
                <a:latin typeface="+mn-lt"/>
                <a:ea typeface="+mn-ea"/>
                <a:cs typeface="+mn-cs"/>
              </a:rPr>
              <a:t>disposição</a:t>
            </a:r>
            <a:r>
              <a:rPr lang="es-ES" sz="1200" kern="1200" dirty="0">
                <a:solidFill>
                  <a:schemeClr val="tx1"/>
                </a:solidFill>
                <a:effectLst/>
                <a:latin typeface="+mn-lt"/>
                <a:ea typeface="+mn-ea"/>
                <a:cs typeface="+mn-cs"/>
              </a:rPr>
              <a:t> da sala. A sala está organizada de forma </a:t>
            </a:r>
            <a:r>
              <a:rPr lang="es-ES" sz="1200" kern="1200" dirty="0" err="1">
                <a:solidFill>
                  <a:schemeClr val="tx1"/>
                </a:solidFill>
                <a:effectLst/>
                <a:latin typeface="+mn-lt"/>
                <a:ea typeface="+mn-ea"/>
                <a:cs typeface="+mn-cs"/>
              </a:rPr>
              <a:t>confortável</a:t>
            </a:r>
            <a:r>
              <a:rPr lang="es-ES" sz="1200" kern="1200" dirty="0">
                <a:solidFill>
                  <a:schemeClr val="tx1"/>
                </a:solidFill>
                <a:effectLst/>
                <a:latin typeface="+mn-lt"/>
                <a:ea typeface="+mn-ea"/>
                <a:cs typeface="+mn-cs"/>
              </a:rPr>
              <a:t> para os participantes e favorece a </a:t>
            </a:r>
            <a:r>
              <a:rPr lang="es-ES" sz="1200" kern="1200" dirty="0" err="1">
                <a:solidFill>
                  <a:schemeClr val="tx1"/>
                </a:solidFill>
                <a:effectLst/>
                <a:latin typeface="+mn-lt"/>
                <a:ea typeface="+mn-ea"/>
                <a:cs typeface="+mn-cs"/>
              </a:rPr>
              <a:t>aprendizagem</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possível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prefira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mesa em formato de U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cadeiras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mesa em formato de U permite que os participantes </a:t>
            </a:r>
            <a:r>
              <a:rPr lang="es-ES" sz="1200" kern="1200" dirty="0" err="1">
                <a:solidFill>
                  <a:schemeClr val="tx1"/>
                </a:solidFill>
                <a:effectLst/>
                <a:latin typeface="+mn-lt"/>
                <a:ea typeface="+mn-ea"/>
                <a:cs typeface="+mn-cs"/>
              </a:rPr>
              <a:t>interajam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outros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instrutor</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REVISE as </a:t>
            </a:r>
            <a:r>
              <a:rPr lang="es-ES" sz="1200" kern="1200" dirty="0" err="1">
                <a:solidFill>
                  <a:schemeClr val="tx1"/>
                </a:solidFill>
                <a:effectLst/>
                <a:latin typeface="+mn-lt"/>
                <a:ea typeface="+mn-ea"/>
                <a:cs typeface="+mn-cs"/>
              </a:rPr>
              <a:t>dicas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apresentação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encontrará </a:t>
            </a:r>
            <a:r>
              <a:rPr lang="es-ES" sz="1200" kern="1200" dirty="0" err="1">
                <a:solidFill>
                  <a:schemeClr val="tx1"/>
                </a:solidFill>
                <a:effectLst/>
                <a:latin typeface="+mn-lt"/>
                <a:ea typeface="+mn-ea"/>
                <a:cs typeface="+mn-cs"/>
              </a:rPr>
              <a:t>três</a:t>
            </a:r>
            <a:r>
              <a:rPr lang="es-ES" sz="1200" kern="1200" dirty="0">
                <a:solidFill>
                  <a:schemeClr val="tx1"/>
                </a:solidFill>
                <a:effectLst/>
                <a:latin typeface="+mn-lt"/>
                <a:ea typeface="+mn-ea"/>
                <a:cs typeface="+mn-cs"/>
              </a:rPr>
              <a:t> tipos de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no público:</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Os que </a:t>
            </a:r>
            <a:r>
              <a:rPr lang="es-ES" sz="1200" kern="1200" dirty="0" err="1">
                <a:solidFill>
                  <a:schemeClr val="tx1"/>
                </a:solidFill>
                <a:effectLst/>
                <a:latin typeface="+mn-lt"/>
                <a:ea typeface="+mn-ea"/>
                <a:cs typeface="+mn-cs"/>
              </a:rPr>
              <a:t>contribuem</a:t>
            </a:r>
            <a:r>
              <a:rPr lang="es-ES" sz="1200" kern="1200" dirty="0">
                <a:solidFill>
                  <a:schemeClr val="tx1"/>
                </a:solidFill>
                <a:effectLst/>
                <a:latin typeface="+mn-lt"/>
                <a:ea typeface="+mn-ea"/>
                <a:cs typeface="+mn-cs"/>
              </a:rPr>
              <a:t>: eles </a:t>
            </a:r>
            <a:r>
              <a:rPr lang="es-ES" sz="1200" kern="1200" dirty="0" err="1">
                <a:solidFill>
                  <a:schemeClr val="tx1"/>
                </a:solidFill>
                <a:effectLst/>
                <a:latin typeface="+mn-lt"/>
                <a:ea typeface="+mn-ea"/>
                <a:cs typeface="+mn-cs"/>
              </a:rPr>
              <a:t>ficam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focados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acenando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cabeça</a:t>
            </a:r>
            <a:r>
              <a:rPr lang="es-ES" sz="1200" kern="1200" dirty="0">
                <a:solidFill>
                  <a:schemeClr val="tx1"/>
                </a:solidFill>
                <a:effectLst/>
                <a:latin typeface="+mn-lt"/>
                <a:ea typeface="+mn-ea"/>
                <a:cs typeface="+mn-cs"/>
              </a:rPr>
              <a:t>, inclinando-se para a frente, </a:t>
            </a:r>
            <a:r>
              <a:rPr lang="es-ES" sz="1200" kern="1200" dirty="0" err="1">
                <a:solidFill>
                  <a:schemeClr val="tx1"/>
                </a:solidFill>
                <a:effectLst/>
                <a:latin typeface="+mn-lt"/>
                <a:ea typeface="+mn-ea"/>
                <a:cs typeface="+mn-cs"/>
              </a:rPr>
              <a:t>contribuindo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energia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Os que </a:t>
            </a:r>
            <a:r>
              <a:rPr lang="es-ES" sz="1200" kern="1200" dirty="0" err="1">
                <a:solidFill>
                  <a:schemeClr val="tx1"/>
                </a:solidFill>
                <a:effectLst/>
                <a:latin typeface="+mn-lt"/>
                <a:ea typeface="+mn-ea"/>
                <a:cs typeface="+mn-cs"/>
              </a:rPr>
              <a:t>resistem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ficam</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braços</a:t>
            </a:r>
            <a:r>
              <a:rPr lang="es-ES" sz="1200" kern="1200" dirty="0">
                <a:solidFill>
                  <a:schemeClr val="tx1"/>
                </a:solidFill>
                <a:effectLst/>
                <a:latin typeface="+mn-lt"/>
                <a:ea typeface="+mn-ea"/>
                <a:cs typeface="+mn-cs"/>
              </a:rPr>
              <a:t> cruzados, </a:t>
            </a:r>
            <a:r>
              <a:rPr lang="es-ES" sz="1200" kern="1200" dirty="0" err="1">
                <a:solidFill>
                  <a:schemeClr val="tx1"/>
                </a:solidFill>
                <a:effectLst/>
                <a:latin typeface="+mn-lt"/>
                <a:ea typeface="+mn-ea"/>
                <a:cs typeface="+mn-cs"/>
              </a:rPr>
              <a:t>mexem</a:t>
            </a:r>
            <a:r>
              <a:rPr lang="es-ES" sz="1200" kern="1200" dirty="0">
                <a:solidFill>
                  <a:schemeClr val="tx1"/>
                </a:solidFill>
                <a:effectLst/>
                <a:latin typeface="+mn-lt"/>
                <a:ea typeface="+mn-ea"/>
                <a:cs typeface="+mn-cs"/>
              </a:rPr>
              <a:t> no celular, </a:t>
            </a:r>
            <a:r>
              <a:rPr lang="es-ES" sz="1200" kern="1200" dirty="0" err="1">
                <a:solidFill>
                  <a:schemeClr val="tx1"/>
                </a:solidFill>
                <a:effectLst/>
                <a:latin typeface="+mn-lt"/>
                <a:ea typeface="+mn-ea"/>
                <a:cs typeface="+mn-cs"/>
              </a:rPr>
              <a:t>demonstram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resistência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Os neutros: </a:t>
            </a:r>
            <a:r>
              <a:rPr lang="es-ES" sz="1200" kern="1200" dirty="0" err="1">
                <a:solidFill>
                  <a:schemeClr val="tx1"/>
                </a:solidFill>
                <a:effectLst/>
                <a:latin typeface="+mn-lt"/>
                <a:ea typeface="+mn-ea"/>
                <a:cs typeface="+mn-cs"/>
              </a:rPr>
              <a:t>disponíveis</a:t>
            </a:r>
            <a:r>
              <a:rPr lang="es-ES" sz="1200" kern="1200" dirty="0">
                <a:solidFill>
                  <a:schemeClr val="tx1"/>
                </a:solidFill>
                <a:effectLst/>
                <a:latin typeface="+mn-lt"/>
                <a:ea typeface="+mn-ea"/>
                <a:cs typeface="+mn-cs"/>
              </a:rPr>
              <a:t>, mas </a:t>
            </a:r>
            <a:r>
              <a:rPr lang="es-ES" sz="1200" kern="1200" dirty="0" err="1">
                <a:solidFill>
                  <a:schemeClr val="tx1"/>
                </a:solidFill>
                <a:effectLst/>
                <a:latin typeface="+mn-lt"/>
                <a:ea typeface="+mn-ea"/>
                <a:cs typeface="+mn-cs"/>
              </a:rPr>
              <a:t>ainda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estão</a:t>
            </a:r>
            <a:r>
              <a:rPr lang="es-ES" sz="1200" kern="1200" dirty="0">
                <a:solidFill>
                  <a:schemeClr val="tx1"/>
                </a:solidFill>
                <a:effectLst/>
                <a:latin typeface="+mn-lt"/>
                <a:ea typeface="+mn-ea"/>
                <a:cs typeface="+mn-cs"/>
              </a:rPr>
              <a:t> participando, e </a:t>
            </a:r>
            <a:r>
              <a:rPr lang="es-ES" sz="1200" kern="1200" dirty="0" err="1">
                <a:solidFill>
                  <a:schemeClr val="tx1"/>
                </a:solidFill>
                <a:effectLst/>
                <a:latin typeface="+mn-lt"/>
                <a:ea typeface="+mn-ea"/>
                <a:cs typeface="+mn-cs"/>
              </a:rPr>
              <a:t>estão</a:t>
            </a:r>
            <a:r>
              <a:rPr lang="es-ES" sz="1200" kern="1200" dirty="0">
                <a:solidFill>
                  <a:schemeClr val="tx1"/>
                </a:solidFill>
                <a:effectLst/>
                <a:latin typeface="+mn-lt"/>
                <a:ea typeface="+mn-ea"/>
                <a:cs typeface="+mn-cs"/>
              </a:rPr>
              <a:t> esperando para </a:t>
            </a:r>
            <a:r>
              <a:rPr lang="es-ES" sz="1200" kern="1200" dirty="0" err="1">
                <a:solidFill>
                  <a:schemeClr val="tx1"/>
                </a:solidFill>
                <a:effectLst/>
                <a:latin typeface="+mn-lt"/>
                <a:ea typeface="+mn-ea"/>
                <a:cs typeface="+mn-cs"/>
              </a:rPr>
              <a:t>serem</a:t>
            </a:r>
            <a:r>
              <a:rPr lang="es-ES" sz="1200" kern="1200" dirty="0">
                <a:solidFill>
                  <a:schemeClr val="tx1"/>
                </a:solidFill>
                <a:effectLst/>
                <a:latin typeface="+mn-lt"/>
                <a:ea typeface="+mn-ea"/>
                <a:cs typeface="+mn-cs"/>
              </a:rPr>
              <a:t> influenciados.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 é </a:t>
            </a:r>
            <a:r>
              <a:rPr lang="es-ES" sz="1200" kern="1200" dirty="0" err="1">
                <a:solidFill>
                  <a:schemeClr val="tx1"/>
                </a:solidFill>
                <a:effectLst/>
                <a:latin typeface="+mn-lt"/>
                <a:ea typeface="+mn-ea"/>
                <a:cs typeface="+mn-cs"/>
              </a:rPr>
              <a:t>aqui</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palestrantes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inexperientes</a:t>
            </a:r>
            <a:r>
              <a:rPr lang="es-ES" sz="1200" kern="1200" dirty="0">
                <a:solidFill>
                  <a:schemeClr val="tx1"/>
                </a:solidFill>
                <a:effectLst/>
                <a:latin typeface="+mn-lt"/>
                <a:ea typeface="+mn-ea"/>
                <a:cs typeface="+mn-cs"/>
              </a:rPr>
              <a:t> (e líderes e criadores) se </a:t>
            </a:r>
            <a:r>
              <a:rPr lang="es-ES" sz="1200" kern="1200" dirty="0" err="1">
                <a:solidFill>
                  <a:schemeClr val="tx1"/>
                </a:solidFill>
                <a:effectLst/>
                <a:latin typeface="+mn-lt"/>
                <a:ea typeface="+mn-ea"/>
                <a:cs typeface="+mn-cs"/>
              </a:rPr>
              <a:t>equivocam</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Eles se </a:t>
            </a:r>
            <a:r>
              <a:rPr lang="es-ES" sz="1200" kern="1200" dirty="0" err="1">
                <a:solidFill>
                  <a:schemeClr val="tx1"/>
                </a:solidFill>
                <a:effectLst/>
                <a:latin typeface="+mn-lt"/>
                <a:ea typeface="+mn-ea"/>
                <a:cs typeface="+mn-cs"/>
              </a:rPr>
              <a:t>concentram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pessoas</a:t>
            </a:r>
            <a:r>
              <a:rPr lang="es-ES" sz="1200" kern="1200" dirty="0">
                <a:solidFill>
                  <a:schemeClr val="tx1"/>
                </a:solidFill>
                <a:effectLst/>
                <a:latin typeface="+mn-lt"/>
                <a:ea typeface="+mn-ea"/>
                <a:cs typeface="+mn-cs"/>
              </a:rPr>
              <a:t> erradas. É da </a:t>
            </a:r>
            <a:r>
              <a:rPr lang="es-ES" sz="1200" kern="1200" dirty="0" err="1">
                <a:solidFill>
                  <a:schemeClr val="tx1"/>
                </a:solidFill>
                <a:effectLst/>
                <a:latin typeface="+mn-lt"/>
                <a:ea typeface="+mn-ea"/>
                <a:cs typeface="+mn-cs"/>
              </a:rPr>
              <a:t>natureza</a:t>
            </a:r>
            <a:r>
              <a:rPr lang="es-ES" sz="1200" kern="1200" dirty="0">
                <a:solidFill>
                  <a:schemeClr val="tx1"/>
                </a:solidFill>
                <a:effectLst/>
                <a:latin typeface="+mn-lt"/>
                <a:ea typeface="+mn-ea"/>
                <a:cs typeface="+mn-cs"/>
              </a:rPr>
              <a:t> humana se </a:t>
            </a:r>
            <a:r>
              <a:rPr lang="es-ES" sz="1200" kern="1200" dirty="0" err="1">
                <a:solidFill>
                  <a:schemeClr val="tx1"/>
                </a:solidFill>
                <a:effectLst/>
                <a:latin typeface="+mn-lt"/>
                <a:ea typeface="+mn-ea"/>
                <a:cs typeface="+mn-cs"/>
              </a:rPr>
              <a:t>fixar</a:t>
            </a:r>
            <a:r>
              <a:rPr lang="es-ES" sz="1200" kern="1200" dirty="0">
                <a:solidFill>
                  <a:schemeClr val="tx1"/>
                </a:solidFill>
                <a:effectLst/>
                <a:latin typeface="+mn-lt"/>
                <a:ea typeface="+mn-ea"/>
                <a:cs typeface="+mn-cs"/>
              </a:rPr>
              <a:t> no cara mal-humorado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terceira</a:t>
            </a:r>
            <a:r>
              <a:rPr lang="es-ES" sz="1200" kern="1200" dirty="0">
                <a:solidFill>
                  <a:schemeClr val="tx1"/>
                </a:solidFill>
                <a:effectLst/>
                <a:latin typeface="+mn-lt"/>
                <a:ea typeface="+mn-ea"/>
                <a:cs typeface="+mn-cs"/>
              </a:rPr>
              <a:t> fila. </a:t>
            </a:r>
            <a:r>
              <a:rPr lang="es-ES" sz="1200" kern="1200" dirty="0" err="1">
                <a:solidFill>
                  <a:schemeClr val="tx1"/>
                </a:solidFill>
                <a:effectLst/>
                <a:latin typeface="+mn-lt"/>
                <a:ea typeface="+mn-ea"/>
                <a:cs typeface="+mn-cs"/>
              </a:rPr>
              <a:t>Aquele</a:t>
            </a:r>
            <a:r>
              <a:rPr lang="es-ES" sz="1200" kern="1200" dirty="0">
                <a:solidFill>
                  <a:schemeClr val="tx1"/>
                </a:solidFill>
                <a:effectLst/>
                <a:latin typeface="+mn-lt"/>
                <a:ea typeface="+mn-ea"/>
                <a:cs typeface="+mn-cs"/>
              </a:rPr>
              <a:t> que parece que </a:t>
            </a:r>
            <a:r>
              <a:rPr lang="es-ES" sz="1200" kern="1200" dirty="0" err="1">
                <a:solidFill>
                  <a:schemeClr val="tx1"/>
                </a:solidFill>
                <a:effectLst/>
                <a:latin typeface="+mn-lt"/>
                <a:ea typeface="+mn-ea"/>
                <a:cs typeface="+mn-cs"/>
              </a:rPr>
              <a:t>preferiria</a:t>
            </a:r>
            <a:r>
              <a:rPr lang="es-ES" sz="1200" kern="1200" dirty="0">
                <a:solidFill>
                  <a:schemeClr val="tx1"/>
                </a:solidFill>
                <a:effectLst/>
                <a:latin typeface="+mn-lt"/>
                <a:ea typeface="+mn-ea"/>
                <a:cs typeface="+mn-cs"/>
              </a:rPr>
              <a:t> estar em </a:t>
            </a:r>
            <a:r>
              <a:rPr lang="es-ES" sz="1200" kern="1200" dirty="0" err="1">
                <a:solidFill>
                  <a:schemeClr val="tx1"/>
                </a:solidFill>
                <a:effectLst/>
                <a:latin typeface="+mn-lt"/>
                <a:ea typeface="+mn-ea"/>
                <a:cs typeface="+mn-cs"/>
              </a:rPr>
              <a:t>qualquer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outro</a:t>
            </a:r>
            <a:r>
              <a:rPr lang="es-ES" sz="1200" kern="1200" dirty="0">
                <a:solidFill>
                  <a:schemeClr val="tx1"/>
                </a:solidFill>
                <a:effectLst/>
                <a:latin typeface="+mn-lt"/>
                <a:ea typeface="+mn-ea"/>
                <a:cs typeface="+mn-cs"/>
              </a:rPr>
              <a:t> lugar. Mas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é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armadilha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armadilha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perigosa</a:t>
            </a:r>
            <a:r>
              <a:rPr lang="es-ES" sz="1200" kern="1200" dirty="0">
                <a:solidFill>
                  <a:schemeClr val="tx1"/>
                </a:solidFill>
                <a:effectLst/>
                <a:latin typeface="+mn-lt"/>
                <a:ea typeface="+mn-ea"/>
                <a:cs typeface="+mn-cs"/>
              </a:rPr>
              <a:t>. Porque, no momento em que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oferece</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motivação</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alguém</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só</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quer</a:t>
            </a:r>
            <a:r>
              <a:rPr lang="es-ES" sz="1200" kern="1200" dirty="0">
                <a:solidFill>
                  <a:schemeClr val="tx1"/>
                </a:solidFill>
                <a:effectLst/>
                <a:latin typeface="+mn-lt"/>
                <a:ea typeface="+mn-ea"/>
                <a:cs typeface="+mn-cs"/>
              </a:rPr>
              <a:t> resistir,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joga</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jogo</a:t>
            </a:r>
            <a:r>
              <a:rPr lang="es-ES" sz="1200" kern="1200" dirty="0">
                <a:solidFill>
                  <a:schemeClr val="tx1"/>
                </a:solidFill>
                <a:effectLst/>
                <a:latin typeface="+mn-lt"/>
                <a:ea typeface="+mn-ea"/>
                <a:cs typeface="+mn-cs"/>
              </a:rPr>
              <a:t> dele.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confiança</a:t>
            </a:r>
            <a:r>
              <a:rPr lang="es-ES" sz="1200" kern="1200" dirty="0">
                <a:solidFill>
                  <a:schemeClr val="tx1"/>
                </a:solidFill>
                <a:effectLst/>
                <a:latin typeface="+mn-lt"/>
                <a:ea typeface="+mn-ea"/>
                <a:cs typeface="+mn-cs"/>
              </a:rPr>
              <a:t> fica oscilante.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motivação</a:t>
            </a:r>
            <a:r>
              <a:rPr lang="es-ES" sz="1200" kern="1200" dirty="0">
                <a:solidFill>
                  <a:schemeClr val="tx1"/>
                </a:solidFill>
                <a:effectLst/>
                <a:latin typeface="+mn-lt"/>
                <a:ea typeface="+mn-ea"/>
                <a:cs typeface="+mn-cs"/>
              </a:rPr>
              <a:t> fica </a:t>
            </a:r>
            <a:r>
              <a:rPr lang="es-ES" sz="1200" kern="1200" dirty="0" err="1">
                <a:solidFill>
                  <a:schemeClr val="tx1"/>
                </a:solidFill>
                <a:effectLst/>
                <a:latin typeface="+mn-lt"/>
                <a:ea typeface="+mn-ea"/>
                <a:cs typeface="+mn-cs"/>
              </a:rPr>
              <a:t>estagnada</a:t>
            </a:r>
            <a:r>
              <a:rPr lang="es-ES" sz="1200" kern="1200" dirty="0">
                <a:solidFill>
                  <a:schemeClr val="tx1"/>
                </a:solidFill>
                <a:effectLst/>
                <a:latin typeface="+mn-lt"/>
                <a:ea typeface="+mn-ea"/>
                <a:cs typeface="+mn-cs"/>
              </a:rPr>
              <a:t>. E todos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sala </a:t>
            </a:r>
            <a:r>
              <a:rPr lang="es-ES" sz="1200" kern="1200" dirty="0" err="1">
                <a:solidFill>
                  <a:schemeClr val="tx1"/>
                </a:solidFill>
                <a:effectLst/>
                <a:latin typeface="+mn-lt"/>
                <a:ea typeface="+mn-ea"/>
                <a:cs typeface="+mn-cs"/>
              </a:rPr>
              <a:t>fazem</a:t>
            </a:r>
            <a:r>
              <a:rPr lang="es-ES" sz="1200" kern="1200" dirty="0">
                <a:solidFill>
                  <a:schemeClr val="tx1"/>
                </a:solidFill>
                <a:effectLst/>
                <a:latin typeface="+mn-lt"/>
                <a:ea typeface="+mn-ea"/>
                <a:cs typeface="+mn-cs"/>
              </a:rPr>
              <a:t> o mesmo. </a:t>
            </a:r>
            <a:r>
              <a:rPr lang="en-CA" sz="1200" kern="1200" dirty="0" err="1">
                <a:solidFill>
                  <a:schemeClr val="tx1"/>
                </a:solidFill>
                <a:effectLst/>
                <a:latin typeface="+mn-lt"/>
                <a:ea typeface="+mn-ea"/>
                <a:cs typeface="+mn-cs"/>
              </a:rPr>
              <a:t>Isso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não</a:t>
            </a:r>
            <a:r>
              <a:rPr lang="en-CA" sz="1200" kern="1200" dirty="0">
                <a:solidFill>
                  <a:schemeClr val="tx1"/>
                </a:solidFill>
                <a:effectLst/>
                <a:latin typeface="+mn-lt"/>
                <a:ea typeface="+mn-ea"/>
                <a:cs typeface="+mn-cs"/>
              </a:rPr>
              <a:t> é nada </a:t>
            </a:r>
            <a:r>
              <a:rPr lang="en-CA" sz="1200" kern="1200" dirty="0" err="1">
                <a:solidFill>
                  <a:schemeClr val="tx1"/>
                </a:solidFill>
                <a:effectLst/>
                <a:latin typeface="+mn-lt"/>
                <a:ea typeface="+mn-ea"/>
                <a:cs typeface="+mn-cs"/>
              </a:rPr>
              <a:t>bom</a:t>
            </a:r>
            <a:r>
              <a:rPr lang="en-CA"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Mas e se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apoiar</a:t>
            </a:r>
            <a:r>
              <a:rPr lang="es-ES" sz="1200" kern="1200" dirty="0">
                <a:solidFill>
                  <a:schemeClr val="tx1"/>
                </a:solidFill>
                <a:effectLst/>
                <a:latin typeface="+mn-lt"/>
                <a:ea typeface="+mn-ea"/>
                <a:cs typeface="+mn-cs"/>
              </a:rPr>
              <a:t> nos que </a:t>
            </a:r>
            <a:r>
              <a:rPr lang="es-ES" sz="1200" kern="1200" dirty="0" err="1">
                <a:solidFill>
                  <a:schemeClr val="tx1"/>
                </a:solidFill>
                <a:effectLst/>
                <a:latin typeface="+mn-lt"/>
                <a:ea typeface="+mn-ea"/>
                <a:cs typeface="+mn-cs"/>
              </a:rPr>
              <a:t>contribuem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energia</a:t>
            </a:r>
            <a:r>
              <a:rPr lang="es-ES" sz="1200" kern="1200" dirty="0">
                <a:solidFill>
                  <a:schemeClr val="tx1"/>
                </a:solidFill>
                <a:effectLst/>
                <a:latin typeface="+mn-lt"/>
                <a:ea typeface="+mn-ea"/>
                <a:cs typeface="+mn-cs"/>
              </a:rPr>
              <a:t> aumenta.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presença</a:t>
            </a:r>
            <a:r>
              <a:rPr lang="es-ES" sz="1200" kern="1200" dirty="0">
                <a:solidFill>
                  <a:schemeClr val="tx1"/>
                </a:solidFill>
                <a:effectLst/>
                <a:latin typeface="+mn-lt"/>
                <a:ea typeface="+mn-ea"/>
                <a:cs typeface="+mn-cs"/>
              </a:rPr>
              <a:t> se expande. </a:t>
            </a:r>
            <a:r>
              <a:rPr lang="es-ES" sz="1200" kern="1200" dirty="0" err="1">
                <a:solidFill>
                  <a:schemeClr val="tx1"/>
                </a:solidFill>
                <a:effectLst/>
                <a:latin typeface="+mn-lt"/>
                <a:ea typeface="+mn-ea"/>
                <a:cs typeface="+mn-cs"/>
              </a:rPr>
              <a:t>Quem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estava</a:t>
            </a:r>
            <a:r>
              <a:rPr lang="es-ES" sz="1200" kern="1200" dirty="0">
                <a:solidFill>
                  <a:schemeClr val="tx1"/>
                </a:solidFill>
                <a:effectLst/>
                <a:latin typeface="+mn-lt"/>
                <a:ea typeface="+mn-ea"/>
                <a:cs typeface="+mn-cs"/>
              </a:rPr>
              <a:t> neutro ficará </a:t>
            </a:r>
            <a:r>
              <a:rPr lang="es-ES" sz="1200" kern="1200" dirty="0" err="1">
                <a:solidFill>
                  <a:schemeClr val="tx1"/>
                </a:solidFill>
                <a:effectLst/>
                <a:latin typeface="+mn-lt"/>
                <a:ea typeface="+mn-ea"/>
                <a:cs typeface="+mn-cs"/>
              </a:rPr>
              <a:t>interessado</a:t>
            </a:r>
            <a:r>
              <a:rPr lang="es-ES" sz="1200" kern="1200" dirty="0">
                <a:solidFill>
                  <a:schemeClr val="tx1"/>
                </a:solidFill>
                <a:effectLst/>
                <a:latin typeface="+mn-lt"/>
                <a:ea typeface="+mn-ea"/>
                <a:cs typeface="+mn-cs"/>
              </a:rPr>
              <a:t>. E, de repente, toda a sala muda. É realmente </a:t>
            </a:r>
            <a:r>
              <a:rPr lang="es-ES" sz="1200" kern="1200" dirty="0" err="1">
                <a:solidFill>
                  <a:schemeClr val="tx1"/>
                </a:solidFill>
                <a:effectLst/>
                <a:latin typeface="+mn-lt"/>
                <a:ea typeface="+mn-ea"/>
                <a:cs typeface="+mn-cs"/>
              </a:rPr>
              <a:t>incrível</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diferença</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pequena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a:t>
            </a:r>
            <a:r>
              <a:rPr lang="es-ES" sz="1200" kern="1200" dirty="0">
                <a:solidFill>
                  <a:schemeClr val="tx1"/>
                </a:solidFill>
                <a:effectLst/>
                <a:latin typeface="+mn-lt"/>
                <a:ea typeface="+mn-ea"/>
                <a:cs typeface="+mn-cs"/>
              </a:rPr>
              <a:t> de foco pode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INFORME que a </a:t>
            </a:r>
            <a:r>
              <a:rPr lang="es-ES" sz="1200" kern="1200" dirty="0" err="1">
                <a:solidFill>
                  <a:schemeClr val="tx1"/>
                </a:solidFill>
                <a:effectLst/>
                <a:latin typeface="+mn-lt"/>
                <a:ea typeface="+mn-ea"/>
                <a:cs typeface="+mn-cs"/>
              </a:rPr>
              <a:t>resposta</a:t>
            </a:r>
            <a:r>
              <a:rPr lang="es-ES" sz="1200" kern="1200" dirty="0">
                <a:solidFill>
                  <a:schemeClr val="tx1"/>
                </a:solidFill>
                <a:effectLst/>
                <a:latin typeface="+mn-lt"/>
                <a:ea typeface="+mn-ea"/>
                <a:cs typeface="+mn-cs"/>
              </a:rPr>
              <a:t> é A. De </a:t>
            </a:r>
            <a:r>
              <a:rPr lang="es-ES" sz="1200" kern="1200" dirty="0" err="1">
                <a:solidFill>
                  <a:schemeClr val="tx1"/>
                </a:solidFill>
                <a:effectLst/>
                <a:latin typeface="+mn-lt"/>
                <a:ea typeface="+mn-ea"/>
                <a:cs typeface="+mn-cs"/>
              </a:rPr>
              <a:t>acordo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Associated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Builders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Contractors</a:t>
            </a:r>
            <a:r>
              <a:rPr lang="es-ES" sz="1200" kern="1200" dirty="0">
                <a:solidFill>
                  <a:schemeClr val="tx1"/>
                </a:solidFill>
                <a:effectLst/>
                <a:latin typeface="+mn-lt"/>
                <a:ea typeface="+mn-ea"/>
                <a:cs typeface="+mn-cs"/>
              </a:rPr>
              <a:t> (ABC), a partir de 2024, apenas 10,3%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 nos Estados Unidos </a:t>
            </a:r>
            <a:r>
              <a:rPr lang="es-ES" sz="1200" kern="1200" dirty="0" err="1">
                <a:solidFill>
                  <a:schemeClr val="tx1"/>
                </a:solidFill>
                <a:effectLst/>
                <a:latin typeface="+mn-lt"/>
                <a:ea typeface="+mn-ea"/>
                <a:cs typeface="+mn-cs"/>
              </a:rPr>
              <a:t>pertencem</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marcando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porcentagem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baixa</a:t>
            </a:r>
            <a:r>
              <a:rPr lang="es-ES" sz="1200" kern="1200" dirty="0">
                <a:solidFill>
                  <a:schemeClr val="tx1"/>
                </a:solidFill>
                <a:effectLst/>
                <a:latin typeface="+mn-lt"/>
                <a:ea typeface="+mn-ea"/>
                <a:cs typeface="+mn-cs"/>
              </a:rPr>
              <a:t> histórica. </a:t>
            </a:r>
            <a:r>
              <a:rPr lang="es-ES" sz="1200" kern="1200" dirty="0" err="1">
                <a:solidFill>
                  <a:schemeClr val="tx1"/>
                </a:solidFill>
                <a:effectLst/>
                <a:latin typeface="+mn-lt"/>
                <a:ea typeface="+mn-ea"/>
                <a:cs typeface="+mn-cs"/>
              </a:rPr>
              <a:t>Esse</a:t>
            </a:r>
            <a:r>
              <a:rPr lang="es-ES" sz="1200" kern="1200" dirty="0">
                <a:solidFill>
                  <a:schemeClr val="tx1"/>
                </a:solidFill>
                <a:effectLst/>
                <a:latin typeface="+mn-lt"/>
                <a:ea typeface="+mn-ea"/>
                <a:cs typeface="+mn-cs"/>
              </a:rPr>
              <a:t> número representa a menor </a:t>
            </a:r>
            <a:r>
              <a:rPr lang="es-ES" sz="1200" kern="1200" dirty="0" err="1">
                <a:solidFill>
                  <a:schemeClr val="tx1"/>
                </a:solidFill>
                <a:effectLst/>
                <a:latin typeface="+mn-lt"/>
                <a:ea typeface="+mn-ea"/>
                <a:cs typeface="+mn-cs"/>
              </a:rPr>
              <a:t>porcentagem</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 sindicalizados </a:t>
            </a:r>
            <a:r>
              <a:rPr lang="es-ES" sz="1200" kern="1200" dirty="0" err="1">
                <a:solidFill>
                  <a:schemeClr val="tx1"/>
                </a:solidFill>
                <a:effectLst/>
                <a:latin typeface="+mn-lt"/>
                <a:ea typeface="+mn-ea"/>
                <a:cs typeface="+mn-cs"/>
              </a:rPr>
              <a:t>já</a:t>
            </a:r>
            <a:r>
              <a:rPr lang="es-ES" sz="1200" kern="1200" dirty="0">
                <a:solidFill>
                  <a:schemeClr val="tx1"/>
                </a:solidFill>
                <a:effectLst/>
                <a:latin typeface="+mn-lt"/>
                <a:ea typeface="+mn-ea"/>
                <a:cs typeface="+mn-cs"/>
              </a:rPr>
              <a:t> registrada. Se </a:t>
            </a:r>
            <a:r>
              <a:rPr lang="es-ES" sz="1200" kern="1200" dirty="0" err="1">
                <a:solidFill>
                  <a:schemeClr val="tx1"/>
                </a:solidFill>
                <a:effectLst/>
                <a:latin typeface="+mn-lt"/>
                <a:ea typeface="+mn-ea"/>
                <a:cs typeface="+mn-cs"/>
              </a:rPr>
              <a:t>continuarmos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nesse</a:t>
            </a:r>
            <a:r>
              <a:rPr lang="es-ES" sz="1200" kern="1200" dirty="0">
                <a:solidFill>
                  <a:schemeClr val="tx1"/>
                </a:solidFill>
                <a:effectLst/>
                <a:latin typeface="+mn-lt"/>
                <a:ea typeface="+mn-ea"/>
                <a:cs typeface="+mn-cs"/>
              </a:rPr>
              <a:t> ritmo pelos próximos 20 anos, </a:t>
            </a:r>
            <a:r>
              <a:rPr lang="es-ES" sz="1200" kern="1200" dirty="0" err="1">
                <a:solidFill>
                  <a:schemeClr val="tx1"/>
                </a:solidFill>
                <a:effectLst/>
                <a:latin typeface="+mn-lt"/>
                <a:ea typeface="+mn-ea"/>
                <a:cs typeface="+mn-cs"/>
              </a:rPr>
              <a:t>qual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porcentagem</a:t>
            </a:r>
            <a:r>
              <a:rPr lang="es-ES" sz="1200" kern="1200" dirty="0">
                <a:solidFill>
                  <a:schemeClr val="tx1"/>
                </a:solidFill>
                <a:effectLst/>
                <a:latin typeface="+mn-lt"/>
                <a:ea typeface="+mn-ea"/>
                <a:cs typeface="+mn-cs"/>
              </a:rPr>
              <a:t> de todos 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 nos Estados Unidos </a:t>
            </a:r>
            <a:r>
              <a:rPr lang="es-ES" sz="1200" kern="1200" dirty="0" err="1">
                <a:solidFill>
                  <a:schemeClr val="tx1"/>
                </a:solidFill>
                <a:effectLst/>
                <a:latin typeface="+mn-lt"/>
                <a:ea typeface="+mn-ea"/>
                <a:cs typeface="+mn-cs"/>
              </a:rPr>
              <a:t>pertencerá</a:t>
            </a:r>
            <a:r>
              <a:rPr lang="es-ES" sz="1200" kern="1200" dirty="0">
                <a:solidFill>
                  <a:schemeClr val="tx1"/>
                </a:solidFill>
                <a:effectLst/>
                <a:latin typeface="+mn-lt"/>
                <a:ea typeface="+mn-ea"/>
                <a:cs typeface="+mn-cs"/>
              </a:rPr>
              <a:t> a sindicatos em 2030?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participante talvez </a:t>
            </a:r>
            <a:r>
              <a:rPr lang="es-ES" sz="1200" kern="1200" dirty="0" err="1">
                <a:solidFill>
                  <a:schemeClr val="tx1"/>
                </a:solidFill>
                <a:effectLst/>
                <a:latin typeface="+mn-lt"/>
                <a:ea typeface="+mn-ea"/>
                <a:cs typeface="+mn-cs"/>
              </a:rPr>
              <a:t>queira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o cálculo. No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91,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vidraceiro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chegou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valor de 9,5%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REFORCE que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significa que </a:t>
            </a:r>
            <a:r>
              <a:rPr lang="es-ES" sz="1200" kern="1200" dirty="0" err="1">
                <a:solidFill>
                  <a:schemeClr val="tx1"/>
                </a:solidFill>
                <a:effectLst/>
                <a:latin typeface="+mn-lt"/>
                <a:ea typeface="+mn-ea"/>
                <a:cs typeface="+mn-cs"/>
              </a:rPr>
              <a:t>hoje</a:t>
            </a:r>
            <a:r>
              <a:rPr lang="es-ES" sz="1200" kern="1200" dirty="0">
                <a:solidFill>
                  <a:schemeClr val="tx1"/>
                </a:solidFill>
                <a:effectLst/>
                <a:latin typeface="+mn-lt"/>
                <a:ea typeface="+mn-ea"/>
                <a:cs typeface="+mn-cs"/>
              </a:rPr>
              <a:t>, apenas 1 em cada 10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 nos Estados Unidos é sindicalizado.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LEMBRE os participantes de que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diminuição</a:t>
            </a:r>
            <a:r>
              <a:rPr lang="es-ES" sz="1200" kern="1200" dirty="0">
                <a:solidFill>
                  <a:schemeClr val="tx1"/>
                </a:solidFill>
                <a:effectLst/>
                <a:latin typeface="+mn-lt"/>
                <a:ea typeface="+mn-ea"/>
                <a:cs typeface="+mn-cs"/>
              </a:rPr>
              <a:t> é o motivo pelo </a:t>
            </a:r>
            <a:r>
              <a:rPr lang="es-ES" sz="1200" kern="1200" dirty="0" err="1">
                <a:solidFill>
                  <a:schemeClr val="tx1"/>
                </a:solidFill>
                <a:effectLst/>
                <a:latin typeface="+mn-lt"/>
                <a:ea typeface="+mn-ea"/>
                <a:cs typeface="+mn-cs"/>
              </a:rPr>
              <a:t>qual</a:t>
            </a:r>
            <a:r>
              <a:rPr lang="es-ES" sz="1200" kern="1200" dirty="0">
                <a:solidFill>
                  <a:schemeClr val="tx1"/>
                </a:solidFill>
                <a:effectLst/>
                <a:latin typeface="+mn-lt"/>
                <a:ea typeface="+mn-ea"/>
                <a:cs typeface="+mn-cs"/>
              </a:rPr>
              <a:t> estamos todos </a:t>
            </a:r>
            <a:r>
              <a:rPr lang="es-ES" sz="1200" kern="1200" dirty="0" err="1">
                <a:solidFill>
                  <a:schemeClr val="tx1"/>
                </a:solidFill>
                <a:effectLst/>
                <a:latin typeface="+mn-lt"/>
                <a:ea typeface="+mn-ea"/>
                <a:cs typeface="+mn-cs"/>
              </a:rPr>
              <a:t>aqui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hoje</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EXPLIQUE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Estes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apenas números em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números </a:t>
            </a:r>
            <a:r>
              <a:rPr lang="es-ES" sz="1200" kern="1200" dirty="0" err="1">
                <a:solidFill>
                  <a:schemeClr val="tx1"/>
                </a:solidFill>
                <a:effectLst/>
                <a:latin typeface="+mn-lt"/>
                <a:ea typeface="+mn-ea"/>
                <a:cs typeface="+mn-cs"/>
              </a:rPr>
              <a:t>representam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capacidade</a:t>
            </a:r>
            <a:r>
              <a:rPr lang="es-ES" sz="1200" kern="1200" dirty="0">
                <a:solidFill>
                  <a:schemeClr val="tx1"/>
                </a:solidFill>
                <a:effectLst/>
                <a:latin typeface="+mn-lt"/>
                <a:ea typeface="+mn-ea"/>
                <a:cs typeface="+mn-cs"/>
              </a:rPr>
              <a:t> de elevar os </a:t>
            </a:r>
            <a:r>
              <a:rPr lang="es-ES" sz="1200" kern="1200" dirty="0" err="1">
                <a:solidFill>
                  <a:schemeClr val="tx1"/>
                </a:solidFill>
                <a:effectLst/>
                <a:latin typeface="+mn-lt"/>
                <a:ea typeface="+mn-ea"/>
                <a:cs typeface="+mn-cs"/>
              </a:rPr>
              <a:t>padrões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números </a:t>
            </a:r>
            <a:r>
              <a:rPr lang="es-ES" sz="1200" kern="1200" dirty="0" err="1">
                <a:solidFill>
                  <a:schemeClr val="tx1"/>
                </a:solidFill>
                <a:effectLst/>
                <a:latin typeface="+mn-lt"/>
                <a:ea typeface="+mn-ea"/>
                <a:cs typeface="+mn-cs"/>
              </a:rPr>
              <a:t>representam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poder para conquistar os </a:t>
            </a:r>
            <a:r>
              <a:rPr lang="es-ES" sz="1200" kern="1200" dirty="0" err="1">
                <a:solidFill>
                  <a:schemeClr val="tx1"/>
                </a:solidFill>
                <a:effectLst/>
                <a:latin typeface="+mn-lt"/>
                <a:ea typeface="+mn-ea"/>
                <a:cs typeface="+mn-cs"/>
              </a:rPr>
              <a:t>melhores</a:t>
            </a:r>
            <a:r>
              <a:rPr lang="es-ES" sz="1200" kern="1200" dirty="0">
                <a:solidFill>
                  <a:schemeClr val="tx1"/>
                </a:solidFill>
                <a:effectLst/>
                <a:latin typeface="+mn-lt"/>
                <a:ea typeface="+mn-ea"/>
                <a:cs typeface="+mn-cs"/>
              </a:rPr>
              <a:t> contratos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números </a:t>
            </a:r>
            <a:r>
              <a:rPr lang="es-ES" sz="1200" kern="1200" dirty="0" err="1">
                <a:solidFill>
                  <a:schemeClr val="tx1"/>
                </a:solidFill>
                <a:effectLst/>
                <a:latin typeface="+mn-lt"/>
                <a:ea typeface="+mn-ea"/>
                <a:cs typeface="+mn-cs"/>
              </a:rPr>
              <a:t>representam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para proteger </a:t>
            </a:r>
            <a:r>
              <a:rPr lang="es-ES" sz="1200" kern="1200" dirty="0" err="1">
                <a:solidFill>
                  <a:schemeClr val="tx1"/>
                </a:solidFill>
                <a:effectLst/>
                <a:latin typeface="+mn-lt"/>
                <a:ea typeface="+mn-ea"/>
                <a:cs typeface="+mn-cs"/>
              </a:rPr>
              <a:t>nossas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aposentadorias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lutar</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melhores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padrões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segurança</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assegurar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direito</a:t>
            </a:r>
            <a:r>
              <a:rPr lang="es-ES" sz="1200" kern="1200" dirty="0">
                <a:solidFill>
                  <a:schemeClr val="tx1"/>
                </a:solidFill>
                <a:effectLst/>
                <a:latin typeface="+mn-lt"/>
                <a:ea typeface="+mn-ea"/>
                <a:cs typeface="+mn-cs"/>
              </a:rPr>
              <a:t> de nos organizar.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INFORME que o </a:t>
            </a:r>
            <a:r>
              <a:rPr lang="es-ES" sz="1200" kern="1200" dirty="0" err="1">
                <a:solidFill>
                  <a:schemeClr val="tx1"/>
                </a:solidFill>
                <a:effectLst/>
                <a:latin typeface="+mn-lt"/>
                <a:ea typeface="+mn-ea"/>
                <a:cs typeface="+mn-cs"/>
              </a:rPr>
              <a:t>slide</a:t>
            </a:r>
            <a:r>
              <a:rPr lang="es-ES" sz="1200" kern="1200" dirty="0">
                <a:solidFill>
                  <a:schemeClr val="tx1"/>
                </a:solidFill>
                <a:effectLst/>
                <a:latin typeface="+mn-lt"/>
                <a:ea typeface="+mn-ea"/>
                <a:cs typeface="+mn-cs"/>
              </a:rPr>
              <a:t> anterior era sobre 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todo. </a:t>
            </a:r>
            <a:r>
              <a:rPr lang="es-ES" sz="1200" kern="1200" dirty="0" err="1">
                <a:solidFill>
                  <a:schemeClr val="tx1"/>
                </a:solidFill>
                <a:effectLst/>
                <a:latin typeface="+mn-lt"/>
                <a:ea typeface="+mn-ea"/>
                <a:cs typeface="+mn-cs"/>
              </a:rPr>
              <a:t>Então</a:t>
            </a:r>
            <a:r>
              <a:rPr lang="es-ES" sz="1200" kern="1200" dirty="0">
                <a:solidFill>
                  <a:schemeClr val="tx1"/>
                </a:solidFill>
                <a:effectLst/>
                <a:latin typeface="+mn-lt"/>
                <a:ea typeface="+mn-ea"/>
                <a:cs typeface="+mn-cs"/>
              </a:rPr>
              <a:t>, vamos dar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olhada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adesões</a:t>
            </a:r>
            <a:r>
              <a:rPr lang="es-ES" sz="1200" kern="1200" dirty="0">
                <a:solidFill>
                  <a:schemeClr val="tx1"/>
                </a:solidFill>
                <a:effectLst/>
                <a:latin typeface="+mn-lt"/>
                <a:ea typeface="+mn-ea"/>
                <a:cs typeface="+mn-cs"/>
              </a:rPr>
              <a:t> da IUPAT </a:t>
            </a:r>
            <a:r>
              <a:rPr lang="es-ES" sz="1200" kern="1200" dirty="0" err="1">
                <a:solidFill>
                  <a:schemeClr val="tx1"/>
                </a:solidFill>
                <a:effectLst/>
                <a:latin typeface="+mn-lt"/>
                <a:ea typeface="+mn-ea"/>
                <a:cs typeface="+mn-cs"/>
              </a:rPr>
              <a:t>especificamente</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DEBATA sobre o gráfico de total de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ativos</a:t>
            </a:r>
            <a:r>
              <a:rPr lang="es-ES" sz="1200" kern="1200" dirty="0">
                <a:solidFill>
                  <a:schemeClr val="tx1"/>
                </a:solidFill>
                <a:effectLst/>
                <a:latin typeface="+mn-lt"/>
                <a:ea typeface="+mn-ea"/>
                <a:cs typeface="+mn-cs"/>
              </a:rPr>
              <a:t> 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 </a:t>
            </a:r>
            <a:r>
              <a:rPr lang="es-ES" sz="1200" kern="1200" dirty="0" err="1">
                <a:solidFill>
                  <a:schemeClr val="tx1"/>
                </a:solidFill>
                <a:effectLst/>
                <a:latin typeface="+mn-lt"/>
                <a:ea typeface="+mn-ea"/>
                <a:cs typeface="+mn-cs"/>
              </a:rPr>
              <a:t>Irmandade</a:t>
            </a:r>
            <a:r>
              <a:rPr lang="es-ES" sz="1200" kern="1200" dirty="0">
                <a:solidFill>
                  <a:schemeClr val="tx1"/>
                </a:solidFill>
                <a:effectLst/>
                <a:latin typeface="+mn-lt"/>
                <a:ea typeface="+mn-ea"/>
                <a:cs typeface="+mn-cs"/>
              </a:rPr>
              <a:t> dos Pintores e Decoradores da América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organizada formalmente em 1887. Em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ano, o sindicato </a:t>
            </a:r>
            <a:r>
              <a:rPr lang="es-ES" sz="1200" kern="1200" dirty="0" err="1">
                <a:solidFill>
                  <a:schemeClr val="tx1"/>
                </a:solidFill>
                <a:effectLst/>
                <a:latin typeface="+mn-lt"/>
                <a:ea typeface="+mn-ea"/>
                <a:cs typeface="+mn-cs"/>
              </a:rPr>
              <a:t>contava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adesão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de 7 mil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de 100 sindicatos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Nos </a:t>
            </a:r>
            <a:r>
              <a:rPr lang="es-ES" sz="1200" kern="1200" dirty="0" err="1">
                <a:solidFill>
                  <a:schemeClr val="tx1"/>
                </a:solidFill>
                <a:effectLst/>
                <a:latin typeface="+mn-lt"/>
                <a:ea typeface="+mn-ea"/>
                <a:cs typeface="+mn-cs"/>
              </a:rPr>
              <a:t>primeiros</a:t>
            </a:r>
            <a:r>
              <a:rPr lang="es-ES" sz="1200" kern="1200" dirty="0">
                <a:solidFill>
                  <a:schemeClr val="tx1"/>
                </a:solidFill>
                <a:effectLst/>
                <a:latin typeface="+mn-lt"/>
                <a:ea typeface="+mn-ea"/>
                <a:cs typeface="+mn-cs"/>
              </a:rPr>
              <a:t> 35 anos da </a:t>
            </a:r>
            <a:r>
              <a:rPr lang="es-ES" sz="1200" kern="1200" dirty="0" err="1">
                <a:solidFill>
                  <a:schemeClr val="tx1"/>
                </a:solidFill>
                <a:effectLst/>
                <a:latin typeface="+mn-lt"/>
                <a:ea typeface="+mn-ea"/>
                <a:cs typeface="+mn-cs"/>
              </a:rPr>
              <a:t>história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presenciamos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crescimento</a:t>
            </a:r>
            <a:r>
              <a:rPr lang="es-ES" sz="1200" kern="1200" dirty="0">
                <a:solidFill>
                  <a:schemeClr val="tx1"/>
                </a:solidFill>
                <a:effectLst/>
                <a:latin typeface="+mn-lt"/>
                <a:ea typeface="+mn-ea"/>
                <a:cs typeface="+mn-cs"/>
              </a:rPr>
              <a:t>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o que </a:t>
            </a:r>
            <a:r>
              <a:rPr lang="es-ES" sz="1200" kern="1200" dirty="0" err="1">
                <a:solidFill>
                  <a:schemeClr val="tx1"/>
                </a:solidFill>
                <a:effectLst/>
                <a:latin typeface="+mn-lt"/>
                <a:ea typeface="+mn-ea"/>
                <a:cs typeface="+mn-cs"/>
              </a:rPr>
              <a:t>aconteceu</a:t>
            </a:r>
            <a:r>
              <a:rPr lang="es-ES" sz="1200" kern="1200" dirty="0">
                <a:solidFill>
                  <a:schemeClr val="tx1"/>
                </a:solidFill>
                <a:effectLst/>
                <a:latin typeface="+mn-lt"/>
                <a:ea typeface="+mn-ea"/>
                <a:cs typeface="+mn-cs"/>
              </a:rPr>
              <a:t> em 1923? – A grande </a:t>
            </a:r>
            <a:r>
              <a:rPr lang="es-ES" sz="1200" kern="1200" dirty="0" err="1">
                <a:solidFill>
                  <a:schemeClr val="tx1"/>
                </a:solidFill>
                <a:effectLst/>
                <a:latin typeface="+mn-lt"/>
                <a:ea typeface="+mn-ea"/>
                <a:cs typeface="+mn-cs"/>
              </a:rPr>
              <a:t>depressão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causou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declínio</a:t>
            </a:r>
            <a:r>
              <a:rPr lang="es-ES" sz="1200" kern="1200" dirty="0">
                <a:solidFill>
                  <a:schemeClr val="tx1"/>
                </a:solidFill>
                <a:effectLst/>
                <a:latin typeface="+mn-lt"/>
                <a:ea typeface="+mn-ea"/>
                <a:cs typeface="+mn-cs"/>
              </a:rPr>
              <a:t> acentuado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apenas no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mas em todos os sindicatos, à medida que as oportunidades de </a:t>
            </a:r>
            <a:r>
              <a:rPr lang="es-ES" sz="1200" kern="1200" dirty="0" err="1">
                <a:solidFill>
                  <a:schemeClr val="tx1"/>
                </a:solidFill>
                <a:effectLst/>
                <a:latin typeface="+mn-lt"/>
                <a:ea typeface="+mn-ea"/>
                <a:cs typeface="+mn-cs"/>
              </a:rPr>
              <a:t>emprego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diminuíam</a:t>
            </a:r>
            <a:r>
              <a:rPr lang="es-ES" sz="1200" kern="1200" dirty="0">
                <a:solidFill>
                  <a:schemeClr val="tx1"/>
                </a:solidFill>
                <a:effectLst/>
                <a:latin typeface="+mn-lt"/>
                <a:ea typeface="+mn-ea"/>
                <a:cs typeface="+mn-cs"/>
              </a:rPr>
              <a:t> em todo o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o que </a:t>
            </a:r>
            <a:r>
              <a:rPr lang="es-ES" sz="1200" kern="1200" dirty="0" err="1">
                <a:solidFill>
                  <a:schemeClr val="tx1"/>
                </a:solidFill>
                <a:effectLst/>
                <a:latin typeface="+mn-lt"/>
                <a:ea typeface="+mn-ea"/>
                <a:cs typeface="+mn-cs"/>
              </a:rPr>
              <a:t>aconteceu</a:t>
            </a:r>
            <a:r>
              <a:rPr lang="es-ES" sz="1200" kern="1200" dirty="0">
                <a:solidFill>
                  <a:schemeClr val="tx1"/>
                </a:solidFill>
                <a:effectLst/>
                <a:latin typeface="+mn-lt"/>
                <a:ea typeface="+mn-ea"/>
                <a:cs typeface="+mn-cs"/>
              </a:rPr>
              <a:t> em 1935? </a:t>
            </a:r>
            <a:r>
              <a:rPr lang="en-CA" sz="1200" kern="1200" dirty="0">
                <a:solidFill>
                  <a:schemeClr val="tx1"/>
                </a:solidFill>
                <a:effectLst/>
                <a:latin typeface="+mn-lt"/>
                <a:ea typeface="+mn-ea"/>
                <a:cs typeface="+mn-cs"/>
              </a:rPr>
              <a:t>[Lei Wagner </a:t>
            </a:r>
            <a:r>
              <a:rPr lang="en-CA" sz="1200" kern="1200" dirty="0" err="1">
                <a:solidFill>
                  <a:schemeClr val="tx1"/>
                </a:solidFill>
                <a:effectLst/>
                <a:latin typeface="+mn-lt"/>
                <a:ea typeface="+mn-ea"/>
                <a:cs typeface="+mn-cs"/>
              </a:rPr>
              <a:t>ou</a:t>
            </a:r>
            <a:r>
              <a:rPr lang="en-CA" sz="1200" kern="1200" dirty="0">
                <a:solidFill>
                  <a:schemeClr val="tx1"/>
                </a:solidFill>
                <a:effectLst/>
                <a:latin typeface="+mn-lt"/>
                <a:ea typeface="+mn-ea"/>
                <a:cs typeface="+mn-cs"/>
              </a:rPr>
              <a:t> Lei Nacional de </a:t>
            </a:r>
            <a:r>
              <a:rPr lang="en-CA" sz="1200" kern="1200" dirty="0" err="1">
                <a:solidFill>
                  <a:schemeClr val="tx1"/>
                </a:solidFill>
                <a:effectLst/>
                <a:latin typeface="+mn-lt"/>
                <a:ea typeface="+mn-ea"/>
                <a:cs typeface="+mn-cs"/>
              </a:rPr>
              <a:t>Relações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Trabalhistas</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 </a:t>
            </a:r>
            <a:r>
              <a:rPr lang="es-ES" sz="1200" kern="1200" dirty="0" err="1">
                <a:solidFill>
                  <a:schemeClr val="tx1"/>
                </a:solidFill>
                <a:effectLst/>
                <a:latin typeface="+mn-lt"/>
                <a:ea typeface="+mn-ea"/>
                <a:cs typeface="+mn-cs"/>
              </a:rPr>
              <a:t>lei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a:t>
            </a:r>
            <a:r>
              <a:rPr lang="es-ES" sz="1200" kern="1200" dirty="0">
                <a:solidFill>
                  <a:schemeClr val="tx1"/>
                </a:solidFill>
                <a:effectLst/>
                <a:latin typeface="+mn-lt"/>
                <a:ea typeface="+mn-ea"/>
                <a:cs typeface="+mn-cs"/>
              </a:rPr>
              <a:t> histórica dos Estados Unidos </a:t>
            </a:r>
            <a:r>
              <a:rPr lang="es-ES" sz="1200" kern="1200" dirty="0" err="1">
                <a:solidFill>
                  <a:schemeClr val="tx1"/>
                </a:solidFill>
                <a:effectLst/>
                <a:latin typeface="+mn-lt"/>
                <a:ea typeface="+mn-ea"/>
                <a:cs typeface="+mn-cs"/>
              </a:rPr>
              <a:t>garantiu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funcionários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privado o </a:t>
            </a:r>
            <a:r>
              <a:rPr lang="es-ES" sz="1200" kern="1200" dirty="0" err="1">
                <a:solidFill>
                  <a:schemeClr val="tx1"/>
                </a:solidFill>
                <a:effectLst/>
                <a:latin typeface="+mn-lt"/>
                <a:ea typeface="+mn-ea"/>
                <a:cs typeface="+mn-cs"/>
              </a:rPr>
              <a:t>direito</a:t>
            </a:r>
            <a:r>
              <a:rPr lang="es-ES" sz="1200" kern="1200" dirty="0">
                <a:solidFill>
                  <a:schemeClr val="tx1"/>
                </a:solidFill>
                <a:effectLst/>
                <a:latin typeface="+mn-lt"/>
                <a:ea typeface="+mn-ea"/>
                <a:cs typeface="+mn-cs"/>
              </a:rPr>
              <a:t> de se organizar, formar sindicatos e participar de </a:t>
            </a:r>
            <a:r>
              <a:rPr lang="es-ES" sz="1200" kern="1200" dirty="0" err="1">
                <a:solidFill>
                  <a:schemeClr val="tx1"/>
                </a:solidFill>
                <a:effectLst/>
                <a:latin typeface="+mn-lt"/>
                <a:ea typeface="+mn-ea"/>
                <a:cs typeface="+mn-cs"/>
              </a:rPr>
              <a:t>negociações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Ela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também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proíbe</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empregadores</a:t>
            </a:r>
            <a:r>
              <a:rPr lang="es-ES" sz="1200" kern="1200" dirty="0">
                <a:solidFill>
                  <a:schemeClr val="tx1"/>
                </a:solidFill>
                <a:effectLst/>
                <a:latin typeface="+mn-lt"/>
                <a:ea typeface="+mn-ea"/>
                <a:cs typeface="+mn-cs"/>
              </a:rPr>
              <a:t> de se </a:t>
            </a:r>
            <a:r>
              <a:rPr lang="es-ES" sz="1200" kern="1200" dirty="0" err="1">
                <a:solidFill>
                  <a:schemeClr val="tx1"/>
                </a:solidFill>
                <a:effectLst/>
                <a:latin typeface="+mn-lt"/>
                <a:ea typeface="+mn-ea"/>
                <a:cs typeface="+mn-cs"/>
              </a:rPr>
              <a:t>envolverem</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práticas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trabalhistas</a:t>
            </a:r>
            <a:r>
              <a:rPr lang="es-ES" sz="1200" kern="1200" dirty="0">
                <a:solidFill>
                  <a:schemeClr val="tx1"/>
                </a:solidFill>
                <a:effectLst/>
                <a:latin typeface="+mn-lt"/>
                <a:ea typeface="+mn-ea"/>
                <a:cs typeface="+mn-cs"/>
              </a:rPr>
              <a:t> injustas, como interferir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sindical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discriminar os </a:t>
            </a:r>
            <a:r>
              <a:rPr lang="es-ES" sz="1200" kern="1200" dirty="0" err="1">
                <a:solidFill>
                  <a:schemeClr val="tx1"/>
                </a:solidFill>
                <a:effectLst/>
                <a:latin typeface="+mn-lt"/>
                <a:ea typeface="+mn-ea"/>
                <a:cs typeface="+mn-cs"/>
              </a:rPr>
              <a:t>funcionários</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Quase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imediatamente</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ganha</a:t>
            </a:r>
            <a:r>
              <a:rPr lang="es-ES" sz="1200" kern="1200" dirty="0">
                <a:solidFill>
                  <a:schemeClr val="tx1"/>
                </a:solidFill>
                <a:effectLst/>
                <a:latin typeface="+mn-lt"/>
                <a:ea typeface="+mn-ea"/>
                <a:cs typeface="+mn-cs"/>
              </a:rPr>
              <a:t> impulso (inclusive para a IUPAT). Em apenas 12 anos, de 1935 a 1947, triplicamos o </a:t>
            </a:r>
            <a:r>
              <a:rPr lang="es-ES" sz="1200" kern="1200" dirty="0" err="1">
                <a:solidFill>
                  <a:schemeClr val="tx1"/>
                </a:solidFill>
                <a:effectLst/>
                <a:latin typeface="+mn-lt"/>
                <a:ea typeface="+mn-ea"/>
                <a:cs typeface="+mn-cs"/>
              </a:rPr>
              <a:t>tamanho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de aproximadamente 60 mil para 220 mil.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o que este gráfico nos informa? </a:t>
            </a:r>
            <a:r>
              <a:rPr lang="es-ES" sz="1200" kern="1200" dirty="0" err="1">
                <a:solidFill>
                  <a:schemeClr val="tx1"/>
                </a:solidFill>
                <a:effectLst/>
                <a:latin typeface="+mn-lt"/>
                <a:ea typeface="+mn-ea"/>
                <a:cs typeface="+mn-cs"/>
              </a:rPr>
              <a:t>Embora</a:t>
            </a:r>
            <a:r>
              <a:rPr lang="es-ES" sz="1200" kern="1200" dirty="0">
                <a:solidFill>
                  <a:schemeClr val="tx1"/>
                </a:solidFill>
                <a:effectLst/>
                <a:latin typeface="+mn-lt"/>
                <a:ea typeface="+mn-ea"/>
                <a:cs typeface="+mn-cs"/>
              </a:rPr>
              <a:t> a IUPAT </a:t>
            </a:r>
            <a:r>
              <a:rPr lang="es-ES" sz="1200" kern="1200" dirty="0" err="1">
                <a:solidFill>
                  <a:schemeClr val="tx1"/>
                </a:solidFill>
                <a:effectLst/>
                <a:latin typeface="+mn-lt"/>
                <a:ea typeface="+mn-ea"/>
                <a:cs typeface="+mn-cs"/>
              </a:rPr>
              <a:t>tenha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ganhado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participação</a:t>
            </a:r>
            <a:r>
              <a:rPr lang="es-ES" sz="1200" kern="1200" dirty="0">
                <a:solidFill>
                  <a:schemeClr val="tx1"/>
                </a:solidFill>
                <a:effectLst/>
                <a:latin typeface="+mn-lt"/>
                <a:ea typeface="+mn-ea"/>
                <a:cs typeface="+mn-cs"/>
              </a:rPr>
              <a:t> de mercado </a:t>
            </a:r>
            <a:r>
              <a:rPr lang="es-ES" sz="1200" kern="1200" dirty="0" err="1">
                <a:solidFill>
                  <a:schemeClr val="tx1"/>
                </a:solidFill>
                <a:effectLst/>
                <a:latin typeface="+mn-lt"/>
                <a:ea typeface="+mn-ea"/>
                <a:cs typeface="+mn-cs"/>
              </a:rPr>
              <a:t>diminuiu</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0" indent="0">
              <a:buFont typeface="Arial" panose="020B0604020202020204" pitchFamily="34" charset="0"/>
              <a:buNone/>
            </a:pPr>
            <a:r>
              <a:rPr lang="en-CA" sz="1200" kern="1200" dirty="0" err="1">
                <a:solidFill>
                  <a:schemeClr val="tx1"/>
                </a:solidFill>
                <a:effectLst/>
                <a:latin typeface="+mn-lt"/>
                <a:ea typeface="+mn-ea"/>
                <a:cs typeface="+mn-cs"/>
              </a:rPr>
              <a:t>Apresente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estas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conclusões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gerais</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 demanda por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tem</a:t>
            </a:r>
            <a:r>
              <a:rPr lang="es-ES" sz="1200" kern="1200" dirty="0">
                <a:solidFill>
                  <a:schemeClr val="tx1"/>
                </a:solidFill>
                <a:effectLst/>
                <a:latin typeface="+mn-lt"/>
                <a:ea typeface="+mn-ea"/>
                <a:cs typeface="+mn-cs"/>
              </a:rPr>
              <a:t> aumentado constantemente e continuará a aumentar.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diminuição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porcentagem</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total organizada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ocorreu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diminuição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participação</a:t>
            </a:r>
            <a:r>
              <a:rPr lang="es-ES" sz="1200" kern="1200" dirty="0">
                <a:solidFill>
                  <a:schemeClr val="tx1"/>
                </a:solidFill>
                <a:effectLst/>
                <a:latin typeface="+mn-lt"/>
                <a:ea typeface="+mn-ea"/>
                <a:cs typeface="+mn-cs"/>
              </a:rPr>
              <a:t> de mercado dos sindicatos, como </a:t>
            </a:r>
            <a:r>
              <a:rPr lang="es-ES" sz="1200" kern="1200" dirty="0" err="1">
                <a:solidFill>
                  <a:schemeClr val="tx1"/>
                </a:solidFill>
                <a:effectLst/>
                <a:latin typeface="+mn-lt"/>
                <a:ea typeface="+mn-ea"/>
                <a:cs typeface="+mn-cs"/>
              </a:rPr>
              <a:t>refletido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diminuição</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rendimentos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reais</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razão</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diminuição</a:t>
            </a:r>
            <a:r>
              <a:rPr lang="es-ES" sz="1200" kern="1200" dirty="0">
                <a:solidFill>
                  <a:schemeClr val="tx1"/>
                </a:solidFill>
                <a:effectLst/>
                <a:latin typeface="+mn-lt"/>
                <a:ea typeface="+mn-ea"/>
                <a:cs typeface="+mn-cs"/>
              </a:rPr>
              <a:t> é a </a:t>
            </a:r>
            <a:r>
              <a:rPr lang="es-ES" sz="1200" kern="1200" dirty="0" err="1">
                <a:solidFill>
                  <a:schemeClr val="tx1"/>
                </a:solidFill>
                <a:effectLst/>
                <a:latin typeface="+mn-lt"/>
                <a:ea typeface="+mn-ea"/>
                <a:cs typeface="+mn-cs"/>
              </a:rPr>
              <a:t>perda</a:t>
            </a:r>
            <a:r>
              <a:rPr lang="es-ES" sz="1200" kern="1200" dirty="0">
                <a:solidFill>
                  <a:schemeClr val="tx1"/>
                </a:solidFill>
                <a:effectLst/>
                <a:latin typeface="+mn-lt"/>
                <a:ea typeface="+mn-ea"/>
                <a:cs typeface="+mn-cs"/>
              </a:rPr>
              <a:t> dos valores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DEBATA sobre os destaques por década.</a:t>
            </a:r>
            <a:endParaRPr lang="en-CA" sz="1200"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Lei</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 </a:t>
            </a:r>
            <a:r>
              <a:rPr lang="es-ES" sz="1200" kern="1200" dirty="0">
                <a:solidFill>
                  <a:schemeClr val="tx1"/>
                </a:solidFill>
                <a:effectLst/>
                <a:latin typeface="+mn-lt"/>
                <a:ea typeface="+mn-ea"/>
                <a:cs typeface="+mn-cs"/>
              </a:rPr>
              <a:t>A </a:t>
            </a:r>
            <a:r>
              <a:rPr lang="es-ES" sz="1200" kern="1200" dirty="0" err="1">
                <a:solidFill>
                  <a:schemeClr val="tx1"/>
                </a:solidFill>
                <a:effectLst/>
                <a:latin typeface="+mn-lt"/>
                <a:ea typeface="+mn-ea"/>
                <a:cs typeface="+mn-cs"/>
              </a:rPr>
              <a:t>Lei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aprovada</a:t>
            </a:r>
            <a:r>
              <a:rPr lang="es-ES" sz="1200" kern="1200" dirty="0">
                <a:solidFill>
                  <a:schemeClr val="tx1"/>
                </a:solidFill>
                <a:effectLst/>
                <a:latin typeface="+mn-lt"/>
                <a:ea typeface="+mn-ea"/>
                <a:cs typeface="+mn-cs"/>
              </a:rPr>
              <a:t>, alterando a NLRA e </a:t>
            </a:r>
            <a:r>
              <a:rPr lang="es-ES" sz="1200" kern="1200" dirty="0" err="1">
                <a:solidFill>
                  <a:schemeClr val="tx1"/>
                </a:solidFill>
                <a:effectLst/>
                <a:latin typeface="+mn-lt"/>
                <a:ea typeface="+mn-ea"/>
                <a:cs typeface="+mn-cs"/>
              </a:rPr>
              <a:t>restringindo</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várias</a:t>
            </a:r>
            <a:r>
              <a:rPr lang="es-ES" sz="1200" kern="1200" dirty="0">
                <a:solidFill>
                  <a:schemeClr val="tx1"/>
                </a:solidFill>
                <a:effectLst/>
                <a:latin typeface="+mn-lt"/>
                <a:ea typeface="+mn-ea"/>
                <a:cs typeface="+mn-cs"/>
              </a:rPr>
              <a:t> áreas: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 </a:t>
            </a:r>
            <a:r>
              <a:rPr lang="es-ES" sz="1200" kern="1200" dirty="0" err="1">
                <a:solidFill>
                  <a:schemeClr val="tx1"/>
                </a:solidFill>
                <a:effectLst/>
                <a:latin typeface="+mn-lt"/>
                <a:ea typeface="+mn-ea"/>
                <a:cs typeface="+mn-cs"/>
              </a:rPr>
              <a:t>Seção</a:t>
            </a:r>
            <a:r>
              <a:rPr lang="es-ES" sz="1200" kern="1200" dirty="0">
                <a:solidFill>
                  <a:schemeClr val="tx1"/>
                </a:solidFill>
                <a:effectLst/>
                <a:latin typeface="+mn-lt"/>
                <a:ea typeface="+mn-ea"/>
                <a:cs typeface="+mn-cs"/>
              </a:rPr>
              <a:t> 8(b) </a:t>
            </a:r>
            <a:r>
              <a:rPr lang="es-ES" sz="1200" kern="1200" dirty="0" err="1">
                <a:solidFill>
                  <a:schemeClr val="tx1"/>
                </a:solidFill>
                <a:effectLst/>
                <a:latin typeface="+mn-lt"/>
                <a:ea typeface="+mn-ea"/>
                <a:cs typeface="+mn-cs"/>
              </a:rPr>
              <a:t>acrescentou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práticas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trabalhistas</a:t>
            </a:r>
            <a:r>
              <a:rPr lang="es-ES" sz="1200" kern="1200" dirty="0">
                <a:solidFill>
                  <a:schemeClr val="tx1"/>
                </a:solidFill>
                <a:effectLst/>
                <a:latin typeface="+mn-lt"/>
                <a:ea typeface="+mn-ea"/>
                <a:cs typeface="+mn-cs"/>
              </a:rPr>
              <a:t> injustas para 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Seção</a:t>
            </a:r>
            <a:r>
              <a:rPr lang="es-ES" sz="1200" kern="1200" dirty="0">
                <a:solidFill>
                  <a:schemeClr val="tx1"/>
                </a:solidFill>
                <a:effectLst/>
                <a:latin typeface="+mn-lt"/>
                <a:ea typeface="+mn-ea"/>
                <a:cs typeface="+mn-cs"/>
              </a:rPr>
              <a:t> 8(b)(7), "cláusula de </a:t>
            </a:r>
            <a:r>
              <a:rPr lang="es-ES" sz="1200" kern="1200" dirty="0" err="1">
                <a:solidFill>
                  <a:schemeClr val="tx1"/>
                </a:solidFill>
                <a:effectLst/>
                <a:latin typeface="+mn-lt"/>
                <a:ea typeface="+mn-ea"/>
                <a:cs typeface="+mn-cs"/>
              </a:rPr>
              <a:t>boicote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secundário</a:t>
            </a: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a recusa de </a:t>
            </a:r>
            <a:r>
              <a:rPr lang="es-ES" sz="1200" i="1" kern="1200" dirty="0" err="1">
                <a:solidFill>
                  <a:schemeClr val="tx1"/>
                </a:solidFill>
                <a:effectLst/>
                <a:latin typeface="+mn-lt"/>
                <a:ea typeface="+mn-ea"/>
                <a:cs typeface="+mn-cs"/>
              </a:rPr>
              <a:t>um</a:t>
            </a:r>
            <a:r>
              <a:rPr lang="es-ES" sz="1200" i="1" kern="1200" dirty="0">
                <a:solidFill>
                  <a:schemeClr val="tx1"/>
                </a:solidFill>
                <a:effectLst/>
                <a:latin typeface="+mn-lt"/>
                <a:ea typeface="+mn-ea"/>
                <a:cs typeface="+mn-cs"/>
              </a:rPr>
              <a:t> grupo em </a:t>
            </a:r>
            <a:r>
              <a:rPr lang="es-ES" sz="1200" i="1" kern="1200" dirty="0" err="1">
                <a:solidFill>
                  <a:schemeClr val="tx1"/>
                </a:solidFill>
                <a:effectLst/>
                <a:latin typeface="+mn-lt"/>
                <a:ea typeface="+mn-ea"/>
                <a:cs typeface="+mn-cs"/>
              </a:rPr>
              <a:t>trabalhar</a:t>
            </a:r>
            <a:r>
              <a:rPr lang="es-ES" sz="1200" i="1" kern="1200" dirty="0">
                <a:solidFill>
                  <a:schemeClr val="tx1"/>
                </a:solidFill>
                <a:effectLst/>
                <a:latin typeface="+mn-lt"/>
                <a:ea typeface="+mn-ea"/>
                <a:cs typeface="+mn-cs"/>
              </a:rPr>
              <a:t>, comprar </a:t>
            </a:r>
            <a:r>
              <a:rPr lang="es-ES" sz="1200" i="1" kern="1200" dirty="0" err="1">
                <a:solidFill>
                  <a:schemeClr val="tx1"/>
                </a:solidFill>
                <a:effectLst/>
                <a:latin typeface="+mn-lt"/>
                <a:ea typeface="+mn-ea"/>
                <a:cs typeface="+mn-cs"/>
              </a:rPr>
              <a:t>ou</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manusear</a:t>
            </a:r>
            <a:r>
              <a:rPr lang="es-ES" sz="1200" i="1" kern="1200" dirty="0">
                <a:solidFill>
                  <a:schemeClr val="tx1"/>
                </a:solidFill>
                <a:effectLst/>
                <a:latin typeface="+mn-lt"/>
                <a:ea typeface="+mn-ea"/>
                <a:cs typeface="+mn-cs"/>
              </a:rPr>
              <a:t> os </a:t>
            </a:r>
            <a:r>
              <a:rPr lang="es-ES" sz="1200" i="1" kern="1200" dirty="0" err="1">
                <a:solidFill>
                  <a:schemeClr val="tx1"/>
                </a:solidFill>
                <a:effectLst/>
                <a:latin typeface="+mn-lt"/>
                <a:ea typeface="+mn-ea"/>
                <a:cs typeface="+mn-cs"/>
              </a:rPr>
              <a:t>produtos</a:t>
            </a:r>
            <a:r>
              <a:rPr lang="es-ES" sz="1200" i="1" kern="1200" dirty="0">
                <a:solidFill>
                  <a:schemeClr val="tx1"/>
                </a:solidFill>
                <a:effectLst/>
                <a:latin typeface="+mn-lt"/>
                <a:ea typeface="+mn-ea"/>
                <a:cs typeface="+mn-cs"/>
              </a:rPr>
              <a:t> de </a:t>
            </a:r>
            <a:r>
              <a:rPr lang="es-ES" sz="1200" i="1" kern="1200" dirty="0" err="1">
                <a:solidFill>
                  <a:schemeClr val="tx1"/>
                </a:solidFill>
                <a:effectLst/>
                <a:latin typeface="+mn-lt"/>
                <a:ea typeface="+mn-ea"/>
                <a:cs typeface="+mn-cs"/>
              </a:rPr>
              <a:t>uma</a:t>
            </a:r>
            <a:r>
              <a:rPr lang="es-ES" sz="1200" i="1" kern="1200" dirty="0">
                <a:solidFill>
                  <a:schemeClr val="tx1"/>
                </a:solidFill>
                <a:effectLst/>
                <a:latin typeface="+mn-lt"/>
                <a:ea typeface="+mn-ea"/>
                <a:cs typeface="+mn-cs"/>
              </a:rPr>
              <a:t> empresa </a:t>
            </a:r>
            <a:r>
              <a:rPr lang="es-ES" sz="1200" i="1" kern="1200" dirty="0" err="1">
                <a:solidFill>
                  <a:schemeClr val="tx1"/>
                </a:solidFill>
                <a:effectLst/>
                <a:latin typeface="+mn-lt"/>
                <a:ea typeface="+mn-ea"/>
                <a:cs typeface="+mn-cs"/>
              </a:rPr>
              <a:t>com</a:t>
            </a:r>
            <a:r>
              <a:rPr lang="es-ES" sz="1200" i="1" kern="1200" dirty="0">
                <a:solidFill>
                  <a:schemeClr val="tx1"/>
                </a:solidFill>
                <a:effectLst/>
                <a:latin typeface="+mn-lt"/>
                <a:ea typeface="+mn-ea"/>
                <a:cs typeface="+mn-cs"/>
              </a:rPr>
              <a:t> a </a:t>
            </a:r>
            <a:r>
              <a:rPr lang="es-ES" sz="1200" i="1" kern="1200" dirty="0" err="1">
                <a:solidFill>
                  <a:schemeClr val="tx1"/>
                </a:solidFill>
                <a:effectLst/>
                <a:latin typeface="+mn-lt"/>
                <a:ea typeface="+mn-ea"/>
                <a:cs typeface="+mn-cs"/>
              </a:rPr>
              <a:t>qual</a:t>
            </a:r>
            <a:r>
              <a:rPr lang="es-ES" sz="1200" i="1" kern="1200" dirty="0">
                <a:solidFill>
                  <a:schemeClr val="tx1"/>
                </a:solidFill>
                <a:effectLst/>
                <a:latin typeface="+mn-lt"/>
                <a:ea typeface="+mn-ea"/>
                <a:cs typeface="+mn-cs"/>
              </a:rPr>
              <a:t> o grupo </a:t>
            </a:r>
            <a:r>
              <a:rPr lang="es-ES" sz="1200" i="1" kern="1200" dirty="0" err="1">
                <a:solidFill>
                  <a:schemeClr val="tx1"/>
                </a:solidFill>
                <a:effectLst/>
                <a:latin typeface="+mn-lt"/>
                <a:ea typeface="+mn-ea"/>
                <a:cs typeface="+mn-cs"/>
              </a:rPr>
              <a:t>não</a:t>
            </a:r>
            <a:r>
              <a:rPr lang="es-ES" sz="1200" i="1" kern="1200" dirty="0">
                <a:solidFill>
                  <a:schemeClr val="tx1"/>
                </a:solidFill>
                <a:effectLst/>
                <a:latin typeface="+mn-lt"/>
                <a:ea typeface="+mn-ea"/>
                <a:cs typeface="+mn-cs"/>
              </a:rPr>
              <a:t> está em disputa.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 </a:t>
            </a:r>
            <a:r>
              <a:rPr lang="es-ES" sz="1200" kern="1200" dirty="0" err="1">
                <a:solidFill>
                  <a:schemeClr val="tx1"/>
                </a:solidFill>
                <a:effectLst/>
                <a:latin typeface="+mn-lt"/>
                <a:ea typeface="+mn-ea"/>
                <a:cs typeface="+mn-cs"/>
              </a:rPr>
              <a:t>Seção</a:t>
            </a:r>
            <a:r>
              <a:rPr lang="es-ES" sz="1200" kern="1200" dirty="0">
                <a:solidFill>
                  <a:schemeClr val="tx1"/>
                </a:solidFill>
                <a:effectLst/>
                <a:latin typeface="+mn-lt"/>
                <a:ea typeface="+mn-ea"/>
                <a:cs typeface="+mn-cs"/>
              </a:rPr>
              <a:t> 14(b), "cláusula de </a:t>
            </a:r>
            <a:r>
              <a:rPr lang="es-ES" sz="1200" kern="1200" dirty="0" err="1">
                <a:solidFill>
                  <a:schemeClr val="tx1"/>
                </a:solidFill>
                <a:effectLst/>
                <a:latin typeface="+mn-lt"/>
                <a:ea typeface="+mn-ea"/>
                <a:cs typeface="+mn-cs"/>
              </a:rPr>
              <a:t>direito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legislaturas </a:t>
            </a:r>
            <a:r>
              <a:rPr lang="es-ES" sz="1200" kern="1200" dirty="0" err="1">
                <a:solidFill>
                  <a:schemeClr val="tx1"/>
                </a:solidFill>
                <a:effectLst/>
                <a:latin typeface="+mn-lt"/>
                <a:ea typeface="+mn-ea"/>
                <a:cs typeface="+mn-cs"/>
              </a:rPr>
              <a:t>estaduais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autoridade</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proibir</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filiação</a:t>
            </a:r>
            <a:r>
              <a:rPr lang="es-ES" sz="1200" kern="1200" dirty="0">
                <a:solidFill>
                  <a:schemeClr val="tx1"/>
                </a:solidFill>
                <a:effectLst/>
                <a:latin typeface="+mn-lt"/>
                <a:ea typeface="+mn-ea"/>
                <a:cs typeface="+mn-cs"/>
              </a:rPr>
              <a:t> sindical </a:t>
            </a:r>
            <a:r>
              <a:rPr lang="es-ES" sz="1200" kern="1200" dirty="0" err="1">
                <a:solidFill>
                  <a:schemeClr val="tx1"/>
                </a:solidFill>
                <a:effectLst/>
                <a:latin typeface="+mn-lt"/>
                <a:ea typeface="+mn-ea"/>
                <a:cs typeface="+mn-cs"/>
              </a:rPr>
              <a:t>obrigatória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seja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disposições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contratuais</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afirmam</a:t>
            </a:r>
            <a:r>
              <a:rPr lang="es-ES" sz="1200" kern="1200" dirty="0">
                <a:solidFill>
                  <a:schemeClr val="tx1"/>
                </a:solidFill>
                <a:effectLst/>
                <a:latin typeface="+mn-lt"/>
                <a:ea typeface="+mn-ea"/>
                <a:cs typeface="+mn-cs"/>
              </a:rPr>
              <a:t> que as novas </a:t>
            </a:r>
            <a:r>
              <a:rPr lang="es-ES" sz="1200" kern="1200" dirty="0" err="1">
                <a:solidFill>
                  <a:schemeClr val="tx1"/>
                </a:solidFill>
                <a:effectLst/>
                <a:latin typeface="+mn-lt"/>
                <a:ea typeface="+mn-ea"/>
                <a:cs typeface="+mn-cs"/>
              </a:rPr>
              <a:t>contratações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devem</a:t>
            </a:r>
            <a:r>
              <a:rPr lang="es-ES" sz="1200" kern="1200" dirty="0">
                <a:solidFill>
                  <a:schemeClr val="tx1"/>
                </a:solidFill>
                <a:effectLst/>
                <a:latin typeface="+mn-lt"/>
                <a:ea typeface="+mn-ea"/>
                <a:cs typeface="+mn-cs"/>
              </a:rPr>
              <a:t> se juntar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após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determinado período de </a:t>
            </a:r>
            <a:r>
              <a:rPr lang="es-ES" sz="1200" kern="1200" dirty="0" err="1">
                <a:solidFill>
                  <a:schemeClr val="tx1"/>
                </a:solidFill>
                <a:effectLst/>
                <a:latin typeface="+mn-lt"/>
                <a:ea typeface="+mn-ea"/>
                <a:cs typeface="+mn-cs"/>
              </a:rPr>
              <a:t>serviço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empresa). </a:t>
            </a:r>
            <a:r>
              <a:rPr lang="en-CA" sz="1200" kern="1200" dirty="0">
                <a:solidFill>
                  <a:schemeClr val="tx1"/>
                </a:solidFill>
                <a:effectLst/>
                <a:latin typeface="+mn-lt"/>
                <a:ea typeface="+mn-ea"/>
                <a:cs typeface="+mn-cs"/>
              </a:rPr>
              <a:t>Sem </a:t>
            </a:r>
            <a:r>
              <a:rPr lang="en-CA" sz="1200" kern="1200" dirty="0" err="1">
                <a:solidFill>
                  <a:schemeClr val="tx1"/>
                </a:solidFill>
                <a:effectLst/>
                <a:latin typeface="+mn-lt"/>
                <a:ea typeface="+mn-ea"/>
                <a:cs typeface="+mn-cs"/>
              </a:rPr>
              <a:t>contratação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obrigatória</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membros</a:t>
            </a:r>
            <a:r>
              <a:rPr lang="en-CA" sz="1200" kern="1200" dirty="0">
                <a:solidFill>
                  <a:schemeClr val="tx1"/>
                </a:solidFill>
                <a:effectLst/>
                <a:latin typeface="+mn-lt"/>
                <a:ea typeface="+mn-ea"/>
                <a:cs typeface="+mn-cs"/>
              </a:rPr>
              <a:t>.</a:t>
            </a:r>
          </a:p>
          <a:p>
            <a:r>
              <a:rPr lang="es-ES" sz="1200" b="1" kern="1200" dirty="0" err="1">
                <a:solidFill>
                  <a:schemeClr val="tx1"/>
                </a:solidFill>
                <a:effectLst/>
                <a:latin typeface="+mn-lt"/>
                <a:ea typeface="+mn-ea"/>
                <a:cs typeface="+mn-cs"/>
              </a:rPr>
              <a:t>Macarthismo</a:t>
            </a:r>
            <a:r>
              <a:rPr lang="es-ES" sz="1200" b="1" kern="1200" dirty="0">
                <a:solidFill>
                  <a:schemeClr val="tx1"/>
                </a:solidFill>
                <a:effectLst/>
                <a:latin typeface="+mn-lt"/>
                <a:ea typeface="+mn-ea"/>
                <a:cs typeface="+mn-cs"/>
              </a:rPr>
              <a:t> (década de 1950) — </a:t>
            </a:r>
            <a:r>
              <a:rPr lang="es-ES" sz="1200" kern="1200" dirty="0">
                <a:solidFill>
                  <a:schemeClr val="tx1"/>
                </a:solidFill>
                <a:effectLst/>
                <a:latin typeface="+mn-lt"/>
                <a:ea typeface="+mn-ea"/>
                <a:cs typeface="+mn-cs"/>
              </a:rPr>
              <a:t>O senador republicano Joseph McCarthy, de Wisconsin, </a:t>
            </a:r>
            <a:r>
              <a:rPr lang="es-ES" sz="1200" kern="1200" dirty="0" err="1">
                <a:solidFill>
                  <a:schemeClr val="tx1"/>
                </a:solidFill>
                <a:effectLst/>
                <a:latin typeface="+mn-lt"/>
                <a:ea typeface="+mn-ea"/>
                <a:cs typeface="+mn-cs"/>
              </a:rPr>
              <a:t>aproveitou</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desapontamento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Guerra </a:t>
            </a:r>
            <a:r>
              <a:rPr lang="es-ES" sz="1200" kern="1200" dirty="0" err="1">
                <a:solidFill>
                  <a:schemeClr val="tx1"/>
                </a:solidFill>
                <a:effectLst/>
                <a:latin typeface="+mn-lt"/>
                <a:ea typeface="+mn-ea"/>
                <a:cs typeface="+mn-cs"/>
              </a:rPr>
              <a:t>Fria</a:t>
            </a:r>
            <a:r>
              <a:rPr lang="es-ES" sz="1200" kern="1200" dirty="0">
                <a:solidFill>
                  <a:schemeClr val="tx1"/>
                </a:solidFill>
                <a:effectLst/>
                <a:latin typeface="+mn-lt"/>
                <a:ea typeface="+mn-ea"/>
                <a:cs typeface="+mn-cs"/>
              </a:rPr>
              <a:t>, acusando os </a:t>
            </a:r>
            <a:r>
              <a:rPr lang="es-ES" sz="1200" kern="1200" dirty="0" err="1">
                <a:solidFill>
                  <a:schemeClr val="tx1"/>
                </a:solidFill>
                <a:effectLst/>
                <a:latin typeface="+mn-lt"/>
                <a:ea typeface="+mn-ea"/>
                <a:cs typeface="+mn-cs"/>
              </a:rPr>
              <a:t>níveis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altos do </a:t>
            </a:r>
            <a:r>
              <a:rPr lang="es-ES" sz="1200" kern="1200" dirty="0" err="1">
                <a:solidFill>
                  <a:schemeClr val="tx1"/>
                </a:solidFill>
                <a:effectLst/>
                <a:latin typeface="+mn-lt"/>
                <a:ea typeface="+mn-ea"/>
                <a:cs typeface="+mn-cs"/>
              </a:rPr>
              <a:t>governo</a:t>
            </a:r>
            <a:r>
              <a:rPr lang="es-ES" sz="1200" kern="1200" dirty="0">
                <a:solidFill>
                  <a:schemeClr val="tx1"/>
                </a:solidFill>
                <a:effectLst/>
                <a:latin typeface="+mn-lt"/>
                <a:ea typeface="+mn-ea"/>
                <a:cs typeface="+mn-cs"/>
              </a:rPr>
              <a:t> e dos sindicatos em </a:t>
            </a:r>
            <a:r>
              <a:rPr lang="es-ES" sz="1200" kern="1200" dirty="0" err="1">
                <a:solidFill>
                  <a:schemeClr val="tx1"/>
                </a:solidFill>
                <a:effectLst/>
                <a:latin typeface="+mn-lt"/>
                <a:ea typeface="+mn-ea"/>
                <a:cs typeface="+mn-cs"/>
              </a:rPr>
              <a:t>nome</a:t>
            </a:r>
            <a:r>
              <a:rPr lang="es-ES" sz="1200" kern="1200" dirty="0">
                <a:solidFill>
                  <a:schemeClr val="tx1"/>
                </a:solidFill>
                <a:effectLst/>
                <a:latin typeface="+mn-lt"/>
                <a:ea typeface="+mn-ea"/>
                <a:cs typeface="+mn-cs"/>
              </a:rPr>
              <a:t> do anticomunismo.  </a:t>
            </a:r>
            <a:r>
              <a:rPr lang="es-ES" sz="1200" kern="1200" dirty="0" err="1">
                <a:solidFill>
                  <a:schemeClr val="tx1"/>
                </a:solidFill>
                <a:effectLst/>
                <a:latin typeface="+mn-lt"/>
                <a:ea typeface="+mn-ea"/>
                <a:cs typeface="+mn-cs"/>
              </a:rPr>
              <a:t>Após</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greves</a:t>
            </a:r>
            <a:r>
              <a:rPr lang="es-ES" sz="1200" kern="1200" dirty="0">
                <a:solidFill>
                  <a:schemeClr val="tx1"/>
                </a:solidFill>
                <a:effectLst/>
                <a:latin typeface="+mn-lt"/>
                <a:ea typeface="+mn-ea"/>
                <a:cs typeface="+mn-cs"/>
              </a:rPr>
              <a:t> militantes de 1945 a 1956, capitalistas e investigadores do </a:t>
            </a:r>
            <a:r>
              <a:rPr lang="es-ES" sz="1200" kern="1200" dirty="0" err="1">
                <a:solidFill>
                  <a:schemeClr val="tx1"/>
                </a:solidFill>
                <a:effectLst/>
                <a:latin typeface="+mn-lt"/>
                <a:ea typeface="+mn-ea"/>
                <a:cs typeface="+mn-cs"/>
              </a:rPr>
              <a:t>Congresso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ficaram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satisfeitos</a:t>
            </a:r>
            <a:r>
              <a:rPr lang="es-ES" sz="1200" kern="1200" dirty="0">
                <a:solidFill>
                  <a:schemeClr val="tx1"/>
                </a:solidFill>
                <a:effectLst/>
                <a:latin typeface="+mn-lt"/>
                <a:ea typeface="+mn-ea"/>
                <a:cs typeface="+mn-cs"/>
              </a:rPr>
              <a:t> em "rotular" </a:t>
            </a:r>
            <a:r>
              <a:rPr lang="es-ES" sz="1200" kern="1200" dirty="0" err="1">
                <a:solidFill>
                  <a:schemeClr val="tx1"/>
                </a:solidFill>
                <a:effectLst/>
                <a:latin typeface="+mn-lt"/>
                <a:ea typeface="+mn-ea"/>
                <a:cs typeface="+mn-cs"/>
              </a:rPr>
              <a:t>funcionários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 como comunistas durante </a:t>
            </a:r>
            <a:r>
              <a:rPr lang="es-ES" sz="1200" kern="1200" dirty="0" err="1">
                <a:solidFill>
                  <a:schemeClr val="tx1"/>
                </a:solidFill>
                <a:effectLst/>
                <a:latin typeface="+mn-lt"/>
                <a:ea typeface="+mn-ea"/>
                <a:cs typeface="+mn-cs"/>
              </a:rPr>
              <a:t>greves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eleições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Naquela</a:t>
            </a:r>
            <a:r>
              <a:rPr lang="es-ES" sz="1200" kern="1200" dirty="0">
                <a:solidFill>
                  <a:schemeClr val="tx1"/>
                </a:solidFill>
                <a:effectLst/>
                <a:latin typeface="+mn-lt"/>
                <a:ea typeface="+mn-ea"/>
                <a:cs typeface="+mn-cs"/>
              </a:rPr>
              <a:t> época, comunistas e </a:t>
            </a:r>
            <a:r>
              <a:rPr lang="es-ES" sz="1200" kern="1200" dirty="0" err="1">
                <a:solidFill>
                  <a:schemeClr val="tx1"/>
                </a:solidFill>
                <a:effectLst/>
                <a:latin typeface="+mn-lt"/>
                <a:ea typeface="+mn-ea"/>
                <a:cs typeface="+mn-cs"/>
              </a:rPr>
              <a:t>outros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radicais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lideravam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vários</a:t>
            </a:r>
            <a:r>
              <a:rPr lang="es-ES" sz="1200" kern="1200" dirty="0">
                <a:solidFill>
                  <a:schemeClr val="tx1"/>
                </a:solidFill>
                <a:effectLst/>
                <a:latin typeface="+mn-lt"/>
                <a:ea typeface="+mn-ea"/>
                <a:cs typeface="+mn-cs"/>
              </a:rPr>
              <a:t> sindicatos importantes. Em 1949, o CIO </a:t>
            </a:r>
            <a:r>
              <a:rPr lang="es-ES" sz="1200" kern="1200" dirty="0" err="1">
                <a:solidFill>
                  <a:schemeClr val="tx1"/>
                </a:solidFill>
                <a:effectLst/>
                <a:latin typeface="+mn-lt"/>
                <a:ea typeface="+mn-ea"/>
                <a:cs typeface="+mn-cs"/>
              </a:rPr>
              <a:t>expulsou</a:t>
            </a:r>
            <a:r>
              <a:rPr lang="es-ES" sz="1200" kern="1200" dirty="0">
                <a:solidFill>
                  <a:schemeClr val="tx1"/>
                </a:solidFill>
                <a:effectLst/>
                <a:latin typeface="+mn-lt"/>
                <a:ea typeface="+mn-ea"/>
                <a:cs typeface="+mn-cs"/>
              </a:rPr>
              <a:t> cerca de 900 mil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por se </a:t>
            </a:r>
            <a:r>
              <a:rPr lang="es-ES" sz="1200" kern="1200" dirty="0" err="1">
                <a:solidFill>
                  <a:schemeClr val="tx1"/>
                </a:solidFill>
                <a:effectLst/>
                <a:latin typeface="+mn-lt"/>
                <a:ea typeface="+mn-ea"/>
                <a:cs typeface="+mn-cs"/>
              </a:rPr>
              <a:t>recusarem</a:t>
            </a:r>
            <a:r>
              <a:rPr lang="es-ES" sz="1200" kern="1200" dirty="0">
                <a:solidFill>
                  <a:schemeClr val="tx1"/>
                </a:solidFill>
                <a:effectLst/>
                <a:latin typeface="+mn-lt"/>
                <a:ea typeface="+mn-ea"/>
                <a:cs typeface="+mn-cs"/>
              </a:rPr>
              <a:t> a se </a:t>
            </a:r>
            <a:r>
              <a:rPr lang="es-ES" sz="1200" kern="1200" dirty="0" err="1">
                <a:solidFill>
                  <a:schemeClr val="tx1"/>
                </a:solidFill>
                <a:effectLst/>
                <a:latin typeface="+mn-lt"/>
                <a:ea typeface="+mn-ea"/>
                <a:cs typeface="+mn-cs"/>
              </a:rPr>
              <a:t>livrar</a:t>
            </a:r>
            <a:r>
              <a:rPr lang="es-ES" sz="1200" kern="1200" dirty="0">
                <a:solidFill>
                  <a:schemeClr val="tx1"/>
                </a:solidFill>
                <a:effectLst/>
                <a:latin typeface="+mn-lt"/>
                <a:ea typeface="+mn-ea"/>
                <a:cs typeface="+mn-cs"/>
              </a:rPr>
              <a:t> dos líderes comunistas.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sindicatos expulsos </a:t>
            </a:r>
            <a:r>
              <a:rPr lang="es-ES" sz="1200" kern="1200" dirty="0" err="1">
                <a:solidFill>
                  <a:schemeClr val="tx1"/>
                </a:solidFill>
                <a:effectLst/>
                <a:latin typeface="+mn-lt"/>
                <a:ea typeface="+mn-ea"/>
                <a:cs typeface="+mn-cs"/>
              </a:rPr>
              <a:t>refletiam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diversidade</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classe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trabalhadora</a:t>
            </a:r>
            <a:r>
              <a:rPr lang="es-ES" sz="1200" kern="1200" dirty="0">
                <a:solidFill>
                  <a:schemeClr val="tx1"/>
                </a:solidFill>
                <a:effectLst/>
                <a:latin typeface="+mn-lt"/>
                <a:ea typeface="+mn-ea"/>
                <a:cs typeface="+mn-cs"/>
              </a:rPr>
              <a:t> americana do que os sindicatos que </a:t>
            </a:r>
            <a:r>
              <a:rPr lang="es-ES" sz="1200" kern="1200" dirty="0" err="1">
                <a:solidFill>
                  <a:schemeClr val="tx1"/>
                </a:solidFill>
                <a:effectLst/>
                <a:latin typeface="+mn-lt"/>
                <a:ea typeface="+mn-ea"/>
                <a:cs typeface="+mn-cs"/>
              </a:rPr>
              <a:t>permaneceram</a:t>
            </a:r>
            <a:r>
              <a:rPr lang="es-ES" sz="1200" kern="1200" dirty="0">
                <a:solidFill>
                  <a:schemeClr val="tx1"/>
                </a:solidFill>
                <a:effectLst/>
                <a:latin typeface="+mn-lt"/>
                <a:ea typeface="+mn-ea"/>
                <a:cs typeface="+mn-cs"/>
              </a:rPr>
              <a:t> no CIO.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contribuiu</a:t>
            </a:r>
            <a:r>
              <a:rPr lang="es-ES" sz="1200" kern="1200" dirty="0">
                <a:solidFill>
                  <a:schemeClr val="tx1"/>
                </a:solidFill>
                <a:effectLst/>
                <a:latin typeface="+mn-lt"/>
                <a:ea typeface="+mn-ea"/>
                <a:cs typeface="+mn-cs"/>
              </a:rPr>
              <a:t> para mudar a forma como o público </a:t>
            </a:r>
            <a:r>
              <a:rPr lang="es-ES" sz="1200" kern="1200" dirty="0" err="1">
                <a:solidFill>
                  <a:schemeClr val="tx1"/>
                </a:solidFill>
                <a:effectLst/>
                <a:latin typeface="+mn-lt"/>
                <a:ea typeface="+mn-ea"/>
                <a:cs typeface="+mn-cs"/>
              </a:rPr>
              <a:t>via</a:t>
            </a:r>
            <a:r>
              <a:rPr lang="es-ES" sz="1200" kern="1200" dirty="0">
                <a:solidFill>
                  <a:schemeClr val="tx1"/>
                </a:solidFill>
                <a:effectLst/>
                <a:latin typeface="+mn-lt"/>
                <a:ea typeface="+mn-ea"/>
                <a:cs typeface="+mn-cs"/>
              </a:rPr>
              <a:t> os sindicatos.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Ataques corporativos (década de 1960): </a:t>
            </a:r>
            <a:r>
              <a:rPr lang="es-ES" sz="1200" kern="1200" dirty="0">
                <a:solidFill>
                  <a:schemeClr val="tx1"/>
                </a:solidFill>
                <a:effectLst/>
                <a:latin typeface="+mn-lt"/>
                <a:ea typeface="+mn-ea"/>
                <a:cs typeface="+mn-cs"/>
              </a:rPr>
              <a:t>grandes </a:t>
            </a:r>
            <a:r>
              <a:rPr lang="es-ES" sz="1200" kern="1200" dirty="0" err="1">
                <a:solidFill>
                  <a:schemeClr val="tx1"/>
                </a:solidFill>
                <a:effectLst/>
                <a:latin typeface="+mn-lt"/>
                <a:ea typeface="+mn-ea"/>
                <a:cs typeface="+mn-cs"/>
              </a:rPr>
              <a:t>corporações</a:t>
            </a:r>
            <a:r>
              <a:rPr lang="es-ES" sz="1200" kern="1200" dirty="0">
                <a:solidFill>
                  <a:schemeClr val="tx1"/>
                </a:solidFill>
                <a:effectLst/>
                <a:latin typeface="+mn-lt"/>
                <a:ea typeface="+mn-ea"/>
                <a:cs typeface="+mn-cs"/>
              </a:rPr>
              <a:t> (contratantes de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obter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nomes</a:t>
            </a:r>
            <a:r>
              <a:rPr lang="es-ES" sz="1200" kern="1200" dirty="0">
                <a:solidFill>
                  <a:schemeClr val="tx1"/>
                </a:solidFill>
                <a:effectLst/>
                <a:latin typeface="+mn-lt"/>
                <a:ea typeface="+mn-ea"/>
                <a:cs typeface="+mn-cs"/>
              </a:rPr>
              <a:t> de empresas para usar como </a:t>
            </a:r>
            <a:r>
              <a:rPr lang="es-ES" sz="1200" kern="1200" dirty="0" err="1">
                <a:solidFill>
                  <a:schemeClr val="tx1"/>
                </a:solidFill>
                <a:effectLst/>
                <a:latin typeface="+mn-lt"/>
                <a:ea typeface="+mn-ea"/>
                <a:cs typeface="+mn-cs"/>
              </a:rPr>
              <a:t>referência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aqui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seja</a:t>
            </a:r>
            <a:r>
              <a:rPr lang="es-ES" sz="1200" kern="1200" dirty="0">
                <a:solidFill>
                  <a:schemeClr val="tx1"/>
                </a:solidFill>
                <a:effectLst/>
                <a:latin typeface="+mn-lt"/>
                <a:ea typeface="+mn-ea"/>
                <a:cs typeface="+mn-cs"/>
              </a:rPr>
              <a:t>, Dow Chemical em Midland, MI. O mesmo é </a:t>
            </a:r>
            <a:r>
              <a:rPr lang="es-ES" sz="1200" kern="1200" dirty="0" err="1">
                <a:solidFill>
                  <a:schemeClr val="tx1"/>
                </a:solidFill>
                <a:effectLst/>
                <a:latin typeface="+mn-lt"/>
                <a:ea typeface="+mn-ea"/>
                <a:cs typeface="+mn-cs"/>
              </a:rPr>
              <a:t>verdade</a:t>
            </a:r>
            <a:r>
              <a:rPr lang="es-ES" sz="1200" kern="1200" dirty="0">
                <a:solidFill>
                  <a:schemeClr val="tx1"/>
                </a:solidFill>
                <a:effectLst/>
                <a:latin typeface="+mn-lt"/>
                <a:ea typeface="+mn-ea"/>
                <a:cs typeface="+mn-cs"/>
              </a:rPr>
              <a:t> para a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em Portage, MI.) </a:t>
            </a:r>
            <a:r>
              <a:rPr lang="es-ES" sz="1200" kern="1200" dirty="0" err="1">
                <a:solidFill>
                  <a:schemeClr val="tx1"/>
                </a:solidFill>
                <a:effectLst/>
                <a:latin typeface="+mn-lt"/>
                <a:ea typeface="+mn-ea"/>
                <a:cs typeface="+mn-cs"/>
              </a:rPr>
              <a:t>conspiraram</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sabotar</a:t>
            </a:r>
            <a:r>
              <a:rPr lang="es-ES" sz="1200" kern="1200" dirty="0">
                <a:solidFill>
                  <a:schemeClr val="tx1"/>
                </a:solidFill>
                <a:effectLst/>
                <a:latin typeface="+mn-lt"/>
                <a:ea typeface="+mn-ea"/>
                <a:cs typeface="+mn-cs"/>
              </a:rPr>
              <a:t> os sindicatos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 </a:t>
            </a:r>
            <a:r>
              <a:rPr lang="es-ES" sz="1200" kern="1200" dirty="0" err="1">
                <a:solidFill>
                  <a:schemeClr val="tx1"/>
                </a:solidFill>
                <a:effectLst/>
                <a:latin typeface="+mn-lt"/>
                <a:ea typeface="+mn-ea"/>
                <a:cs typeface="+mn-cs"/>
              </a:rPr>
              <a:t>promovendo</a:t>
            </a:r>
            <a:r>
              <a:rPr lang="es-ES" sz="1200" kern="1200" dirty="0">
                <a:solidFill>
                  <a:schemeClr val="tx1"/>
                </a:solidFill>
                <a:effectLst/>
                <a:latin typeface="+mn-lt"/>
                <a:ea typeface="+mn-ea"/>
                <a:cs typeface="+mn-cs"/>
              </a:rPr>
              <a:t> contratantes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sindicalizados e, em </a:t>
            </a:r>
            <a:r>
              <a:rPr lang="es-ES" sz="1200" kern="1200" dirty="0" err="1">
                <a:solidFill>
                  <a:schemeClr val="tx1"/>
                </a:solidFill>
                <a:effectLst/>
                <a:latin typeface="+mn-lt"/>
                <a:ea typeface="+mn-ea"/>
                <a:cs typeface="+mn-cs"/>
              </a:rPr>
              <a:t>alguns</a:t>
            </a:r>
            <a:r>
              <a:rPr lang="es-ES" sz="1200" kern="1200" dirty="0">
                <a:solidFill>
                  <a:schemeClr val="tx1"/>
                </a:solidFill>
                <a:effectLst/>
                <a:latin typeface="+mn-lt"/>
                <a:ea typeface="+mn-ea"/>
                <a:cs typeface="+mn-cs"/>
              </a:rPr>
              <a:t> casos, negando </a:t>
            </a:r>
            <a:r>
              <a:rPr lang="es-ES" sz="1200" kern="1200" dirty="0" err="1">
                <a:solidFill>
                  <a:schemeClr val="tx1"/>
                </a:solidFill>
                <a:effectLst/>
                <a:latin typeface="+mn-lt"/>
                <a:ea typeface="+mn-ea"/>
                <a:cs typeface="+mn-cs"/>
              </a:rPr>
              <a:t>licitações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empregadores</a:t>
            </a:r>
            <a:r>
              <a:rPr lang="es-ES" sz="1200" kern="1200" dirty="0">
                <a:solidFill>
                  <a:schemeClr val="tx1"/>
                </a:solidFill>
                <a:effectLst/>
                <a:latin typeface="+mn-lt"/>
                <a:ea typeface="+mn-ea"/>
                <a:cs typeface="+mn-cs"/>
              </a:rPr>
              <a:t> sindicalizados. A </a:t>
            </a:r>
            <a:r>
              <a:rPr lang="es-ES" sz="1200" kern="1200" dirty="0" err="1">
                <a:solidFill>
                  <a:schemeClr val="tx1"/>
                </a:solidFill>
                <a:effectLst/>
                <a:latin typeface="+mn-lt"/>
                <a:ea typeface="+mn-ea"/>
                <a:cs typeface="+mn-cs"/>
              </a:rPr>
              <a:t>estratégia</a:t>
            </a:r>
            <a:r>
              <a:rPr lang="es-ES" sz="1200" kern="1200" dirty="0">
                <a:solidFill>
                  <a:schemeClr val="tx1"/>
                </a:solidFill>
                <a:effectLst/>
                <a:latin typeface="+mn-lt"/>
                <a:ea typeface="+mn-ea"/>
                <a:cs typeface="+mn-cs"/>
              </a:rPr>
              <a:t> deles era "dividir e conquistar". </a:t>
            </a:r>
            <a:r>
              <a:rPr lang="es-ES" sz="1200" kern="1200" dirty="0" err="1">
                <a:solidFill>
                  <a:schemeClr val="tx1"/>
                </a:solidFill>
                <a:effectLst/>
                <a:latin typeface="+mn-lt"/>
                <a:ea typeface="+mn-ea"/>
                <a:cs typeface="+mn-cs"/>
              </a:rPr>
              <a:t>Percepção</a:t>
            </a:r>
            <a:r>
              <a:rPr lang="es-ES" sz="1200" kern="1200" dirty="0">
                <a:solidFill>
                  <a:schemeClr val="tx1"/>
                </a:solidFill>
                <a:effectLst/>
                <a:latin typeface="+mn-lt"/>
                <a:ea typeface="+mn-ea"/>
                <a:cs typeface="+mn-cs"/>
              </a:rPr>
              <a:t> dos sindicatos como criminosos.</a:t>
            </a:r>
            <a:endParaRPr lang="en-CA" sz="1200"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Recessão</a:t>
            </a:r>
            <a:r>
              <a:rPr lang="es-ES" sz="1200" b="1" kern="1200" dirty="0">
                <a:solidFill>
                  <a:schemeClr val="tx1"/>
                </a:solidFill>
                <a:effectLst/>
                <a:latin typeface="+mn-lt"/>
                <a:ea typeface="+mn-ea"/>
                <a:cs typeface="+mn-cs"/>
              </a:rPr>
              <a:t> da </a:t>
            </a:r>
            <a:r>
              <a:rPr lang="es-ES" sz="1200" b="1" kern="1200" dirty="0" err="1">
                <a:solidFill>
                  <a:schemeClr val="tx1"/>
                </a:solidFill>
                <a:effectLst/>
                <a:latin typeface="+mn-lt"/>
                <a:ea typeface="+mn-ea"/>
                <a:cs typeface="+mn-cs"/>
              </a:rPr>
              <a:t>construção</a:t>
            </a:r>
            <a:r>
              <a:rPr lang="es-ES" sz="1200" b="1" kern="1200" dirty="0">
                <a:solidFill>
                  <a:schemeClr val="tx1"/>
                </a:solidFill>
                <a:effectLst/>
                <a:latin typeface="+mn-lt"/>
                <a:ea typeface="+mn-ea"/>
                <a:cs typeface="+mn-cs"/>
              </a:rPr>
              <a:t> (década de 1970):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grave </a:t>
            </a:r>
            <a:r>
              <a:rPr lang="es-ES" sz="1200" kern="1200" dirty="0" err="1">
                <a:solidFill>
                  <a:schemeClr val="tx1"/>
                </a:solidFill>
                <a:effectLst/>
                <a:latin typeface="+mn-lt"/>
                <a:ea typeface="+mn-ea"/>
                <a:cs typeface="+mn-cs"/>
              </a:rPr>
              <a:t>desaceleração</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impulsionada</a:t>
            </a:r>
            <a:r>
              <a:rPr lang="es-ES" sz="1200" kern="1200" dirty="0">
                <a:solidFill>
                  <a:schemeClr val="tx1"/>
                </a:solidFill>
                <a:effectLst/>
                <a:latin typeface="+mn-lt"/>
                <a:ea typeface="+mn-ea"/>
                <a:cs typeface="+mn-cs"/>
              </a:rPr>
              <a:t> pelo aumento da </a:t>
            </a:r>
            <a:r>
              <a:rPr lang="es-ES" sz="1200" kern="1200" dirty="0" err="1">
                <a:solidFill>
                  <a:schemeClr val="tx1"/>
                </a:solidFill>
                <a:effectLst/>
                <a:latin typeface="+mn-lt"/>
                <a:ea typeface="+mn-ea"/>
                <a:cs typeface="+mn-cs"/>
              </a:rPr>
              <a:t>inflação</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taxas</a:t>
            </a:r>
            <a:r>
              <a:rPr lang="es-ES" sz="1200" kern="1200" dirty="0">
                <a:solidFill>
                  <a:schemeClr val="tx1"/>
                </a:solidFill>
                <a:effectLst/>
                <a:latin typeface="+mn-lt"/>
                <a:ea typeface="+mn-ea"/>
                <a:cs typeface="+mn-cs"/>
              </a:rPr>
              <a:t> de juros e do </a:t>
            </a:r>
            <a:r>
              <a:rPr lang="es-ES" sz="1200" kern="1200" dirty="0" err="1">
                <a:solidFill>
                  <a:schemeClr val="tx1"/>
                </a:solidFill>
                <a:effectLst/>
                <a:latin typeface="+mn-lt"/>
                <a:ea typeface="+mn-ea"/>
                <a:cs typeface="+mn-cs"/>
              </a:rPr>
              <a:t>desemprego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aumentou</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pressões</a:t>
            </a:r>
            <a:r>
              <a:rPr lang="es-ES" sz="1200" kern="1200" dirty="0">
                <a:solidFill>
                  <a:schemeClr val="tx1"/>
                </a:solidFill>
                <a:effectLst/>
                <a:latin typeface="+mn-lt"/>
                <a:ea typeface="+mn-ea"/>
                <a:cs typeface="+mn-cs"/>
              </a:rPr>
              <a:t> competitivas de </a:t>
            </a:r>
            <a:r>
              <a:rPr lang="es-ES" sz="1200" kern="1200" dirty="0" err="1">
                <a:solidFill>
                  <a:schemeClr val="tx1"/>
                </a:solidFill>
                <a:effectLst/>
                <a:latin typeface="+mn-lt"/>
                <a:ea typeface="+mn-ea"/>
                <a:cs typeface="+mn-cs"/>
              </a:rPr>
              <a:t>empreiteiros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sindicalizados </a:t>
            </a:r>
            <a:r>
              <a:rPr lang="es-ES" sz="1200" kern="1200" dirty="0" err="1">
                <a:solidFill>
                  <a:schemeClr val="tx1"/>
                </a:solidFill>
                <a:effectLst/>
                <a:latin typeface="+mn-lt"/>
                <a:ea typeface="+mn-ea"/>
                <a:cs typeface="+mn-cs"/>
              </a:rPr>
              <a:t>recentes</a:t>
            </a:r>
            <a:r>
              <a:rPr lang="es-ES" sz="1200" kern="1200" dirty="0">
                <a:solidFill>
                  <a:schemeClr val="tx1"/>
                </a:solidFill>
                <a:effectLst/>
                <a:latin typeface="+mn-lt"/>
                <a:ea typeface="+mn-ea"/>
                <a:cs typeface="+mn-cs"/>
              </a:rPr>
              <a:t> no mercado e </a:t>
            </a:r>
            <a:r>
              <a:rPr lang="es-ES" sz="1200" kern="1200" dirty="0" err="1">
                <a:solidFill>
                  <a:schemeClr val="tx1"/>
                </a:solidFill>
                <a:effectLst/>
                <a:latin typeface="+mn-lt"/>
                <a:ea typeface="+mn-ea"/>
                <a:cs typeface="+mn-cs"/>
              </a:rPr>
              <a:t>minou</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sobrevivência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sindical. </a:t>
            </a:r>
            <a:endParaRPr lang="en-CA" sz="1200"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Reação</a:t>
            </a:r>
            <a:r>
              <a:rPr lang="es-ES" sz="1200" b="1" kern="1200" dirty="0">
                <a:solidFill>
                  <a:schemeClr val="tx1"/>
                </a:solidFill>
                <a:effectLst/>
                <a:latin typeface="+mn-lt"/>
                <a:ea typeface="+mn-ea"/>
                <a:cs typeface="+mn-cs"/>
              </a:rPr>
              <a:t> política (década de 1980):</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surgiu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clima </a:t>
            </a:r>
            <a:r>
              <a:rPr lang="es-ES" sz="1200" kern="1200" dirty="0" err="1">
                <a:solidFill>
                  <a:schemeClr val="tx1"/>
                </a:solidFill>
                <a:effectLst/>
                <a:latin typeface="+mn-lt"/>
                <a:ea typeface="+mn-ea"/>
                <a:cs typeface="+mn-cs"/>
              </a:rPr>
              <a:t>contrário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movimentos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trabalhistas</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resistiu</a:t>
            </a:r>
            <a:r>
              <a:rPr lang="es-ES" sz="1200" kern="1200" dirty="0">
                <a:solidFill>
                  <a:schemeClr val="tx1"/>
                </a:solidFill>
                <a:effectLst/>
                <a:latin typeface="+mn-lt"/>
                <a:ea typeface="+mn-ea"/>
                <a:cs typeface="+mn-cs"/>
              </a:rPr>
              <a:t> à </a:t>
            </a:r>
            <a:r>
              <a:rPr lang="es-ES" sz="1200" kern="1200" dirty="0" err="1">
                <a:solidFill>
                  <a:schemeClr val="tx1"/>
                </a:solidFill>
                <a:effectLst/>
                <a:latin typeface="+mn-lt"/>
                <a:ea typeface="+mn-ea"/>
                <a:cs typeface="+mn-cs"/>
              </a:rPr>
              <a:t>legislação</a:t>
            </a:r>
            <a:r>
              <a:rPr lang="es-ES" sz="1200" kern="1200" dirty="0">
                <a:solidFill>
                  <a:schemeClr val="tx1"/>
                </a:solidFill>
                <a:effectLst/>
                <a:latin typeface="+mn-lt"/>
                <a:ea typeface="+mn-ea"/>
                <a:cs typeface="+mn-cs"/>
              </a:rPr>
              <a:t> defendida (como piquetes </a:t>
            </a:r>
            <a:r>
              <a:rPr lang="es-ES" sz="1200" kern="1200" dirty="0" err="1">
                <a:solidFill>
                  <a:schemeClr val="tx1"/>
                </a:solidFill>
                <a:effectLst/>
                <a:latin typeface="+mn-lt"/>
                <a:ea typeface="+mn-ea"/>
                <a:cs typeface="+mn-cs"/>
              </a:rPr>
              <a:t>comuns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minou</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aplicação</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leis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salariais</a:t>
            </a:r>
            <a:r>
              <a:rPr lang="es-ES" sz="1200" kern="1200" dirty="0">
                <a:solidFill>
                  <a:schemeClr val="tx1"/>
                </a:solidFill>
                <a:effectLst/>
                <a:latin typeface="+mn-lt"/>
                <a:ea typeface="+mn-ea"/>
                <a:cs typeface="+mn-cs"/>
              </a:rPr>
              <a:t> vigentes e dos </a:t>
            </a:r>
            <a:r>
              <a:rPr lang="es-ES" sz="1200" kern="1200" dirty="0" err="1">
                <a:solidFill>
                  <a:schemeClr val="tx1"/>
                </a:solidFill>
                <a:effectLst/>
                <a:latin typeface="+mn-lt"/>
                <a:ea typeface="+mn-ea"/>
                <a:cs typeface="+mn-cs"/>
              </a:rPr>
              <a:t>padrões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regulamentos</a:t>
            </a:r>
            <a:r>
              <a:rPr lang="es-ES" sz="1200" kern="1200" dirty="0">
                <a:solidFill>
                  <a:schemeClr val="tx1"/>
                </a:solidFill>
                <a:effectLst/>
                <a:latin typeface="+mn-lt"/>
                <a:ea typeface="+mn-ea"/>
                <a:cs typeface="+mn-cs"/>
              </a:rPr>
              <a:t> da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dos Controladores de </a:t>
            </a:r>
            <a:r>
              <a:rPr lang="es-ES" sz="1200" kern="1200" dirty="0" err="1">
                <a:solidFill>
                  <a:schemeClr val="tx1"/>
                </a:solidFill>
                <a:effectLst/>
                <a:latin typeface="+mn-lt"/>
                <a:ea typeface="+mn-ea"/>
                <a:cs typeface="+mn-cs"/>
              </a:rPr>
              <a:t>Tráfego</a:t>
            </a:r>
            <a:r>
              <a:rPr lang="es-ES" sz="1200" kern="1200" dirty="0">
                <a:solidFill>
                  <a:schemeClr val="tx1"/>
                </a:solidFill>
                <a:effectLst/>
                <a:latin typeface="+mn-lt"/>
                <a:ea typeface="+mn-ea"/>
                <a:cs typeface="+mn-cs"/>
              </a:rPr>
              <a:t> Aéreo </a:t>
            </a:r>
            <a:r>
              <a:rPr lang="es-ES" sz="1200" kern="1200" dirty="0" err="1">
                <a:solidFill>
                  <a:schemeClr val="tx1"/>
                </a:solidFill>
                <a:effectLst/>
                <a:latin typeface="+mn-lt"/>
                <a:ea typeface="+mn-ea"/>
                <a:cs typeface="+mn-cs"/>
              </a:rPr>
              <a:t>Profissionais</a:t>
            </a:r>
            <a:r>
              <a:rPr lang="es-ES" sz="1200" kern="1200" dirty="0">
                <a:solidFill>
                  <a:schemeClr val="tx1"/>
                </a:solidFill>
                <a:effectLst/>
                <a:latin typeface="+mn-lt"/>
                <a:ea typeface="+mn-ea"/>
                <a:cs typeface="+mn-cs"/>
              </a:rPr>
              <a:t> (PATCO).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instruídos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salários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muitos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sendo</a:t>
            </a:r>
            <a:r>
              <a:rPr lang="es-ES" sz="1200" kern="1200" dirty="0">
                <a:solidFill>
                  <a:schemeClr val="tx1"/>
                </a:solidFill>
                <a:effectLst/>
                <a:latin typeface="+mn-lt"/>
                <a:ea typeface="+mn-ea"/>
                <a:cs typeface="+mn-cs"/>
              </a:rPr>
              <a:t> veteranos da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Aérea dos Estados Unidos, </a:t>
            </a:r>
            <a:r>
              <a:rPr lang="es-ES" sz="1200" kern="1200" dirty="0" err="1">
                <a:solidFill>
                  <a:schemeClr val="tx1"/>
                </a:solidFill>
                <a:effectLst/>
                <a:latin typeface="+mn-lt"/>
                <a:ea typeface="+mn-ea"/>
                <a:cs typeface="+mn-cs"/>
              </a:rPr>
              <a:t>reclamaram</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pressões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mentais</a:t>
            </a:r>
            <a:r>
              <a:rPr lang="es-ES" sz="1200" kern="1200" dirty="0">
                <a:solidFill>
                  <a:schemeClr val="tx1"/>
                </a:solidFill>
                <a:effectLst/>
                <a:latin typeface="+mn-lt"/>
                <a:ea typeface="+mn-ea"/>
                <a:cs typeface="+mn-cs"/>
              </a:rPr>
              <a:t> e físicas extremas no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de controle de </a:t>
            </a:r>
            <a:r>
              <a:rPr lang="es-ES" sz="1200" kern="1200" dirty="0" err="1">
                <a:solidFill>
                  <a:schemeClr val="tx1"/>
                </a:solidFill>
                <a:effectLst/>
                <a:latin typeface="+mn-lt"/>
                <a:ea typeface="+mn-ea"/>
                <a:cs typeface="+mn-cs"/>
              </a:rPr>
              <a:t>tráfego</a:t>
            </a:r>
            <a:r>
              <a:rPr lang="es-ES" sz="1200" kern="1200" dirty="0">
                <a:solidFill>
                  <a:schemeClr val="tx1"/>
                </a:solidFill>
                <a:effectLst/>
                <a:latin typeface="+mn-lt"/>
                <a:ea typeface="+mn-ea"/>
                <a:cs typeface="+mn-cs"/>
              </a:rPr>
              <a:t> aéreo. O </a:t>
            </a:r>
            <a:r>
              <a:rPr lang="es-ES" sz="1200" kern="1200" dirty="0" err="1">
                <a:solidFill>
                  <a:schemeClr val="tx1"/>
                </a:solidFill>
                <a:effectLst/>
                <a:latin typeface="+mn-lt"/>
                <a:ea typeface="+mn-ea"/>
                <a:cs typeface="+mn-cs"/>
              </a:rPr>
              <a:t>esgotamento</a:t>
            </a:r>
            <a:r>
              <a:rPr lang="es-ES" sz="1200" kern="1200" dirty="0">
                <a:solidFill>
                  <a:schemeClr val="tx1"/>
                </a:solidFill>
                <a:effectLst/>
                <a:latin typeface="+mn-lt"/>
                <a:ea typeface="+mn-ea"/>
                <a:cs typeface="+mn-cs"/>
              </a:rPr>
              <a:t> mental </a:t>
            </a:r>
            <a:r>
              <a:rPr lang="es-ES" sz="1200" kern="1200" dirty="0" err="1">
                <a:solidFill>
                  <a:schemeClr val="tx1"/>
                </a:solidFill>
                <a:effectLst/>
                <a:latin typeface="+mn-lt"/>
                <a:ea typeface="+mn-ea"/>
                <a:cs typeface="+mn-cs"/>
              </a:rPr>
              <a:t>forçava</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maioria</a:t>
            </a:r>
            <a:r>
              <a:rPr lang="es-ES" sz="1200" kern="1200" dirty="0">
                <a:solidFill>
                  <a:schemeClr val="tx1"/>
                </a:solidFill>
                <a:effectLst/>
                <a:latin typeface="+mn-lt"/>
                <a:ea typeface="+mn-ea"/>
                <a:cs typeface="+mn-cs"/>
              </a:rPr>
              <a:t> dos controladores a se aposentar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trinta</a:t>
            </a:r>
            <a:r>
              <a:rPr lang="es-ES" sz="1200" kern="1200" dirty="0">
                <a:solidFill>
                  <a:schemeClr val="tx1"/>
                </a:solidFill>
                <a:effectLst/>
                <a:latin typeface="+mn-lt"/>
                <a:ea typeface="+mn-ea"/>
                <a:cs typeface="+mn-cs"/>
              </a:rPr>
              <a:t> e cinco anos. </a:t>
            </a:r>
            <a:r>
              <a:rPr lang="es-ES" sz="1200" kern="1200" dirty="0" err="1">
                <a:solidFill>
                  <a:schemeClr val="tx1"/>
                </a:solidFill>
                <a:effectLst/>
                <a:latin typeface="+mn-lt"/>
                <a:ea typeface="+mn-ea"/>
                <a:cs typeface="+mn-cs"/>
              </a:rPr>
              <a:t>Quando</a:t>
            </a:r>
            <a:r>
              <a:rPr lang="es-ES" sz="1200" kern="1200" dirty="0">
                <a:solidFill>
                  <a:schemeClr val="tx1"/>
                </a:solidFill>
                <a:effectLst/>
                <a:latin typeface="+mn-lt"/>
                <a:ea typeface="+mn-ea"/>
                <a:cs typeface="+mn-cs"/>
              </a:rPr>
              <a:t> a FAA </a:t>
            </a:r>
            <a:r>
              <a:rPr lang="es-ES" sz="1200" kern="1200" dirty="0" err="1">
                <a:solidFill>
                  <a:schemeClr val="tx1"/>
                </a:solidFill>
                <a:effectLst/>
                <a:latin typeface="+mn-lt"/>
                <a:ea typeface="+mn-ea"/>
                <a:cs typeface="+mn-cs"/>
              </a:rPr>
              <a:t>fez</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pouco</a:t>
            </a:r>
            <a:r>
              <a:rPr lang="es-ES" sz="1200" kern="1200" dirty="0">
                <a:solidFill>
                  <a:schemeClr val="tx1"/>
                </a:solidFill>
                <a:effectLst/>
                <a:latin typeface="+mn-lt"/>
                <a:ea typeface="+mn-ea"/>
                <a:cs typeface="+mn-cs"/>
              </a:rPr>
              <a:t> para resolver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problemas, a PATCO </a:t>
            </a:r>
            <a:r>
              <a:rPr lang="es-ES" sz="1200" kern="1200" dirty="0" err="1">
                <a:solidFill>
                  <a:schemeClr val="tx1"/>
                </a:solidFill>
                <a:effectLst/>
                <a:latin typeface="+mn-lt"/>
                <a:ea typeface="+mn-ea"/>
                <a:cs typeface="+mn-cs"/>
              </a:rPr>
              <a:t>entrou</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greve</a:t>
            </a:r>
            <a:r>
              <a:rPr lang="es-ES" sz="1200" kern="1200" dirty="0">
                <a:solidFill>
                  <a:schemeClr val="tx1"/>
                </a:solidFill>
                <a:effectLst/>
                <a:latin typeface="+mn-lt"/>
                <a:ea typeface="+mn-ea"/>
                <a:cs typeface="+mn-cs"/>
              </a:rPr>
              <a:t> em agosto de 1981. Presidente Reagan </a:t>
            </a:r>
            <a:r>
              <a:rPr lang="es-ES" sz="1200" kern="1200" dirty="0" err="1">
                <a:solidFill>
                  <a:schemeClr val="tx1"/>
                </a:solidFill>
                <a:effectLst/>
                <a:latin typeface="+mn-lt"/>
                <a:ea typeface="+mn-ea"/>
                <a:cs typeface="+mn-cs"/>
              </a:rPr>
              <a:t>rapidamente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demitiu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dez</a:t>
            </a:r>
            <a:r>
              <a:rPr lang="es-ES" sz="1200" kern="1200" dirty="0">
                <a:solidFill>
                  <a:schemeClr val="tx1"/>
                </a:solidFill>
                <a:effectLst/>
                <a:latin typeface="+mn-lt"/>
                <a:ea typeface="+mn-ea"/>
                <a:cs typeface="+mn-cs"/>
              </a:rPr>
              <a:t> mil (10.000) controladores de </a:t>
            </a:r>
            <a:r>
              <a:rPr lang="es-ES" sz="1200" kern="1200" dirty="0" err="1">
                <a:solidFill>
                  <a:schemeClr val="tx1"/>
                </a:solidFill>
                <a:effectLst/>
                <a:latin typeface="+mn-lt"/>
                <a:ea typeface="+mn-ea"/>
                <a:cs typeface="+mn-cs"/>
              </a:rPr>
              <a:t>tráfego</a:t>
            </a:r>
            <a:r>
              <a:rPr lang="es-ES" sz="1200" kern="1200" dirty="0">
                <a:solidFill>
                  <a:schemeClr val="tx1"/>
                </a:solidFill>
                <a:effectLst/>
                <a:latin typeface="+mn-lt"/>
                <a:ea typeface="+mn-ea"/>
                <a:cs typeface="+mn-cs"/>
              </a:rPr>
              <a:t> aéreo em </a:t>
            </a:r>
            <a:r>
              <a:rPr lang="es-ES" sz="1200" kern="1200" dirty="0" err="1">
                <a:solidFill>
                  <a:schemeClr val="tx1"/>
                </a:solidFill>
                <a:effectLst/>
                <a:latin typeface="+mn-lt"/>
                <a:ea typeface="+mn-ea"/>
                <a:cs typeface="+mn-cs"/>
              </a:rPr>
              <a:t>greve</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ocupou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cargos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supervisores e substitutos que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haviam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recebido</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adequado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Ironicamente</a:t>
            </a:r>
            <a:r>
              <a:rPr lang="es-ES" sz="1200" kern="1200" dirty="0">
                <a:solidFill>
                  <a:schemeClr val="tx1"/>
                </a:solidFill>
                <a:effectLst/>
                <a:latin typeface="+mn-lt"/>
                <a:ea typeface="+mn-ea"/>
                <a:cs typeface="+mn-cs"/>
              </a:rPr>
              <a:t>, o PATCO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poucos</a:t>
            </a:r>
            <a:r>
              <a:rPr lang="es-ES" sz="1200" kern="1200" dirty="0">
                <a:solidFill>
                  <a:schemeClr val="tx1"/>
                </a:solidFill>
                <a:effectLst/>
                <a:latin typeface="+mn-lt"/>
                <a:ea typeface="+mn-ea"/>
                <a:cs typeface="+mn-cs"/>
              </a:rPr>
              <a:t> sindicatos a </a:t>
            </a:r>
            <a:r>
              <a:rPr lang="es-ES" sz="1200" kern="1200" dirty="0" err="1">
                <a:solidFill>
                  <a:schemeClr val="tx1"/>
                </a:solidFill>
                <a:effectLst/>
                <a:latin typeface="+mn-lt"/>
                <a:ea typeface="+mn-ea"/>
                <a:cs typeface="+mn-cs"/>
              </a:rPr>
              <a:t>apoiar</a:t>
            </a:r>
            <a:r>
              <a:rPr lang="es-ES" sz="1200" kern="1200" dirty="0">
                <a:solidFill>
                  <a:schemeClr val="tx1"/>
                </a:solidFill>
                <a:effectLst/>
                <a:latin typeface="+mn-lt"/>
                <a:ea typeface="+mn-ea"/>
                <a:cs typeface="+mn-cs"/>
              </a:rPr>
              <a:t> o candidato republicano à </a:t>
            </a:r>
            <a:r>
              <a:rPr lang="es-ES" sz="1200" kern="1200" dirty="0" err="1">
                <a:solidFill>
                  <a:schemeClr val="tx1"/>
                </a:solidFill>
                <a:effectLst/>
                <a:latin typeface="+mn-lt"/>
                <a:ea typeface="+mn-ea"/>
                <a:cs typeface="+mn-cs"/>
              </a:rPr>
              <a:t>presidência</a:t>
            </a:r>
            <a:r>
              <a:rPr lang="es-ES" sz="1200" kern="1200" dirty="0">
                <a:solidFill>
                  <a:schemeClr val="tx1"/>
                </a:solidFill>
                <a:effectLst/>
                <a:latin typeface="+mn-lt"/>
                <a:ea typeface="+mn-ea"/>
                <a:cs typeface="+mn-cs"/>
              </a:rPr>
              <a:t> em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competitivo (década de 1990): </a:t>
            </a:r>
            <a:r>
              <a:rPr lang="es-ES"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Acordo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Livre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Comércio</a:t>
            </a:r>
            <a:r>
              <a:rPr lang="es-ES" sz="1200" kern="1200" dirty="0">
                <a:solidFill>
                  <a:schemeClr val="tx1"/>
                </a:solidFill>
                <a:effectLst/>
                <a:latin typeface="+mn-lt"/>
                <a:ea typeface="+mn-ea"/>
                <a:cs typeface="+mn-cs"/>
              </a:rPr>
              <a:t> da América do Norte ou NAFTA é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acordo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assinado</a:t>
            </a:r>
            <a:r>
              <a:rPr lang="es-ES" sz="1200" kern="1200" dirty="0">
                <a:solidFill>
                  <a:schemeClr val="tx1"/>
                </a:solidFill>
                <a:effectLst/>
                <a:latin typeface="+mn-lt"/>
                <a:ea typeface="+mn-ea"/>
                <a:cs typeface="+mn-cs"/>
              </a:rPr>
              <a:t> pelos </a:t>
            </a:r>
            <a:r>
              <a:rPr lang="es-ES" sz="1200" kern="1200" dirty="0" err="1">
                <a:solidFill>
                  <a:schemeClr val="tx1"/>
                </a:solidFill>
                <a:effectLst/>
                <a:latin typeface="+mn-lt"/>
                <a:ea typeface="+mn-ea"/>
                <a:cs typeface="+mn-cs"/>
              </a:rPr>
              <a:t>governos</a:t>
            </a:r>
            <a:r>
              <a:rPr lang="es-ES" sz="1200" kern="1200" dirty="0">
                <a:solidFill>
                  <a:schemeClr val="tx1"/>
                </a:solidFill>
                <a:effectLst/>
                <a:latin typeface="+mn-lt"/>
                <a:ea typeface="+mn-ea"/>
                <a:cs typeface="+mn-cs"/>
              </a:rPr>
              <a:t> dos Estados Unidos, Canadá e México, que </a:t>
            </a:r>
            <a:r>
              <a:rPr lang="es-ES" sz="1200" kern="1200" dirty="0" err="1">
                <a:solidFill>
                  <a:schemeClr val="tx1"/>
                </a:solidFill>
                <a:effectLst/>
                <a:latin typeface="+mn-lt"/>
                <a:ea typeface="+mn-ea"/>
                <a:cs typeface="+mn-cs"/>
              </a:rPr>
              <a:t>cria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bloco comercial trilateral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América do Norte. O </a:t>
            </a:r>
            <a:r>
              <a:rPr lang="es-ES" sz="1200" kern="1200" dirty="0" err="1">
                <a:solidFill>
                  <a:schemeClr val="tx1"/>
                </a:solidFill>
                <a:effectLst/>
                <a:latin typeface="+mn-lt"/>
                <a:ea typeface="+mn-ea"/>
                <a:cs typeface="+mn-cs"/>
              </a:rPr>
              <a:t>acordo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entrou</a:t>
            </a:r>
            <a:r>
              <a:rPr lang="es-ES" sz="1200" kern="1200" dirty="0">
                <a:solidFill>
                  <a:schemeClr val="tx1"/>
                </a:solidFill>
                <a:effectLst/>
                <a:latin typeface="+mn-lt"/>
                <a:ea typeface="+mn-ea"/>
                <a:cs typeface="+mn-cs"/>
              </a:rPr>
              <a:t> em vigor em 1º de janeiro de 1994. Ele </a:t>
            </a:r>
            <a:r>
              <a:rPr lang="es-ES" sz="1200" kern="1200" dirty="0" err="1">
                <a:solidFill>
                  <a:schemeClr val="tx1"/>
                </a:solidFill>
                <a:effectLst/>
                <a:latin typeface="+mn-lt"/>
                <a:ea typeface="+mn-ea"/>
                <a:cs typeface="+mn-cs"/>
              </a:rPr>
              <a:t>substituiu</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Acordo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Livre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Comércio</a:t>
            </a:r>
            <a:r>
              <a:rPr lang="es-ES" sz="1200" kern="1200" dirty="0">
                <a:solidFill>
                  <a:schemeClr val="tx1"/>
                </a:solidFill>
                <a:effectLst/>
                <a:latin typeface="+mn-lt"/>
                <a:ea typeface="+mn-ea"/>
                <a:cs typeface="+mn-cs"/>
              </a:rPr>
              <a:t> Canadá-Estados Unidos entre os Estados Unidos e o Canadá. Em termos de PIB de </a:t>
            </a:r>
            <a:r>
              <a:rPr lang="es-ES" sz="1200" kern="1200" dirty="0" err="1">
                <a:solidFill>
                  <a:schemeClr val="tx1"/>
                </a:solidFill>
                <a:effectLst/>
                <a:latin typeface="+mn-lt"/>
                <a:ea typeface="+mn-ea"/>
                <a:cs typeface="+mn-cs"/>
              </a:rPr>
              <a:t>paridade</a:t>
            </a:r>
            <a:r>
              <a:rPr lang="es-ES" sz="1200" kern="1200" dirty="0">
                <a:solidFill>
                  <a:schemeClr val="tx1"/>
                </a:solidFill>
                <a:effectLst/>
                <a:latin typeface="+mn-lt"/>
                <a:ea typeface="+mn-ea"/>
                <a:cs typeface="+mn-cs"/>
              </a:rPr>
              <a:t> de poder de compra combinado de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 partir de 2007, o bloco comercial é o </a:t>
            </a:r>
            <a:r>
              <a:rPr lang="es-ES" sz="1200" kern="1200" dirty="0" err="1">
                <a:solidFill>
                  <a:schemeClr val="tx1"/>
                </a:solidFill>
                <a:effectLst/>
                <a:latin typeface="+mn-lt"/>
                <a:ea typeface="+mn-ea"/>
                <a:cs typeface="+mn-cs"/>
              </a:rPr>
              <a:t>maior</a:t>
            </a:r>
            <a:r>
              <a:rPr lang="es-ES" sz="1200" kern="1200" dirty="0">
                <a:solidFill>
                  <a:schemeClr val="tx1"/>
                </a:solidFill>
                <a:effectLst/>
                <a:latin typeface="+mn-lt"/>
                <a:ea typeface="+mn-ea"/>
                <a:cs typeface="+mn-cs"/>
              </a:rPr>
              <a:t> do mundo e o segundo </a:t>
            </a:r>
            <a:r>
              <a:rPr lang="es-ES" sz="1200" kern="1200" dirty="0" err="1">
                <a:solidFill>
                  <a:schemeClr val="tx1"/>
                </a:solidFill>
                <a:effectLst/>
                <a:latin typeface="+mn-lt"/>
                <a:ea typeface="+mn-ea"/>
                <a:cs typeface="+mn-cs"/>
              </a:rPr>
              <a:t>maior</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comparação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PIB nominal. PIB: o </a:t>
            </a:r>
            <a:r>
              <a:rPr lang="es-ES" sz="1200" kern="1200" dirty="0" err="1">
                <a:solidFill>
                  <a:schemeClr val="tx1"/>
                </a:solidFill>
                <a:effectLst/>
                <a:latin typeface="+mn-lt"/>
                <a:ea typeface="+mn-ea"/>
                <a:cs typeface="+mn-cs"/>
              </a:rPr>
              <a:t>produto</a:t>
            </a:r>
            <a:r>
              <a:rPr lang="es-ES" sz="1200" kern="1200" dirty="0">
                <a:solidFill>
                  <a:schemeClr val="tx1"/>
                </a:solidFill>
                <a:effectLst/>
                <a:latin typeface="+mn-lt"/>
                <a:ea typeface="+mn-ea"/>
                <a:cs typeface="+mn-cs"/>
              </a:rPr>
              <a:t> interno bruto (PIB)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rPr>
              <a:t>renda interna bruta</a:t>
            </a:r>
            <a:r>
              <a:rPr lang="es-ES" sz="1200" kern="1200" dirty="0">
                <a:solidFill>
                  <a:schemeClr val="tx1"/>
                </a:solidFill>
                <a:effectLst/>
                <a:latin typeface="+mn-lt"/>
                <a:ea typeface="+mn-ea"/>
                <a:cs typeface="+mn-cs"/>
              </a:rPr>
              <a:t> (RIB) é a </a:t>
            </a:r>
            <a:r>
              <a:rPr lang="es-ES" sz="1200" kern="1200" dirty="0" err="1">
                <a:solidFill>
                  <a:schemeClr val="tx1"/>
                </a:solidFill>
                <a:effectLst/>
                <a:latin typeface="+mn-lt"/>
                <a:ea typeface="+mn-ea"/>
                <a:cs typeface="+mn-cs"/>
              </a:rPr>
              <a:t>quantidade</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bens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produzidos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longo de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ano em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documentação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economia</a:t>
            </a:r>
            <a:r>
              <a:rPr lang="es-ES" sz="1200" kern="1200" dirty="0">
                <a:solidFill>
                  <a:schemeClr val="tx1"/>
                </a:solidFill>
                <a:effectLst/>
                <a:latin typeface="+mn-lt"/>
                <a:ea typeface="+mn-ea"/>
                <a:cs typeface="+mn-cs"/>
              </a:rPr>
              <a:t> paralela,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independentes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Separação</a:t>
            </a:r>
            <a:r>
              <a:rPr lang="es-ES" sz="1200" kern="1200" dirty="0">
                <a:solidFill>
                  <a:schemeClr val="tx1"/>
                </a:solidFill>
                <a:effectLst/>
                <a:latin typeface="+mn-lt"/>
                <a:ea typeface="+mn-ea"/>
                <a:cs typeface="+mn-cs"/>
              </a:rPr>
              <a:t> da AFL-CIO/falta de </a:t>
            </a:r>
            <a:r>
              <a:rPr lang="es-ES" sz="1200" kern="1200" dirty="0" err="1">
                <a:solidFill>
                  <a:schemeClr val="tx1"/>
                </a:solidFill>
                <a:effectLst/>
                <a:latin typeface="+mn-lt"/>
                <a:ea typeface="+mn-ea"/>
                <a:cs typeface="+mn-cs"/>
              </a:rPr>
              <a:t>solidariedade</a:t>
            </a:r>
            <a:r>
              <a:rPr lang="es-ES" sz="1200" kern="1200" dirty="0">
                <a:solidFill>
                  <a:schemeClr val="tx1"/>
                </a:solidFill>
                <a:effectLst/>
                <a:latin typeface="+mn-lt"/>
                <a:ea typeface="+mn-ea"/>
                <a:cs typeface="+mn-cs"/>
              </a:rPr>
              <a:t>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o presidente Clinton,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democrata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assinou</a:t>
            </a:r>
            <a:r>
              <a:rPr lang="es-ES" sz="1200" kern="1200" dirty="0">
                <a:solidFill>
                  <a:schemeClr val="tx1"/>
                </a:solidFill>
                <a:effectLst/>
                <a:latin typeface="+mn-lt"/>
                <a:ea typeface="+mn-ea"/>
                <a:cs typeface="+mn-cs"/>
              </a:rPr>
              <a:t> o NAFTA como </a:t>
            </a:r>
            <a:r>
              <a:rPr lang="es-ES" sz="1200" kern="1200" dirty="0" err="1">
                <a:solidFill>
                  <a:schemeClr val="tx1"/>
                </a:solidFill>
                <a:effectLst/>
                <a:latin typeface="+mn-lt"/>
                <a:ea typeface="+mn-ea"/>
                <a:cs typeface="+mn-cs"/>
              </a:rPr>
              <a:t>lei</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11 de </a:t>
            </a:r>
            <a:r>
              <a:rPr lang="es-ES" sz="1200" b="1" kern="1200" dirty="0" err="1">
                <a:solidFill>
                  <a:schemeClr val="tx1"/>
                </a:solidFill>
                <a:effectLst/>
                <a:latin typeface="+mn-lt"/>
                <a:ea typeface="+mn-ea"/>
                <a:cs typeface="+mn-cs"/>
              </a:rPr>
              <a:t>setembro</a:t>
            </a:r>
            <a:r>
              <a:rPr lang="es-ES" sz="1200" b="1" kern="1200" dirty="0">
                <a:solidFill>
                  <a:schemeClr val="tx1"/>
                </a:solidFill>
                <a:effectLst/>
                <a:latin typeface="+mn-lt"/>
                <a:ea typeface="+mn-ea"/>
                <a:cs typeface="+mn-cs"/>
              </a:rPr>
              <a:t> e a grande </a:t>
            </a:r>
            <a:r>
              <a:rPr lang="es-ES" sz="1200" b="1" kern="1200" dirty="0" err="1">
                <a:solidFill>
                  <a:schemeClr val="tx1"/>
                </a:solidFill>
                <a:effectLst/>
                <a:latin typeface="+mn-lt"/>
                <a:ea typeface="+mn-ea"/>
                <a:cs typeface="+mn-cs"/>
              </a:rPr>
              <a:t>recessão</a:t>
            </a:r>
            <a:r>
              <a:rPr lang="es-ES" sz="1200" b="1" kern="1200" dirty="0">
                <a:solidFill>
                  <a:schemeClr val="tx1"/>
                </a:solidFill>
                <a:effectLst/>
                <a:latin typeface="+mn-lt"/>
                <a:ea typeface="+mn-ea"/>
                <a:cs typeface="+mn-cs"/>
              </a:rPr>
              <a:t> (anos 2000)</a:t>
            </a:r>
            <a:endParaRPr lang="en-CA"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Os ataques de 11 de </a:t>
            </a:r>
            <a:r>
              <a:rPr lang="es-ES" sz="1200" kern="1200" dirty="0" err="1">
                <a:solidFill>
                  <a:schemeClr val="tx1"/>
                </a:solidFill>
                <a:effectLst/>
                <a:latin typeface="+mn-lt"/>
                <a:ea typeface="+mn-ea"/>
                <a:cs typeface="+mn-cs"/>
              </a:rPr>
              <a:t>setembro</a:t>
            </a:r>
            <a:r>
              <a:rPr lang="es-ES" sz="1200" kern="1200" dirty="0">
                <a:solidFill>
                  <a:schemeClr val="tx1"/>
                </a:solidFill>
                <a:effectLst/>
                <a:latin typeface="+mn-lt"/>
                <a:ea typeface="+mn-ea"/>
                <a:cs typeface="+mn-cs"/>
              </a:rPr>
              <a:t> e a </a:t>
            </a:r>
            <a:r>
              <a:rPr lang="es-ES" sz="1200" kern="1200" dirty="0" err="1">
                <a:solidFill>
                  <a:schemeClr val="tx1"/>
                </a:solidFill>
                <a:effectLst/>
                <a:latin typeface="+mn-lt"/>
                <a:ea typeface="+mn-ea"/>
                <a:cs typeface="+mn-cs"/>
              </a:rPr>
              <a:t>reação</a:t>
            </a:r>
            <a:r>
              <a:rPr lang="es-ES" sz="1200" kern="1200" dirty="0">
                <a:solidFill>
                  <a:schemeClr val="tx1"/>
                </a:solidFill>
                <a:effectLst/>
                <a:latin typeface="+mn-lt"/>
                <a:ea typeface="+mn-ea"/>
                <a:cs typeface="+mn-cs"/>
              </a:rPr>
              <a:t> dos sindicatos: os ataques de 11 de </a:t>
            </a:r>
            <a:r>
              <a:rPr lang="es-ES" sz="1200" kern="1200" dirty="0" err="1">
                <a:solidFill>
                  <a:schemeClr val="tx1"/>
                </a:solidFill>
                <a:effectLst/>
                <a:latin typeface="+mn-lt"/>
                <a:ea typeface="+mn-ea"/>
                <a:cs typeface="+mn-cs"/>
              </a:rPr>
              <a:t>setembro</a:t>
            </a:r>
            <a:r>
              <a:rPr lang="es-ES" sz="1200" kern="1200" dirty="0">
                <a:solidFill>
                  <a:schemeClr val="tx1"/>
                </a:solidFill>
                <a:effectLst/>
                <a:latin typeface="+mn-lt"/>
                <a:ea typeface="+mn-ea"/>
                <a:cs typeface="+mn-cs"/>
              </a:rPr>
              <a:t> de 2001 </a:t>
            </a:r>
            <a:r>
              <a:rPr lang="es-ES" sz="1200" kern="1200" dirty="0" err="1">
                <a:solidFill>
                  <a:schemeClr val="tx1"/>
                </a:solidFill>
                <a:effectLst/>
                <a:latin typeface="+mn-lt"/>
                <a:ea typeface="+mn-ea"/>
                <a:cs typeface="+mn-cs"/>
              </a:rPr>
              <a:t>tiveram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impacto significativo nos Estados Unidos e no </a:t>
            </a:r>
            <a:r>
              <a:rPr lang="es-ES" sz="1200" kern="1200" dirty="0" err="1">
                <a:solidFill>
                  <a:schemeClr val="tx1"/>
                </a:solidFill>
                <a:effectLst/>
                <a:latin typeface="+mn-lt"/>
                <a:ea typeface="+mn-ea"/>
                <a:cs typeface="+mn-cs"/>
              </a:rPr>
              <a:t>movimento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Muitos</a:t>
            </a:r>
            <a:r>
              <a:rPr lang="es-ES" sz="1200" kern="1200" dirty="0">
                <a:solidFill>
                  <a:schemeClr val="tx1"/>
                </a:solidFill>
                <a:effectLst/>
                <a:latin typeface="+mn-lt"/>
                <a:ea typeface="+mn-ea"/>
                <a:cs typeface="+mn-cs"/>
              </a:rPr>
              <a:t> sindicatos </a:t>
            </a:r>
            <a:r>
              <a:rPr lang="es-ES" sz="1200" kern="1200" dirty="0" err="1">
                <a:solidFill>
                  <a:schemeClr val="tx1"/>
                </a:solidFill>
                <a:effectLst/>
                <a:latin typeface="+mn-lt"/>
                <a:ea typeface="+mn-ea"/>
                <a:cs typeface="+mn-cs"/>
              </a:rPr>
              <a:t>reagiram</a:t>
            </a:r>
            <a:r>
              <a:rPr lang="es-ES" sz="1200" kern="1200" dirty="0">
                <a:solidFill>
                  <a:schemeClr val="tx1"/>
                </a:solidFill>
                <a:effectLst/>
                <a:latin typeface="+mn-lt"/>
                <a:ea typeface="+mn-ea"/>
                <a:cs typeface="+mn-cs"/>
              </a:rPr>
              <a:t> intensificando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defesa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afetados</a:t>
            </a:r>
            <a:r>
              <a:rPr lang="es-ES" sz="1200" kern="1200" dirty="0">
                <a:solidFill>
                  <a:schemeClr val="tx1"/>
                </a:solidFill>
                <a:effectLst/>
                <a:latin typeface="+mn-lt"/>
                <a:ea typeface="+mn-ea"/>
                <a:cs typeface="+mn-cs"/>
              </a:rPr>
              <a:t>, como socorristas,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civil e </a:t>
            </a:r>
            <a:r>
              <a:rPr lang="es-ES" sz="1200" kern="1200" dirty="0" err="1">
                <a:solidFill>
                  <a:schemeClr val="tx1"/>
                </a:solidFill>
                <a:effectLst/>
                <a:latin typeface="+mn-lt"/>
                <a:ea typeface="+mn-ea"/>
                <a:cs typeface="+mn-cs"/>
              </a:rPr>
              <a:t>funcionários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transporte. </a:t>
            </a:r>
            <a:r>
              <a:rPr lang="es-ES" sz="1200" kern="1200" dirty="0" err="1">
                <a:solidFill>
                  <a:schemeClr val="tx1"/>
                </a:solidFill>
                <a:effectLst/>
                <a:latin typeface="+mn-lt"/>
                <a:ea typeface="+mn-ea"/>
                <a:cs typeface="+mn-cs"/>
              </a:rPr>
              <a:t>Segurança</a:t>
            </a:r>
            <a:r>
              <a:rPr lang="es-ES" sz="1200" kern="1200" dirty="0">
                <a:solidFill>
                  <a:schemeClr val="tx1"/>
                </a:solidFill>
                <a:effectLst/>
                <a:latin typeface="+mn-lt"/>
                <a:ea typeface="+mn-ea"/>
                <a:cs typeface="+mn-cs"/>
              </a:rPr>
              <a:t> no local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os sindicatos </a:t>
            </a:r>
            <a:r>
              <a:rPr lang="es-ES" sz="1200" kern="1200" dirty="0" err="1">
                <a:solidFill>
                  <a:schemeClr val="tx1"/>
                </a:solidFill>
                <a:effectLst/>
                <a:latin typeface="+mn-lt"/>
                <a:ea typeface="+mn-ea"/>
                <a:cs typeface="+mn-cs"/>
              </a:rPr>
              <a:t>desempenharam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papel importante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pressão</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melhores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regulamentos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segurança</a:t>
            </a:r>
            <a:r>
              <a:rPr lang="es-ES" sz="1200" kern="1200" dirty="0">
                <a:solidFill>
                  <a:schemeClr val="tx1"/>
                </a:solidFill>
                <a:effectLst/>
                <a:latin typeface="+mn-lt"/>
                <a:ea typeface="+mn-ea"/>
                <a:cs typeface="+mn-cs"/>
              </a:rPr>
              <a:t> no local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após</a:t>
            </a:r>
            <a:r>
              <a:rPr lang="es-ES" sz="1200" kern="1200" dirty="0">
                <a:solidFill>
                  <a:schemeClr val="tx1"/>
                </a:solidFill>
                <a:effectLst/>
                <a:latin typeface="+mn-lt"/>
                <a:ea typeface="+mn-ea"/>
                <a:cs typeface="+mn-cs"/>
              </a:rPr>
              <a:t> os ataques. Por </a:t>
            </a:r>
            <a:r>
              <a:rPr lang="es-ES" sz="1200" kern="1200" dirty="0" err="1">
                <a:solidFill>
                  <a:schemeClr val="tx1"/>
                </a:solidFill>
                <a:effectLst/>
                <a:latin typeface="+mn-lt"/>
                <a:ea typeface="+mn-ea"/>
                <a:cs typeface="+mn-cs"/>
              </a:rPr>
              <a:t>exemplo</a:t>
            </a:r>
            <a:r>
              <a:rPr lang="es-ES" sz="1200" kern="1200" dirty="0">
                <a:solidFill>
                  <a:schemeClr val="tx1"/>
                </a:solidFill>
                <a:effectLst/>
                <a:latin typeface="+mn-lt"/>
                <a:ea typeface="+mn-ea"/>
                <a:cs typeface="+mn-cs"/>
              </a:rPr>
              <a:t>, os sindicatos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emergência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participaram</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exigência</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melhor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proteção</a:t>
            </a:r>
            <a:r>
              <a:rPr lang="es-ES" sz="1200" kern="1200" dirty="0">
                <a:solidFill>
                  <a:schemeClr val="tx1"/>
                </a:solidFill>
                <a:effectLst/>
                <a:latin typeface="+mn-lt"/>
                <a:ea typeface="+mn-ea"/>
                <a:cs typeface="+mn-cs"/>
              </a:rPr>
              <a:t> para 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no Marco Zero.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 era George W. Bush (2001 a 2009) teve </a:t>
            </a:r>
            <a:r>
              <a:rPr lang="es-ES" sz="1200" kern="1200" dirty="0" err="1">
                <a:solidFill>
                  <a:schemeClr val="tx1"/>
                </a:solidFill>
                <a:effectLst/>
                <a:latin typeface="+mn-lt"/>
                <a:ea typeface="+mn-ea"/>
                <a:cs typeface="+mn-cs"/>
              </a:rPr>
              <a:t>efeitos</a:t>
            </a:r>
            <a:r>
              <a:rPr lang="es-ES" sz="1200" kern="1200" dirty="0">
                <a:solidFill>
                  <a:schemeClr val="tx1"/>
                </a:solidFill>
                <a:effectLst/>
                <a:latin typeface="+mn-lt"/>
                <a:ea typeface="+mn-ea"/>
                <a:cs typeface="+mn-cs"/>
              </a:rPr>
              <a:t> significativos nos sindicatos e no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nos Estados Unidos. </a:t>
            </a:r>
            <a:r>
              <a:rPr lang="es-ES" sz="1200" kern="1200" dirty="0" err="1">
                <a:solidFill>
                  <a:schemeClr val="tx1"/>
                </a:solidFill>
                <a:effectLst/>
                <a:latin typeface="+mn-lt"/>
                <a:ea typeface="+mn-ea"/>
                <a:cs typeface="+mn-cs"/>
              </a:rPr>
              <a:t>Ainda</a:t>
            </a:r>
            <a:r>
              <a:rPr lang="es-ES" sz="1200" kern="1200" dirty="0">
                <a:solidFill>
                  <a:schemeClr val="tx1"/>
                </a:solidFill>
                <a:effectLst/>
                <a:latin typeface="+mn-lt"/>
                <a:ea typeface="+mn-ea"/>
                <a:cs typeface="+mn-cs"/>
              </a:rPr>
              <a:t> que o período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tenha</a:t>
            </a:r>
            <a:r>
              <a:rPr lang="es-ES" sz="1200" kern="1200" dirty="0">
                <a:solidFill>
                  <a:schemeClr val="tx1"/>
                </a:solidFill>
                <a:effectLst/>
                <a:latin typeface="+mn-lt"/>
                <a:ea typeface="+mn-ea"/>
                <a:cs typeface="+mn-cs"/>
              </a:rPr>
              <a:t> visto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grande aumento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adesão</a:t>
            </a:r>
            <a:r>
              <a:rPr lang="es-ES" sz="1200" kern="1200" dirty="0">
                <a:solidFill>
                  <a:schemeClr val="tx1"/>
                </a:solidFill>
                <a:effectLst/>
                <a:latin typeface="+mn-lt"/>
                <a:ea typeface="+mn-ea"/>
                <a:cs typeface="+mn-cs"/>
              </a:rPr>
              <a:t> sindical, </a:t>
            </a:r>
            <a:r>
              <a:rPr lang="es-ES" sz="1200" kern="1200" dirty="0" err="1">
                <a:solidFill>
                  <a:schemeClr val="tx1"/>
                </a:solidFill>
                <a:effectLst/>
                <a:latin typeface="+mn-lt"/>
                <a:ea typeface="+mn-ea"/>
                <a:cs typeface="+mn-cs"/>
              </a:rPr>
              <a:t>várias</a:t>
            </a:r>
            <a:r>
              <a:rPr lang="es-ES" sz="1200" kern="1200" dirty="0">
                <a:solidFill>
                  <a:schemeClr val="tx1"/>
                </a:solidFill>
                <a:effectLst/>
                <a:latin typeface="+mn-lt"/>
                <a:ea typeface="+mn-ea"/>
                <a:cs typeface="+mn-cs"/>
              </a:rPr>
              <a:t> políticas e eventos importantes </a:t>
            </a:r>
            <a:r>
              <a:rPr lang="es-ES" sz="1200" kern="1200" dirty="0" err="1">
                <a:solidFill>
                  <a:schemeClr val="tx1"/>
                </a:solidFill>
                <a:effectLst/>
                <a:latin typeface="+mn-lt"/>
                <a:ea typeface="+mn-ea"/>
                <a:cs typeface="+mn-cs"/>
              </a:rPr>
              <a:t>impactaram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movimento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a:t>
            </a:r>
            <a:r>
              <a:rPr lang="es-ES" sz="1200" kern="1200" dirty="0">
                <a:solidFill>
                  <a:schemeClr val="tx1"/>
                </a:solidFill>
                <a:effectLst/>
                <a:latin typeface="+mn-lt"/>
                <a:ea typeface="+mn-ea"/>
                <a:cs typeface="+mn-cs"/>
              </a:rPr>
              <a:t>, particularmente em </a:t>
            </a:r>
            <a:r>
              <a:rPr lang="es-ES" sz="1200" kern="1200" dirty="0" err="1">
                <a:solidFill>
                  <a:schemeClr val="tx1"/>
                </a:solidFill>
                <a:effectLst/>
                <a:latin typeface="+mn-lt"/>
                <a:ea typeface="+mn-ea"/>
                <a:cs typeface="+mn-cs"/>
              </a:rPr>
              <a:t>relação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direitos</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negociação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coletiva</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influência</a:t>
            </a:r>
            <a:r>
              <a:rPr lang="es-ES" sz="1200" kern="1200" dirty="0">
                <a:solidFill>
                  <a:schemeClr val="tx1"/>
                </a:solidFill>
                <a:effectLst/>
                <a:latin typeface="+mn-lt"/>
                <a:ea typeface="+mn-ea"/>
                <a:cs typeface="+mn-cs"/>
              </a:rPr>
              <a:t> sindical.</a:t>
            </a:r>
            <a:endParaRPr lang="en-CA" sz="1200"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Cidadãos</a:t>
            </a:r>
            <a:r>
              <a:rPr lang="es-ES" sz="1200" b="1" kern="1200" dirty="0">
                <a:solidFill>
                  <a:schemeClr val="tx1"/>
                </a:solidFill>
                <a:effectLst/>
                <a:latin typeface="+mn-lt"/>
                <a:ea typeface="+mn-ea"/>
                <a:cs typeface="+mn-cs"/>
              </a:rPr>
              <a:t> Unidos e o </a:t>
            </a:r>
            <a:r>
              <a:rPr lang="es-ES" sz="1200" b="1" kern="1200" dirty="0" err="1">
                <a:solidFill>
                  <a:schemeClr val="tx1"/>
                </a:solidFill>
                <a:effectLst/>
                <a:latin typeface="+mn-lt"/>
                <a:ea typeface="+mn-ea"/>
                <a:cs typeface="+mn-cs"/>
              </a:rPr>
              <a:t>crescimento</a:t>
            </a:r>
            <a:r>
              <a:rPr lang="es-ES" sz="1200" b="1" kern="1200" dirty="0">
                <a:solidFill>
                  <a:schemeClr val="tx1"/>
                </a:solidFill>
                <a:effectLst/>
                <a:latin typeface="+mn-lt"/>
                <a:ea typeface="+mn-ea"/>
                <a:cs typeface="+mn-cs"/>
              </a:rPr>
              <a:t> das redes </a:t>
            </a:r>
            <a:r>
              <a:rPr lang="es-ES" sz="1200" b="1" kern="1200" dirty="0" err="1">
                <a:solidFill>
                  <a:schemeClr val="tx1"/>
                </a:solidFill>
                <a:effectLst/>
                <a:latin typeface="+mn-lt"/>
                <a:ea typeface="+mn-ea"/>
                <a:cs typeface="+mn-cs"/>
              </a:rPr>
              <a:t>sociais</a:t>
            </a:r>
            <a:r>
              <a:rPr lang="es-ES" sz="1200" b="1" kern="1200" dirty="0">
                <a:solidFill>
                  <a:schemeClr val="tx1"/>
                </a:solidFill>
                <a:effectLst/>
                <a:latin typeface="+mn-lt"/>
                <a:ea typeface="+mn-ea"/>
                <a:cs typeface="+mn-cs"/>
              </a:rPr>
              <a:t> (década de 2010)</a:t>
            </a:r>
            <a:endParaRPr lang="en-CA"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a:t>
            </a:r>
            <a:r>
              <a:rPr lang="es-ES" sz="1200" kern="1200" dirty="0" err="1">
                <a:solidFill>
                  <a:schemeClr val="tx1"/>
                </a:solidFill>
                <a:effectLst/>
                <a:latin typeface="+mn-lt"/>
                <a:ea typeface="+mn-ea"/>
                <a:cs typeface="+mn-cs"/>
              </a:rPr>
              <a:t>favoráveis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empresas e </a:t>
            </a:r>
            <a:r>
              <a:rPr lang="es-ES" sz="1200" kern="1200" dirty="0" err="1">
                <a:solidFill>
                  <a:schemeClr val="tx1"/>
                </a:solidFill>
                <a:effectLst/>
                <a:latin typeface="+mn-lt"/>
                <a:ea typeface="+mn-ea"/>
                <a:cs typeface="+mn-cs"/>
              </a:rPr>
              <a:t>antissindicais</a:t>
            </a:r>
            <a:r>
              <a:rPr lang="es-ES" sz="1200" kern="1200" dirty="0">
                <a:solidFill>
                  <a:schemeClr val="tx1"/>
                </a:solidFill>
                <a:effectLst/>
                <a:latin typeface="+mn-lt"/>
                <a:ea typeface="+mn-ea"/>
                <a:cs typeface="+mn-cs"/>
              </a:rPr>
              <a:t> de Trump: o </a:t>
            </a:r>
            <a:r>
              <a:rPr lang="es-ES" sz="1200" kern="1200" dirty="0" err="1">
                <a:solidFill>
                  <a:schemeClr val="tx1"/>
                </a:solidFill>
                <a:effectLst/>
                <a:latin typeface="+mn-lt"/>
                <a:ea typeface="+mn-ea"/>
                <a:cs typeface="+mn-cs"/>
              </a:rPr>
              <a:t>governo</a:t>
            </a:r>
            <a:r>
              <a:rPr lang="es-ES" sz="1200" kern="1200" dirty="0">
                <a:solidFill>
                  <a:schemeClr val="tx1"/>
                </a:solidFill>
                <a:effectLst/>
                <a:latin typeface="+mn-lt"/>
                <a:ea typeface="+mn-ea"/>
                <a:cs typeface="+mn-cs"/>
              </a:rPr>
              <a:t> Trump </a:t>
            </a:r>
            <a:r>
              <a:rPr lang="es-ES" sz="1200" kern="1200" dirty="0" err="1">
                <a:solidFill>
                  <a:schemeClr val="tx1"/>
                </a:solidFill>
                <a:effectLst/>
                <a:latin typeface="+mn-lt"/>
                <a:ea typeface="+mn-ea"/>
                <a:cs typeface="+mn-cs"/>
              </a:rPr>
              <a:t>promulgou</a:t>
            </a:r>
            <a:r>
              <a:rPr lang="es-ES" sz="1200" kern="1200" dirty="0">
                <a:solidFill>
                  <a:schemeClr val="tx1"/>
                </a:solidFill>
                <a:effectLst/>
                <a:latin typeface="+mn-lt"/>
                <a:ea typeface="+mn-ea"/>
                <a:cs typeface="+mn-cs"/>
              </a:rPr>
              <a:t> políticas que </a:t>
            </a:r>
            <a:r>
              <a:rPr lang="es-ES" sz="1200" kern="1200" dirty="0" err="1">
                <a:solidFill>
                  <a:schemeClr val="tx1"/>
                </a:solidFill>
                <a:effectLst/>
                <a:latin typeface="+mn-lt"/>
                <a:ea typeface="+mn-ea"/>
                <a:cs typeface="+mn-cs"/>
              </a:rPr>
              <a:t>foram</a:t>
            </a:r>
            <a:r>
              <a:rPr lang="es-ES" sz="1200" kern="1200" dirty="0">
                <a:solidFill>
                  <a:schemeClr val="tx1"/>
                </a:solidFill>
                <a:effectLst/>
                <a:latin typeface="+mn-lt"/>
                <a:ea typeface="+mn-ea"/>
                <a:cs typeface="+mn-cs"/>
              </a:rPr>
              <a:t> vistas como </a:t>
            </a:r>
            <a:r>
              <a:rPr lang="es-ES" sz="1200" kern="1200" dirty="0" err="1">
                <a:solidFill>
                  <a:schemeClr val="tx1"/>
                </a:solidFill>
                <a:effectLst/>
                <a:latin typeface="+mn-lt"/>
                <a:ea typeface="+mn-ea"/>
                <a:cs typeface="+mn-cs"/>
              </a:rPr>
              <a:t>prejudiciais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sindicatos e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direitos</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incluindo</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apoio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direito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nomeações</a:t>
            </a:r>
            <a:r>
              <a:rPr lang="es-ES" sz="1200" kern="1200" dirty="0">
                <a:solidFill>
                  <a:schemeClr val="tx1"/>
                </a:solidFill>
                <a:effectLst/>
                <a:latin typeface="+mn-lt"/>
                <a:ea typeface="+mn-ea"/>
                <a:cs typeface="+mn-cs"/>
              </a:rPr>
              <a:t> do NLRB que </a:t>
            </a:r>
            <a:r>
              <a:rPr lang="es-ES" sz="1200" kern="1200" dirty="0" err="1">
                <a:solidFill>
                  <a:schemeClr val="tx1"/>
                </a:solidFill>
                <a:effectLst/>
                <a:latin typeface="+mn-lt"/>
                <a:ea typeface="+mn-ea"/>
                <a:cs typeface="+mn-cs"/>
              </a:rPr>
              <a:t>favorecem</a:t>
            </a:r>
            <a:r>
              <a:rPr lang="es-ES" sz="1200" kern="1200" dirty="0">
                <a:solidFill>
                  <a:schemeClr val="tx1"/>
                </a:solidFill>
                <a:effectLst/>
                <a:latin typeface="+mn-lt"/>
                <a:ea typeface="+mn-ea"/>
                <a:cs typeface="+mn-cs"/>
              </a:rPr>
              <a:t> 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Crescimento</a:t>
            </a:r>
            <a:r>
              <a:rPr lang="es-ES" sz="1200" kern="1200" dirty="0">
                <a:solidFill>
                  <a:schemeClr val="tx1"/>
                </a:solidFill>
                <a:effectLst/>
                <a:latin typeface="+mn-lt"/>
                <a:ea typeface="+mn-ea"/>
                <a:cs typeface="+mn-cs"/>
              </a:rPr>
              <a:t> das redes </a:t>
            </a:r>
            <a:r>
              <a:rPr lang="es-ES" sz="1200" kern="1200" dirty="0" err="1">
                <a:solidFill>
                  <a:schemeClr val="tx1"/>
                </a:solidFill>
                <a:effectLst/>
                <a:latin typeface="+mn-lt"/>
                <a:ea typeface="+mn-ea"/>
                <a:cs typeface="+mn-cs"/>
              </a:rPr>
              <a:t>sociais</a:t>
            </a:r>
            <a:r>
              <a:rPr lang="es-ES" sz="1200" kern="1200" dirty="0">
                <a:solidFill>
                  <a:schemeClr val="tx1"/>
                </a:solidFill>
                <a:effectLst/>
                <a:latin typeface="+mn-lt"/>
                <a:ea typeface="+mn-ea"/>
                <a:cs typeface="+mn-cs"/>
              </a:rPr>
              <a:t>: as redes </a:t>
            </a:r>
            <a:r>
              <a:rPr lang="es-ES" sz="1200" kern="1200" dirty="0" err="1">
                <a:solidFill>
                  <a:schemeClr val="tx1"/>
                </a:solidFill>
                <a:effectLst/>
                <a:latin typeface="+mn-lt"/>
                <a:ea typeface="+mn-ea"/>
                <a:cs typeface="+mn-cs"/>
              </a:rPr>
              <a:t>sociais</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tornaram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ferramenta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essencial</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prol</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especialmente em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sindicalizados, como </a:t>
            </a:r>
            <a:r>
              <a:rPr lang="es-ES" sz="1200" kern="1200" dirty="0" err="1">
                <a:solidFill>
                  <a:schemeClr val="tx1"/>
                </a:solidFill>
                <a:effectLst/>
                <a:latin typeface="+mn-lt"/>
                <a:ea typeface="+mn-ea"/>
                <a:cs typeface="+mn-cs"/>
              </a:rPr>
              <a:t>trabalhos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temporários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varejo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fast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food</a:t>
            </a:r>
            <a:r>
              <a:rPr lang="es-ES" sz="1200" kern="1200" dirty="0">
                <a:solidFill>
                  <a:schemeClr val="tx1"/>
                </a:solidFill>
                <a:effectLst/>
                <a:latin typeface="+mn-lt"/>
                <a:ea typeface="+mn-ea"/>
                <a:cs typeface="+mn-cs"/>
              </a:rPr>
              <a:t>, levando a </a:t>
            </a:r>
            <a:r>
              <a:rPr lang="es-ES" sz="1200" kern="1200" dirty="0" err="1">
                <a:solidFill>
                  <a:schemeClr val="tx1"/>
                </a:solidFill>
                <a:effectLst/>
                <a:latin typeface="+mn-lt"/>
                <a:ea typeface="+mn-ea"/>
                <a:cs typeface="+mn-cs"/>
              </a:rPr>
              <a:t>campanhas</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e </a:t>
            </a:r>
            <a:r>
              <a:rPr lang="es-ES" sz="1200" kern="1200" dirty="0" err="1">
                <a:solidFill>
                  <a:schemeClr val="tx1"/>
                </a:solidFill>
                <a:effectLst/>
                <a:latin typeface="+mn-lt"/>
                <a:ea typeface="+mn-ea"/>
                <a:cs typeface="+mn-cs"/>
              </a:rPr>
              <a:t>esforços</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em empresas como a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b="1"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Principais</a:t>
            </a:r>
            <a:r>
              <a:rPr lang="es-ES" sz="1200" kern="1200" dirty="0">
                <a:solidFill>
                  <a:schemeClr val="tx1"/>
                </a:solidFill>
                <a:effectLst/>
                <a:latin typeface="+mn-lt"/>
                <a:ea typeface="+mn-ea"/>
                <a:cs typeface="+mn-cs"/>
              </a:rPr>
              <a:t> impactos da COVID-19 no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essenciais</a:t>
            </a:r>
            <a:r>
              <a:rPr lang="es-ES" sz="1200" kern="1200" dirty="0">
                <a:solidFill>
                  <a:schemeClr val="tx1"/>
                </a:solidFill>
                <a:effectLst/>
                <a:latin typeface="+mn-lt"/>
                <a:ea typeface="+mn-ea"/>
                <a:cs typeface="+mn-cs"/>
              </a:rPr>
              <a:t> e aumento das demandas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 a pandemia </a:t>
            </a:r>
            <a:r>
              <a:rPr lang="es-ES" sz="1200" kern="1200" dirty="0" err="1">
                <a:solidFill>
                  <a:schemeClr val="tx1"/>
                </a:solidFill>
                <a:effectLst/>
                <a:latin typeface="+mn-lt"/>
                <a:ea typeface="+mn-ea"/>
                <a:cs typeface="+mn-cs"/>
              </a:rPr>
              <a:t>trouxe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visibilidade</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essenciais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incluindo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profissionais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saúde</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almoxarifado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funcionários</a:t>
            </a:r>
            <a:r>
              <a:rPr lang="es-ES" sz="1200" kern="1200" dirty="0">
                <a:solidFill>
                  <a:schemeClr val="tx1"/>
                </a:solidFill>
                <a:effectLst/>
                <a:latin typeface="+mn-lt"/>
                <a:ea typeface="+mn-ea"/>
                <a:cs typeface="+mn-cs"/>
              </a:rPr>
              <a:t> de supermercados e entregadores.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enfrentaram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condições</a:t>
            </a:r>
            <a:r>
              <a:rPr lang="es-ES" sz="1200" kern="1200" dirty="0">
                <a:solidFill>
                  <a:schemeClr val="tx1"/>
                </a:solidFill>
                <a:effectLst/>
                <a:latin typeface="+mn-lt"/>
                <a:ea typeface="+mn-ea"/>
                <a:cs typeface="+mn-cs"/>
              </a:rPr>
              <a:t> de alto risco, longas horas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baixos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salários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Devido</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presenciamos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aumento nos pedidos de </a:t>
            </a:r>
            <a:r>
              <a:rPr lang="es-ES" sz="1200" kern="1200" dirty="0" err="1">
                <a:solidFill>
                  <a:schemeClr val="tx1"/>
                </a:solidFill>
                <a:effectLst/>
                <a:latin typeface="+mn-lt"/>
                <a:ea typeface="+mn-ea"/>
                <a:cs typeface="+mn-cs"/>
              </a:rPr>
              <a:t>salários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altos, </a:t>
            </a:r>
            <a:r>
              <a:rPr lang="es-ES" sz="1200" kern="1200" dirty="0" err="1">
                <a:solidFill>
                  <a:schemeClr val="tx1"/>
                </a:solidFill>
                <a:effectLst/>
                <a:latin typeface="+mn-lt"/>
                <a:ea typeface="+mn-ea"/>
                <a:cs typeface="+mn-cs"/>
              </a:rPr>
              <a:t>melhores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condições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proteções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rigorosas no local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Greves</a:t>
            </a:r>
            <a:r>
              <a:rPr lang="es-ES" sz="1200" kern="1200" dirty="0">
                <a:solidFill>
                  <a:schemeClr val="tx1"/>
                </a:solidFill>
                <a:effectLst/>
                <a:latin typeface="+mn-lt"/>
                <a:ea typeface="+mn-ea"/>
                <a:cs typeface="+mn-cs"/>
              </a:rPr>
              <a:t> e protestos: </a:t>
            </a:r>
            <a:r>
              <a:rPr lang="es-ES" sz="1200" kern="1200" dirty="0" err="1">
                <a:solidFill>
                  <a:schemeClr val="tx1"/>
                </a:solidFill>
                <a:effectLst/>
                <a:latin typeface="+mn-lt"/>
                <a:ea typeface="+mn-ea"/>
                <a:cs typeface="+mn-cs"/>
              </a:rPr>
              <a:t>houve</a:t>
            </a:r>
            <a:r>
              <a:rPr lang="es-ES" sz="1200" kern="1200" dirty="0">
                <a:solidFill>
                  <a:schemeClr val="tx1"/>
                </a:solidFill>
                <a:effectLst/>
                <a:latin typeface="+mn-lt"/>
                <a:ea typeface="+mn-ea"/>
                <a:cs typeface="+mn-cs"/>
              </a:rPr>
              <a:t> protestos generalizados e </a:t>
            </a:r>
            <a:r>
              <a:rPr lang="es-ES" sz="1200" kern="1200" dirty="0" err="1">
                <a:solidFill>
                  <a:schemeClr val="tx1"/>
                </a:solidFill>
                <a:effectLst/>
                <a:latin typeface="+mn-lt"/>
                <a:ea typeface="+mn-ea"/>
                <a:cs typeface="+mn-cs"/>
              </a:rPr>
              <a:t>paralisações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entre 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linha</a:t>
            </a:r>
            <a:r>
              <a:rPr lang="es-ES" sz="1200" kern="1200" dirty="0">
                <a:solidFill>
                  <a:schemeClr val="tx1"/>
                </a:solidFill>
                <a:effectLst/>
                <a:latin typeface="+mn-lt"/>
                <a:ea typeface="+mn-ea"/>
                <a:cs typeface="+mn-cs"/>
              </a:rPr>
              <a:t> de frente, que </a:t>
            </a:r>
            <a:r>
              <a:rPr lang="es-ES" sz="1200" kern="1200" dirty="0" err="1">
                <a:solidFill>
                  <a:schemeClr val="tx1"/>
                </a:solidFill>
                <a:effectLst/>
                <a:latin typeface="+mn-lt"/>
                <a:ea typeface="+mn-ea"/>
                <a:cs typeface="+mn-cs"/>
              </a:rPr>
              <a:t>exigiam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melhores</a:t>
            </a:r>
            <a:r>
              <a:rPr lang="es-ES" sz="1200" kern="1200" dirty="0">
                <a:solidFill>
                  <a:schemeClr val="tx1"/>
                </a:solidFill>
                <a:effectLst/>
                <a:latin typeface="+mn-lt"/>
                <a:ea typeface="+mn-ea"/>
                <a:cs typeface="+mn-cs"/>
              </a:rPr>
              <a:t> protocolos de </a:t>
            </a:r>
            <a:r>
              <a:rPr lang="es-ES" sz="1200" kern="1200" dirty="0" err="1">
                <a:solidFill>
                  <a:schemeClr val="tx1"/>
                </a:solidFill>
                <a:effectLst/>
                <a:latin typeface="+mn-lt"/>
                <a:ea typeface="+mn-ea"/>
                <a:cs typeface="+mn-cs"/>
              </a:rPr>
              <a:t>segurança</a:t>
            </a:r>
            <a:r>
              <a:rPr lang="es-ES" sz="1200" kern="1200" dirty="0">
                <a:solidFill>
                  <a:schemeClr val="tx1"/>
                </a:solidFill>
                <a:effectLst/>
                <a:latin typeface="+mn-lt"/>
                <a:ea typeface="+mn-ea"/>
                <a:cs typeface="+mn-cs"/>
              </a:rPr>
              <a:t>, pagamento por </a:t>
            </a:r>
            <a:r>
              <a:rPr lang="es-ES" sz="1200" kern="1200" dirty="0" err="1">
                <a:solidFill>
                  <a:schemeClr val="tx1"/>
                </a:solidFill>
                <a:effectLst/>
                <a:latin typeface="+mn-lt"/>
                <a:ea typeface="+mn-ea"/>
                <a:cs typeface="+mn-cs"/>
              </a:rPr>
              <a:t>periculosidade</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licença</a:t>
            </a:r>
            <a:r>
              <a:rPr lang="es-ES" sz="1200" kern="1200" dirty="0">
                <a:solidFill>
                  <a:schemeClr val="tx1"/>
                </a:solidFill>
                <a:effectLst/>
                <a:latin typeface="+mn-lt"/>
                <a:ea typeface="+mn-ea"/>
                <a:cs typeface="+mn-cs"/>
              </a:rPr>
              <a:t> médica. </a:t>
            </a:r>
            <a:r>
              <a:rPr lang="es-ES" sz="1200" kern="1200" dirty="0" err="1">
                <a:solidFill>
                  <a:schemeClr val="tx1"/>
                </a:solidFill>
                <a:effectLst/>
                <a:latin typeface="+mn-lt"/>
                <a:ea typeface="+mn-ea"/>
                <a:cs typeface="+mn-cs"/>
              </a:rPr>
              <a:t>Alguns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profissionais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saúde</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almoxarifado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greves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juntaram</a:t>
            </a:r>
            <a:r>
              <a:rPr lang="es-ES" sz="1200" kern="1200" dirty="0">
                <a:solidFill>
                  <a:schemeClr val="tx1"/>
                </a:solidFill>
                <a:effectLst/>
                <a:latin typeface="+mn-lt"/>
                <a:ea typeface="+mn-ea"/>
                <a:cs typeface="+mn-cs"/>
              </a:rPr>
              <a:t> a sindicatos para exigir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tratamento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melhor</a:t>
            </a:r>
            <a:r>
              <a:rPr lang="es-ES" sz="1200" kern="1200" dirty="0">
                <a:solidFill>
                  <a:schemeClr val="tx1"/>
                </a:solidFill>
                <a:effectLst/>
                <a:latin typeface="+mn-lt"/>
                <a:ea typeface="+mn-ea"/>
                <a:cs typeface="+mn-cs"/>
              </a:rPr>
              <a:t> durante 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Mudança</a:t>
            </a:r>
            <a:r>
              <a:rPr lang="es-ES" sz="1200" kern="1200" dirty="0">
                <a:solidFill>
                  <a:schemeClr val="tx1"/>
                </a:solidFill>
                <a:effectLst/>
                <a:latin typeface="+mn-lt"/>
                <a:ea typeface="+mn-ea"/>
                <a:cs typeface="+mn-cs"/>
              </a:rPr>
              <a:t> para 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remoto e </a:t>
            </a:r>
            <a:r>
              <a:rPr lang="es-ES" sz="1200" kern="1200" dirty="0" err="1">
                <a:solidFill>
                  <a:schemeClr val="tx1"/>
                </a:solidFill>
                <a:effectLst/>
                <a:latin typeface="+mn-lt"/>
                <a:ea typeface="+mn-ea"/>
                <a:cs typeface="+mn-cs"/>
              </a:rPr>
              <a:t>insegurança</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emprego</a:t>
            </a:r>
            <a:r>
              <a:rPr lang="es-ES" sz="1200" kern="1200" dirty="0">
                <a:solidFill>
                  <a:schemeClr val="tx1"/>
                </a:solidFill>
                <a:effectLst/>
                <a:latin typeface="+mn-lt"/>
                <a:ea typeface="+mn-ea"/>
                <a:cs typeface="+mn-cs"/>
              </a:rPr>
              <a:t>: a pandemia </a:t>
            </a:r>
            <a:r>
              <a:rPr lang="es-ES" sz="1200" kern="1200" dirty="0" err="1">
                <a:solidFill>
                  <a:schemeClr val="tx1"/>
                </a:solidFill>
                <a:effectLst/>
                <a:latin typeface="+mn-lt"/>
                <a:ea typeface="+mn-ea"/>
                <a:cs typeface="+mn-cs"/>
              </a:rPr>
              <a:t>acelerou</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tendência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remoto, particularmente em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tecnologia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educação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finanças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Enquanto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muitos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administrativo </a:t>
            </a:r>
            <a:r>
              <a:rPr lang="es-ES" sz="1200" kern="1200" dirty="0" err="1">
                <a:solidFill>
                  <a:schemeClr val="tx1"/>
                </a:solidFill>
                <a:effectLst/>
                <a:latin typeface="+mn-lt"/>
                <a:ea typeface="+mn-ea"/>
                <a:cs typeface="+mn-cs"/>
              </a:rPr>
              <a:t>passaram</a:t>
            </a:r>
            <a:r>
              <a:rPr lang="es-ES" sz="1200" kern="1200" dirty="0">
                <a:solidFill>
                  <a:schemeClr val="tx1"/>
                </a:solidFill>
                <a:effectLst/>
                <a:latin typeface="+mn-lt"/>
                <a:ea typeface="+mn-ea"/>
                <a:cs typeface="+mn-cs"/>
              </a:rPr>
              <a:t> para 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remoto,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manuais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temporários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enfrentaram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demissões</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massa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tiveram</a:t>
            </a:r>
            <a:r>
              <a:rPr lang="es-ES" sz="1200" kern="1200" dirty="0">
                <a:solidFill>
                  <a:schemeClr val="tx1"/>
                </a:solidFill>
                <a:effectLst/>
                <a:latin typeface="+mn-lt"/>
                <a:ea typeface="+mn-ea"/>
                <a:cs typeface="+mn-cs"/>
              </a:rPr>
              <a:t> que continuar </a:t>
            </a:r>
            <a:r>
              <a:rPr lang="es-ES" sz="1200" kern="1200" dirty="0" err="1">
                <a:solidFill>
                  <a:schemeClr val="tx1"/>
                </a:solidFill>
                <a:effectLst/>
                <a:latin typeface="+mn-lt"/>
                <a:ea typeface="+mn-ea"/>
                <a:cs typeface="+mn-cs"/>
              </a:rPr>
              <a:t>trabalhando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segurança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Muitos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hotelaria</a:t>
            </a:r>
            <a:r>
              <a:rPr lang="es-ES" sz="1200" kern="1200" dirty="0">
                <a:solidFill>
                  <a:schemeClr val="tx1"/>
                </a:solidFill>
                <a:effectLst/>
                <a:latin typeface="+mn-lt"/>
                <a:ea typeface="+mn-ea"/>
                <a:cs typeface="+mn-cs"/>
              </a:rPr>
              <a:t>, restaurantes e </a:t>
            </a:r>
            <a:r>
              <a:rPr lang="es-ES" sz="1200" kern="1200" dirty="0" err="1">
                <a:solidFill>
                  <a:schemeClr val="tx1"/>
                </a:solidFill>
                <a:effectLst/>
                <a:latin typeface="+mn-lt"/>
                <a:ea typeface="+mn-ea"/>
                <a:cs typeface="+mn-cs"/>
              </a:rPr>
              <a:t>varejo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sofreram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demissões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licenças</a:t>
            </a:r>
            <a:r>
              <a:rPr lang="es-ES" sz="1200" kern="1200" dirty="0">
                <a:solidFill>
                  <a:schemeClr val="tx1"/>
                </a:solidFill>
                <a:effectLst/>
                <a:latin typeface="+mn-lt"/>
                <a:ea typeface="+mn-ea"/>
                <a:cs typeface="+mn-cs"/>
              </a:rPr>
              <a:t>, exacerbando as desigualdades </a:t>
            </a:r>
            <a:r>
              <a:rPr lang="es-ES" sz="1200" kern="1200" dirty="0" err="1">
                <a:solidFill>
                  <a:schemeClr val="tx1"/>
                </a:solidFill>
                <a:effectLst/>
                <a:latin typeface="+mn-lt"/>
                <a:ea typeface="+mn-ea"/>
                <a:cs typeface="+mn-cs"/>
              </a:rPr>
              <a:t>econômicas</a:t>
            </a:r>
            <a:r>
              <a:rPr lang="es-ES" sz="1200" kern="1200" dirty="0">
                <a:solidFill>
                  <a:schemeClr val="tx1"/>
                </a:solidFill>
                <a:effectLst/>
                <a:latin typeface="+mn-lt"/>
                <a:ea typeface="+mn-ea"/>
                <a:cs typeface="+mn-cs"/>
              </a:rPr>
              <a:t> existentes.</a:t>
            </a:r>
            <a:endParaRPr lang="en-CA"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Apoio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sindicatos e à </a:t>
            </a:r>
            <a:r>
              <a:rPr lang="es-ES" sz="1200" kern="1200" dirty="0" err="1">
                <a:solidFill>
                  <a:schemeClr val="tx1"/>
                </a:solidFill>
                <a:effectLst/>
                <a:latin typeface="+mn-lt"/>
                <a:ea typeface="+mn-ea"/>
                <a:cs typeface="+mn-cs"/>
              </a:rPr>
              <a:t>Lei</a:t>
            </a:r>
            <a:r>
              <a:rPr lang="es-ES" sz="1200" kern="1200" dirty="0">
                <a:solidFill>
                  <a:schemeClr val="tx1"/>
                </a:solidFill>
                <a:effectLst/>
                <a:latin typeface="+mn-lt"/>
                <a:ea typeface="+mn-ea"/>
                <a:cs typeface="+mn-cs"/>
              </a:rPr>
              <a:t> PRO: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demonstrou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apoio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sindicatos e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direitos</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principais</a:t>
            </a:r>
            <a:r>
              <a:rPr lang="es-ES" sz="1200" kern="1200" dirty="0">
                <a:solidFill>
                  <a:schemeClr val="tx1"/>
                </a:solidFill>
                <a:effectLst/>
                <a:latin typeface="+mn-lt"/>
                <a:ea typeface="+mn-ea"/>
                <a:cs typeface="+mn-cs"/>
              </a:rPr>
              <a:t> iniciativas de política </a:t>
            </a:r>
            <a:r>
              <a:rPr lang="es-ES" sz="1200" kern="1200" dirty="0" err="1">
                <a:solidFill>
                  <a:schemeClr val="tx1"/>
                </a:solidFill>
                <a:effectLst/>
                <a:latin typeface="+mn-lt"/>
                <a:ea typeface="+mn-ea"/>
                <a:cs typeface="+mn-cs"/>
              </a:rPr>
              <a:t>trabalhista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apoiar</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Lei</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Proteção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Direito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(PRO),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reforma </a:t>
            </a:r>
            <a:r>
              <a:rPr lang="es-ES" sz="1200" kern="1200" dirty="0" err="1">
                <a:solidFill>
                  <a:schemeClr val="tx1"/>
                </a:solidFill>
                <a:effectLst/>
                <a:latin typeface="+mn-lt"/>
                <a:ea typeface="+mn-ea"/>
                <a:cs typeface="+mn-cs"/>
              </a:rPr>
              <a:t>abrangente</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legislação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a:t>
            </a:r>
            <a:r>
              <a:rPr lang="es-ES" sz="1200" kern="1200" dirty="0">
                <a:solidFill>
                  <a:schemeClr val="tx1"/>
                </a:solidFill>
                <a:effectLst/>
                <a:latin typeface="+mn-lt"/>
                <a:ea typeface="+mn-ea"/>
                <a:cs typeface="+mn-cs"/>
              </a:rPr>
              <a:t> criada para tornar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fácil a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de sindicatos pelos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abordar </a:t>
            </a:r>
            <a:r>
              <a:rPr lang="es-ES" sz="1200" kern="1200" dirty="0" err="1">
                <a:solidFill>
                  <a:schemeClr val="tx1"/>
                </a:solidFill>
                <a:effectLst/>
                <a:latin typeface="+mn-lt"/>
                <a:ea typeface="+mn-ea"/>
                <a:cs typeface="+mn-cs"/>
              </a:rPr>
              <a:t>questões</a:t>
            </a:r>
            <a:r>
              <a:rPr lang="es-ES" sz="1200" kern="1200" dirty="0">
                <a:solidFill>
                  <a:schemeClr val="tx1"/>
                </a:solidFill>
                <a:effectLst/>
                <a:latin typeface="+mn-lt"/>
                <a:ea typeface="+mn-ea"/>
                <a:cs typeface="+mn-cs"/>
              </a:rPr>
              <a:t> como a </a:t>
            </a:r>
            <a:r>
              <a:rPr lang="es-ES" sz="1200" kern="1200" dirty="0" err="1">
                <a:solidFill>
                  <a:schemeClr val="tx1"/>
                </a:solidFill>
                <a:effectLst/>
                <a:latin typeface="+mn-lt"/>
                <a:ea typeface="+mn-ea"/>
                <a:cs typeface="+mn-cs"/>
              </a:rPr>
              <a:t>classificação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incorreta</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e intensificar as </a:t>
            </a:r>
            <a:r>
              <a:rPr lang="es-ES" sz="1200" kern="1200" dirty="0" err="1">
                <a:solidFill>
                  <a:schemeClr val="tx1"/>
                </a:solidFill>
                <a:effectLst/>
                <a:latin typeface="+mn-lt"/>
                <a:ea typeface="+mn-ea"/>
                <a:cs typeface="+mn-cs"/>
              </a:rPr>
              <a:t>sanções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empregadores</a:t>
            </a:r>
            <a:r>
              <a:rPr lang="es-ES" sz="1200" kern="1200" dirty="0">
                <a:solidFill>
                  <a:schemeClr val="tx1"/>
                </a:solidFill>
                <a:effectLst/>
                <a:latin typeface="+mn-lt"/>
                <a:ea typeface="+mn-ea"/>
                <a:cs typeface="+mn-cs"/>
              </a:rPr>
              <a:t> que se </a:t>
            </a:r>
            <a:r>
              <a:rPr lang="es-ES" sz="1200" kern="1200" dirty="0" err="1">
                <a:solidFill>
                  <a:schemeClr val="tx1"/>
                </a:solidFill>
                <a:effectLst/>
                <a:latin typeface="+mn-lt"/>
                <a:ea typeface="+mn-ea"/>
                <a:cs typeface="+mn-cs"/>
              </a:rPr>
              <a:t>envolvem</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antissindicais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Apesar</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esforço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governo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apoiar</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influência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ex-presidente</a:t>
            </a:r>
            <a:r>
              <a:rPr lang="es-ES" sz="1200" kern="1200" dirty="0">
                <a:solidFill>
                  <a:schemeClr val="tx1"/>
                </a:solidFill>
                <a:effectLst/>
                <a:latin typeface="+mn-lt"/>
                <a:ea typeface="+mn-ea"/>
                <a:cs typeface="+mn-cs"/>
              </a:rPr>
              <a:t> Trump </a:t>
            </a:r>
            <a:r>
              <a:rPr lang="es-ES" sz="1200" kern="1200" dirty="0" err="1">
                <a:solidFill>
                  <a:schemeClr val="tx1"/>
                </a:solidFill>
                <a:effectLst/>
                <a:latin typeface="+mn-lt"/>
                <a:ea typeface="+mn-ea"/>
                <a:cs typeface="+mn-cs"/>
              </a:rPr>
              <a:t>permaneceu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política dos Estados Unidos, especialmente entre os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trabalhistas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conservadores. A </a:t>
            </a:r>
            <a:r>
              <a:rPr lang="es-ES" sz="1200" kern="1200" dirty="0" err="1">
                <a:solidFill>
                  <a:schemeClr val="tx1"/>
                </a:solidFill>
                <a:effectLst/>
                <a:latin typeface="+mn-lt"/>
                <a:ea typeface="+mn-ea"/>
                <a:cs typeface="+mn-cs"/>
              </a:rPr>
              <a:t>presença</a:t>
            </a:r>
            <a:r>
              <a:rPr lang="es-ES" sz="1200" kern="1200" dirty="0">
                <a:solidFill>
                  <a:schemeClr val="tx1"/>
                </a:solidFill>
                <a:effectLst/>
                <a:latin typeface="+mn-lt"/>
                <a:ea typeface="+mn-ea"/>
                <a:cs typeface="+mn-cs"/>
              </a:rPr>
              <a:t> política de Trump </a:t>
            </a:r>
            <a:r>
              <a:rPr lang="es-ES" sz="1200" kern="1200" dirty="0" err="1">
                <a:solidFill>
                  <a:schemeClr val="tx1"/>
                </a:solidFill>
                <a:effectLst/>
                <a:latin typeface="+mn-lt"/>
                <a:ea typeface="+mn-ea"/>
                <a:cs typeface="+mn-cs"/>
              </a:rPr>
              <a:t>continuou</a:t>
            </a:r>
            <a:r>
              <a:rPr lang="es-ES" sz="1200" kern="1200" dirty="0">
                <a:solidFill>
                  <a:schemeClr val="tx1"/>
                </a:solidFill>
                <a:effectLst/>
                <a:latin typeface="+mn-lt"/>
                <a:ea typeface="+mn-ea"/>
                <a:cs typeface="+mn-cs"/>
              </a:rPr>
              <a:t> a influenciar a política </a:t>
            </a:r>
            <a:r>
              <a:rPr lang="es-ES" sz="1200" kern="1200" dirty="0" err="1">
                <a:solidFill>
                  <a:schemeClr val="tx1"/>
                </a:solidFill>
                <a:effectLst/>
                <a:latin typeface="+mn-lt"/>
                <a:ea typeface="+mn-ea"/>
                <a:cs typeface="+mn-cs"/>
              </a:rPr>
              <a:t>trabalhista</a:t>
            </a:r>
            <a:r>
              <a:rPr lang="es-ES" sz="1200" kern="1200" dirty="0">
                <a:solidFill>
                  <a:schemeClr val="tx1"/>
                </a:solidFill>
                <a:effectLst/>
                <a:latin typeface="+mn-lt"/>
                <a:ea typeface="+mn-ea"/>
                <a:cs typeface="+mn-cs"/>
              </a:rPr>
              <a:t> e o </a:t>
            </a:r>
            <a:r>
              <a:rPr lang="es-ES" sz="1200" kern="1200" dirty="0" err="1">
                <a:solidFill>
                  <a:schemeClr val="tx1"/>
                </a:solidFill>
                <a:effectLst/>
                <a:latin typeface="+mn-lt"/>
                <a:ea typeface="+mn-ea"/>
                <a:cs typeface="+mn-cs"/>
              </a:rPr>
              <a:t>sentimento</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particularmente como o </a:t>
            </a:r>
            <a:r>
              <a:rPr lang="es-ES" sz="1200" kern="1200" dirty="0" err="1">
                <a:solidFill>
                  <a:schemeClr val="tx1"/>
                </a:solidFill>
                <a:effectLst/>
                <a:latin typeface="+mn-lt"/>
                <a:ea typeface="+mn-ea"/>
                <a:cs typeface="+mn-cs"/>
              </a:rPr>
              <a:t>início</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campanha</a:t>
            </a:r>
            <a:r>
              <a:rPr lang="es-ES" sz="1200" kern="1200" dirty="0">
                <a:solidFill>
                  <a:schemeClr val="tx1"/>
                </a:solidFill>
                <a:effectLst/>
                <a:latin typeface="+mn-lt"/>
                <a:ea typeface="+mn-ea"/>
                <a:cs typeface="+mn-cs"/>
              </a:rPr>
              <a:t> para as </a:t>
            </a:r>
            <a:r>
              <a:rPr lang="es-ES" sz="1200" kern="1200" dirty="0" err="1">
                <a:solidFill>
                  <a:schemeClr val="tx1"/>
                </a:solidFill>
                <a:effectLst/>
                <a:latin typeface="+mn-lt"/>
                <a:ea typeface="+mn-ea"/>
                <a:cs typeface="+mn-cs"/>
              </a:rPr>
              <a:t>eleições</a:t>
            </a:r>
            <a:r>
              <a:rPr lang="es-ES" sz="1200" kern="1200" dirty="0">
                <a:solidFill>
                  <a:schemeClr val="tx1"/>
                </a:solidFill>
                <a:effectLst/>
                <a:latin typeface="+mn-lt"/>
                <a:ea typeface="+mn-ea"/>
                <a:cs typeface="+mn-cs"/>
              </a:rPr>
              <a:t>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REFORCE que todos os nove fatores </a:t>
            </a:r>
            <a:r>
              <a:rPr lang="es-ES" sz="1200" kern="1200" dirty="0" err="1">
                <a:solidFill>
                  <a:schemeClr val="tx1"/>
                </a:solidFill>
                <a:effectLst/>
                <a:latin typeface="+mn-lt"/>
                <a:ea typeface="+mn-ea"/>
                <a:cs typeface="+mn-cs"/>
              </a:rPr>
              <a:t>eram</a:t>
            </a:r>
            <a:r>
              <a:rPr lang="es-ES" sz="1200" kern="1200" dirty="0">
                <a:solidFill>
                  <a:schemeClr val="tx1"/>
                </a:solidFill>
                <a:effectLst/>
                <a:latin typeface="+mn-lt"/>
                <a:ea typeface="+mn-ea"/>
                <a:cs typeface="+mn-cs"/>
              </a:rPr>
              <a:t> EXTERNOS,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seja</a:t>
            </a:r>
            <a:r>
              <a:rPr lang="es-ES" sz="1200" kern="1200" dirty="0">
                <a:solidFill>
                  <a:schemeClr val="tx1"/>
                </a:solidFill>
                <a:effectLst/>
                <a:latin typeface="+mn-lt"/>
                <a:ea typeface="+mn-ea"/>
                <a:cs typeface="+mn-cs"/>
              </a:rPr>
              <a:t>, eles </a:t>
            </a:r>
            <a:r>
              <a:rPr lang="es-ES" sz="1200" kern="1200" dirty="0" err="1">
                <a:solidFill>
                  <a:schemeClr val="tx1"/>
                </a:solidFill>
                <a:effectLst/>
                <a:latin typeface="+mn-lt"/>
                <a:ea typeface="+mn-ea"/>
                <a:cs typeface="+mn-cs"/>
              </a:rPr>
              <a:t>aconteceriam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independentemente</a:t>
            </a:r>
            <a:r>
              <a:rPr lang="es-ES" sz="1200" kern="1200" dirty="0">
                <a:solidFill>
                  <a:schemeClr val="tx1"/>
                </a:solidFill>
                <a:effectLst/>
                <a:latin typeface="+mn-lt"/>
                <a:ea typeface="+mn-ea"/>
                <a:cs typeface="+mn-cs"/>
              </a:rPr>
              <a:t> do que os sindicatos </a:t>
            </a:r>
            <a:r>
              <a:rPr lang="es-ES" sz="1200" kern="1200" dirty="0" err="1">
                <a:solidFill>
                  <a:schemeClr val="tx1"/>
                </a:solidFill>
                <a:effectLst/>
                <a:latin typeface="+mn-lt"/>
                <a:ea typeface="+mn-ea"/>
                <a:cs typeface="+mn-cs"/>
              </a:rPr>
              <a:t>fizessem</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estavam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além</a:t>
            </a:r>
            <a:r>
              <a:rPr lang="es-ES" sz="1200" kern="1200" dirty="0">
                <a:solidFill>
                  <a:schemeClr val="tx1"/>
                </a:solidFill>
                <a:effectLst/>
                <a:latin typeface="+mn-lt"/>
                <a:ea typeface="+mn-ea"/>
                <a:cs typeface="+mn-cs"/>
              </a:rPr>
              <a:t> do controle dos sindicatos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Embora</a:t>
            </a:r>
            <a:r>
              <a:rPr lang="es-ES" sz="1200" kern="1200" dirty="0">
                <a:solidFill>
                  <a:schemeClr val="tx1"/>
                </a:solidFill>
                <a:effectLst/>
                <a:latin typeface="+mn-lt"/>
                <a:ea typeface="+mn-ea"/>
                <a:cs typeface="+mn-cs"/>
              </a:rPr>
              <a:t> eles, </a:t>
            </a:r>
            <a:r>
              <a:rPr lang="es-ES" sz="1200" kern="1200" dirty="0" err="1">
                <a:solidFill>
                  <a:schemeClr val="tx1"/>
                </a:solidFill>
                <a:effectLst/>
                <a:latin typeface="+mn-lt"/>
                <a:ea typeface="+mn-ea"/>
                <a:cs typeface="+mn-cs"/>
              </a:rPr>
              <a:t>sem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dúvida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tenham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tido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impacto negativo nos sindicatos do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eles </a:t>
            </a:r>
            <a:r>
              <a:rPr lang="es-ES" sz="1200" kern="1200" dirty="0" err="1">
                <a:solidFill>
                  <a:schemeClr val="tx1"/>
                </a:solidFill>
                <a:effectLst/>
                <a:latin typeface="+mn-lt"/>
                <a:ea typeface="+mn-ea"/>
                <a:cs typeface="+mn-cs"/>
              </a:rPr>
              <a:t>ainda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explicam</a:t>
            </a:r>
            <a:r>
              <a:rPr lang="es-ES" sz="1200" kern="1200" dirty="0">
                <a:solidFill>
                  <a:schemeClr val="tx1"/>
                </a:solidFill>
                <a:effectLst/>
                <a:latin typeface="+mn-lt"/>
                <a:ea typeface="+mn-ea"/>
                <a:cs typeface="+mn-cs"/>
              </a:rPr>
              <a:t> completamente a grande queda e a </a:t>
            </a:r>
            <a:r>
              <a:rPr lang="es-ES" sz="1200" kern="1200" dirty="0" err="1">
                <a:solidFill>
                  <a:schemeClr val="tx1"/>
                </a:solidFill>
                <a:effectLst/>
                <a:latin typeface="+mn-lt"/>
                <a:ea typeface="+mn-ea"/>
                <a:cs typeface="+mn-cs"/>
              </a:rPr>
              <a:t>perda</a:t>
            </a:r>
            <a:r>
              <a:rPr lang="es-ES" sz="1200" kern="1200" dirty="0">
                <a:solidFill>
                  <a:schemeClr val="tx1"/>
                </a:solidFill>
                <a:effectLst/>
                <a:latin typeface="+mn-lt"/>
                <a:ea typeface="+mn-ea"/>
                <a:cs typeface="+mn-cs"/>
              </a:rPr>
              <a:t> de poder que </a:t>
            </a:r>
            <a:r>
              <a:rPr lang="es-ES" sz="1200" kern="1200" dirty="0" err="1">
                <a:solidFill>
                  <a:schemeClr val="tx1"/>
                </a:solidFill>
                <a:effectLst/>
                <a:latin typeface="+mn-lt"/>
                <a:ea typeface="+mn-ea"/>
                <a:cs typeface="+mn-cs"/>
              </a:rPr>
              <a:t>ocorreram</a:t>
            </a:r>
            <a:r>
              <a:rPr lang="es-ES" sz="1200" kern="1200" dirty="0">
                <a:solidFill>
                  <a:schemeClr val="tx1"/>
                </a:solidFill>
                <a:effectLst/>
                <a:latin typeface="+mn-lt"/>
                <a:ea typeface="+mn-ea"/>
                <a:cs typeface="+mn-cs"/>
              </a:rPr>
              <a:t> entre 1947 e o momento </a:t>
            </a:r>
            <a:r>
              <a:rPr lang="es-ES" sz="1200" kern="1200" dirty="0" err="1">
                <a:solidFill>
                  <a:schemeClr val="tx1"/>
                </a:solidFill>
                <a:effectLst/>
                <a:latin typeface="+mn-lt"/>
                <a:ea typeface="+mn-ea"/>
                <a:cs typeface="+mn-cs"/>
              </a:rPr>
              <a:t>atual</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SUGIRA que precisamos </a:t>
            </a:r>
            <a:r>
              <a:rPr lang="es-ES" sz="1200" b="1" kern="1200" dirty="0" err="1">
                <a:solidFill>
                  <a:schemeClr val="tx1"/>
                </a:solidFill>
                <a:effectLst/>
                <a:latin typeface="+mn-lt"/>
                <a:ea typeface="+mn-ea"/>
                <a:cs typeface="+mn-cs"/>
              </a:rPr>
              <a:t>analisar</a:t>
            </a:r>
            <a:r>
              <a:rPr lang="es-ES" sz="1200" b="1" kern="1200" dirty="0">
                <a:solidFill>
                  <a:schemeClr val="tx1"/>
                </a:solidFill>
                <a:effectLst/>
                <a:latin typeface="+mn-lt"/>
                <a:ea typeface="+mn-ea"/>
                <a:cs typeface="+mn-cs"/>
              </a:rPr>
              <a:t> os fatores INTERNOS que </a:t>
            </a:r>
            <a:r>
              <a:rPr lang="es-ES" sz="1200" b="1" kern="1200" dirty="0" err="1">
                <a:solidFill>
                  <a:schemeClr val="tx1"/>
                </a:solidFill>
                <a:effectLst/>
                <a:latin typeface="+mn-lt"/>
                <a:ea typeface="+mn-ea"/>
                <a:cs typeface="+mn-cs"/>
              </a:rPr>
              <a:t>contribuíram</a:t>
            </a:r>
            <a:r>
              <a:rPr lang="es-ES" sz="1200" b="1" kern="1200" dirty="0">
                <a:solidFill>
                  <a:schemeClr val="tx1"/>
                </a:solidFill>
                <a:effectLst/>
                <a:latin typeface="+mn-lt"/>
                <a:ea typeface="+mn-ea"/>
                <a:cs typeface="+mn-cs"/>
              </a:rPr>
              <a:t> para o </a:t>
            </a:r>
            <a:r>
              <a:rPr lang="es-ES" sz="1200" b="1" kern="1200" dirty="0" err="1">
                <a:solidFill>
                  <a:schemeClr val="tx1"/>
                </a:solidFill>
                <a:effectLst/>
                <a:latin typeface="+mn-lt"/>
                <a:ea typeface="+mn-ea"/>
                <a:cs typeface="+mn-cs"/>
              </a:rPr>
              <a:t>enfraquecimento</a:t>
            </a:r>
            <a:r>
              <a:rPr lang="es-ES" sz="1200" b="1" kern="1200" dirty="0">
                <a:solidFill>
                  <a:schemeClr val="tx1"/>
                </a:solidFill>
                <a:effectLst/>
                <a:latin typeface="+mn-lt"/>
                <a:ea typeface="+mn-ea"/>
                <a:cs typeface="+mn-cs"/>
              </a:rPr>
              <a:t> do poder sindical no </a:t>
            </a:r>
            <a:r>
              <a:rPr lang="es-ES" sz="1200" b="1" kern="1200" dirty="0" err="1">
                <a:solidFill>
                  <a:schemeClr val="tx1"/>
                </a:solidFill>
                <a:effectLst/>
                <a:latin typeface="+mn-lt"/>
                <a:ea typeface="+mn-ea"/>
                <a:cs typeface="+mn-cs"/>
              </a:rPr>
              <a:t>setor</a:t>
            </a:r>
            <a:r>
              <a:rPr lang="es-ES" sz="1200" b="1" kern="1200" dirty="0">
                <a:solidFill>
                  <a:schemeClr val="tx1"/>
                </a:solidFill>
                <a:effectLst/>
                <a:latin typeface="+mn-lt"/>
                <a:ea typeface="+mn-ea"/>
                <a:cs typeface="+mn-cs"/>
              </a:rPr>
              <a:t> de </a:t>
            </a:r>
            <a:r>
              <a:rPr lang="es-ES" sz="1200" b="1" kern="1200" dirty="0" err="1">
                <a:solidFill>
                  <a:schemeClr val="tx1"/>
                </a:solidFill>
                <a:effectLst/>
                <a:latin typeface="+mn-lt"/>
                <a:ea typeface="+mn-ea"/>
                <a:cs typeface="+mn-cs"/>
              </a:rPr>
              <a:t>construção</a:t>
            </a:r>
            <a:r>
              <a:rPr lang="es-ES" sz="1200" b="1" kern="1200" dirty="0">
                <a:solidFill>
                  <a:schemeClr val="tx1"/>
                </a:solidFill>
                <a:effectLst/>
                <a:latin typeface="+mn-lt"/>
                <a:ea typeface="+mn-ea"/>
                <a:cs typeface="+mn-cs"/>
              </a:rPr>
              <a:t>. </a:t>
            </a:r>
            <a:endParaRPr lang="en-CA" sz="1200" b="1"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INFORME que falamos sobre o que </a:t>
            </a:r>
            <a:r>
              <a:rPr lang="es-ES" sz="1200" kern="1200" dirty="0" err="1">
                <a:solidFill>
                  <a:schemeClr val="tx1"/>
                </a:solidFill>
                <a:effectLst/>
                <a:latin typeface="+mn-lt"/>
                <a:ea typeface="+mn-ea"/>
                <a:cs typeface="+mn-cs"/>
              </a:rPr>
              <a:t>estava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acontecendo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Conversamos sobre a </a:t>
            </a:r>
            <a:r>
              <a:rPr lang="es-ES" sz="1200" kern="1200" dirty="0" err="1">
                <a:solidFill>
                  <a:schemeClr val="tx1"/>
                </a:solidFill>
                <a:effectLst/>
                <a:latin typeface="+mn-lt"/>
                <a:ea typeface="+mn-ea"/>
                <a:cs typeface="+mn-cs"/>
              </a:rPr>
              <a:t>adesão</a:t>
            </a:r>
            <a:r>
              <a:rPr lang="es-ES" sz="1200" kern="1200" dirty="0">
                <a:solidFill>
                  <a:schemeClr val="tx1"/>
                </a:solidFill>
                <a:effectLst/>
                <a:latin typeface="+mn-lt"/>
                <a:ea typeface="+mn-ea"/>
                <a:cs typeface="+mn-cs"/>
              </a:rPr>
              <a:t> à IUPAT durante </a:t>
            </a:r>
            <a:r>
              <a:rPr lang="es-ES" sz="1200" kern="1200" dirty="0" err="1">
                <a:solidFill>
                  <a:schemeClr val="tx1"/>
                </a:solidFill>
                <a:effectLst/>
                <a:latin typeface="+mn-lt"/>
                <a:ea typeface="+mn-ea"/>
                <a:cs typeface="+mn-cs"/>
              </a:rPr>
              <a:t>esse</a:t>
            </a:r>
            <a:r>
              <a:rPr lang="es-ES" sz="1200" kern="1200" dirty="0">
                <a:solidFill>
                  <a:schemeClr val="tx1"/>
                </a:solidFill>
                <a:effectLst/>
                <a:latin typeface="+mn-lt"/>
                <a:ea typeface="+mn-ea"/>
                <a:cs typeface="+mn-cs"/>
              </a:rPr>
              <a:t> período. </a:t>
            </a:r>
            <a:r>
              <a:rPr lang="es-ES" sz="1200" kern="1200" dirty="0" err="1">
                <a:solidFill>
                  <a:schemeClr val="tx1"/>
                </a:solidFill>
                <a:effectLst/>
                <a:latin typeface="+mn-lt"/>
                <a:ea typeface="+mn-ea"/>
                <a:cs typeface="+mn-cs"/>
              </a:rPr>
              <a:t>Agora</a:t>
            </a:r>
            <a:r>
              <a:rPr lang="es-ES" sz="1200" kern="1200" dirty="0">
                <a:solidFill>
                  <a:schemeClr val="tx1"/>
                </a:solidFill>
                <a:effectLst/>
                <a:latin typeface="+mn-lt"/>
                <a:ea typeface="+mn-ea"/>
                <a:cs typeface="+mn-cs"/>
              </a:rPr>
              <a:t>, vamos dar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olhada</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Infelizmente, </a:t>
            </a:r>
            <a:r>
              <a:rPr lang="es-ES" sz="1200" kern="1200" dirty="0" err="1">
                <a:solidFill>
                  <a:schemeClr val="tx1"/>
                </a:solidFill>
                <a:effectLst/>
                <a:latin typeface="+mn-lt"/>
                <a:ea typeface="+mn-ea"/>
                <a:cs typeface="+mn-cs"/>
              </a:rPr>
              <a:t>essas</a:t>
            </a:r>
            <a:r>
              <a:rPr lang="es-ES" sz="1200" kern="1200" dirty="0">
                <a:solidFill>
                  <a:schemeClr val="tx1"/>
                </a:solidFill>
                <a:effectLst/>
                <a:latin typeface="+mn-lt"/>
                <a:ea typeface="+mn-ea"/>
                <a:cs typeface="+mn-cs"/>
              </a:rPr>
              <a:t> mesmas </a:t>
            </a:r>
            <a:r>
              <a:rPr lang="es-ES" sz="1200" kern="1200" dirty="0" err="1">
                <a:solidFill>
                  <a:schemeClr val="tx1"/>
                </a:solidFill>
                <a:effectLst/>
                <a:latin typeface="+mn-lt"/>
                <a:ea typeface="+mn-ea"/>
                <a:cs typeface="+mn-cs"/>
              </a:rPr>
              <a:t>tendências</a:t>
            </a:r>
            <a:r>
              <a:rPr lang="es-ES" sz="1200" kern="1200" dirty="0">
                <a:solidFill>
                  <a:schemeClr val="tx1"/>
                </a:solidFill>
                <a:effectLst/>
                <a:latin typeface="+mn-lt"/>
                <a:ea typeface="+mn-ea"/>
                <a:cs typeface="+mn-cs"/>
              </a:rPr>
              <a:t> que vimos em </a:t>
            </a:r>
            <a:r>
              <a:rPr lang="es-ES" sz="1200" kern="1200" dirty="0" err="1">
                <a:solidFill>
                  <a:schemeClr val="tx1"/>
                </a:solidFill>
                <a:effectLst/>
                <a:latin typeface="+mn-lt"/>
                <a:ea typeface="+mn-ea"/>
                <a:cs typeface="+mn-cs"/>
              </a:rPr>
              <a:t>nível</a:t>
            </a:r>
            <a:r>
              <a:rPr lang="es-ES" sz="1200" kern="1200" dirty="0">
                <a:solidFill>
                  <a:schemeClr val="tx1"/>
                </a:solidFill>
                <a:effectLst/>
                <a:latin typeface="+mn-lt"/>
                <a:ea typeface="+mn-ea"/>
                <a:cs typeface="+mn-cs"/>
              </a:rPr>
              <a:t> nacional </a:t>
            </a:r>
            <a:r>
              <a:rPr lang="es-ES" sz="1200" kern="1200" dirty="0" err="1">
                <a:solidFill>
                  <a:schemeClr val="tx1"/>
                </a:solidFill>
                <a:effectLst/>
                <a:latin typeface="+mn-lt"/>
                <a:ea typeface="+mn-ea"/>
                <a:cs typeface="+mn-cs"/>
              </a:rPr>
              <a:t>também</a:t>
            </a:r>
            <a:r>
              <a:rPr lang="es-ES" sz="1200" kern="1200" dirty="0">
                <a:solidFill>
                  <a:schemeClr val="tx1"/>
                </a:solidFill>
                <a:effectLst/>
                <a:latin typeface="+mn-lt"/>
                <a:ea typeface="+mn-ea"/>
                <a:cs typeface="+mn-cs"/>
              </a:rPr>
              <a:t> nos </a:t>
            </a:r>
            <a:r>
              <a:rPr lang="es-ES" sz="1200" kern="1200" dirty="0" err="1">
                <a:solidFill>
                  <a:schemeClr val="tx1"/>
                </a:solidFill>
                <a:effectLst/>
                <a:latin typeface="+mn-lt"/>
                <a:ea typeface="+mn-ea"/>
                <a:cs typeface="+mn-cs"/>
              </a:rPr>
              <a:t>afetaram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aqui</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APRESENTE a </a:t>
            </a:r>
            <a:r>
              <a:rPr lang="es-ES" sz="1200" kern="1200" dirty="0" err="1">
                <a:solidFill>
                  <a:schemeClr val="tx1"/>
                </a:solidFill>
                <a:effectLst/>
                <a:latin typeface="+mn-lt"/>
                <a:ea typeface="+mn-ea"/>
                <a:cs typeface="+mn-cs"/>
              </a:rPr>
              <a:t>variação</a:t>
            </a:r>
            <a:r>
              <a:rPr lang="es-ES" sz="1200" kern="1200" dirty="0">
                <a:solidFill>
                  <a:schemeClr val="tx1"/>
                </a:solidFill>
                <a:effectLst/>
                <a:latin typeface="+mn-lt"/>
                <a:ea typeface="+mn-ea"/>
                <a:cs typeface="+mn-cs"/>
              </a:rPr>
              <a:t> no número de </a:t>
            </a:r>
            <a:r>
              <a:rPr lang="es-ES" sz="1200" kern="1200" dirty="0" err="1">
                <a:solidFill>
                  <a:schemeClr val="tx1"/>
                </a:solidFill>
                <a:effectLst/>
                <a:latin typeface="+mn-lt"/>
                <a:ea typeface="+mn-ea"/>
                <a:cs typeface="+mn-cs"/>
              </a:rPr>
              <a:t>adesões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35.</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OBSERVAÇÃO: este </a:t>
            </a:r>
            <a:r>
              <a:rPr lang="es-ES" sz="1200" i="1" kern="1200" dirty="0" err="1">
                <a:solidFill>
                  <a:schemeClr val="tx1"/>
                </a:solidFill>
                <a:effectLst/>
                <a:latin typeface="+mn-lt"/>
                <a:ea typeface="+mn-ea"/>
                <a:cs typeface="+mn-cs"/>
              </a:rPr>
              <a:t>slide</a:t>
            </a:r>
            <a:r>
              <a:rPr lang="es-ES" sz="1200" i="1" kern="1200" dirty="0">
                <a:solidFill>
                  <a:schemeClr val="tx1"/>
                </a:solidFill>
                <a:effectLst/>
                <a:latin typeface="+mn-lt"/>
                <a:ea typeface="+mn-ea"/>
                <a:cs typeface="+mn-cs"/>
              </a:rPr>
              <a:t> é </a:t>
            </a:r>
            <a:r>
              <a:rPr lang="es-ES" sz="1200" i="1" kern="1200" dirty="0" err="1">
                <a:solidFill>
                  <a:schemeClr val="tx1"/>
                </a:solidFill>
                <a:effectLst/>
                <a:latin typeface="+mn-lt"/>
                <a:ea typeface="+mn-ea"/>
                <a:cs typeface="+mn-cs"/>
              </a:rPr>
              <a:t>um</a:t>
            </a:r>
            <a:r>
              <a:rPr lang="es-ES" sz="1200" i="1" kern="1200" dirty="0">
                <a:solidFill>
                  <a:schemeClr val="tx1"/>
                </a:solidFill>
                <a:effectLst/>
                <a:latin typeface="+mn-lt"/>
                <a:ea typeface="+mn-ea"/>
                <a:cs typeface="+mn-cs"/>
              </a:rPr>
              <a:t> modelo para a </a:t>
            </a:r>
            <a:r>
              <a:rPr lang="es-ES" sz="1200" i="1" kern="1200" dirty="0" err="1">
                <a:solidFill>
                  <a:schemeClr val="tx1"/>
                </a:solidFill>
                <a:effectLst/>
                <a:latin typeface="+mn-lt"/>
                <a:ea typeface="+mn-ea"/>
                <a:cs typeface="+mn-cs"/>
              </a:rPr>
              <a:t>variação</a:t>
            </a:r>
            <a:r>
              <a:rPr lang="es-ES" sz="1200" i="1" kern="1200" dirty="0">
                <a:solidFill>
                  <a:schemeClr val="tx1"/>
                </a:solidFill>
                <a:effectLst/>
                <a:latin typeface="+mn-lt"/>
                <a:ea typeface="+mn-ea"/>
                <a:cs typeface="+mn-cs"/>
              </a:rPr>
              <a:t> no número de </a:t>
            </a:r>
            <a:r>
              <a:rPr lang="es-ES" sz="1200" i="1" kern="1200" dirty="0" err="1">
                <a:solidFill>
                  <a:schemeClr val="tx1"/>
                </a:solidFill>
                <a:effectLst/>
                <a:latin typeface="+mn-lt"/>
                <a:ea typeface="+mn-ea"/>
                <a:cs typeface="+mn-cs"/>
              </a:rPr>
              <a:t>adesões</a:t>
            </a:r>
            <a:r>
              <a:rPr lang="es-ES" sz="1200" i="1" kern="1200" dirty="0">
                <a:solidFill>
                  <a:schemeClr val="tx1"/>
                </a:solidFill>
                <a:effectLst/>
                <a:latin typeface="+mn-lt"/>
                <a:ea typeface="+mn-ea"/>
                <a:cs typeface="+mn-cs"/>
              </a:rPr>
              <a:t> do </a:t>
            </a:r>
            <a:r>
              <a:rPr lang="es-ES" sz="1200" i="1" kern="1200" dirty="0" err="1">
                <a:solidFill>
                  <a:schemeClr val="tx1"/>
                </a:solidFill>
                <a:effectLst/>
                <a:latin typeface="+mn-lt"/>
                <a:ea typeface="+mn-ea"/>
                <a:cs typeface="+mn-cs"/>
              </a:rPr>
              <a:t>conselho</a:t>
            </a:r>
            <a:r>
              <a:rPr lang="es-ES" sz="1200" i="1" kern="1200" dirty="0">
                <a:solidFill>
                  <a:schemeClr val="tx1"/>
                </a:solidFill>
                <a:effectLst/>
                <a:latin typeface="+mn-lt"/>
                <a:ea typeface="+mn-ea"/>
                <a:cs typeface="+mn-cs"/>
              </a:rPr>
              <a:t> distrital. </a:t>
            </a:r>
            <a:r>
              <a:rPr lang="en-CA" sz="1200" i="1" kern="1200" dirty="0" err="1">
                <a:solidFill>
                  <a:schemeClr val="tx1"/>
                </a:solidFill>
                <a:effectLst/>
                <a:latin typeface="+mn-lt"/>
                <a:ea typeface="+mn-ea"/>
                <a:cs typeface="+mn-cs"/>
              </a:rPr>
              <a:t>Os</a:t>
            </a:r>
            <a:r>
              <a:rPr lang="en-CA" sz="1200" i="1" kern="1200" dirty="0">
                <a:solidFill>
                  <a:schemeClr val="tx1"/>
                </a:solidFill>
                <a:effectLst/>
                <a:latin typeface="+mn-lt"/>
                <a:ea typeface="+mn-ea"/>
                <a:cs typeface="+mn-cs"/>
              </a:rPr>
              <a:t> </a:t>
            </a:r>
            <a:r>
              <a:rPr lang="en-CA" sz="1200" i="1" kern="1200" dirty="0" err="1">
                <a:solidFill>
                  <a:schemeClr val="tx1"/>
                </a:solidFill>
                <a:effectLst/>
                <a:latin typeface="+mn-lt"/>
                <a:ea typeface="+mn-ea"/>
                <a:cs typeface="+mn-cs"/>
              </a:rPr>
              <a:t>conselhos</a:t>
            </a:r>
            <a:r>
              <a:rPr lang="en-CA" sz="1200" i="1" kern="1200" dirty="0">
                <a:solidFill>
                  <a:schemeClr val="tx1"/>
                </a:solidFill>
                <a:effectLst/>
                <a:latin typeface="+mn-lt"/>
                <a:ea typeface="+mn-ea"/>
                <a:cs typeface="+mn-cs"/>
              </a:rPr>
              <a:t> </a:t>
            </a:r>
            <a:r>
              <a:rPr lang="en-CA" sz="1200" i="1" kern="1200" dirty="0" err="1">
                <a:solidFill>
                  <a:schemeClr val="tx1"/>
                </a:solidFill>
                <a:effectLst/>
                <a:latin typeface="+mn-lt"/>
                <a:ea typeface="+mn-ea"/>
                <a:cs typeface="+mn-cs"/>
              </a:rPr>
              <a:t>distritais</a:t>
            </a:r>
            <a:r>
              <a:rPr lang="en-CA" sz="1200" i="1" kern="1200" dirty="0">
                <a:solidFill>
                  <a:schemeClr val="tx1"/>
                </a:solidFill>
                <a:effectLst/>
                <a:latin typeface="+mn-lt"/>
                <a:ea typeface="+mn-ea"/>
                <a:cs typeface="+mn-cs"/>
              </a:rPr>
              <a:t> </a:t>
            </a:r>
            <a:r>
              <a:rPr lang="en-CA" sz="1200" i="1" kern="1200" dirty="0" err="1">
                <a:solidFill>
                  <a:schemeClr val="tx1"/>
                </a:solidFill>
                <a:effectLst/>
                <a:latin typeface="+mn-lt"/>
                <a:ea typeface="+mn-ea"/>
                <a:cs typeface="+mn-cs"/>
              </a:rPr>
              <a:t>devem</a:t>
            </a:r>
            <a:r>
              <a:rPr lang="en-CA" sz="1200" i="1" kern="1200" dirty="0">
                <a:solidFill>
                  <a:schemeClr val="tx1"/>
                </a:solidFill>
                <a:effectLst/>
                <a:latin typeface="+mn-lt"/>
                <a:ea typeface="+mn-ea"/>
                <a:cs typeface="+mn-cs"/>
              </a:rPr>
              <a:t> </a:t>
            </a:r>
            <a:r>
              <a:rPr lang="en-CA" sz="1200" i="1" kern="1200" dirty="0" err="1">
                <a:solidFill>
                  <a:schemeClr val="tx1"/>
                </a:solidFill>
                <a:effectLst/>
                <a:latin typeface="+mn-lt"/>
                <a:ea typeface="+mn-ea"/>
                <a:cs typeface="+mn-cs"/>
              </a:rPr>
              <a:t>adicionar</a:t>
            </a:r>
            <a:r>
              <a:rPr lang="en-CA" sz="1200" i="1" kern="1200" dirty="0">
                <a:solidFill>
                  <a:schemeClr val="tx1"/>
                </a:solidFill>
                <a:effectLst/>
                <a:latin typeface="+mn-lt"/>
                <a:ea typeface="+mn-ea"/>
                <a:cs typeface="+mn-cs"/>
              </a:rPr>
              <a:t> </a:t>
            </a:r>
            <a:r>
              <a:rPr lang="en-CA" sz="1200" i="1" kern="1200" dirty="0" err="1">
                <a:solidFill>
                  <a:schemeClr val="tx1"/>
                </a:solidFill>
                <a:effectLst/>
                <a:latin typeface="+mn-lt"/>
                <a:ea typeface="+mn-ea"/>
                <a:cs typeface="+mn-cs"/>
              </a:rPr>
              <a:t>seus</a:t>
            </a:r>
            <a:r>
              <a:rPr lang="en-CA" sz="1200" i="1" kern="1200" dirty="0">
                <a:solidFill>
                  <a:schemeClr val="tx1"/>
                </a:solidFill>
                <a:effectLst/>
                <a:latin typeface="+mn-lt"/>
                <a:ea typeface="+mn-ea"/>
                <a:cs typeface="+mn-cs"/>
              </a:rPr>
              <a:t> dados </a:t>
            </a:r>
            <a:r>
              <a:rPr lang="en-CA" sz="1200" i="1" kern="1200" dirty="0" err="1">
                <a:solidFill>
                  <a:schemeClr val="tx1"/>
                </a:solidFill>
                <a:effectLst/>
                <a:latin typeface="+mn-lt"/>
                <a:ea typeface="+mn-ea"/>
                <a:cs typeface="+mn-cs"/>
              </a:rPr>
              <a:t>ao</a:t>
            </a:r>
            <a:r>
              <a:rPr lang="en-CA" sz="1200" i="1" kern="1200" dirty="0">
                <a:solidFill>
                  <a:schemeClr val="tx1"/>
                </a:solidFill>
                <a:effectLst/>
                <a:latin typeface="+mn-lt"/>
                <a:ea typeface="+mn-ea"/>
                <a:cs typeface="+mn-cs"/>
              </a:rPr>
              <a:t>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CONVERSE sobre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história</a:t>
            </a:r>
            <a:r>
              <a:rPr lang="es-ES" sz="1200" kern="1200">
                <a:solidFill>
                  <a:schemeClr val="tx1"/>
                </a:solidFill>
                <a:effectLst/>
                <a:latin typeface="+mn-lt"/>
                <a:ea typeface="+mn-ea"/>
                <a:cs typeface="+mn-cs"/>
              </a:rPr>
              <a:t>: antes e </a:t>
            </a:r>
            <a:r>
              <a:rPr lang="es-ES" sz="1200" kern="1200" err="1">
                <a:solidFill>
                  <a:schemeClr val="tx1"/>
                </a:solidFill>
                <a:effectLst/>
                <a:latin typeface="+mn-lt"/>
                <a:ea typeface="+mn-ea"/>
                <a:cs typeface="+mn-cs"/>
              </a:rPr>
              <a:t>depois</a:t>
            </a:r>
            <a:r>
              <a:rPr lang="es-ES" sz="1200" kern="1200">
                <a:solidFill>
                  <a:schemeClr val="tx1"/>
                </a:solidFill>
                <a:effectLst/>
                <a:latin typeface="+mn-lt"/>
                <a:ea typeface="+mn-ea"/>
                <a:cs typeface="+mn-cs"/>
              </a:rPr>
              <a:t> da </a:t>
            </a:r>
            <a:r>
              <a:rPr lang="es-ES" sz="1200" kern="1200" err="1">
                <a:solidFill>
                  <a:schemeClr val="tx1"/>
                </a:solidFill>
                <a:effectLst/>
                <a:latin typeface="+mn-lt"/>
                <a:ea typeface="+mn-ea"/>
                <a:cs typeface="+mn-cs"/>
              </a:rPr>
              <a:t>afiliação</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"Até </a:t>
            </a:r>
            <a:r>
              <a:rPr lang="es-ES" sz="1200" kern="1200" err="1">
                <a:solidFill>
                  <a:schemeClr val="tx1"/>
                </a:solidFill>
                <a:effectLst/>
                <a:latin typeface="+mn-lt"/>
                <a:ea typeface="+mn-ea"/>
                <a:cs typeface="+mn-cs"/>
              </a:rPr>
              <a:t>aqui</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analisamos</a:t>
            </a:r>
            <a:r>
              <a:rPr lang="es-ES" sz="1200" kern="1200">
                <a:solidFill>
                  <a:schemeClr val="tx1"/>
                </a:solidFill>
                <a:effectLst/>
                <a:latin typeface="+mn-lt"/>
                <a:ea typeface="+mn-ea"/>
                <a:cs typeface="+mn-cs"/>
              </a:rPr>
              <a:t> o histórico de </a:t>
            </a:r>
            <a:r>
              <a:rPr lang="es-ES" sz="1200" kern="1200" err="1">
                <a:solidFill>
                  <a:schemeClr val="tx1"/>
                </a:solidFill>
                <a:effectLst/>
                <a:latin typeface="+mn-lt"/>
                <a:ea typeface="+mn-ea"/>
                <a:cs typeface="+mn-cs"/>
              </a:rPr>
              <a:t>tudo</a:t>
            </a:r>
            <a:r>
              <a:rPr lang="es-ES" sz="1200" kern="1200">
                <a:solidFill>
                  <a:schemeClr val="tx1"/>
                </a:solidFill>
                <a:effectLst/>
                <a:latin typeface="+mn-lt"/>
                <a:ea typeface="+mn-ea"/>
                <a:cs typeface="+mn-cs"/>
              </a:rPr>
              <a:t> o que </a:t>
            </a:r>
            <a:r>
              <a:rPr lang="es-ES" sz="1200" kern="1200" err="1">
                <a:solidFill>
                  <a:schemeClr val="tx1"/>
                </a:solidFill>
                <a:effectLst/>
                <a:latin typeface="+mn-lt"/>
                <a:ea typeface="+mn-ea"/>
                <a:cs typeface="+mn-cs"/>
              </a:rPr>
              <a:t>estava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acontecendo</a:t>
            </a:r>
            <a:r>
              <a:rPr lang="es-ES" sz="1200" kern="1200">
                <a:solidFill>
                  <a:schemeClr val="tx1"/>
                </a:solidFill>
                <a:effectLst/>
                <a:latin typeface="+mn-lt"/>
                <a:ea typeface="+mn-ea"/>
                <a:cs typeface="+mn-cs"/>
              </a:rPr>
              <a:t> no mundo e que </a:t>
            </a:r>
            <a:r>
              <a:rPr lang="es-ES" sz="1200" kern="1200" err="1">
                <a:solidFill>
                  <a:schemeClr val="tx1"/>
                </a:solidFill>
                <a:effectLst/>
                <a:latin typeface="+mn-lt"/>
                <a:ea typeface="+mn-ea"/>
                <a:cs typeface="+mn-cs"/>
              </a:rPr>
              <a:t>impactou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Mas, </a:t>
            </a:r>
            <a:r>
              <a:rPr lang="es-ES" sz="1200" kern="1200" err="1">
                <a:solidFill>
                  <a:schemeClr val="tx1"/>
                </a:solidFill>
                <a:effectLst/>
                <a:latin typeface="+mn-lt"/>
                <a:ea typeface="+mn-ea"/>
                <a:cs typeface="+mn-cs"/>
              </a:rPr>
              <a:t>agora</a:t>
            </a:r>
            <a:r>
              <a:rPr lang="es-ES" sz="1200" kern="1200">
                <a:solidFill>
                  <a:schemeClr val="tx1"/>
                </a:solidFill>
                <a:effectLst/>
                <a:latin typeface="+mn-lt"/>
                <a:ea typeface="+mn-ea"/>
                <a:cs typeface="+mn-cs"/>
              </a:rPr>
              <a:t>, quero dedicar </a:t>
            </a:r>
            <a:r>
              <a:rPr lang="es-ES" sz="1200" kern="1200" err="1">
                <a:solidFill>
                  <a:schemeClr val="tx1"/>
                </a:solidFill>
                <a:effectLst/>
                <a:latin typeface="+mn-lt"/>
                <a:ea typeface="+mn-ea"/>
                <a:cs typeface="+mn-cs"/>
              </a:rPr>
              <a:t>alguns</a:t>
            </a:r>
            <a:r>
              <a:rPr lang="es-ES" sz="1200" kern="1200">
                <a:solidFill>
                  <a:schemeClr val="tx1"/>
                </a:solidFill>
                <a:effectLst/>
                <a:latin typeface="+mn-lt"/>
                <a:ea typeface="+mn-ea"/>
                <a:cs typeface="+mn-cs"/>
              </a:rPr>
              <a:t> minutos para falar sobre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história</a:t>
            </a:r>
            <a:r>
              <a:rPr lang="es-ES" sz="1200" kern="1200">
                <a:solidFill>
                  <a:schemeClr val="tx1"/>
                </a:solidFill>
                <a:effectLst/>
                <a:latin typeface="+mn-lt"/>
                <a:ea typeface="+mn-ea"/>
                <a:cs typeface="+mn-cs"/>
              </a:rPr>
              <a:t> interna.</a:t>
            </a:r>
            <a:endParaRPr lang="en-CA" sz="1200" kern="1200">
              <a:solidFill>
                <a:schemeClr val="tx1"/>
              </a:solidFill>
              <a:effectLst/>
              <a:latin typeface="+mn-lt"/>
              <a:ea typeface="+mn-ea"/>
              <a:cs typeface="+mn-cs"/>
            </a:endParaRPr>
          </a:p>
          <a:p>
            <a:r>
              <a:rPr lang="es-ES" sz="1200" kern="1200" err="1">
                <a:solidFill>
                  <a:schemeClr val="tx1"/>
                </a:solidFill>
                <a:effectLst/>
                <a:latin typeface="+mn-lt"/>
                <a:ea typeface="+mn-ea"/>
                <a:cs typeface="+mn-cs"/>
              </a:rPr>
              <a:t>Enquanto</a:t>
            </a:r>
            <a:r>
              <a:rPr lang="es-ES" sz="1200" kern="1200">
                <a:solidFill>
                  <a:schemeClr val="tx1"/>
                </a:solidFill>
                <a:effectLst/>
                <a:latin typeface="+mn-lt"/>
                <a:ea typeface="+mn-ea"/>
                <a:cs typeface="+mn-cs"/>
              </a:rPr>
              <a:t> o mundo </a:t>
            </a:r>
            <a:r>
              <a:rPr lang="es-ES" sz="1200" kern="1200" err="1">
                <a:solidFill>
                  <a:schemeClr val="tx1"/>
                </a:solidFill>
                <a:effectLst/>
                <a:latin typeface="+mn-lt"/>
                <a:ea typeface="+mn-ea"/>
                <a:cs typeface="+mn-cs"/>
              </a:rPr>
              <a:t>mudava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redor,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também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passava</a:t>
            </a:r>
            <a:r>
              <a:rPr lang="es-ES" sz="1200" kern="1200">
                <a:solidFill>
                  <a:schemeClr val="tx1"/>
                </a:solidFill>
                <a:effectLst/>
                <a:latin typeface="+mn-lt"/>
                <a:ea typeface="+mn-ea"/>
                <a:cs typeface="+mn-cs"/>
              </a:rPr>
              <a:t> por </a:t>
            </a:r>
            <a:r>
              <a:rPr lang="es-ES" sz="1200" kern="1200" err="1">
                <a:solidFill>
                  <a:schemeClr val="tx1"/>
                </a:solidFill>
                <a:effectLst/>
                <a:latin typeface="+mn-lt"/>
                <a:ea typeface="+mn-ea"/>
                <a:cs typeface="+mn-cs"/>
              </a:rPr>
              <a:t>mudanças</a:t>
            </a:r>
            <a:r>
              <a:rPr lang="es-ES" sz="1200" kern="1200">
                <a:solidFill>
                  <a:schemeClr val="tx1"/>
                </a:solidFill>
                <a:effectLst/>
                <a:latin typeface="+mn-lt"/>
                <a:ea typeface="+mn-ea"/>
                <a:cs typeface="+mn-cs"/>
              </a:rPr>
              <a:t>. E o momento crucial que marca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divisor </a:t>
            </a:r>
            <a:r>
              <a:rPr lang="es-ES" sz="1200" kern="1200" err="1">
                <a:solidFill>
                  <a:schemeClr val="tx1"/>
                </a:solidFill>
                <a:effectLst/>
                <a:latin typeface="+mn-lt"/>
                <a:ea typeface="+mn-ea"/>
                <a:cs typeface="+mn-cs"/>
              </a:rPr>
              <a:t>na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história</a:t>
            </a:r>
            <a:r>
              <a:rPr lang="es-ES" sz="1200" kern="1200">
                <a:solidFill>
                  <a:schemeClr val="tx1"/>
                </a:solidFill>
                <a:effectLst/>
                <a:latin typeface="+mn-lt"/>
                <a:ea typeface="+mn-ea"/>
                <a:cs typeface="+mn-cs"/>
              </a:rPr>
              <a:t> é </a:t>
            </a:r>
            <a:r>
              <a:rPr lang="es-ES" sz="1200" kern="1200" err="1">
                <a:solidFill>
                  <a:schemeClr val="tx1"/>
                </a:solidFill>
                <a:effectLst/>
                <a:latin typeface="+mn-lt"/>
                <a:ea typeface="+mn-ea"/>
                <a:cs typeface="+mn-cs"/>
              </a:rPr>
              <a:t>tudo</a:t>
            </a:r>
            <a:r>
              <a:rPr lang="es-ES" sz="1200" kern="1200">
                <a:solidFill>
                  <a:schemeClr val="tx1"/>
                </a:solidFill>
                <a:effectLst/>
                <a:latin typeface="+mn-lt"/>
                <a:ea typeface="+mn-ea"/>
                <a:cs typeface="+mn-cs"/>
              </a:rPr>
              <a:t> o que </a:t>
            </a:r>
            <a:r>
              <a:rPr lang="es-ES" sz="1200" kern="1200" err="1">
                <a:solidFill>
                  <a:schemeClr val="tx1"/>
                </a:solidFill>
                <a:effectLst/>
                <a:latin typeface="+mn-lt"/>
                <a:ea typeface="+mn-ea"/>
                <a:cs typeface="+mn-cs"/>
              </a:rPr>
              <a:t>aconteceu</a:t>
            </a:r>
            <a:r>
              <a:rPr lang="es-ES" sz="1200" kern="1200">
                <a:solidFill>
                  <a:schemeClr val="tx1"/>
                </a:solidFill>
                <a:effectLst/>
                <a:latin typeface="+mn-lt"/>
                <a:ea typeface="+mn-ea"/>
                <a:cs typeface="+mn-cs"/>
              </a:rPr>
              <a:t> antes da </a:t>
            </a:r>
            <a:r>
              <a:rPr lang="es-ES" sz="1200" kern="1200" err="1">
                <a:solidFill>
                  <a:schemeClr val="tx1"/>
                </a:solidFill>
                <a:effectLst/>
                <a:latin typeface="+mn-lt"/>
                <a:ea typeface="+mn-ea"/>
                <a:cs typeface="+mn-cs"/>
              </a:rPr>
              <a:t>afiliação</a:t>
            </a:r>
            <a:r>
              <a:rPr lang="es-ES" sz="1200" kern="1200">
                <a:solidFill>
                  <a:schemeClr val="tx1"/>
                </a:solidFill>
                <a:effectLst/>
                <a:latin typeface="+mn-lt"/>
                <a:ea typeface="+mn-ea"/>
                <a:cs typeface="+mn-cs"/>
              </a:rPr>
              <a:t> integral e </a:t>
            </a:r>
            <a:r>
              <a:rPr lang="es-ES" sz="1200" kern="1200" err="1">
                <a:solidFill>
                  <a:schemeClr val="tx1"/>
                </a:solidFill>
                <a:effectLst/>
                <a:latin typeface="+mn-lt"/>
                <a:ea typeface="+mn-ea"/>
                <a:cs typeface="+mn-cs"/>
              </a:rPr>
              <a:t>tudo</a:t>
            </a:r>
            <a:r>
              <a:rPr lang="es-ES" sz="1200" kern="1200">
                <a:solidFill>
                  <a:schemeClr val="tx1"/>
                </a:solidFill>
                <a:effectLst/>
                <a:latin typeface="+mn-lt"/>
                <a:ea typeface="+mn-ea"/>
                <a:cs typeface="+mn-cs"/>
              </a:rPr>
              <a:t> o que </a:t>
            </a:r>
            <a:r>
              <a:rPr lang="es-ES" sz="1200" kern="1200" err="1">
                <a:solidFill>
                  <a:schemeClr val="tx1"/>
                </a:solidFill>
                <a:effectLst/>
                <a:latin typeface="+mn-lt"/>
                <a:ea typeface="+mn-ea"/>
                <a:cs typeface="+mn-cs"/>
              </a:rPr>
              <a:t>veio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depois</a:t>
            </a:r>
            <a:r>
              <a:rPr lang="es-ES" sz="1200" kern="1200">
                <a:solidFill>
                  <a:schemeClr val="tx1"/>
                </a:solidFill>
                <a:effectLst/>
                <a:latin typeface="+mn-lt"/>
                <a:ea typeface="+mn-ea"/>
                <a:cs typeface="+mn-cs"/>
              </a:rPr>
              <a:t> da </a:t>
            </a:r>
            <a:r>
              <a:rPr lang="es-ES" sz="1200" kern="1200" err="1">
                <a:solidFill>
                  <a:schemeClr val="tx1"/>
                </a:solidFill>
                <a:effectLst/>
                <a:latin typeface="+mn-lt"/>
                <a:ea typeface="+mn-ea"/>
                <a:cs typeface="+mn-cs"/>
              </a:rPr>
              <a:t>afiliação</a:t>
            </a:r>
            <a:r>
              <a:rPr lang="es-ES" sz="1200" kern="1200">
                <a:solidFill>
                  <a:schemeClr val="tx1"/>
                </a:solidFill>
                <a:effectLst/>
                <a:latin typeface="+mn-lt"/>
                <a:ea typeface="+mn-ea"/>
                <a:cs typeface="+mn-cs"/>
              </a:rPr>
              <a:t> integral".⁠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a:t>
            </a:r>
            <a:r>
              <a:rPr lang="es-ES" sz="1200" kern="1200" err="1">
                <a:solidFill>
                  <a:schemeClr val="tx1"/>
                </a:solidFill>
                <a:effectLst/>
                <a:latin typeface="+mn-lt"/>
                <a:ea typeface="+mn-ea"/>
                <a:cs typeface="+mn-cs"/>
              </a:rPr>
              <a:t>alguém</a:t>
            </a:r>
            <a:r>
              <a:rPr lang="es-ES" sz="1200" kern="1200">
                <a:solidFill>
                  <a:schemeClr val="tx1"/>
                </a:solidFill>
                <a:effectLst/>
                <a:latin typeface="+mn-lt"/>
                <a:ea typeface="+mn-ea"/>
                <a:cs typeface="+mn-cs"/>
              </a:rPr>
              <a:t> sabe o que significa </a:t>
            </a:r>
            <a:r>
              <a:rPr lang="es-ES" sz="1200" kern="1200" err="1">
                <a:solidFill>
                  <a:schemeClr val="tx1"/>
                </a:solidFill>
                <a:effectLst/>
                <a:latin typeface="+mn-lt"/>
                <a:ea typeface="+mn-ea"/>
                <a:cs typeface="+mn-cs"/>
              </a:rPr>
              <a:t>quando</a:t>
            </a:r>
            <a:r>
              <a:rPr lang="es-ES" sz="1200" kern="1200">
                <a:solidFill>
                  <a:schemeClr val="tx1"/>
                </a:solidFill>
                <a:effectLst/>
                <a:latin typeface="+mn-lt"/>
                <a:ea typeface="+mn-ea"/>
                <a:cs typeface="+mn-cs"/>
              </a:rPr>
              <a:t> digo </a:t>
            </a:r>
            <a:r>
              <a:rPr lang="es-ES" sz="1200" kern="1200" err="1">
                <a:solidFill>
                  <a:schemeClr val="tx1"/>
                </a:solidFill>
                <a:effectLst/>
                <a:latin typeface="+mn-lt"/>
                <a:ea typeface="+mn-ea"/>
                <a:cs typeface="+mn-cs"/>
              </a:rPr>
              <a:t>pré</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pós-afiliação</a:t>
            </a:r>
            <a:r>
              <a:rPr lang="es-ES"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(Pegue </a:t>
            </a:r>
            <a:r>
              <a:rPr lang="en-CA" sz="1200" kern="1200" err="1">
                <a:solidFill>
                  <a:schemeClr val="tx1"/>
                </a:solidFill>
                <a:effectLst/>
                <a:latin typeface="+mn-lt"/>
                <a:ea typeface="+mn-ea"/>
                <a:cs typeface="+mn-cs"/>
              </a:rPr>
              <a:t>algumas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respostas</a:t>
            </a:r>
            <a:r>
              <a:rPr lang="en-CA" sz="1200" kern="1200">
                <a:solidFill>
                  <a:schemeClr val="tx1"/>
                </a:solidFill>
                <a:effectLst/>
                <a:latin typeface="+mn-lt"/>
                <a:ea typeface="+mn-ea"/>
                <a:cs typeface="+mn-cs"/>
              </a:rPr>
              <a:t>.) Vamos </a:t>
            </a:r>
            <a:r>
              <a:rPr lang="en-CA" sz="1200" kern="1200" err="1">
                <a:solidFill>
                  <a:schemeClr val="tx1"/>
                </a:solidFill>
                <a:effectLst/>
                <a:latin typeface="+mn-lt"/>
                <a:ea typeface="+mn-ea"/>
                <a:cs typeface="+mn-cs"/>
              </a:rPr>
              <a:t>nos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aprofundar</a:t>
            </a:r>
            <a:r>
              <a:rPr lang="en-CA"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INFORME o </a:t>
            </a:r>
            <a:r>
              <a:rPr lang="en-CA" sz="1200" kern="1200" err="1">
                <a:solidFill>
                  <a:schemeClr val="tx1"/>
                </a:solidFill>
                <a:effectLst/>
                <a:latin typeface="+mn-lt"/>
                <a:ea typeface="+mn-ea"/>
                <a:cs typeface="+mn-cs"/>
              </a:rPr>
              <a:t>seguinte</a:t>
            </a:r>
            <a:r>
              <a:rPr lang="en-CA" sz="1200" kern="120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da </a:t>
            </a:r>
            <a:r>
              <a:rPr lang="es-ES" sz="1200" kern="1200" err="1">
                <a:solidFill>
                  <a:schemeClr val="tx1"/>
                </a:solidFill>
                <a:effectLst/>
                <a:latin typeface="+mn-lt"/>
                <a:ea typeface="+mn-ea"/>
                <a:cs typeface="+mn-cs"/>
              </a:rPr>
              <a:t>convenção</a:t>
            </a:r>
            <a:r>
              <a:rPr lang="es-ES" sz="1200" kern="1200">
                <a:solidFill>
                  <a:schemeClr val="tx1"/>
                </a:solidFill>
                <a:effectLst/>
                <a:latin typeface="+mn-lt"/>
                <a:ea typeface="+mn-ea"/>
                <a:cs typeface="+mn-cs"/>
              </a:rPr>
              <a:t> de 1994,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tínhamos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conselhos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distritais</a:t>
            </a:r>
            <a:r>
              <a:rPr lang="es-ES" sz="1200" kern="1200">
                <a:solidFill>
                  <a:schemeClr val="tx1"/>
                </a:solidFill>
                <a:effectLst/>
                <a:latin typeface="+mn-lt"/>
                <a:ea typeface="+mn-ea"/>
                <a:cs typeface="+mn-cs"/>
              </a:rPr>
              <a:t> como os que </a:t>
            </a:r>
            <a:r>
              <a:rPr lang="es-ES" sz="1200" kern="1200" err="1">
                <a:solidFill>
                  <a:schemeClr val="tx1"/>
                </a:solidFill>
                <a:effectLst/>
                <a:latin typeface="+mn-lt"/>
                <a:ea typeface="+mn-ea"/>
                <a:cs typeface="+mn-cs"/>
              </a:rPr>
              <a:t>temos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hoje</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a:t>
            </a:r>
            <a:r>
              <a:rPr lang="es-ES" sz="1200" kern="1200" err="1">
                <a:solidFill>
                  <a:schemeClr val="tx1"/>
                </a:solidFill>
                <a:effectLst/>
                <a:latin typeface="+mn-lt"/>
                <a:ea typeface="+mn-ea"/>
                <a:cs typeface="+mn-cs"/>
              </a:rPr>
              <a:t>tínhamos</a:t>
            </a:r>
            <a:r>
              <a:rPr lang="es-ES" sz="1200" kern="1200">
                <a:solidFill>
                  <a:schemeClr val="tx1"/>
                </a:solidFill>
                <a:effectLst/>
                <a:latin typeface="+mn-lt"/>
                <a:ea typeface="+mn-ea"/>
                <a:cs typeface="+mn-cs"/>
              </a:rPr>
              <a:t> centenas de sindicatos </a:t>
            </a:r>
            <a:r>
              <a:rPr lang="es-ES" sz="1200" kern="1200" err="1">
                <a:solidFill>
                  <a:schemeClr val="tx1"/>
                </a:solidFill>
                <a:effectLst/>
                <a:latin typeface="+mn-lt"/>
                <a:ea typeface="+mn-ea"/>
                <a:cs typeface="+mn-cs"/>
              </a:rPr>
              <a:t>locais</a:t>
            </a:r>
            <a:r>
              <a:rPr lang="es-ES" sz="1200" kern="1200">
                <a:solidFill>
                  <a:schemeClr val="tx1"/>
                </a:solidFill>
                <a:effectLst/>
                <a:latin typeface="+mn-lt"/>
                <a:ea typeface="+mn-ea"/>
                <a:cs typeface="+mn-cs"/>
              </a:rPr>
              <a:t> em todo o país, todos descentralizados.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estavam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isolados</a:t>
            </a:r>
            <a:r>
              <a:rPr lang="es-ES" sz="1200" kern="1200">
                <a:solidFill>
                  <a:schemeClr val="tx1"/>
                </a:solidFill>
                <a:effectLst/>
                <a:latin typeface="+mn-lt"/>
                <a:ea typeface="+mn-ea"/>
                <a:cs typeface="+mn-cs"/>
              </a:rPr>
              <a:t> em </a:t>
            </a:r>
            <a:r>
              <a:rPr lang="es-ES" sz="1200" kern="1200" err="1">
                <a:solidFill>
                  <a:schemeClr val="tx1"/>
                </a:solidFill>
                <a:effectLst/>
                <a:latin typeface="+mn-lt"/>
                <a:ea typeface="+mn-ea"/>
                <a:cs typeface="+mn-cs"/>
              </a:rPr>
              <a:t>pequenas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localizações</a:t>
            </a:r>
            <a:r>
              <a:rPr lang="es-ES" sz="1200" kern="1200">
                <a:solidFill>
                  <a:schemeClr val="tx1"/>
                </a:solidFill>
                <a:effectLst/>
                <a:latin typeface="+mn-lt"/>
                <a:ea typeface="+mn-ea"/>
                <a:cs typeface="+mn-cs"/>
              </a:rPr>
              <a:t> geográficas.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 </a:t>
            </a:r>
            <a:r>
              <a:rPr lang="es-ES" sz="1200" kern="1200" err="1">
                <a:solidFill>
                  <a:schemeClr val="tx1"/>
                </a:solidFill>
                <a:effectLst/>
                <a:latin typeface="+mn-lt"/>
                <a:ea typeface="+mn-ea"/>
                <a:cs typeface="+mn-cs"/>
              </a:rPr>
              <a:t>nossas</a:t>
            </a:r>
            <a:r>
              <a:rPr lang="es-ES" sz="1200" kern="1200">
                <a:solidFill>
                  <a:schemeClr val="tx1"/>
                </a:solidFill>
                <a:effectLst/>
                <a:latin typeface="+mn-lt"/>
                <a:ea typeface="+mn-ea"/>
                <a:cs typeface="+mn-cs"/>
              </a:rPr>
              <a:t> áreas de </a:t>
            </a:r>
            <a:r>
              <a:rPr lang="es-ES" sz="1200" kern="1200" err="1">
                <a:solidFill>
                  <a:schemeClr val="tx1"/>
                </a:solidFill>
                <a:effectLst/>
                <a:latin typeface="+mn-lt"/>
                <a:ea typeface="+mn-ea"/>
                <a:cs typeface="+mn-cs"/>
              </a:rPr>
              <a:t>atuação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eram</a:t>
            </a:r>
            <a:r>
              <a:rPr lang="es-ES" sz="1200" kern="1200">
                <a:solidFill>
                  <a:schemeClr val="tx1"/>
                </a:solidFill>
                <a:effectLst/>
                <a:latin typeface="+mn-lt"/>
                <a:ea typeface="+mn-ea"/>
                <a:cs typeface="+mn-cs"/>
              </a:rPr>
              <a:t> independentes. Pintores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dialogavam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vidraceiros</a:t>
            </a:r>
            <a:r>
              <a:rPr lang="es-ES" sz="1200" kern="1200">
                <a:solidFill>
                  <a:schemeClr val="tx1"/>
                </a:solidFill>
                <a:effectLst/>
                <a:latin typeface="+mn-lt"/>
                <a:ea typeface="+mn-ea"/>
                <a:cs typeface="+mn-cs"/>
              </a:rPr>
              <a:t>. Instaladores de </a:t>
            </a:r>
            <a:r>
              <a:rPr lang="es-ES" sz="1200" kern="1200" err="1">
                <a:solidFill>
                  <a:schemeClr val="tx1"/>
                </a:solidFill>
                <a:effectLst/>
                <a:latin typeface="+mn-lt"/>
                <a:ea typeface="+mn-ea"/>
                <a:cs typeface="+mn-cs"/>
              </a:rPr>
              <a:t>carpetes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dialogavam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profissionais</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trabalham</a:t>
            </a:r>
            <a:r>
              <a:rPr lang="es-ES" sz="1200" kern="1200">
                <a:solidFill>
                  <a:schemeClr val="tx1"/>
                </a:solidFill>
                <a:effectLst/>
                <a:latin typeface="+mn-lt"/>
                <a:ea typeface="+mn-ea"/>
                <a:cs typeface="+mn-cs"/>
              </a:rPr>
              <a:t> em </a:t>
            </a:r>
            <a:r>
              <a:rPr lang="es-ES" sz="1200" kern="1200" err="1">
                <a:solidFill>
                  <a:schemeClr val="tx1"/>
                </a:solidFill>
                <a:effectLst/>
                <a:latin typeface="+mn-lt"/>
                <a:ea typeface="+mn-ea"/>
                <a:cs typeface="+mn-cs"/>
              </a:rPr>
              <a:t>feiras</a:t>
            </a:r>
            <a:r>
              <a:rPr lang="es-ES" sz="1200" kern="1200">
                <a:solidFill>
                  <a:schemeClr val="tx1"/>
                </a:solidFill>
                <a:effectLst/>
                <a:latin typeface="+mn-lt"/>
                <a:ea typeface="+mn-ea"/>
                <a:cs typeface="+mn-cs"/>
              </a:rPr>
              <a:t>.  Instaladores de </a:t>
            </a:r>
            <a:r>
              <a:rPr lang="es-ES" sz="1200" kern="1200" err="1">
                <a:solidFill>
                  <a:schemeClr val="tx1"/>
                </a:solidFill>
                <a:effectLst/>
                <a:latin typeface="+mn-lt"/>
                <a:ea typeface="+mn-ea"/>
                <a:cs typeface="+mn-cs"/>
              </a:rPr>
              <a:t>revestimento</a:t>
            </a:r>
            <a:r>
              <a:rPr lang="es-ES" sz="1200" kern="1200">
                <a:solidFill>
                  <a:schemeClr val="tx1"/>
                </a:solidFill>
                <a:effectLst/>
                <a:latin typeface="+mn-lt"/>
                <a:ea typeface="+mn-ea"/>
                <a:cs typeface="+mn-cs"/>
              </a:rPr>
              <a:t> de pisos e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do </a:t>
            </a:r>
            <a:r>
              <a:rPr lang="es-ES" sz="1200" kern="1200" err="1">
                <a:solidFill>
                  <a:schemeClr val="tx1"/>
                </a:solidFill>
                <a:effectLst/>
                <a:latin typeface="+mn-lt"/>
                <a:ea typeface="+mn-ea"/>
                <a:cs typeface="+mn-cs"/>
              </a:rPr>
              <a:t>setor</a:t>
            </a:r>
            <a:r>
              <a:rPr lang="es-ES" sz="1200" kern="1200">
                <a:solidFill>
                  <a:schemeClr val="tx1"/>
                </a:solidFill>
                <a:effectLst/>
                <a:latin typeface="+mn-lt"/>
                <a:ea typeface="+mn-ea"/>
                <a:cs typeface="+mn-cs"/>
              </a:rPr>
              <a:t> público </a:t>
            </a:r>
            <a:r>
              <a:rPr lang="es-ES" sz="1200" kern="1200" err="1">
                <a:solidFill>
                  <a:schemeClr val="tx1"/>
                </a:solidFill>
                <a:effectLst/>
                <a:latin typeface="+mn-lt"/>
                <a:ea typeface="+mn-ea"/>
                <a:cs typeface="+mn-cs"/>
              </a:rPr>
              <a:t>operavam</a:t>
            </a:r>
            <a:r>
              <a:rPr lang="es-ES" sz="1200" kern="1200">
                <a:solidFill>
                  <a:schemeClr val="tx1"/>
                </a:solidFill>
                <a:effectLst/>
                <a:latin typeface="+mn-lt"/>
                <a:ea typeface="+mn-ea"/>
                <a:cs typeface="+mn-cs"/>
              </a:rPr>
              <a:t> por conta </a:t>
            </a:r>
            <a:r>
              <a:rPr lang="es-ES" sz="1200" kern="1200" err="1">
                <a:solidFill>
                  <a:schemeClr val="tx1"/>
                </a:solidFill>
                <a:effectLst/>
                <a:latin typeface="+mn-lt"/>
                <a:ea typeface="+mn-ea"/>
                <a:cs typeface="+mn-cs"/>
              </a:rPr>
              <a:t>própria</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contávamos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força</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vem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solidariedade</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Enquanto</a:t>
            </a:r>
            <a:r>
              <a:rPr lang="es-ES" sz="1200" kern="1200">
                <a:solidFill>
                  <a:schemeClr val="tx1"/>
                </a:solidFill>
                <a:effectLst/>
                <a:latin typeface="+mn-lt"/>
                <a:ea typeface="+mn-ea"/>
                <a:cs typeface="+mn-cs"/>
              </a:rPr>
              <a:t> o mundo </a:t>
            </a:r>
            <a:r>
              <a:rPr lang="es-ES" sz="1200" kern="1200" err="1">
                <a:solidFill>
                  <a:schemeClr val="tx1"/>
                </a:solidFill>
                <a:effectLst/>
                <a:latin typeface="+mn-lt"/>
                <a:ea typeface="+mn-ea"/>
                <a:cs typeface="+mn-cs"/>
              </a:rPr>
              <a:t>mudava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redor e o </a:t>
            </a:r>
            <a:r>
              <a:rPr lang="es-ES" sz="1200" kern="1200" err="1">
                <a:solidFill>
                  <a:schemeClr val="tx1"/>
                </a:solidFill>
                <a:effectLst/>
                <a:latin typeface="+mn-lt"/>
                <a:ea typeface="+mn-ea"/>
                <a:cs typeface="+mn-cs"/>
              </a:rPr>
              <a:t>setor</a:t>
            </a:r>
            <a:r>
              <a:rPr lang="es-ES" sz="1200" kern="1200">
                <a:solidFill>
                  <a:schemeClr val="tx1"/>
                </a:solidFill>
                <a:effectLst/>
                <a:latin typeface="+mn-lt"/>
                <a:ea typeface="+mn-ea"/>
                <a:cs typeface="+mn-cs"/>
              </a:rPr>
              <a:t> corporativo dos Estados Unidos </a:t>
            </a:r>
            <a:r>
              <a:rPr lang="es-ES" sz="1200" kern="1200" err="1">
                <a:solidFill>
                  <a:schemeClr val="tx1"/>
                </a:solidFill>
                <a:effectLst/>
                <a:latin typeface="+mn-lt"/>
                <a:ea typeface="+mn-ea"/>
                <a:cs typeface="+mn-cs"/>
              </a:rPr>
              <a:t>tentava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enfraquecer</a:t>
            </a:r>
            <a:r>
              <a:rPr lang="es-ES" sz="1200" kern="1200">
                <a:solidFill>
                  <a:schemeClr val="tx1"/>
                </a:solidFill>
                <a:effectLst/>
                <a:latin typeface="+mn-lt"/>
                <a:ea typeface="+mn-ea"/>
                <a:cs typeface="+mn-cs"/>
              </a:rPr>
              <a:t> os sindicatos,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sindicatos </a:t>
            </a:r>
            <a:r>
              <a:rPr lang="es-ES" sz="1200" kern="1200" err="1">
                <a:solidFill>
                  <a:schemeClr val="tx1"/>
                </a:solidFill>
                <a:effectLst/>
                <a:latin typeface="+mn-lt"/>
                <a:ea typeface="+mn-ea"/>
                <a:cs typeface="+mn-cs"/>
              </a:rPr>
              <a:t>locais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eram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mais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fracos</a:t>
            </a:r>
            <a:r>
              <a:rPr lang="es-ES" sz="1200" kern="1200">
                <a:solidFill>
                  <a:schemeClr val="tx1"/>
                </a:solidFill>
                <a:effectLst/>
                <a:latin typeface="+mn-lt"/>
                <a:ea typeface="+mn-ea"/>
                <a:cs typeface="+mn-cs"/>
              </a:rPr>
              <a:t> porque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estavam</a:t>
            </a:r>
            <a:r>
              <a:rPr lang="es-ES" sz="1200" kern="1200">
                <a:solidFill>
                  <a:schemeClr val="tx1"/>
                </a:solidFill>
                <a:effectLst/>
                <a:latin typeface="+mn-lt"/>
                <a:ea typeface="+mn-ea"/>
                <a:cs typeface="+mn-cs"/>
              </a:rPr>
              <a:t> coordenados.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"A </a:t>
            </a:r>
            <a:r>
              <a:rPr lang="es-ES" sz="1200" kern="1200" dirty="0" err="1">
                <a:solidFill>
                  <a:schemeClr val="tx1"/>
                </a:solidFill>
                <a:effectLst/>
                <a:latin typeface="+mn-lt"/>
                <a:ea typeface="+mn-ea"/>
                <a:cs typeface="+mn-cs"/>
              </a:rPr>
              <a:t>afiliação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forneceu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acesso</a:t>
            </a:r>
            <a:r>
              <a:rPr lang="es-ES" sz="1200" kern="1200" dirty="0">
                <a:solidFill>
                  <a:schemeClr val="tx1"/>
                </a:solidFill>
                <a:effectLst/>
                <a:latin typeface="+mn-lt"/>
                <a:ea typeface="+mn-ea"/>
                <a:cs typeface="+mn-cs"/>
              </a:rPr>
              <a:t> a recursos, suporte e redes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abrangentes</a:t>
            </a:r>
            <a:r>
              <a:rPr lang="es-ES" sz="1200" kern="1200" dirty="0">
                <a:solidFill>
                  <a:schemeClr val="tx1"/>
                </a:solidFill>
                <a:effectLst/>
                <a:latin typeface="+mn-lt"/>
                <a:ea typeface="+mn-ea"/>
                <a:cs typeface="+mn-cs"/>
              </a:rPr>
              <a:t> para aumentar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poder de </a:t>
            </a:r>
            <a:r>
              <a:rPr lang="es-ES" sz="1200" kern="1200" dirty="0" err="1">
                <a:solidFill>
                  <a:schemeClr val="tx1"/>
                </a:solidFill>
                <a:effectLst/>
                <a:latin typeface="+mn-lt"/>
                <a:ea typeface="+mn-ea"/>
                <a:cs typeface="+mn-cs"/>
              </a:rPr>
              <a:t>negociação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esforços</a:t>
            </a:r>
            <a:r>
              <a:rPr lang="es-ES" sz="1200" kern="1200" dirty="0">
                <a:solidFill>
                  <a:schemeClr val="tx1"/>
                </a:solidFill>
                <a:effectLst/>
                <a:latin typeface="+mn-lt"/>
                <a:ea typeface="+mn-ea"/>
                <a:cs typeface="+mn-cs"/>
              </a:rPr>
              <a:t> de defesa e oportunidades de </a:t>
            </a:r>
            <a:r>
              <a:rPr lang="es-ES" sz="1200" kern="1200" dirty="0" err="1">
                <a:solidFill>
                  <a:schemeClr val="tx1"/>
                </a:solidFill>
                <a:effectLst/>
                <a:latin typeface="+mn-lt"/>
                <a:ea typeface="+mn-ea"/>
                <a:cs typeface="+mn-cs"/>
              </a:rPr>
              <a:t>desenvolvimento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profissional</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exemplo</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afiliação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oferece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vantagens</a:t>
            </a:r>
            <a:r>
              <a:rPr lang="es-ES" sz="1200" kern="1200" dirty="0">
                <a:solidFill>
                  <a:schemeClr val="tx1"/>
                </a:solidFill>
                <a:effectLst/>
                <a:latin typeface="+mn-lt"/>
                <a:ea typeface="+mn-ea"/>
                <a:cs typeface="+mn-cs"/>
              </a:rPr>
              <a:t> durante as </a:t>
            </a:r>
            <a:r>
              <a:rPr lang="es-ES" sz="1200" kern="1200" dirty="0" err="1">
                <a:solidFill>
                  <a:schemeClr val="tx1"/>
                </a:solidFill>
                <a:effectLst/>
                <a:latin typeface="+mn-lt"/>
                <a:ea typeface="+mn-ea"/>
                <a:cs typeface="+mn-cs"/>
              </a:rPr>
              <a:t>negociações</a:t>
            </a:r>
            <a:r>
              <a:rPr lang="es-ES" sz="1200" kern="1200" dirty="0">
                <a:solidFill>
                  <a:schemeClr val="tx1"/>
                </a:solidFill>
                <a:effectLst/>
                <a:latin typeface="+mn-lt"/>
                <a:ea typeface="+mn-ea"/>
                <a:cs typeface="+mn-cs"/>
              </a:rPr>
              <a:t> e proporciona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recursos </a:t>
            </a:r>
            <a:r>
              <a:rPr lang="es-ES" sz="1200" kern="1200" dirty="0" err="1">
                <a:solidFill>
                  <a:schemeClr val="tx1"/>
                </a:solidFill>
                <a:effectLst/>
                <a:latin typeface="+mn-lt"/>
                <a:ea typeface="+mn-ea"/>
                <a:cs typeface="+mn-cs"/>
              </a:rPr>
              <a:t>educacionais</a:t>
            </a:r>
            <a:r>
              <a:rPr lang="es-ES" sz="1200" kern="1200" dirty="0">
                <a:solidFill>
                  <a:schemeClr val="tx1"/>
                </a:solidFill>
                <a:effectLst/>
                <a:latin typeface="+mn-lt"/>
                <a:ea typeface="+mn-ea"/>
                <a:cs typeface="+mn-cs"/>
              </a:rPr>
              <a:t> adaptados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necessidades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CONVERSE sobre os destaques da </a:t>
            </a:r>
            <a:r>
              <a:rPr lang="es-ES" sz="1200" i="1" kern="1200" dirty="0" err="1">
                <a:solidFill>
                  <a:schemeClr val="tx1"/>
                </a:solidFill>
                <a:effectLst/>
                <a:latin typeface="+mn-lt"/>
                <a:ea typeface="+mn-ea"/>
                <a:cs typeface="+mn-cs"/>
              </a:rPr>
              <a:t>Convenção</a:t>
            </a:r>
            <a:r>
              <a:rPr lang="es-ES" sz="1200" i="1" kern="1200" dirty="0">
                <a:solidFill>
                  <a:schemeClr val="tx1"/>
                </a:solidFill>
                <a:effectLst/>
                <a:latin typeface="+mn-lt"/>
                <a:ea typeface="+mn-ea"/>
                <a:cs typeface="+mn-cs"/>
              </a:rPr>
              <a:t> de 1994:</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Criou</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afiliação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de todos os sindicatos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SLs</a:t>
            </a:r>
            <a:r>
              <a:rPr lang="es-ES" sz="1200" kern="1200" dirty="0">
                <a:solidFill>
                  <a:schemeClr val="tx1"/>
                </a:solidFill>
                <a:effectLst/>
                <a:latin typeface="+mn-lt"/>
                <a:ea typeface="+mn-ea"/>
                <a:cs typeface="+mn-cs"/>
              </a:rPr>
              <a:t>): todos os </a:t>
            </a:r>
            <a:r>
              <a:rPr lang="es-ES" sz="1200" kern="1200" dirty="0" err="1">
                <a:solidFill>
                  <a:schemeClr val="tx1"/>
                </a:solidFill>
                <a:effectLst/>
                <a:latin typeface="+mn-lt"/>
                <a:ea typeface="+mn-ea"/>
                <a:cs typeface="+mn-cs"/>
              </a:rPr>
              <a:t>SLs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obrigados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independentemente</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ofício</a:t>
            </a:r>
            <a:r>
              <a:rPr lang="es-ES" sz="1200" kern="1200" dirty="0">
                <a:solidFill>
                  <a:schemeClr val="tx1"/>
                </a:solidFill>
                <a:effectLst/>
                <a:latin typeface="+mn-lt"/>
                <a:ea typeface="+mn-ea"/>
                <a:cs typeface="+mn-cs"/>
              </a:rPr>
              <a:t>, a se afiliar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grande </a:t>
            </a:r>
            <a:r>
              <a:rPr lang="es-ES" sz="1200" kern="1200" dirty="0" err="1">
                <a:solidFill>
                  <a:schemeClr val="tx1"/>
                </a:solidFill>
                <a:effectLst/>
                <a:latin typeface="+mn-lt"/>
                <a:ea typeface="+mn-ea"/>
                <a:cs typeface="+mn-cs"/>
              </a:rPr>
              <a:t>mudança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estrutura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recebida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resistência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Nenhuma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a:t>
            </a:r>
            <a:r>
              <a:rPr lang="es-ES" sz="1200" kern="1200" dirty="0">
                <a:solidFill>
                  <a:schemeClr val="tx1"/>
                </a:solidFill>
                <a:effectLst/>
                <a:latin typeface="+mn-lt"/>
                <a:ea typeface="+mn-ea"/>
                <a:cs typeface="+mn-cs"/>
              </a:rPr>
              <a:t> é fácil e </a:t>
            </a:r>
            <a:r>
              <a:rPr lang="es-ES" sz="1200" kern="1200" dirty="0" err="1">
                <a:solidFill>
                  <a:schemeClr val="tx1"/>
                </a:solidFill>
                <a:effectLst/>
                <a:latin typeface="+mn-lt"/>
                <a:ea typeface="+mn-ea"/>
                <a:cs typeface="+mn-cs"/>
              </a:rPr>
              <a:t>esse</a:t>
            </a:r>
            <a:r>
              <a:rPr lang="es-ES" sz="1200" kern="1200" dirty="0">
                <a:solidFill>
                  <a:schemeClr val="tx1"/>
                </a:solidFill>
                <a:effectLst/>
                <a:latin typeface="+mn-lt"/>
                <a:ea typeface="+mn-ea"/>
                <a:cs typeface="+mn-cs"/>
              </a:rPr>
              <a:t> momento </a:t>
            </a:r>
            <a:r>
              <a:rPr lang="es-ES" sz="1200" kern="1200" dirty="0" err="1">
                <a:solidFill>
                  <a:schemeClr val="tx1"/>
                </a:solidFill>
                <a:effectLst/>
                <a:latin typeface="+mn-lt"/>
                <a:ea typeface="+mn-ea"/>
                <a:cs typeface="+mn-cs"/>
              </a:rPr>
              <a:t>visionário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fundamental para a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sobrevivência</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mudança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adaptativa para atender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necessidades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sindicalizada que </a:t>
            </a:r>
            <a:r>
              <a:rPr lang="es-ES" sz="1200" kern="1200" dirty="0" err="1">
                <a:solidFill>
                  <a:schemeClr val="tx1"/>
                </a:solidFill>
                <a:effectLst/>
                <a:latin typeface="+mn-lt"/>
                <a:ea typeface="+mn-ea"/>
                <a:cs typeface="+mn-cs"/>
              </a:rPr>
              <a:t>estava</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declínio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lançou</a:t>
            </a:r>
            <a:r>
              <a:rPr lang="es-ES" sz="1200" kern="1200" dirty="0">
                <a:solidFill>
                  <a:schemeClr val="tx1"/>
                </a:solidFill>
                <a:effectLst/>
                <a:latin typeface="+mn-lt"/>
                <a:ea typeface="+mn-ea"/>
                <a:cs typeface="+mn-cs"/>
              </a:rPr>
              <a:t> as bases do que o sindicato é </a:t>
            </a:r>
            <a:r>
              <a:rPr lang="es-ES" sz="1200" kern="1200" dirty="0" err="1">
                <a:solidFill>
                  <a:schemeClr val="tx1"/>
                </a:solidFill>
                <a:effectLst/>
                <a:latin typeface="+mn-lt"/>
                <a:ea typeface="+mn-ea"/>
                <a:cs typeface="+mn-cs"/>
              </a:rPr>
              <a:t>hoje</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Planos de </a:t>
            </a:r>
            <a:r>
              <a:rPr lang="es-ES" sz="1200" kern="1200" dirty="0" err="1">
                <a:solidFill>
                  <a:schemeClr val="tx1"/>
                </a:solidFill>
                <a:effectLst/>
                <a:latin typeface="+mn-lt"/>
                <a:ea typeface="+mn-ea"/>
                <a:cs typeface="+mn-cs"/>
              </a:rPr>
              <a:t>benefícios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acordos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foram</a:t>
            </a:r>
            <a:r>
              <a:rPr lang="es-ES" sz="1200" kern="1200" dirty="0">
                <a:solidFill>
                  <a:schemeClr val="tx1"/>
                </a:solidFill>
                <a:effectLst/>
                <a:latin typeface="+mn-lt"/>
                <a:ea typeface="+mn-ea"/>
                <a:cs typeface="+mn-cs"/>
              </a:rPr>
              <a:t> combinados em </a:t>
            </a:r>
            <a:r>
              <a:rPr lang="es-ES" sz="1200" kern="1200" dirty="0" err="1">
                <a:solidFill>
                  <a:schemeClr val="tx1"/>
                </a:solidFill>
                <a:effectLst/>
                <a:latin typeface="+mn-lt"/>
                <a:ea typeface="+mn-ea"/>
                <a:cs typeface="+mn-cs"/>
              </a:rPr>
              <a:t>nível</a:t>
            </a:r>
            <a:r>
              <a:rPr lang="es-ES" sz="1200" kern="1200" dirty="0">
                <a:solidFill>
                  <a:schemeClr val="tx1"/>
                </a:solidFill>
                <a:effectLst/>
                <a:latin typeface="+mn-lt"/>
                <a:ea typeface="+mn-ea"/>
                <a:cs typeface="+mn-cs"/>
              </a:rPr>
              <a:t> regional. A </a:t>
            </a:r>
            <a:r>
              <a:rPr lang="es-ES" sz="1200" kern="1200" dirty="0" err="1">
                <a:solidFill>
                  <a:schemeClr val="tx1"/>
                </a:solidFill>
                <a:effectLst/>
                <a:latin typeface="+mn-lt"/>
                <a:ea typeface="+mn-ea"/>
                <a:cs typeface="+mn-cs"/>
              </a:rPr>
              <a:t>fusão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ajudou</a:t>
            </a:r>
            <a:r>
              <a:rPr lang="es-ES" sz="1200" kern="1200" dirty="0">
                <a:solidFill>
                  <a:schemeClr val="tx1"/>
                </a:solidFill>
                <a:effectLst/>
                <a:latin typeface="+mn-lt"/>
                <a:ea typeface="+mn-ea"/>
                <a:cs typeface="+mn-cs"/>
              </a:rPr>
              <a:t> a criar recursos </a:t>
            </a:r>
            <a:r>
              <a:rPr lang="es-ES" sz="1200" kern="1200" dirty="0" err="1">
                <a:solidFill>
                  <a:schemeClr val="tx1"/>
                </a:solidFill>
                <a:effectLst/>
                <a:latin typeface="+mn-lt"/>
                <a:ea typeface="+mn-ea"/>
                <a:cs typeface="+mn-cs"/>
              </a:rPr>
              <a:t>monetários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maiores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estáveis</a:t>
            </a:r>
            <a:r>
              <a:rPr lang="es-ES" sz="1200" kern="1200" dirty="0">
                <a:solidFill>
                  <a:schemeClr val="tx1"/>
                </a:solidFill>
                <a:effectLst/>
                <a:latin typeface="+mn-lt"/>
                <a:ea typeface="+mn-ea"/>
                <a:cs typeface="+mn-cs"/>
              </a:rPr>
              <a:t>. Os sindicatos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afiliados </a:t>
            </a:r>
            <a:r>
              <a:rPr lang="es-ES" sz="1200" kern="1200" dirty="0" err="1">
                <a:solidFill>
                  <a:schemeClr val="tx1"/>
                </a:solidFill>
                <a:effectLst/>
                <a:latin typeface="+mn-lt"/>
                <a:ea typeface="+mn-ea"/>
                <a:cs typeface="+mn-cs"/>
              </a:rPr>
              <a:t>pagavam</a:t>
            </a:r>
            <a:r>
              <a:rPr lang="es-ES" sz="1200" kern="1200" dirty="0">
                <a:solidFill>
                  <a:schemeClr val="tx1"/>
                </a:solidFill>
                <a:effectLst/>
                <a:latin typeface="+mn-lt"/>
                <a:ea typeface="+mn-ea"/>
                <a:cs typeface="+mn-cs"/>
              </a:rPr>
              <a:t> imposto per </a:t>
            </a:r>
            <a:r>
              <a:rPr lang="es-ES" sz="1200" kern="1200" dirty="0" err="1">
                <a:solidFill>
                  <a:schemeClr val="tx1"/>
                </a:solidFill>
                <a:effectLst/>
                <a:latin typeface="+mn-lt"/>
                <a:ea typeface="+mn-ea"/>
                <a:cs typeface="+mn-cs"/>
              </a:rPr>
              <a:t>capita</a:t>
            </a:r>
            <a:r>
              <a:rPr lang="es-ES" sz="1200" kern="1200" dirty="0">
                <a:solidFill>
                  <a:schemeClr val="tx1"/>
                </a:solidFill>
                <a:effectLst/>
                <a:latin typeface="+mn-lt"/>
                <a:ea typeface="+mn-ea"/>
                <a:cs typeface="+mn-cs"/>
              </a:rPr>
              <a:t> integral e </a:t>
            </a:r>
            <a:r>
              <a:rPr lang="es-ES" sz="1200" kern="1200" dirty="0" err="1">
                <a:solidFill>
                  <a:schemeClr val="tx1"/>
                </a:solidFill>
                <a:effectLst/>
                <a:latin typeface="+mn-lt"/>
                <a:ea typeface="+mn-ea"/>
                <a:cs typeface="+mn-cs"/>
              </a:rPr>
              <a:t>participavam</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campanhas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Em troca, todos os sindicatos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afiliados </a:t>
            </a:r>
            <a:r>
              <a:rPr lang="es-ES" sz="1200" kern="1200" dirty="0" err="1">
                <a:solidFill>
                  <a:schemeClr val="tx1"/>
                </a:solidFill>
                <a:effectLst/>
                <a:latin typeface="+mn-lt"/>
                <a:ea typeface="+mn-ea"/>
                <a:cs typeface="+mn-cs"/>
              </a:rPr>
              <a:t>tinham</a:t>
            </a:r>
            <a:r>
              <a:rPr lang="es-ES" sz="1200" kern="1200" dirty="0">
                <a:solidFill>
                  <a:schemeClr val="tx1"/>
                </a:solidFill>
                <a:effectLst/>
                <a:latin typeface="+mn-lt"/>
                <a:ea typeface="+mn-ea"/>
                <a:cs typeface="+mn-cs"/>
              </a:rPr>
              <a:t> plenos </a:t>
            </a:r>
            <a:r>
              <a:rPr lang="es-ES" sz="1200" kern="1200" dirty="0" err="1">
                <a:solidFill>
                  <a:schemeClr val="tx1"/>
                </a:solidFill>
                <a:effectLst/>
                <a:latin typeface="+mn-lt"/>
                <a:ea typeface="+mn-ea"/>
                <a:cs typeface="+mn-cs"/>
              </a:rPr>
              <a:t>direitos</a:t>
            </a:r>
            <a:r>
              <a:rPr lang="es-ES" sz="1200" kern="1200" dirty="0">
                <a:solidFill>
                  <a:schemeClr val="tx1"/>
                </a:solidFill>
                <a:effectLst/>
                <a:latin typeface="+mn-lt"/>
                <a:ea typeface="+mn-ea"/>
                <a:cs typeface="+mn-cs"/>
              </a:rPr>
              <a:t> de voto e </a:t>
            </a:r>
            <a:r>
              <a:rPr lang="es-ES" sz="1200" kern="1200" dirty="0" err="1">
                <a:solidFill>
                  <a:schemeClr val="tx1"/>
                </a:solidFill>
                <a:effectLst/>
                <a:latin typeface="+mn-lt"/>
                <a:ea typeface="+mn-ea"/>
                <a:cs typeface="+mn-cs"/>
              </a:rPr>
              <a:t>direito</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receber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ajuda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 Os recursos de todos os sindicatos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foram</a:t>
            </a:r>
            <a:r>
              <a:rPr lang="es-ES" sz="1200" kern="1200" dirty="0">
                <a:solidFill>
                  <a:schemeClr val="tx1"/>
                </a:solidFill>
                <a:effectLst/>
                <a:latin typeface="+mn-lt"/>
                <a:ea typeface="+mn-ea"/>
                <a:cs typeface="+mn-cs"/>
              </a:rPr>
              <a:t> usados para fortalecer os </a:t>
            </a:r>
            <a:r>
              <a:rPr lang="es-ES" sz="1200" kern="1200" dirty="0" err="1">
                <a:solidFill>
                  <a:schemeClr val="tx1"/>
                </a:solidFill>
                <a:effectLst/>
                <a:latin typeface="+mn-lt"/>
                <a:ea typeface="+mn-ea"/>
                <a:cs typeface="+mn-cs"/>
              </a:rPr>
              <a:t>acordos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proteger a </a:t>
            </a:r>
            <a:r>
              <a:rPr lang="es-ES" sz="1200" kern="1200" dirty="0" err="1">
                <a:solidFill>
                  <a:schemeClr val="tx1"/>
                </a:solidFill>
                <a:effectLst/>
                <a:latin typeface="+mn-lt"/>
                <a:ea typeface="+mn-ea"/>
                <a:cs typeface="+mn-cs"/>
              </a:rPr>
              <a:t>jurisdição</a:t>
            </a:r>
            <a:r>
              <a:rPr lang="es-ES" sz="1200" kern="1200" dirty="0">
                <a:solidFill>
                  <a:schemeClr val="tx1"/>
                </a:solidFill>
                <a:effectLst/>
                <a:latin typeface="+mn-lt"/>
                <a:ea typeface="+mn-ea"/>
                <a:cs typeface="+mn-cs"/>
              </a:rPr>
              <a:t> e organizar o </a:t>
            </a:r>
            <a:r>
              <a:rPr lang="es-ES" sz="1200" kern="1200" dirty="0" err="1">
                <a:solidFill>
                  <a:schemeClr val="tx1"/>
                </a:solidFill>
                <a:effectLst/>
                <a:latin typeface="+mn-lt"/>
                <a:ea typeface="+mn-ea"/>
                <a:cs typeface="+mn-cs"/>
              </a:rPr>
              <a:t>setor</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Todos os recursos e áreas de </a:t>
            </a:r>
            <a:r>
              <a:rPr lang="es-ES" sz="1200" kern="1200" dirty="0" err="1">
                <a:solidFill>
                  <a:schemeClr val="tx1"/>
                </a:solidFill>
                <a:effectLst/>
                <a:latin typeface="+mn-lt"/>
                <a:ea typeface="+mn-ea"/>
                <a:cs typeface="+mn-cs"/>
              </a:rPr>
              <a:t>atuação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foram</a:t>
            </a:r>
            <a:r>
              <a:rPr lang="es-ES" sz="1200" kern="1200" dirty="0">
                <a:solidFill>
                  <a:schemeClr val="tx1"/>
                </a:solidFill>
                <a:effectLst/>
                <a:latin typeface="+mn-lt"/>
                <a:ea typeface="+mn-ea"/>
                <a:cs typeface="+mn-cs"/>
              </a:rPr>
              <a:t> consolidados </a:t>
            </a:r>
            <a:r>
              <a:rPr lang="es-ES" sz="1200" kern="1200" dirty="0" err="1">
                <a:solidFill>
                  <a:schemeClr val="tx1"/>
                </a:solidFill>
                <a:effectLst/>
                <a:latin typeface="+mn-lt"/>
                <a:ea typeface="+mn-ea"/>
                <a:cs typeface="+mn-cs"/>
              </a:rPr>
              <a:t>sob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mesma </a:t>
            </a:r>
            <a:r>
              <a:rPr lang="es-ES" sz="1200" kern="1200" dirty="0" err="1">
                <a:solidFill>
                  <a:schemeClr val="tx1"/>
                </a:solidFill>
                <a:effectLst/>
                <a:latin typeface="+mn-lt"/>
                <a:ea typeface="+mn-ea"/>
                <a:cs typeface="+mn-cs"/>
              </a:rPr>
              <a:t>bandeira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a:t>
            </a:r>
            <a:r>
              <a:rPr lang="es-ES" sz="1200" kern="1200" dirty="0" err="1">
                <a:solidFill>
                  <a:schemeClr val="tx1"/>
                </a:solidFill>
                <a:effectLst/>
                <a:latin typeface="+mn-lt"/>
                <a:ea typeface="+mn-ea"/>
                <a:cs typeface="+mn-cs"/>
              </a:rPr>
              <a:t>qual</a:t>
            </a:r>
            <a:r>
              <a:rPr lang="es-ES" sz="1200" kern="1200" dirty="0">
                <a:solidFill>
                  <a:schemeClr val="tx1"/>
                </a:solidFill>
                <a:effectLst/>
                <a:latin typeface="+mn-lt"/>
                <a:ea typeface="+mn-ea"/>
                <a:cs typeface="+mn-cs"/>
              </a:rPr>
              <a:t> é a </a:t>
            </a:r>
            <a:r>
              <a:rPr lang="es-ES" sz="1200" kern="1200" dirty="0" err="1">
                <a:solidFill>
                  <a:schemeClr val="tx1"/>
                </a:solidFill>
                <a:effectLst/>
                <a:latin typeface="+mn-lt"/>
                <a:ea typeface="+mn-ea"/>
                <a:cs typeface="+mn-cs"/>
              </a:rPr>
              <a:t>função</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Acordos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(ACT)? Eles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documentos </a:t>
            </a:r>
            <a:r>
              <a:rPr lang="es-ES" sz="1200" kern="1200" dirty="0" err="1">
                <a:solidFill>
                  <a:schemeClr val="tx1"/>
                </a:solidFill>
                <a:effectLst/>
                <a:latin typeface="+mn-lt"/>
                <a:ea typeface="+mn-ea"/>
                <a:cs typeface="+mn-cs"/>
              </a:rPr>
              <a:t>adaptáveis</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descrevem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poder e </a:t>
            </a:r>
            <a:r>
              <a:rPr lang="es-ES" sz="1200" kern="1200" dirty="0" err="1">
                <a:solidFill>
                  <a:schemeClr val="tx1"/>
                </a:solidFill>
                <a:effectLst/>
                <a:latin typeface="+mn-lt"/>
                <a:ea typeface="+mn-ea"/>
                <a:cs typeface="+mn-cs"/>
              </a:rPr>
              <a:t>estabelecem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base para </a:t>
            </a:r>
            <a:r>
              <a:rPr lang="es-ES" sz="1200" kern="1200" dirty="0" err="1">
                <a:solidFill>
                  <a:schemeClr val="tx1"/>
                </a:solidFill>
                <a:effectLst/>
                <a:latin typeface="+mn-lt"/>
                <a:ea typeface="+mn-ea"/>
                <a:cs typeface="+mn-cs"/>
              </a:rPr>
              <a:t>salários</a:t>
            </a:r>
            <a:r>
              <a:rPr lang="es-ES" sz="1200" kern="1200" dirty="0">
                <a:solidFill>
                  <a:schemeClr val="tx1"/>
                </a:solidFill>
                <a:effectLst/>
                <a:latin typeface="+mn-lt"/>
                <a:ea typeface="+mn-ea"/>
                <a:cs typeface="+mn-cs"/>
              </a:rPr>
              <a:t> justos, </a:t>
            </a:r>
            <a:r>
              <a:rPr lang="es-ES" sz="1200" kern="1200" dirty="0" err="1">
                <a:solidFill>
                  <a:schemeClr val="tx1"/>
                </a:solidFill>
                <a:effectLst/>
                <a:latin typeface="+mn-lt"/>
                <a:ea typeface="+mn-ea"/>
                <a:cs typeface="+mn-cs"/>
              </a:rPr>
              <a:t>condições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seguras, </a:t>
            </a:r>
            <a:r>
              <a:rPr lang="es-ES" sz="1200" kern="1200" dirty="0" err="1">
                <a:solidFill>
                  <a:schemeClr val="tx1"/>
                </a:solidFill>
                <a:effectLst/>
                <a:latin typeface="+mn-lt"/>
                <a:ea typeface="+mn-ea"/>
                <a:cs typeface="+mn-cs"/>
              </a:rPr>
              <a:t>benefícios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dignidade</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REFLITA sobre o que conquistamos em </a:t>
            </a:r>
            <a:r>
              <a:rPr lang="es-ES" sz="1200" kern="1200" dirty="0" err="1">
                <a:solidFill>
                  <a:schemeClr val="tx1"/>
                </a:solidFill>
                <a:effectLst/>
                <a:latin typeface="+mn-lt"/>
                <a:ea typeface="+mn-ea"/>
                <a:cs typeface="+mn-cs"/>
              </a:rPr>
              <a:t>negociações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devido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que desenvolvemos em campo.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"Este momento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fundamental por ser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momento no </a:t>
            </a:r>
            <a:r>
              <a:rPr lang="es-ES" sz="1200" kern="1200" dirty="0" err="1">
                <a:solidFill>
                  <a:schemeClr val="tx1"/>
                </a:solidFill>
                <a:effectLst/>
                <a:latin typeface="+mn-lt"/>
                <a:ea typeface="+mn-ea"/>
                <a:cs typeface="+mn-cs"/>
              </a:rPr>
              <a:t>qual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líderes </a:t>
            </a:r>
            <a:r>
              <a:rPr lang="es-ES" sz="1200" kern="1200" dirty="0" err="1">
                <a:solidFill>
                  <a:schemeClr val="tx1"/>
                </a:solidFill>
                <a:effectLst/>
                <a:latin typeface="+mn-lt"/>
                <a:ea typeface="+mn-ea"/>
                <a:cs typeface="+mn-cs"/>
              </a:rPr>
              <a:t>decidiram</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tínhamos</a:t>
            </a:r>
            <a:r>
              <a:rPr lang="es-ES" sz="1200" kern="1200" dirty="0">
                <a:solidFill>
                  <a:schemeClr val="tx1"/>
                </a:solidFill>
                <a:effectLst/>
                <a:latin typeface="+mn-lt"/>
                <a:ea typeface="+mn-ea"/>
                <a:cs typeface="+mn-cs"/>
              </a:rPr>
              <a:t> que mudar para </a:t>
            </a:r>
            <a:r>
              <a:rPr lang="es-ES" sz="1200" kern="1200" dirty="0" err="1">
                <a:solidFill>
                  <a:schemeClr val="tx1"/>
                </a:solidFill>
                <a:effectLst/>
                <a:latin typeface="+mn-lt"/>
                <a:ea typeface="+mn-ea"/>
                <a:cs typeface="+mn-cs"/>
              </a:rPr>
              <a:t>sobreviver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Enquanto</a:t>
            </a:r>
            <a:r>
              <a:rPr lang="es-ES" sz="1200" kern="1200" dirty="0">
                <a:solidFill>
                  <a:schemeClr val="tx1"/>
                </a:solidFill>
                <a:effectLst/>
                <a:latin typeface="+mn-lt"/>
                <a:ea typeface="+mn-ea"/>
                <a:cs typeface="+mn-cs"/>
              </a:rPr>
              <a:t> o capital organizado nos </a:t>
            </a:r>
            <a:r>
              <a:rPr lang="es-ES" sz="1200" kern="1200" dirty="0" err="1">
                <a:solidFill>
                  <a:schemeClr val="tx1"/>
                </a:solidFill>
                <a:effectLst/>
                <a:latin typeface="+mn-lt"/>
                <a:ea typeface="+mn-ea"/>
                <a:cs typeface="+mn-cs"/>
              </a:rPr>
              <a:t>perseguia</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tentava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enfraquecer</a:t>
            </a:r>
            <a:r>
              <a:rPr lang="es-ES" sz="1200" kern="1200" dirty="0">
                <a:solidFill>
                  <a:schemeClr val="tx1"/>
                </a:solidFill>
                <a:effectLst/>
                <a:latin typeface="+mn-lt"/>
                <a:ea typeface="+mn-ea"/>
                <a:cs typeface="+mn-cs"/>
              </a:rPr>
              <a:t> os sindicatos, </a:t>
            </a:r>
            <a:r>
              <a:rPr lang="es-ES" sz="1200" kern="1200" dirty="0" err="1">
                <a:solidFill>
                  <a:schemeClr val="tx1"/>
                </a:solidFill>
                <a:effectLst/>
                <a:latin typeface="+mn-lt"/>
                <a:ea typeface="+mn-ea"/>
                <a:cs typeface="+mn-cs"/>
              </a:rPr>
              <a:t>fizemos</a:t>
            </a:r>
            <a:r>
              <a:rPr lang="es-ES" sz="1200" kern="1200" dirty="0">
                <a:solidFill>
                  <a:schemeClr val="tx1"/>
                </a:solidFill>
                <a:effectLst/>
                <a:latin typeface="+mn-lt"/>
                <a:ea typeface="+mn-ea"/>
                <a:cs typeface="+mn-cs"/>
              </a:rPr>
              <a:t> a difícil </a:t>
            </a:r>
            <a:r>
              <a:rPr lang="es-ES" sz="1200" kern="1200" dirty="0" err="1">
                <a:solidFill>
                  <a:schemeClr val="tx1"/>
                </a:solidFill>
                <a:effectLst/>
                <a:latin typeface="+mn-lt"/>
                <a:ea typeface="+mn-ea"/>
                <a:cs typeface="+mn-cs"/>
              </a:rPr>
              <a:t>escolha</a:t>
            </a:r>
            <a:r>
              <a:rPr lang="es-ES" sz="1200" kern="1200" dirty="0">
                <a:solidFill>
                  <a:schemeClr val="tx1"/>
                </a:solidFill>
                <a:effectLst/>
                <a:latin typeface="+mn-lt"/>
                <a:ea typeface="+mn-ea"/>
                <a:cs typeface="+mn-cs"/>
              </a:rPr>
              <a:t> de mudar para que </a:t>
            </a:r>
            <a:r>
              <a:rPr lang="es-ES" sz="1200" kern="1200" dirty="0" err="1">
                <a:solidFill>
                  <a:schemeClr val="tx1"/>
                </a:solidFill>
                <a:effectLst/>
                <a:latin typeface="+mn-lt"/>
                <a:ea typeface="+mn-ea"/>
                <a:cs typeface="+mn-cs"/>
              </a:rPr>
              <a:t>tivéssemos</a:t>
            </a:r>
            <a:r>
              <a:rPr lang="es-ES" sz="1200" kern="1200" dirty="0">
                <a:solidFill>
                  <a:schemeClr val="tx1"/>
                </a:solidFill>
                <a:effectLst/>
                <a:latin typeface="+mn-lt"/>
                <a:ea typeface="+mn-ea"/>
                <a:cs typeface="+mn-cs"/>
              </a:rPr>
              <a:t> os recursos para revidar".</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DECLARE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espírito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mudança</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crescimento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persistiu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convenções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seguintes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fizemos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outras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importantes em </a:t>
            </a:r>
            <a:r>
              <a:rPr lang="es-ES" sz="1200" kern="1200" dirty="0" err="1">
                <a:solidFill>
                  <a:schemeClr val="tx1"/>
                </a:solidFill>
                <a:effectLst/>
                <a:latin typeface="+mn-lt"/>
                <a:ea typeface="+mn-ea"/>
                <a:cs typeface="+mn-cs"/>
              </a:rPr>
              <a:t>relação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E </a:t>
            </a:r>
            <a:r>
              <a:rPr lang="es-ES" sz="1200" kern="1200" dirty="0" err="1">
                <a:solidFill>
                  <a:schemeClr val="tx1"/>
                </a:solidFill>
                <a:effectLst/>
                <a:latin typeface="+mn-lt"/>
                <a:ea typeface="+mn-ea"/>
                <a:cs typeface="+mn-cs"/>
              </a:rPr>
              <a:t>essas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têm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impacto </a:t>
            </a:r>
            <a:r>
              <a:rPr lang="es-ES" sz="1200" kern="1200" dirty="0" err="1">
                <a:solidFill>
                  <a:schemeClr val="tx1"/>
                </a:solidFill>
                <a:effectLst/>
                <a:latin typeface="+mn-lt"/>
                <a:ea typeface="+mn-ea"/>
                <a:cs typeface="+mn-cs"/>
              </a:rPr>
              <a:t>direto</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salários</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Mudamos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nome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costumava</a:t>
            </a:r>
            <a:r>
              <a:rPr lang="es-ES" sz="1200" kern="1200" dirty="0">
                <a:solidFill>
                  <a:schemeClr val="tx1"/>
                </a:solidFill>
                <a:effectLst/>
                <a:latin typeface="+mn-lt"/>
                <a:ea typeface="+mn-ea"/>
                <a:cs typeface="+mn-cs"/>
              </a:rPr>
              <a:t> se chamar </a:t>
            </a:r>
            <a:r>
              <a:rPr lang="es-ES" sz="1200" kern="1200" dirty="0" err="1">
                <a:solidFill>
                  <a:schemeClr val="tx1"/>
                </a:solidFill>
                <a:effectLst/>
                <a:latin typeface="+mn-lt"/>
                <a:ea typeface="+mn-ea"/>
                <a:cs typeface="+mn-cs"/>
              </a:rPr>
              <a:t>Irmandade</a:t>
            </a:r>
            <a:r>
              <a:rPr lang="es-ES" sz="1200" kern="1200" dirty="0">
                <a:solidFill>
                  <a:schemeClr val="tx1"/>
                </a:solidFill>
                <a:effectLst/>
                <a:latin typeface="+mn-lt"/>
                <a:ea typeface="+mn-ea"/>
                <a:cs typeface="+mn-cs"/>
              </a:rPr>
              <a:t> Internacional.  Mas </a:t>
            </a:r>
            <a:r>
              <a:rPr lang="es-ES" sz="1200" kern="1200" dirty="0" err="1">
                <a:solidFill>
                  <a:schemeClr val="tx1"/>
                </a:solidFill>
                <a:effectLst/>
                <a:latin typeface="+mn-lt"/>
                <a:ea typeface="+mn-ea"/>
                <a:cs typeface="+mn-cs"/>
              </a:rPr>
              <a:t>nós</a:t>
            </a:r>
            <a:r>
              <a:rPr lang="es-ES" sz="1200" kern="1200" dirty="0">
                <a:solidFill>
                  <a:schemeClr val="tx1"/>
                </a:solidFill>
                <a:effectLst/>
                <a:latin typeface="+mn-lt"/>
                <a:ea typeface="+mn-ea"/>
                <a:cs typeface="+mn-cs"/>
              </a:rPr>
              <a:t> somos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do que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orgulho</a:t>
            </a:r>
            <a:r>
              <a:rPr lang="es-ES" sz="1200" kern="1200" dirty="0">
                <a:solidFill>
                  <a:schemeClr val="tx1"/>
                </a:solidFill>
                <a:effectLst/>
                <a:latin typeface="+mn-lt"/>
                <a:ea typeface="+mn-ea"/>
                <a:cs typeface="+mn-cs"/>
              </a:rPr>
              <a:t> de ter </a:t>
            </a:r>
            <a:r>
              <a:rPr lang="es-ES" sz="1200" kern="1200" dirty="0" err="1">
                <a:solidFill>
                  <a:schemeClr val="tx1"/>
                </a:solidFill>
                <a:effectLst/>
                <a:latin typeface="+mn-lt"/>
                <a:ea typeface="+mn-ea"/>
                <a:cs typeface="+mn-cs"/>
              </a:rPr>
              <a:t>muitas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mulheres</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Por </a:t>
            </a:r>
            <a:r>
              <a:rPr lang="en-CA" sz="1200" kern="1200" dirty="0" err="1">
                <a:solidFill>
                  <a:schemeClr val="tx1"/>
                </a:solidFill>
                <a:effectLst/>
                <a:latin typeface="+mn-lt"/>
                <a:ea typeface="+mn-ea"/>
                <a:cs typeface="+mn-cs"/>
              </a:rPr>
              <a:t>esse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motivo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mudamos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nosso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nome</a:t>
            </a:r>
            <a:r>
              <a:rPr lang="en-CA" sz="1200" kern="1200" dirty="0">
                <a:solidFill>
                  <a:schemeClr val="tx1"/>
                </a:solidFill>
                <a:effectLst/>
                <a:latin typeface="+mn-lt"/>
                <a:ea typeface="+mn-ea"/>
                <a:cs typeface="+mn-cs"/>
              </a:rPr>
              <a:t> para </a:t>
            </a:r>
            <a:r>
              <a:rPr lang="en-CA" sz="1200" kern="1200" dirty="0" err="1">
                <a:solidFill>
                  <a:schemeClr val="tx1"/>
                </a:solidFill>
                <a:effectLst/>
                <a:latin typeface="+mn-lt"/>
                <a:ea typeface="+mn-ea"/>
                <a:cs typeface="+mn-cs"/>
              </a:rPr>
              <a:t>demonstrar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isso</a:t>
            </a:r>
            <a:r>
              <a:rPr lang="en-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Mudamos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logotipo para marcar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união</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Os símbolos </a:t>
            </a:r>
            <a:r>
              <a:rPr lang="es-ES" sz="1200" kern="1200" dirty="0" err="1">
                <a:solidFill>
                  <a:schemeClr val="tx1"/>
                </a:solidFill>
                <a:effectLst/>
                <a:latin typeface="+mn-lt"/>
                <a:ea typeface="+mn-ea"/>
                <a:cs typeface="+mn-cs"/>
              </a:rPr>
              <a:t>têm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importância</a:t>
            </a:r>
            <a:r>
              <a:rPr lang="es-ES" sz="1200" kern="1200" dirty="0">
                <a:solidFill>
                  <a:schemeClr val="tx1"/>
                </a:solidFill>
                <a:effectLst/>
                <a:latin typeface="+mn-lt"/>
                <a:ea typeface="+mn-ea"/>
                <a:cs typeface="+mn-cs"/>
              </a:rPr>
              <a:t>. Antes, se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entrasse</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salão</a:t>
            </a:r>
            <a:r>
              <a:rPr lang="es-ES" sz="1200" kern="1200" dirty="0">
                <a:solidFill>
                  <a:schemeClr val="tx1"/>
                </a:solidFill>
                <a:effectLst/>
                <a:latin typeface="+mn-lt"/>
                <a:ea typeface="+mn-ea"/>
                <a:cs typeface="+mn-cs"/>
              </a:rPr>
              <a:t> sindical, </a:t>
            </a:r>
            <a:r>
              <a:rPr lang="es-ES" sz="1200" kern="1200" dirty="0" err="1">
                <a:solidFill>
                  <a:schemeClr val="tx1"/>
                </a:solidFill>
                <a:effectLst/>
                <a:latin typeface="+mn-lt"/>
                <a:ea typeface="+mn-ea"/>
                <a:cs typeface="+mn-cs"/>
              </a:rPr>
              <a:t>veria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símbolo que </a:t>
            </a:r>
            <a:r>
              <a:rPr lang="es-ES" sz="1200" kern="1200" dirty="0" err="1">
                <a:solidFill>
                  <a:schemeClr val="tx1"/>
                </a:solidFill>
                <a:effectLst/>
                <a:latin typeface="+mn-lt"/>
                <a:ea typeface="+mn-ea"/>
                <a:cs typeface="+mn-cs"/>
              </a:rPr>
              <a:t>mencionava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somente</a:t>
            </a:r>
            <a:r>
              <a:rPr lang="es-ES" sz="1200" kern="1200" dirty="0">
                <a:solidFill>
                  <a:schemeClr val="tx1"/>
                </a:solidFill>
                <a:effectLst/>
                <a:latin typeface="+mn-lt"/>
                <a:ea typeface="+mn-ea"/>
                <a:cs typeface="+mn-cs"/>
              </a:rPr>
              <a:t> pintores. Como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acham</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fazia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vidraceiros</a:t>
            </a:r>
            <a:r>
              <a:rPr lang="es-ES" sz="1200" kern="1200" dirty="0">
                <a:solidFill>
                  <a:schemeClr val="tx1"/>
                </a:solidFill>
                <a:effectLst/>
                <a:latin typeface="+mn-lt"/>
                <a:ea typeface="+mn-ea"/>
                <a:cs typeface="+mn-cs"/>
              </a:rPr>
              <a:t> ou </a:t>
            </a:r>
            <a:r>
              <a:rPr lang="es-ES" sz="1200" kern="1200" dirty="0" err="1">
                <a:solidFill>
                  <a:schemeClr val="tx1"/>
                </a:solidFill>
                <a:effectLst/>
                <a:latin typeface="+mn-lt"/>
                <a:ea typeface="+mn-ea"/>
                <a:cs typeface="+mn-cs"/>
              </a:rPr>
              <a:t>profissionais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acabamento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drywall</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sentirem</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do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unido significa que estamos lado a lado </a:t>
            </a:r>
            <a:r>
              <a:rPr lang="es-ES" sz="1200" kern="1200" dirty="0" err="1">
                <a:solidFill>
                  <a:schemeClr val="tx1"/>
                </a:solidFill>
                <a:effectLst/>
                <a:latin typeface="+mn-lt"/>
                <a:ea typeface="+mn-ea"/>
                <a:cs typeface="+mn-cs"/>
              </a:rPr>
              <a:t>uns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outros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independentemente</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ofício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independentemente</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gênero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 por </a:t>
            </a:r>
            <a:r>
              <a:rPr lang="es-ES" sz="1200" kern="1200" dirty="0" err="1">
                <a:solidFill>
                  <a:schemeClr val="tx1"/>
                </a:solidFill>
                <a:effectLst/>
                <a:latin typeface="+mn-lt"/>
                <a:ea typeface="+mn-ea"/>
                <a:cs typeface="+mn-cs"/>
              </a:rPr>
              <a:t>fim</a:t>
            </a:r>
            <a:r>
              <a:rPr lang="es-ES" sz="1200" kern="1200" dirty="0">
                <a:solidFill>
                  <a:schemeClr val="tx1"/>
                </a:solidFill>
                <a:effectLst/>
                <a:latin typeface="+mn-lt"/>
                <a:ea typeface="+mn-ea"/>
                <a:cs typeface="+mn-cs"/>
              </a:rPr>
              <a:t>, criamos fundos de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ajudar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conselhos</a:t>
            </a:r>
            <a:r>
              <a:rPr lang="es-ES" sz="1200" kern="1200" dirty="0">
                <a:solidFill>
                  <a:schemeClr val="tx1"/>
                </a:solidFill>
                <a:effectLst/>
                <a:latin typeface="+mn-lt"/>
                <a:ea typeface="+mn-ea"/>
                <a:cs typeface="+mn-cs"/>
              </a:rPr>
              <a:t> a organizar </a:t>
            </a:r>
            <a:r>
              <a:rPr lang="es-ES" sz="1200" kern="1200" dirty="0" err="1">
                <a:solidFill>
                  <a:schemeClr val="tx1"/>
                </a:solidFill>
                <a:effectLst/>
                <a:latin typeface="+mn-lt"/>
                <a:ea typeface="+mn-ea"/>
                <a:cs typeface="+mn-cs"/>
              </a:rPr>
              <a:t>novos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Considere a </a:t>
            </a:r>
            <a:r>
              <a:rPr lang="es-ES" sz="1200" kern="1200" dirty="0" err="1">
                <a:solidFill>
                  <a:schemeClr val="tx1"/>
                </a:solidFill>
                <a:effectLst/>
                <a:latin typeface="+mn-lt"/>
                <a:ea typeface="+mn-ea"/>
                <a:cs typeface="+mn-cs"/>
              </a:rPr>
              <a:t>participação</a:t>
            </a:r>
            <a:r>
              <a:rPr lang="es-ES" sz="1200" kern="1200" dirty="0">
                <a:solidFill>
                  <a:schemeClr val="tx1"/>
                </a:solidFill>
                <a:effectLst/>
                <a:latin typeface="+mn-lt"/>
                <a:ea typeface="+mn-ea"/>
                <a:cs typeface="+mn-cs"/>
              </a:rPr>
              <a:t> de mercado que </a:t>
            </a:r>
            <a:r>
              <a:rPr lang="es-ES" sz="1200" kern="1200" dirty="0" err="1">
                <a:solidFill>
                  <a:schemeClr val="tx1"/>
                </a:solidFill>
                <a:effectLst/>
                <a:latin typeface="+mn-lt"/>
                <a:ea typeface="+mn-ea"/>
                <a:cs typeface="+mn-cs"/>
              </a:rPr>
              <a:t>tínhamos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década de 1940.  </a:t>
            </a:r>
            <a:r>
              <a:rPr lang="en-CA" sz="1200" kern="1200" dirty="0">
                <a:solidFill>
                  <a:schemeClr val="tx1"/>
                </a:solidFill>
                <a:effectLst/>
                <a:latin typeface="+mn-lt"/>
                <a:ea typeface="+mn-ea"/>
                <a:cs typeface="+mn-cs"/>
              </a:rPr>
              <a:t>Uma </a:t>
            </a:r>
            <a:r>
              <a:rPr lang="en-CA" sz="1200" kern="1200" dirty="0" err="1">
                <a:solidFill>
                  <a:schemeClr val="tx1"/>
                </a:solidFill>
                <a:effectLst/>
                <a:latin typeface="+mn-lt"/>
                <a:ea typeface="+mn-ea"/>
                <a:cs typeface="+mn-cs"/>
              </a:rPr>
              <a:t>participação</a:t>
            </a:r>
            <a:r>
              <a:rPr lang="en-CA" sz="1200" kern="1200" dirty="0">
                <a:solidFill>
                  <a:schemeClr val="tx1"/>
                </a:solidFill>
                <a:effectLst/>
                <a:latin typeface="+mn-lt"/>
                <a:ea typeface="+mn-ea"/>
                <a:cs typeface="+mn-cs"/>
              </a:rPr>
              <a:t> de mercado </a:t>
            </a:r>
            <a:r>
              <a:rPr lang="en-CA" sz="1200" kern="1200" dirty="0" err="1">
                <a:solidFill>
                  <a:schemeClr val="tx1"/>
                </a:solidFill>
                <a:effectLst/>
                <a:latin typeface="+mn-lt"/>
                <a:ea typeface="+mn-ea"/>
                <a:cs typeface="+mn-cs"/>
              </a:rPr>
              <a:t>maior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significa</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mais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poder</a:t>
            </a:r>
            <a:r>
              <a:rPr lang="en-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vezes</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dizem</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entendem</a:t>
            </a:r>
            <a:r>
              <a:rPr lang="es-ES" sz="1200" kern="1200" dirty="0">
                <a:solidFill>
                  <a:schemeClr val="tx1"/>
                </a:solidFill>
                <a:effectLst/>
                <a:latin typeface="+mn-lt"/>
                <a:ea typeface="+mn-ea"/>
                <a:cs typeface="+mn-cs"/>
              </a:rPr>
              <a:t> por que gastamos tantos recursos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Mas o que sabemos é o </a:t>
            </a:r>
            <a:r>
              <a:rPr lang="es-ES" sz="1200" kern="1200" dirty="0" err="1">
                <a:solidFill>
                  <a:schemeClr val="tx1"/>
                </a:solidFill>
                <a:effectLst/>
                <a:latin typeface="+mn-lt"/>
                <a:ea typeface="+mn-ea"/>
                <a:cs typeface="+mn-cs"/>
              </a:rPr>
              <a:t>seguinte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leva a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poder, o que resulta em contratos </a:t>
            </a:r>
            <a:r>
              <a:rPr lang="es-ES" sz="1200" kern="1200" dirty="0" err="1">
                <a:solidFill>
                  <a:schemeClr val="tx1"/>
                </a:solidFill>
                <a:effectLst/>
                <a:latin typeface="+mn-lt"/>
                <a:ea typeface="+mn-ea"/>
                <a:cs typeface="+mn-cs"/>
              </a:rPr>
              <a:t>melhores</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INFORME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 </a:t>
            </a:r>
            <a:r>
              <a:rPr lang="es-ES" sz="1200" kern="1200" dirty="0" err="1">
                <a:solidFill>
                  <a:schemeClr val="tx1"/>
                </a:solidFill>
                <a:effectLst/>
                <a:latin typeface="+mn-lt"/>
                <a:ea typeface="+mn-ea"/>
                <a:cs typeface="+mn-cs"/>
              </a:rPr>
              <a:t>passamos</a:t>
            </a:r>
            <a:r>
              <a:rPr lang="es-ES" sz="1200" kern="1200" dirty="0">
                <a:solidFill>
                  <a:schemeClr val="tx1"/>
                </a:solidFill>
                <a:effectLst/>
                <a:latin typeface="+mn-lt"/>
                <a:ea typeface="+mn-ea"/>
                <a:cs typeface="+mn-cs"/>
              </a:rPr>
              <a:t> a nos </a:t>
            </a:r>
            <a:r>
              <a:rPr lang="es-ES" sz="1200" kern="1200" dirty="0" err="1">
                <a:solidFill>
                  <a:schemeClr val="tx1"/>
                </a:solidFill>
                <a:effectLst/>
                <a:latin typeface="+mn-lt"/>
                <a:ea typeface="+mn-ea"/>
                <a:cs typeface="+mn-cs"/>
              </a:rPr>
              <a:t>estruturar</a:t>
            </a:r>
            <a:r>
              <a:rPr lang="es-ES" sz="1200" kern="1200" dirty="0">
                <a:solidFill>
                  <a:schemeClr val="tx1"/>
                </a:solidFill>
                <a:effectLst/>
                <a:latin typeface="+mn-lt"/>
                <a:ea typeface="+mn-ea"/>
                <a:cs typeface="+mn-cs"/>
              </a:rPr>
              <a:t> em departamentos.  Damos </a:t>
            </a:r>
            <a:r>
              <a:rPr lang="es-ES" sz="1200" kern="1200" dirty="0" err="1">
                <a:solidFill>
                  <a:schemeClr val="tx1"/>
                </a:solidFill>
                <a:effectLst/>
                <a:latin typeface="+mn-lt"/>
                <a:ea typeface="+mn-ea"/>
                <a:cs typeface="+mn-cs"/>
              </a:rPr>
              <a:t>fim</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estrutura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isolada</a:t>
            </a:r>
            <a:r>
              <a:rPr lang="es-ES" sz="1200" kern="1200" dirty="0">
                <a:solidFill>
                  <a:schemeClr val="tx1"/>
                </a:solidFill>
                <a:effectLst/>
                <a:latin typeface="+mn-lt"/>
                <a:ea typeface="+mn-ea"/>
                <a:cs typeface="+mn-cs"/>
              </a:rPr>
              <a:t>, em que todos </a:t>
            </a:r>
            <a:r>
              <a:rPr lang="es-ES" sz="1200" kern="1200" dirty="0" err="1">
                <a:solidFill>
                  <a:schemeClr val="tx1"/>
                </a:solidFill>
                <a:effectLst/>
                <a:latin typeface="+mn-lt"/>
                <a:ea typeface="+mn-ea"/>
                <a:cs typeface="+mn-cs"/>
              </a:rPr>
              <a:t>operavam</a:t>
            </a:r>
            <a:r>
              <a:rPr lang="es-ES" sz="1200" kern="1200" dirty="0">
                <a:solidFill>
                  <a:schemeClr val="tx1"/>
                </a:solidFill>
                <a:effectLst/>
                <a:latin typeface="+mn-lt"/>
                <a:ea typeface="+mn-ea"/>
                <a:cs typeface="+mn-cs"/>
              </a:rPr>
              <a:t> como agentes independentes.  </a:t>
            </a:r>
            <a:r>
              <a:rPr lang="es-ES" sz="1200" kern="1200" dirty="0" err="1">
                <a:solidFill>
                  <a:schemeClr val="tx1"/>
                </a:solidFill>
                <a:effectLst/>
                <a:latin typeface="+mn-lt"/>
                <a:ea typeface="+mn-ea"/>
                <a:cs typeface="+mn-cs"/>
              </a:rPr>
              <a:t>Estabelecemos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Diretores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Serviço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Assuntos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Governamentais</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operam</a:t>
            </a:r>
            <a:r>
              <a:rPr lang="es-ES" sz="1200" kern="1200" dirty="0">
                <a:solidFill>
                  <a:schemeClr val="tx1"/>
                </a:solidFill>
                <a:effectLst/>
                <a:latin typeface="+mn-lt"/>
                <a:ea typeface="+mn-ea"/>
                <a:cs typeface="+mn-cs"/>
              </a:rPr>
              <a:t> em tempo integral.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quatro</a:t>
            </a:r>
            <a:r>
              <a:rPr lang="es-ES" sz="1200" kern="1200" dirty="0">
                <a:solidFill>
                  <a:schemeClr val="tx1"/>
                </a:solidFill>
                <a:effectLst/>
                <a:latin typeface="+mn-lt"/>
                <a:ea typeface="+mn-ea"/>
                <a:cs typeface="+mn-cs"/>
              </a:rPr>
              <a:t> pilares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necessários</a:t>
            </a:r>
            <a:r>
              <a:rPr lang="es-ES" sz="1200" kern="1200" dirty="0">
                <a:solidFill>
                  <a:schemeClr val="tx1"/>
                </a:solidFill>
                <a:effectLst/>
                <a:latin typeface="+mn-lt"/>
                <a:ea typeface="+mn-ea"/>
                <a:cs typeface="+mn-cs"/>
              </a:rPr>
              <a:t> para termos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e em </a:t>
            </a:r>
            <a:r>
              <a:rPr lang="es-ES" sz="1200" kern="1200" dirty="0" err="1">
                <a:solidFill>
                  <a:schemeClr val="tx1"/>
                </a:solidFill>
                <a:effectLst/>
                <a:latin typeface="+mn-lt"/>
                <a:ea typeface="+mn-ea"/>
                <a:cs typeface="+mn-cs"/>
              </a:rPr>
              <a:t>crescimento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Aproveitamos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essas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para fortalecer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programas de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no iFTI (Instituto para Formação de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Acabamento</a:t>
            </a:r>
            <a:r>
              <a:rPr lang="es-ES" sz="1200" kern="1200" dirty="0">
                <a:solidFill>
                  <a:schemeClr val="tx1"/>
                </a:solidFill>
                <a:effectLst/>
                <a:latin typeface="+mn-lt"/>
                <a:ea typeface="+mn-ea"/>
                <a:cs typeface="+mn-cs"/>
              </a:rPr>
              <a:t>) e usamos </a:t>
            </a:r>
            <a:r>
              <a:rPr lang="es-ES" sz="1200" kern="1200" dirty="0" err="1">
                <a:solidFill>
                  <a:schemeClr val="tx1"/>
                </a:solidFill>
                <a:effectLst/>
                <a:latin typeface="+mn-lt"/>
                <a:ea typeface="+mn-ea"/>
                <a:cs typeface="+mn-cs"/>
              </a:rPr>
              <a:t>elas</a:t>
            </a:r>
            <a:r>
              <a:rPr lang="es-ES" sz="1200" kern="1200" dirty="0">
                <a:solidFill>
                  <a:schemeClr val="tx1"/>
                </a:solidFill>
                <a:effectLst/>
                <a:latin typeface="+mn-lt"/>
                <a:ea typeface="+mn-ea"/>
                <a:cs typeface="+mn-cs"/>
              </a:rPr>
              <a:t> para investir cada vez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recursos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novos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 e para flexibilizar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poder político para que os </a:t>
            </a:r>
            <a:r>
              <a:rPr lang="es-ES" sz="1200" kern="1200" dirty="0" err="1">
                <a:solidFill>
                  <a:schemeClr val="tx1"/>
                </a:solidFill>
                <a:effectLst/>
                <a:latin typeface="+mn-lt"/>
                <a:ea typeface="+mn-ea"/>
                <a:cs typeface="+mn-cs"/>
              </a:rPr>
              <a:t>conselhos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municipais</a:t>
            </a:r>
            <a:r>
              <a:rPr lang="es-ES" sz="1200" kern="1200" dirty="0">
                <a:solidFill>
                  <a:schemeClr val="tx1"/>
                </a:solidFill>
                <a:effectLst/>
                <a:latin typeface="+mn-lt"/>
                <a:ea typeface="+mn-ea"/>
                <a:cs typeface="+mn-cs"/>
              </a:rPr>
              <a:t>, as legislaturas </a:t>
            </a:r>
            <a:r>
              <a:rPr lang="es-ES" sz="1200" kern="1200" dirty="0" err="1">
                <a:solidFill>
                  <a:schemeClr val="tx1"/>
                </a:solidFill>
                <a:effectLst/>
                <a:latin typeface="+mn-lt"/>
                <a:ea typeface="+mn-ea"/>
                <a:cs typeface="+mn-cs"/>
              </a:rPr>
              <a:t>estaduais</a:t>
            </a:r>
            <a:r>
              <a:rPr lang="es-ES" sz="1200" kern="1200" dirty="0">
                <a:solidFill>
                  <a:schemeClr val="tx1"/>
                </a:solidFill>
                <a:effectLst/>
                <a:latin typeface="+mn-lt"/>
                <a:ea typeface="+mn-ea"/>
                <a:cs typeface="+mn-cs"/>
              </a:rPr>
              <a:t> e o </a:t>
            </a:r>
            <a:r>
              <a:rPr lang="es-ES" sz="1200" kern="1200" dirty="0" err="1">
                <a:solidFill>
                  <a:schemeClr val="tx1"/>
                </a:solidFill>
                <a:effectLst/>
                <a:latin typeface="+mn-lt"/>
                <a:ea typeface="+mn-ea"/>
                <a:cs typeface="+mn-cs"/>
              </a:rPr>
              <a:t>congresso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aprovassem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leis</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fossem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vantajosas</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nós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para os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ricos.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nos </a:t>
            </a:r>
            <a:r>
              <a:rPr lang="es-ES" sz="1200" kern="1200" dirty="0" err="1">
                <a:solidFill>
                  <a:schemeClr val="tx1"/>
                </a:solidFill>
                <a:effectLst/>
                <a:latin typeface="+mn-lt"/>
                <a:ea typeface="+mn-ea"/>
                <a:cs typeface="+mn-cs"/>
              </a:rPr>
              <a:t>traz</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momento </a:t>
            </a:r>
            <a:r>
              <a:rPr lang="es-ES" sz="1200" kern="1200" dirty="0" err="1">
                <a:solidFill>
                  <a:schemeClr val="tx1"/>
                </a:solidFill>
                <a:effectLst/>
                <a:latin typeface="+mn-lt"/>
                <a:ea typeface="+mn-ea"/>
                <a:cs typeface="+mn-cs"/>
              </a:rPr>
              <a:t>atual</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qual</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última </a:t>
            </a:r>
            <a:r>
              <a:rPr lang="es-ES" sz="1200" kern="1200" dirty="0" err="1">
                <a:solidFill>
                  <a:schemeClr val="tx1"/>
                </a:solidFill>
                <a:effectLst/>
                <a:latin typeface="+mn-lt"/>
                <a:ea typeface="+mn-ea"/>
                <a:cs typeface="+mn-cs"/>
              </a:rPr>
              <a:t>convenção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passamos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adotar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campanha</a:t>
            </a:r>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Um</a:t>
            </a:r>
            <a:r>
              <a:rPr lang="es-ES" sz="1200" b="1" kern="1200" dirty="0">
                <a:solidFill>
                  <a:schemeClr val="tx1"/>
                </a:solidFill>
                <a:effectLst/>
                <a:latin typeface="+mn-lt"/>
                <a:ea typeface="+mn-ea"/>
                <a:cs typeface="+mn-cs"/>
              </a:rPr>
              <a:t> Sindicato, </a:t>
            </a:r>
            <a:r>
              <a:rPr lang="es-ES" sz="1200" b="1" kern="1200" dirty="0" err="1">
                <a:solidFill>
                  <a:schemeClr val="tx1"/>
                </a:solidFill>
                <a:effectLst/>
                <a:latin typeface="+mn-lt"/>
                <a:ea typeface="+mn-ea"/>
                <a:cs typeface="+mn-cs"/>
              </a:rPr>
              <a:t>Uma</a:t>
            </a:r>
            <a:r>
              <a:rPr lang="es-ES" sz="1200" b="1" kern="1200" dirty="0">
                <a:solidFill>
                  <a:schemeClr val="tx1"/>
                </a:solidFill>
                <a:effectLst/>
                <a:latin typeface="+mn-lt"/>
                <a:ea typeface="+mn-ea"/>
                <a:cs typeface="+mn-cs"/>
              </a:rPr>
              <a:t> Família, </a:t>
            </a:r>
            <a:r>
              <a:rPr lang="es-ES" sz="1200" b="1" kern="1200" dirty="0" err="1">
                <a:solidFill>
                  <a:schemeClr val="tx1"/>
                </a:solidFill>
                <a:effectLst/>
                <a:latin typeface="+mn-lt"/>
                <a:ea typeface="+mn-ea"/>
                <a:cs typeface="+mn-cs"/>
              </a:rPr>
              <a:t>Uma</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Luta</a:t>
            </a:r>
            <a:r>
              <a:rPr lang="es-ES" sz="1200" kern="1200" dirty="0">
                <a:solidFill>
                  <a:schemeClr val="tx1"/>
                </a:solidFill>
                <a:effectLst/>
                <a:latin typeface="+mn-lt"/>
                <a:ea typeface="+mn-ea"/>
                <a:cs typeface="+mn-cs"/>
              </a:rPr>
              <a:t> para desenvolver o poder sindical.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a:t>
            </a:r>
            <a:r>
              <a:rPr lang="es-ES" sz="1200" kern="1200" dirty="0" err="1">
                <a:solidFill>
                  <a:schemeClr val="tx1"/>
                </a:solidFill>
                <a:effectLst/>
                <a:latin typeface="+mn-lt"/>
                <a:ea typeface="+mn-ea"/>
                <a:cs typeface="+mn-cs"/>
              </a:rPr>
              <a:t>Considerem</a:t>
            </a:r>
            <a:r>
              <a:rPr lang="es-ES" sz="1200" kern="1200" dirty="0">
                <a:solidFill>
                  <a:schemeClr val="tx1"/>
                </a:solidFill>
                <a:effectLst/>
                <a:latin typeface="+mn-lt"/>
                <a:ea typeface="+mn-ea"/>
                <a:cs typeface="+mn-cs"/>
              </a:rPr>
              <a:t> o gráfico que </a:t>
            </a:r>
            <a:r>
              <a:rPr lang="es-ES" sz="1200" kern="1200" dirty="0" err="1">
                <a:solidFill>
                  <a:schemeClr val="tx1"/>
                </a:solidFill>
                <a:effectLst/>
                <a:latin typeface="+mn-lt"/>
                <a:ea typeface="+mn-ea"/>
                <a:cs typeface="+mn-cs"/>
              </a:rPr>
              <a:t>mostrei</a:t>
            </a:r>
            <a:r>
              <a:rPr lang="es-ES" sz="1200" kern="1200" dirty="0">
                <a:solidFill>
                  <a:schemeClr val="tx1"/>
                </a:solidFill>
                <a:effectLst/>
                <a:latin typeface="+mn-lt"/>
                <a:ea typeface="+mn-ea"/>
                <a:cs typeface="+mn-cs"/>
              </a:rPr>
              <a:t> antes, </a:t>
            </a:r>
            <a:r>
              <a:rPr lang="es-ES" sz="1200" kern="1200" dirty="0" err="1">
                <a:solidFill>
                  <a:schemeClr val="tx1"/>
                </a:solidFill>
                <a:effectLst/>
                <a:latin typeface="+mn-lt"/>
                <a:ea typeface="+mn-ea"/>
                <a:cs typeface="+mn-cs"/>
              </a:rPr>
              <a:t>aquele</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mostra</a:t>
            </a:r>
            <a:r>
              <a:rPr lang="es-ES" sz="1200" kern="1200" dirty="0">
                <a:solidFill>
                  <a:schemeClr val="tx1"/>
                </a:solidFill>
                <a:effectLst/>
                <a:latin typeface="+mn-lt"/>
                <a:ea typeface="+mn-ea"/>
                <a:cs typeface="+mn-cs"/>
              </a:rPr>
              <a:t> que o número de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está </a:t>
            </a:r>
            <a:r>
              <a:rPr lang="es-ES" sz="1200" kern="1200" dirty="0" err="1">
                <a:solidFill>
                  <a:schemeClr val="tx1"/>
                </a:solidFill>
                <a:effectLst/>
                <a:latin typeface="+mn-lt"/>
                <a:ea typeface="+mn-ea"/>
                <a:cs typeface="+mn-cs"/>
              </a:rPr>
              <a:t>diminuindo</a:t>
            </a:r>
            <a:r>
              <a:rPr lang="es-ES" sz="1200" kern="1200" dirty="0">
                <a:solidFill>
                  <a:schemeClr val="tx1"/>
                </a:solidFill>
                <a:effectLst/>
                <a:latin typeface="+mn-lt"/>
                <a:ea typeface="+mn-ea"/>
                <a:cs typeface="+mn-cs"/>
              </a:rPr>
              <a:t> lenta e continuamente".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a:t>
            </a:r>
            <a:r>
              <a:rPr lang="es-ES" sz="1200" kern="1200" dirty="0" err="1">
                <a:solidFill>
                  <a:schemeClr val="tx1"/>
                </a:solidFill>
                <a:effectLst/>
                <a:latin typeface="+mn-lt"/>
                <a:ea typeface="+mn-ea"/>
                <a:cs typeface="+mn-cs"/>
              </a:rPr>
              <a:t>alguém</a:t>
            </a:r>
            <a:r>
              <a:rPr lang="es-ES" sz="1200" kern="1200" dirty="0">
                <a:solidFill>
                  <a:schemeClr val="tx1"/>
                </a:solidFill>
                <a:effectLst/>
                <a:latin typeface="+mn-lt"/>
                <a:ea typeface="+mn-ea"/>
                <a:cs typeface="+mn-cs"/>
              </a:rPr>
              <a:t> pode citar </a:t>
            </a:r>
            <a:r>
              <a:rPr lang="es-ES" sz="1200" kern="1200" dirty="0" err="1">
                <a:solidFill>
                  <a:schemeClr val="tx1"/>
                </a:solidFill>
                <a:effectLst/>
                <a:latin typeface="+mn-lt"/>
                <a:ea typeface="+mn-ea"/>
                <a:cs typeface="+mn-cs"/>
              </a:rPr>
              <a:t>alguns</a:t>
            </a:r>
            <a:r>
              <a:rPr lang="es-ES" sz="1200" kern="1200" dirty="0">
                <a:solidFill>
                  <a:schemeClr val="tx1"/>
                </a:solidFill>
                <a:effectLst/>
                <a:latin typeface="+mn-lt"/>
                <a:ea typeface="+mn-ea"/>
                <a:cs typeface="+mn-cs"/>
              </a:rPr>
              <a:t> dos fatores que </a:t>
            </a:r>
            <a:r>
              <a:rPr lang="es-ES" sz="1200" kern="1200" dirty="0" err="1">
                <a:solidFill>
                  <a:schemeClr val="tx1"/>
                </a:solidFill>
                <a:effectLst/>
                <a:latin typeface="+mn-lt"/>
                <a:ea typeface="+mn-ea"/>
                <a:cs typeface="+mn-cs"/>
              </a:rPr>
              <a:t>contribuíram</a:t>
            </a:r>
            <a:r>
              <a:rPr lang="es-ES" sz="1200" kern="1200" dirty="0">
                <a:solidFill>
                  <a:schemeClr val="tx1"/>
                </a:solidFill>
                <a:effectLst/>
                <a:latin typeface="+mn-lt"/>
                <a:ea typeface="+mn-ea"/>
                <a:cs typeface="+mn-cs"/>
              </a:rPr>
              <a:t> para o </a:t>
            </a:r>
            <a:r>
              <a:rPr lang="es-ES" sz="1200" kern="1200" dirty="0" err="1">
                <a:solidFill>
                  <a:schemeClr val="tx1"/>
                </a:solidFill>
                <a:effectLst/>
                <a:latin typeface="+mn-lt"/>
                <a:ea typeface="+mn-ea"/>
                <a:cs typeface="+mn-cs"/>
              </a:rPr>
              <a:t>declínio</a:t>
            </a:r>
            <a:r>
              <a:rPr lang="es-ES" sz="1200" kern="1200" dirty="0">
                <a:solidFill>
                  <a:schemeClr val="tx1"/>
                </a:solidFill>
                <a:effectLst/>
                <a:latin typeface="+mn-lt"/>
                <a:ea typeface="+mn-ea"/>
                <a:cs typeface="+mn-cs"/>
              </a:rPr>
              <a:t> dos sindicatos, </a:t>
            </a:r>
            <a:r>
              <a:rPr lang="es-ES" sz="1200" kern="1200" dirty="0" err="1">
                <a:solidFill>
                  <a:schemeClr val="tx1"/>
                </a:solidFill>
                <a:effectLst/>
                <a:latin typeface="+mn-lt"/>
                <a:ea typeface="+mn-ea"/>
                <a:cs typeface="+mn-cs"/>
              </a:rPr>
              <a:t>incluindo</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(Pegue </a:t>
            </a:r>
            <a:r>
              <a:rPr lang="en-CA" sz="1200" kern="1200" dirty="0" err="1">
                <a:solidFill>
                  <a:schemeClr val="tx1"/>
                </a:solidFill>
                <a:effectLst/>
                <a:latin typeface="+mn-lt"/>
                <a:ea typeface="+mn-ea"/>
                <a:cs typeface="+mn-cs"/>
              </a:rPr>
              <a:t>algumas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respostas</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INFORME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estava</a:t>
            </a:r>
            <a:r>
              <a:rPr lang="es-ES" sz="1200" kern="1200" dirty="0">
                <a:solidFill>
                  <a:schemeClr val="tx1"/>
                </a:solidFill>
                <a:effectLst/>
                <a:latin typeface="+mn-lt"/>
                <a:ea typeface="+mn-ea"/>
                <a:cs typeface="+mn-cs"/>
              </a:rPr>
              <a:t> enfrentando </a:t>
            </a:r>
            <a:r>
              <a:rPr lang="es-ES" sz="1200" kern="1200" dirty="0" err="1">
                <a:solidFill>
                  <a:schemeClr val="tx1"/>
                </a:solidFill>
                <a:effectLst/>
                <a:latin typeface="+mn-lt"/>
                <a:ea typeface="+mn-ea"/>
                <a:cs typeface="+mn-cs"/>
              </a:rPr>
              <a:t>muitos</a:t>
            </a:r>
            <a:r>
              <a:rPr lang="es-ES" sz="1200" kern="1200" dirty="0">
                <a:solidFill>
                  <a:schemeClr val="tx1"/>
                </a:solidFill>
                <a:effectLst/>
                <a:latin typeface="+mn-lt"/>
                <a:ea typeface="+mn-ea"/>
                <a:cs typeface="+mn-cs"/>
              </a:rPr>
              <a:t> obstáculos, tanto externos </a:t>
            </a:r>
            <a:r>
              <a:rPr lang="es-ES" sz="1200" kern="1200" dirty="0" err="1">
                <a:solidFill>
                  <a:schemeClr val="tx1"/>
                </a:solidFill>
                <a:effectLst/>
                <a:latin typeface="+mn-lt"/>
                <a:ea typeface="+mn-ea"/>
                <a:cs typeface="+mn-cs"/>
              </a:rPr>
              <a:t>quanto</a:t>
            </a:r>
            <a:r>
              <a:rPr lang="es-ES" sz="1200" kern="1200" dirty="0">
                <a:solidFill>
                  <a:schemeClr val="tx1"/>
                </a:solidFill>
                <a:effectLst/>
                <a:latin typeface="+mn-lt"/>
                <a:ea typeface="+mn-ea"/>
                <a:cs typeface="+mn-cs"/>
              </a:rPr>
              <a:t> internos.  </a:t>
            </a:r>
            <a:r>
              <a:rPr lang="en-CA" sz="1200" kern="1200" dirty="0">
                <a:solidFill>
                  <a:schemeClr val="tx1"/>
                </a:solidFill>
                <a:effectLst/>
                <a:latin typeface="+mn-lt"/>
                <a:ea typeface="+mn-ea"/>
                <a:cs typeface="+mn-cs"/>
              </a:rPr>
              <a:t>Mas </a:t>
            </a:r>
            <a:r>
              <a:rPr lang="en-CA" sz="1200" kern="1200" dirty="0" err="1">
                <a:solidFill>
                  <a:schemeClr val="tx1"/>
                </a:solidFill>
                <a:effectLst/>
                <a:latin typeface="+mn-lt"/>
                <a:ea typeface="+mn-ea"/>
                <a:cs typeface="+mn-cs"/>
              </a:rPr>
              <a:t>esta</a:t>
            </a:r>
            <a:r>
              <a:rPr lang="en-CA" sz="1200" kern="1200" dirty="0">
                <a:solidFill>
                  <a:schemeClr val="tx1"/>
                </a:solidFill>
                <a:effectLst/>
                <a:latin typeface="+mn-lt"/>
                <a:ea typeface="+mn-ea"/>
                <a:cs typeface="+mn-cs"/>
              </a:rPr>
              <a:t> é </a:t>
            </a:r>
            <a:r>
              <a:rPr lang="en-CA" sz="1200" kern="1200" dirty="0" err="1">
                <a:solidFill>
                  <a:schemeClr val="tx1"/>
                </a:solidFill>
                <a:effectLst/>
                <a:latin typeface="+mn-lt"/>
                <a:ea typeface="+mn-ea"/>
                <a:cs typeface="+mn-cs"/>
              </a:rPr>
              <a:t>uma</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história</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resistência</a:t>
            </a:r>
            <a:r>
              <a:rPr lang="en-CA" sz="1200" kern="1200" dirty="0">
                <a:solidFill>
                  <a:schemeClr val="tx1"/>
                </a:solidFill>
                <a:effectLst/>
                <a:latin typeface="+mn-lt"/>
                <a:ea typeface="+mn-ea"/>
                <a:cs typeface="+mn-cs"/>
              </a:rPr>
              <a:t> e </a:t>
            </a:r>
            <a:r>
              <a:rPr lang="en-CA" sz="1200" kern="1200" dirty="0" err="1">
                <a:solidFill>
                  <a:schemeClr val="tx1"/>
                </a:solidFill>
                <a:effectLst/>
                <a:latin typeface="+mn-lt"/>
                <a:ea typeface="+mn-ea"/>
                <a:cs typeface="+mn-cs"/>
              </a:rPr>
              <a:t>força</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Usamos </a:t>
            </a:r>
            <a:r>
              <a:rPr lang="es-ES" sz="1200" kern="1200" dirty="0" err="1">
                <a:solidFill>
                  <a:schemeClr val="tx1"/>
                </a:solidFill>
                <a:effectLst/>
                <a:latin typeface="+mn-lt"/>
                <a:ea typeface="+mn-ea"/>
                <a:cs typeface="+mn-cs"/>
              </a:rPr>
              <a:t>nossas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internas para enfrentar </a:t>
            </a:r>
            <a:r>
              <a:rPr lang="es-ES" sz="1200" kern="1200" dirty="0" err="1">
                <a:solidFill>
                  <a:schemeClr val="tx1"/>
                </a:solidFill>
                <a:effectLst/>
                <a:latin typeface="+mn-lt"/>
                <a:ea typeface="+mn-ea"/>
                <a:cs typeface="+mn-cs"/>
              </a:rPr>
              <a:t>diretamente</a:t>
            </a:r>
            <a:r>
              <a:rPr lang="es-ES" sz="1200" kern="1200" dirty="0">
                <a:solidFill>
                  <a:schemeClr val="tx1"/>
                </a:solidFill>
                <a:effectLst/>
                <a:latin typeface="+mn-lt"/>
                <a:ea typeface="+mn-ea"/>
                <a:cs typeface="+mn-cs"/>
              </a:rPr>
              <a:t> as políticas internas que </a:t>
            </a:r>
            <a:r>
              <a:rPr lang="es-ES" sz="1200" kern="1200" dirty="0" err="1">
                <a:solidFill>
                  <a:schemeClr val="tx1"/>
                </a:solidFill>
                <a:effectLst/>
                <a:latin typeface="+mn-lt"/>
                <a:ea typeface="+mn-ea"/>
                <a:cs typeface="+mn-cs"/>
              </a:rPr>
              <a:t>frequentemente</a:t>
            </a:r>
            <a:r>
              <a:rPr lang="es-ES" sz="1200" kern="1200" dirty="0">
                <a:solidFill>
                  <a:schemeClr val="tx1"/>
                </a:solidFill>
                <a:effectLst/>
                <a:latin typeface="+mn-lt"/>
                <a:ea typeface="+mn-ea"/>
                <a:cs typeface="+mn-cs"/>
              </a:rPr>
              <a:t> nos </a:t>
            </a:r>
            <a:r>
              <a:rPr lang="es-ES" sz="1200" kern="1200" dirty="0" err="1">
                <a:solidFill>
                  <a:schemeClr val="tx1"/>
                </a:solidFill>
                <a:effectLst/>
                <a:latin typeface="+mn-lt"/>
                <a:ea typeface="+mn-ea"/>
                <a:cs typeface="+mn-cs"/>
              </a:rPr>
              <a:t>isolaram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Já</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o tempo em que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local de pintores 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vidraceiros</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mesma </a:t>
            </a:r>
            <a:r>
              <a:rPr lang="es-ES" sz="1200" kern="1200" dirty="0" err="1">
                <a:solidFill>
                  <a:schemeClr val="tx1"/>
                </a:solidFill>
                <a:effectLst/>
                <a:latin typeface="+mn-lt"/>
                <a:ea typeface="+mn-ea"/>
                <a:cs typeface="+mn-cs"/>
              </a:rPr>
              <a:t>cidade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sequer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dialogavam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outro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é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devido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conselhos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experimento </a:t>
            </a:r>
            <a:r>
              <a:rPr lang="es-ES" sz="1200" kern="1200" dirty="0" err="1">
                <a:solidFill>
                  <a:schemeClr val="tx1"/>
                </a:solidFill>
                <a:effectLst/>
                <a:latin typeface="+mn-lt"/>
                <a:ea typeface="+mn-ea"/>
                <a:cs typeface="+mn-cs"/>
              </a:rPr>
              <a:t>deu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certo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Temos</a:t>
            </a:r>
            <a:r>
              <a:rPr lang="es-ES" sz="1200" kern="1200" dirty="0">
                <a:solidFill>
                  <a:schemeClr val="tx1"/>
                </a:solidFill>
                <a:effectLst/>
                <a:latin typeface="+mn-lt"/>
                <a:ea typeface="+mn-ea"/>
                <a:cs typeface="+mn-cs"/>
              </a:rPr>
              <a:t> técnicos de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manutenção</a:t>
            </a:r>
            <a:r>
              <a:rPr lang="es-ES" sz="1200" kern="1200" dirty="0">
                <a:solidFill>
                  <a:schemeClr val="tx1"/>
                </a:solidFill>
                <a:effectLst/>
                <a:latin typeface="+mn-lt"/>
                <a:ea typeface="+mn-ea"/>
                <a:cs typeface="+mn-cs"/>
              </a:rPr>
              <a:t> predial que </a:t>
            </a:r>
            <a:r>
              <a:rPr lang="es-ES" sz="1200" kern="1200" dirty="0" err="1">
                <a:solidFill>
                  <a:schemeClr val="tx1"/>
                </a:solidFill>
                <a:effectLst/>
                <a:latin typeface="+mn-lt"/>
                <a:ea typeface="+mn-ea"/>
                <a:cs typeface="+mn-cs"/>
              </a:rPr>
              <a:t>eram</a:t>
            </a:r>
            <a:r>
              <a:rPr lang="es-ES" sz="1200" kern="1200" dirty="0">
                <a:solidFill>
                  <a:schemeClr val="tx1"/>
                </a:solidFill>
                <a:effectLst/>
                <a:latin typeface="+mn-lt"/>
                <a:ea typeface="+mn-ea"/>
                <a:cs typeface="+mn-cs"/>
              </a:rPr>
              <a:t> pintores, </a:t>
            </a:r>
            <a:r>
              <a:rPr lang="es-ES" sz="1200" kern="1200" dirty="0" err="1">
                <a:solidFill>
                  <a:schemeClr val="tx1"/>
                </a:solidFill>
                <a:effectLst/>
                <a:latin typeface="+mn-lt"/>
                <a:ea typeface="+mn-ea"/>
                <a:cs typeface="+mn-cs"/>
              </a:rPr>
              <a:t>assim</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temos</a:t>
            </a:r>
            <a:r>
              <a:rPr lang="es-ES" sz="1200" kern="1200" dirty="0">
                <a:solidFill>
                  <a:schemeClr val="tx1"/>
                </a:solidFill>
                <a:effectLst/>
                <a:latin typeface="+mn-lt"/>
                <a:ea typeface="+mn-ea"/>
                <a:cs typeface="+mn-cs"/>
              </a:rPr>
              <a:t> técnicos de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manutenção</a:t>
            </a:r>
            <a:r>
              <a:rPr lang="es-ES" sz="1200" kern="1200" dirty="0">
                <a:solidFill>
                  <a:schemeClr val="tx1"/>
                </a:solidFill>
                <a:effectLst/>
                <a:latin typeface="+mn-lt"/>
                <a:ea typeface="+mn-ea"/>
                <a:cs typeface="+mn-cs"/>
              </a:rPr>
              <a:t> predial que </a:t>
            </a:r>
            <a:r>
              <a:rPr lang="es-ES" sz="1200" kern="1200" dirty="0" err="1">
                <a:solidFill>
                  <a:schemeClr val="tx1"/>
                </a:solidFill>
                <a:effectLst/>
                <a:latin typeface="+mn-lt"/>
                <a:ea typeface="+mn-ea"/>
                <a:cs typeface="+mn-cs"/>
              </a:rPr>
              <a:t>eram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vidraceiros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nós</a:t>
            </a:r>
            <a:r>
              <a:rPr lang="es-ES" sz="1200" kern="1200" dirty="0">
                <a:solidFill>
                  <a:schemeClr val="tx1"/>
                </a:solidFill>
                <a:effectLst/>
                <a:latin typeface="+mn-lt"/>
                <a:ea typeface="+mn-ea"/>
                <a:cs typeface="+mn-cs"/>
              </a:rPr>
              <a:t> nos unimos.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Reorientamos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esforços</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prol</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Em 1947, </a:t>
            </a:r>
            <a:r>
              <a:rPr lang="es-ES" sz="1200" kern="1200" dirty="0" err="1">
                <a:solidFill>
                  <a:schemeClr val="tx1"/>
                </a:solidFill>
                <a:effectLst/>
                <a:latin typeface="+mn-lt"/>
                <a:ea typeface="+mn-ea"/>
                <a:cs typeface="+mn-cs"/>
              </a:rPr>
              <a:t>quando</a:t>
            </a:r>
            <a:r>
              <a:rPr lang="es-ES" sz="1200" kern="1200" dirty="0">
                <a:solidFill>
                  <a:schemeClr val="tx1"/>
                </a:solidFill>
                <a:effectLst/>
                <a:latin typeface="+mn-lt"/>
                <a:ea typeface="+mn-ea"/>
                <a:cs typeface="+mn-cs"/>
              </a:rPr>
              <a:t> o sindicato </a:t>
            </a:r>
            <a:r>
              <a:rPr lang="es-ES" sz="1200" kern="1200" dirty="0" err="1">
                <a:solidFill>
                  <a:schemeClr val="tx1"/>
                </a:solidFill>
                <a:effectLst/>
                <a:latin typeface="+mn-lt"/>
                <a:ea typeface="+mn-ea"/>
                <a:cs typeface="+mn-cs"/>
              </a:rPr>
              <a:t>estava</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momento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média</a:t>
            </a:r>
            <a:r>
              <a:rPr lang="es-ES" sz="1200" kern="1200" dirty="0">
                <a:solidFill>
                  <a:schemeClr val="tx1"/>
                </a:solidFill>
                <a:effectLst/>
                <a:latin typeface="+mn-lt"/>
                <a:ea typeface="+mn-ea"/>
                <a:cs typeface="+mn-cs"/>
              </a:rPr>
              <a:t> de 50% das </a:t>
            </a:r>
            <a:r>
              <a:rPr lang="es-ES" sz="1200" kern="1200" dirty="0" err="1">
                <a:solidFill>
                  <a:schemeClr val="tx1"/>
                </a:solidFill>
                <a:effectLst/>
                <a:latin typeface="+mn-lt"/>
                <a:ea typeface="+mn-ea"/>
                <a:cs typeface="+mn-cs"/>
              </a:rPr>
              <a:t>contribuições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destinada à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novos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Hoje</a:t>
            </a:r>
            <a:r>
              <a:rPr lang="es-ES" sz="1200" kern="1200" dirty="0">
                <a:solidFill>
                  <a:schemeClr val="tx1"/>
                </a:solidFill>
                <a:effectLst/>
                <a:latin typeface="+mn-lt"/>
                <a:ea typeface="+mn-ea"/>
                <a:cs typeface="+mn-cs"/>
              </a:rPr>
              <a:t>, em todo o país e em todos os sindicatos,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média</a:t>
            </a:r>
            <a:r>
              <a:rPr lang="es-ES" sz="1200" kern="1200" dirty="0">
                <a:solidFill>
                  <a:schemeClr val="tx1"/>
                </a:solidFill>
                <a:effectLst/>
                <a:latin typeface="+mn-lt"/>
                <a:ea typeface="+mn-ea"/>
                <a:cs typeface="+mn-cs"/>
              </a:rPr>
              <a:t> de 3% das </a:t>
            </a:r>
            <a:r>
              <a:rPr lang="es-ES" sz="1200" kern="1200" dirty="0" err="1">
                <a:solidFill>
                  <a:schemeClr val="tx1"/>
                </a:solidFill>
                <a:effectLst/>
                <a:latin typeface="+mn-lt"/>
                <a:ea typeface="+mn-ea"/>
                <a:cs typeface="+mn-cs"/>
              </a:rPr>
              <a:t>contribuições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 é destinada à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Porém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decidiu</a:t>
            </a:r>
            <a:r>
              <a:rPr lang="es-ES" sz="1200" kern="1200" dirty="0">
                <a:solidFill>
                  <a:schemeClr val="tx1"/>
                </a:solidFill>
                <a:effectLst/>
                <a:latin typeface="+mn-lt"/>
                <a:ea typeface="+mn-ea"/>
                <a:cs typeface="+mn-cs"/>
              </a:rPr>
              <a:t> contrariar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tendência</a:t>
            </a:r>
            <a:r>
              <a:rPr lang="es-ES" sz="1200" kern="1200" dirty="0">
                <a:solidFill>
                  <a:schemeClr val="tx1"/>
                </a:solidFill>
                <a:effectLst/>
                <a:latin typeface="+mn-lt"/>
                <a:ea typeface="+mn-ea"/>
                <a:cs typeface="+mn-cs"/>
              </a:rPr>
              <a:t> e continuar a se concentrar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e no </a:t>
            </a:r>
            <a:r>
              <a:rPr lang="es-ES" sz="1200" kern="1200" dirty="0" err="1">
                <a:solidFill>
                  <a:schemeClr val="tx1"/>
                </a:solidFill>
                <a:effectLst/>
                <a:latin typeface="+mn-lt"/>
                <a:ea typeface="+mn-ea"/>
                <a:cs typeface="+mn-cs"/>
              </a:rPr>
              <a:t>crescimento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Antigamente</a:t>
            </a:r>
            <a:r>
              <a:rPr lang="es-ES" sz="1200" kern="1200" dirty="0">
                <a:solidFill>
                  <a:schemeClr val="tx1"/>
                </a:solidFill>
                <a:effectLst/>
                <a:latin typeface="+mn-lt"/>
                <a:ea typeface="+mn-ea"/>
                <a:cs typeface="+mn-cs"/>
              </a:rPr>
              <a:t>, grandes segmentos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localizações</a:t>
            </a:r>
            <a:r>
              <a:rPr lang="es-ES" sz="1200" kern="1200" dirty="0">
                <a:solidFill>
                  <a:schemeClr val="tx1"/>
                </a:solidFill>
                <a:effectLst/>
                <a:latin typeface="+mn-lt"/>
                <a:ea typeface="+mn-ea"/>
                <a:cs typeface="+mn-cs"/>
              </a:rPr>
              <a:t> geográficas </a:t>
            </a:r>
            <a:r>
              <a:rPr lang="es-ES" sz="1200" kern="1200" dirty="0" err="1">
                <a:solidFill>
                  <a:schemeClr val="tx1"/>
                </a:solidFill>
                <a:effectLst/>
                <a:latin typeface="+mn-lt"/>
                <a:ea typeface="+mn-ea"/>
                <a:cs typeface="+mn-cs"/>
              </a:rPr>
              <a:t>eram</a:t>
            </a:r>
            <a:r>
              <a:rPr lang="es-ES" sz="1200" kern="1200" dirty="0">
                <a:solidFill>
                  <a:schemeClr val="tx1"/>
                </a:solidFill>
                <a:effectLst/>
                <a:latin typeface="+mn-lt"/>
                <a:ea typeface="+mn-ea"/>
                <a:cs typeface="+mn-cs"/>
              </a:rPr>
              <a:t> ignorados.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À medida que o mundo </a:t>
            </a:r>
            <a:r>
              <a:rPr lang="es-ES" sz="1200" kern="1200" dirty="0" err="1">
                <a:solidFill>
                  <a:schemeClr val="tx1"/>
                </a:solidFill>
                <a:effectLst/>
                <a:latin typeface="+mn-lt"/>
                <a:ea typeface="+mn-ea"/>
                <a:cs typeface="+mn-cs"/>
              </a:rPr>
              <a:t>passava</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redor, perdemos </a:t>
            </a:r>
            <a:r>
              <a:rPr lang="es-ES" sz="1200" kern="1200" dirty="0" err="1">
                <a:solidFill>
                  <a:schemeClr val="tx1"/>
                </a:solidFill>
                <a:effectLst/>
                <a:latin typeface="+mn-lt"/>
                <a:ea typeface="+mn-ea"/>
                <a:cs typeface="+mn-cs"/>
              </a:rPr>
              <a:t>muito</a:t>
            </a:r>
            <a:r>
              <a:rPr lang="es-ES" sz="1200" kern="1200" dirty="0">
                <a:solidFill>
                  <a:schemeClr val="tx1"/>
                </a:solidFill>
                <a:effectLst/>
                <a:latin typeface="+mn-lt"/>
                <a:ea typeface="+mn-ea"/>
                <a:cs typeface="+mn-cs"/>
              </a:rPr>
              <a:t> terreno.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FAÇA as </a:t>
            </a:r>
            <a:r>
              <a:rPr lang="en-CA" sz="1200" kern="1200" dirty="0" err="1">
                <a:solidFill>
                  <a:schemeClr val="tx1"/>
                </a:solidFill>
                <a:effectLst/>
                <a:latin typeface="+mn-lt"/>
                <a:ea typeface="+mn-ea"/>
                <a:cs typeface="+mn-cs"/>
              </a:rPr>
              <a:t>seguintes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perguntas</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Alguém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aqui</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consegue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adivinhar</a:t>
            </a:r>
            <a:r>
              <a:rPr lang="es-ES" sz="1200" kern="1200" dirty="0">
                <a:solidFill>
                  <a:schemeClr val="tx1"/>
                </a:solidFill>
                <a:effectLst/>
                <a:latin typeface="+mn-lt"/>
                <a:ea typeface="+mn-ea"/>
                <a:cs typeface="+mn-cs"/>
              </a:rPr>
              <a:t> onde </a:t>
            </a:r>
            <a:r>
              <a:rPr lang="es-ES" sz="1200" kern="1200" dirty="0" err="1">
                <a:solidFill>
                  <a:schemeClr val="tx1"/>
                </a:solidFill>
                <a:effectLst/>
                <a:latin typeface="+mn-lt"/>
                <a:ea typeface="+mn-ea"/>
                <a:cs typeface="+mn-cs"/>
              </a:rPr>
              <a:t>ficava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maior</a:t>
            </a:r>
            <a:r>
              <a:rPr lang="es-ES" sz="1200" kern="1200" dirty="0">
                <a:solidFill>
                  <a:schemeClr val="tx1"/>
                </a:solidFill>
                <a:effectLst/>
                <a:latin typeface="+mn-lt"/>
                <a:ea typeface="+mn-ea"/>
                <a:cs typeface="+mn-cs"/>
              </a:rPr>
              <a:t> sindicato local de </a:t>
            </a:r>
            <a:r>
              <a:rPr lang="es-ES" sz="1200" kern="1200" dirty="0" err="1">
                <a:solidFill>
                  <a:schemeClr val="tx1"/>
                </a:solidFill>
                <a:effectLst/>
                <a:latin typeface="+mn-lt"/>
                <a:ea typeface="+mn-ea"/>
                <a:cs typeface="+mn-cs"/>
              </a:rPr>
              <a:t>vidraceiros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década de 1980? </a:t>
            </a:r>
            <a:r>
              <a:rPr lang="en-CA" sz="1200" kern="1200" dirty="0">
                <a:solidFill>
                  <a:schemeClr val="tx1"/>
                </a:solidFill>
                <a:effectLst/>
                <a:latin typeface="+mn-lt"/>
                <a:ea typeface="+mn-ea"/>
                <a:cs typeface="+mn-cs"/>
              </a:rPr>
              <a:t>(Pegue </a:t>
            </a:r>
            <a:r>
              <a:rPr lang="en-CA" sz="1200" kern="1200" dirty="0" err="1">
                <a:solidFill>
                  <a:schemeClr val="tx1"/>
                </a:solidFill>
                <a:effectLst/>
                <a:latin typeface="+mn-lt"/>
                <a:ea typeface="+mn-ea"/>
                <a:cs typeface="+mn-cs"/>
              </a:rPr>
              <a:t>algumas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respostas</a:t>
            </a:r>
            <a:r>
              <a:rPr lang="en-CA" sz="1200" kern="1200" dirty="0">
                <a:solidFill>
                  <a:schemeClr val="tx1"/>
                </a:solidFill>
                <a:effectLst/>
                <a:latin typeface="+mn-lt"/>
                <a:ea typeface="+mn-ea"/>
                <a:cs typeface="+mn-cs"/>
              </a:rPr>
              <a:t>.) Era </a:t>
            </a:r>
            <a:r>
              <a:rPr lang="en-CA" sz="1200" kern="1200" dirty="0" err="1">
                <a:solidFill>
                  <a:schemeClr val="tx1"/>
                </a:solidFill>
                <a:effectLst/>
                <a:latin typeface="+mn-lt"/>
                <a:ea typeface="+mn-ea"/>
                <a:cs typeface="+mn-cs"/>
              </a:rPr>
              <a:t>em</a:t>
            </a:r>
            <a:r>
              <a:rPr lang="en-CA" sz="1200" kern="1200" dirty="0">
                <a:solidFill>
                  <a:schemeClr val="tx1"/>
                </a:solidFill>
                <a:effectLst/>
                <a:latin typeface="+mn-lt"/>
                <a:ea typeface="+mn-ea"/>
                <a:cs typeface="+mn-cs"/>
              </a:rPr>
              <a:t> Houston, Texas.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conseguem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adivinhar</a:t>
            </a:r>
            <a:r>
              <a:rPr lang="es-ES" sz="1200" kern="1200" dirty="0">
                <a:solidFill>
                  <a:schemeClr val="tx1"/>
                </a:solidFill>
                <a:effectLst/>
                <a:latin typeface="+mn-lt"/>
                <a:ea typeface="+mn-ea"/>
                <a:cs typeface="+mn-cs"/>
              </a:rPr>
              <a:t> onde </a:t>
            </a:r>
            <a:r>
              <a:rPr lang="es-ES" sz="1200" kern="1200" dirty="0" err="1">
                <a:solidFill>
                  <a:schemeClr val="tx1"/>
                </a:solidFill>
                <a:effectLst/>
                <a:latin typeface="+mn-lt"/>
                <a:ea typeface="+mn-ea"/>
                <a:cs typeface="+mn-cs"/>
              </a:rPr>
              <a:t>ficava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maior</a:t>
            </a:r>
            <a:r>
              <a:rPr lang="es-ES" sz="1200" kern="1200" dirty="0">
                <a:solidFill>
                  <a:schemeClr val="tx1"/>
                </a:solidFill>
                <a:effectLst/>
                <a:latin typeface="+mn-lt"/>
                <a:ea typeface="+mn-ea"/>
                <a:cs typeface="+mn-cs"/>
              </a:rPr>
              <a:t> sindicato local de pintores </a:t>
            </a:r>
            <a:r>
              <a:rPr lang="es-ES" sz="1200" kern="1200" dirty="0" err="1">
                <a:solidFill>
                  <a:schemeClr val="tx1"/>
                </a:solidFill>
                <a:effectLst/>
                <a:latin typeface="+mn-lt"/>
                <a:ea typeface="+mn-ea"/>
                <a:cs typeface="+mn-cs"/>
              </a:rPr>
              <a:t>nessa</a:t>
            </a:r>
            <a:r>
              <a:rPr lang="es-ES" sz="1200" kern="1200" dirty="0">
                <a:solidFill>
                  <a:schemeClr val="tx1"/>
                </a:solidFill>
                <a:effectLst/>
                <a:latin typeface="+mn-lt"/>
                <a:ea typeface="+mn-ea"/>
                <a:cs typeface="+mn-cs"/>
              </a:rPr>
              <a:t> mesma época? </a:t>
            </a:r>
            <a:r>
              <a:rPr lang="en-CA" sz="1200" kern="1200" dirty="0">
                <a:solidFill>
                  <a:schemeClr val="tx1"/>
                </a:solidFill>
                <a:effectLst/>
                <a:latin typeface="+mn-lt"/>
                <a:ea typeface="+mn-ea"/>
                <a:cs typeface="+mn-cs"/>
              </a:rPr>
              <a:t>(Pegue </a:t>
            </a:r>
            <a:r>
              <a:rPr lang="en-CA" sz="1200" kern="1200" dirty="0" err="1">
                <a:solidFill>
                  <a:schemeClr val="tx1"/>
                </a:solidFill>
                <a:effectLst/>
                <a:latin typeface="+mn-lt"/>
                <a:ea typeface="+mn-ea"/>
                <a:cs typeface="+mn-cs"/>
              </a:rPr>
              <a:t>algumas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respostas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Também</a:t>
            </a:r>
            <a:r>
              <a:rPr lang="en-CA" sz="1200" kern="1200" dirty="0">
                <a:solidFill>
                  <a:schemeClr val="tx1"/>
                </a:solidFill>
                <a:effectLst/>
                <a:latin typeface="+mn-lt"/>
                <a:ea typeface="+mn-ea"/>
                <a:cs typeface="+mn-cs"/>
              </a:rPr>
              <a:t> era no Texas.    </a:t>
            </a:r>
          </a:p>
          <a:p>
            <a:r>
              <a:rPr lang="en-CA" sz="1200" kern="1200" dirty="0">
                <a:solidFill>
                  <a:schemeClr val="tx1"/>
                </a:solidFill>
                <a:effectLst/>
                <a:latin typeface="+mn-lt"/>
                <a:ea typeface="+mn-ea"/>
                <a:cs typeface="+mn-cs"/>
              </a:rPr>
              <a:t>INFORME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 </a:t>
            </a:r>
            <a:r>
              <a:rPr lang="es-ES" sz="1200" kern="1200" dirty="0" err="1">
                <a:solidFill>
                  <a:schemeClr val="tx1"/>
                </a:solidFill>
                <a:effectLst/>
                <a:latin typeface="+mn-lt"/>
                <a:ea typeface="+mn-ea"/>
                <a:cs typeface="+mn-cs"/>
              </a:rPr>
              <a:t>então</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alguns</a:t>
            </a:r>
            <a:r>
              <a:rPr lang="es-ES" sz="1200" kern="1200" dirty="0">
                <a:solidFill>
                  <a:schemeClr val="tx1"/>
                </a:solidFill>
                <a:effectLst/>
                <a:latin typeface="+mn-lt"/>
                <a:ea typeface="+mn-ea"/>
                <a:cs typeface="+mn-cs"/>
              </a:rPr>
              <a:t> anos, o capital organizado e o estado </a:t>
            </a:r>
            <a:r>
              <a:rPr lang="es-ES" sz="1200" kern="1200" dirty="0" err="1">
                <a:solidFill>
                  <a:schemeClr val="tx1"/>
                </a:solidFill>
                <a:effectLst/>
                <a:latin typeface="+mn-lt"/>
                <a:ea typeface="+mn-ea"/>
                <a:cs typeface="+mn-cs"/>
              </a:rPr>
              <a:t>ajudaram</a:t>
            </a:r>
            <a:r>
              <a:rPr lang="es-ES" sz="1200" kern="1200" dirty="0">
                <a:solidFill>
                  <a:schemeClr val="tx1"/>
                </a:solidFill>
                <a:effectLst/>
                <a:latin typeface="+mn-lt"/>
                <a:ea typeface="+mn-ea"/>
                <a:cs typeface="+mn-cs"/>
              </a:rPr>
              <a:t> a desmantelar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sindicatos. </a:t>
            </a:r>
            <a:r>
              <a:rPr lang="en-CA" sz="1200" kern="1200" dirty="0">
                <a:solidFill>
                  <a:schemeClr val="tx1"/>
                </a:solidFill>
                <a:effectLst/>
                <a:latin typeface="+mn-lt"/>
                <a:ea typeface="+mn-ea"/>
                <a:cs typeface="+mn-cs"/>
              </a:rPr>
              <a:t>Eles </a:t>
            </a:r>
            <a:r>
              <a:rPr lang="en-CA" sz="1200" kern="1200" dirty="0" err="1">
                <a:solidFill>
                  <a:schemeClr val="tx1"/>
                </a:solidFill>
                <a:effectLst/>
                <a:latin typeface="+mn-lt"/>
                <a:ea typeface="+mn-ea"/>
                <a:cs typeface="+mn-cs"/>
              </a:rPr>
              <a:t>passaram</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milhares</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membros</a:t>
            </a:r>
            <a:r>
              <a:rPr lang="en-CA" sz="1200" kern="1200" dirty="0">
                <a:solidFill>
                  <a:schemeClr val="tx1"/>
                </a:solidFill>
                <a:effectLst/>
                <a:latin typeface="+mn-lt"/>
                <a:ea typeface="+mn-ea"/>
                <a:cs typeface="+mn-cs"/>
              </a:rPr>
              <a:t> para </a:t>
            </a:r>
            <a:r>
              <a:rPr lang="en-CA" sz="1200" kern="1200" dirty="0" err="1">
                <a:solidFill>
                  <a:schemeClr val="tx1"/>
                </a:solidFill>
                <a:effectLst/>
                <a:latin typeface="+mn-lt"/>
                <a:ea typeface="+mn-ea"/>
                <a:cs typeface="+mn-cs"/>
              </a:rPr>
              <a:t>algumas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centenas</a:t>
            </a:r>
            <a:r>
              <a:rPr lang="en-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pode dirigir de Washington, D.C., para Miami, </a:t>
            </a:r>
            <a:r>
              <a:rPr lang="es-ES" sz="1200" kern="1200" dirty="0" err="1">
                <a:solidFill>
                  <a:schemeClr val="tx1"/>
                </a:solidFill>
                <a:effectLst/>
                <a:latin typeface="+mn-lt"/>
                <a:ea typeface="+mn-ea"/>
                <a:cs typeface="+mn-cs"/>
              </a:rPr>
              <a:t>Flórida</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passar</a:t>
            </a:r>
            <a:r>
              <a:rPr lang="es-ES" sz="1200" kern="1200" dirty="0">
                <a:solidFill>
                  <a:schemeClr val="tx1"/>
                </a:solidFill>
                <a:effectLst/>
                <a:latin typeface="+mn-lt"/>
                <a:ea typeface="+mn-ea"/>
                <a:cs typeface="+mn-cs"/>
              </a:rPr>
              <a:t> por apenas ____ empresas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contratos firmados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pode dirigir de Miami a Phoenix e </a:t>
            </a:r>
            <a:r>
              <a:rPr lang="es-ES" sz="1200" kern="1200" dirty="0" err="1">
                <a:solidFill>
                  <a:schemeClr val="tx1"/>
                </a:solidFill>
                <a:effectLst/>
                <a:latin typeface="+mn-lt"/>
                <a:ea typeface="+mn-ea"/>
                <a:cs typeface="+mn-cs"/>
              </a:rPr>
              <a:t>passar</a:t>
            </a:r>
            <a:r>
              <a:rPr lang="es-ES" sz="1200" kern="1200" dirty="0">
                <a:solidFill>
                  <a:schemeClr val="tx1"/>
                </a:solidFill>
                <a:effectLst/>
                <a:latin typeface="+mn-lt"/>
                <a:ea typeface="+mn-ea"/>
                <a:cs typeface="+mn-cs"/>
              </a:rPr>
              <a:t> por apenas ____ empresas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contratos firmados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inclua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exemplos</a:t>
            </a:r>
            <a:r>
              <a:rPr lang="es-ES" sz="1200" kern="1200" dirty="0">
                <a:solidFill>
                  <a:schemeClr val="tx1"/>
                </a:solidFill>
                <a:effectLst/>
                <a:latin typeface="+mn-lt"/>
                <a:ea typeface="+mn-ea"/>
                <a:cs typeface="+mn-cs"/>
              </a:rPr>
              <a:t> específicos do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Abrimos </a:t>
            </a:r>
            <a:r>
              <a:rPr lang="es-ES" sz="1200" kern="1200" dirty="0" err="1">
                <a:solidFill>
                  <a:schemeClr val="tx1"/>
                </a:solidFill>
                <a:effectLst/>
                <a:latin typeface="+mn-lt"/>
                <a:ea typeface="+mn-ea"/>
                <a:cs typeface="+mn-cs"/>
              </a:rPr>
              <a:t>mão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regiões</a:t>
            </a:r>
            <a:r>
              <a:rPr lang="es-ES" sz="1200" kern="1200" dirty="0">
                <a:solidFill>
                  <a:schemeClr val="tx1"/>
                </a:solidFill>
                <a:effectLst/>
                <a:latin typeface="+mn-lt"/>
                <a:ea typeface="+mn-ea"/>
                <a:cs typeface="+mn-cs"/>
              </a:rPr>
              <a:t> ENORMES do país e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ENORMES das </a:t>
            </a:r>
            <a:r>
              <a:rPr lang="es-ES" sz="1200" kern="1200" dirty="0" err="1">
                <a:solidFill>
                  <a:schemeClr val="tx1"/>
                </a:solidFill>
                <a:effectLst/>
                <a:latin typeface="+mn-lt"/>
                <a:ea typeface="+mn-ea"/>
                <a:cs typeface="+mn-cs"/>
              </a:rPr>
              <a:t>nossas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como o residencial, porque </a:t>
            </a:r>
            <a:r>
              <a:rPr lang="es-ES" sz="1200" kern="1200" dirty="0" err="1">
                <a:solidFill>
                  <a:schemeClr val="tx1"/>
                </a:solidFill>
                <a:effectLst/>
                <a:latin typeface="+mn-lt"/>
                <a:ea typeface="+mn-ea"/>
                <a:cs typeface="+mn-cs"/>
              </a:rPr>
              <a:t>estávamos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sofrendo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muitos</a:t>
            </a:r>
            <a:r>
              <a:rPr lang="es-ES" sz="1200" kern="1200" dirty="0">
                <a:solidFill>
                  <a:schemeClr val="tx1"/>
                </a:solidFill>
                <a:effectLst/>
                <a:latin typeface="+mn-lt"/>
                <a:ea typeface="+mn-ea"/>
                <a:cs typeface="+mn-cs"/>
              </a:rPr>
              <a:t>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Posso</a:t>
            </a:r>
            <a:r>
              <a:rPr lang="es-ES" sz="1200" kern="1200" dirty="0">
                <a:solidFill>
                  <a:schemeClr val="tx1"/>
                </a:solidFill>
                <a:effectLst/>
                <a:latin typeface="+mn-lt"/>
                <a:ea typeface="+mn-ea"/>
                <a:cs typeface="+mn-cs"/>
              </a:rPr>
              <a:t> me </a:t>
            </a:r>
            <a:r>
              <a:rPr lang="es-ES" sz="1200" kern="1200" dirty="0" err="1">
                <a:solidFill>
                  <a:schemeClr val="tx1"/>
                </a:solidFill>
                <a:effectLst/>
                <a:latin typeface="+mn-lt"/>
                <a:ea typeface="+mn-ea"/>
                <a:cs typeface="+mn-cs"/>
              </a:rPr>
              <a:t>orgulhar</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dizer</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agora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está revidando e se organizando </a:t>
            </a:r>
            <a:r>
              <a:rPr lang="es-ES" sz="1200" kern="1200" dirty="0" err="1">
                <a:solidFill>
                  <a:schemeClr val="tx1"/>
                </a:solidFill>
                <a:effectLst/>
                <a:latin typeface="+mn-lt"/>
                <a:ea typeface="+mn-ea"/>
                <a:cs typeface="+mn-cs"/>
              </a:rPr>
              <a:t>nesses</a:t>
            </a:r>
            <a:r>
              <a:rPr lang="es-ES" sz="1200" kern="1200" dirty="0">
                <a:solidFill>
                  <a:schemeClr val="tx1"/>
                </a:solidFill>
                <a:effectLst/>
                <a:latin typeface="+mn-lt"/>
                <a:ea typeface="+mn-ea"/>
                <a:cs typeface="+mn-cs"/>
              </a:rPr>
              <a:t> lugares.  </a:t>
            </a:r>
            <a:r>
              <a:rPr lang="es-ES" sz="1200" kern="1200" dirty="0" err="1">
                <a:solidFill>
                  <a:schemeClr val="tx1"/>
                </a:solidFill>
                <a:effectLst/>
                <a:latin typeface="+mn-lt"/>
                <a:ea typeface="+mn-ea"/>
                <a:cs typeface="+mn-cs"/>
              </a:rPr>
              <a:t>Alguns</a:t>
            </a:r>
            <a:r>
              <a:rPr lang="es-ES" sz="1200" kern="1200" dirty="0">
                <a:solidFill>
                  <a:schemeClr val="tx1"/>
                </a:solidFill>
                <a:effectLst/>
                <a:latin typeface="+mn-lt"/>
                <a:ea typeface="+mn-ea"/>
                <a:cs typeface="+mn-cs"/>
              </a:rPr>
              <a:t> dos lugares onde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crescemos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foi</a:t>
            </a:r>
            <a:r>
              <a:rPr lang="es-ES" sz="1200" kern="1200" dirty="0">
                <a:solidFill>
                  <a:schemeClr val="tx1"/>
                </a:solidFill>
                <a:effectLst/>
                <a:latin typeface="+mn-lt"/>
                <a:ea typeface="+mn-ea"/>
                <a:cs typeface="+mn-cs"/>
              </a:rPr>
              <a:t> nos </a:t>
            </a:r>
            <a:r>
              <a:rPr lang="es-ES" sz="1200" kern="1200" dirty="0" err="1">
                <a:solidFill>
                  <a:schemeClr val="tx1"/>
                </a:solidFill>
                <a:effectLst/>
                <a:latin typeface="+mn-lt"/>
                <a:ea typeface="+mn-ea"/>
                <a:cs typeface="+mn-cs"/>
              </a:rPr>
              <a:t>conselhos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distritais</a:t>
            </a:r>
            <a:r>
              <a:rPr lang="es-ES" sz="1200" kern="1200" dirty="0">
                <a:solidFill>
                  <a:schemeClr val="tx1"/>
                </a:solidFill>
                <a:effectLst/>
                <a:latin typeface="+mn-lt"/>
                <a:ea typeface="+mn-ea"/>
                <a:cs typeface="+mn-cs"/>
              </a:rPr>
              <a:t> 10 e 77, onde as </a:t>
            </a:r>
            <a:r>
              <a:rPr lang="es-ES" sz="1200" kern="1200" dirty="0" err="1">
                <a:solidFill>
                  <a:schemeClr val="tx1"/>
                </a:solidFill>
                <a:effectLst/>
                <a:latin typeface="+mn-lt"/>
                <a:ea typeface="+mn-ea"/>
                <a:cs typeface="+mn-cs"/>
              </a:rPr>
              <a:t>visões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sulistas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presentes e onde encontramos </a:t>
            </a:r>
            <a:r>
              <a:rPr lang="es-ES" sz="1200" kern="1200" dirty="0" err="1">
                <a:solidFill>
                  <a:schemeClr val="tx1"/>
                </a:solidFill>
                <a:effectLst/>
                <a:latin typeface="+mn-lt"/>
                <a:ea typeface="+mn-ea"/>
                <a:cs typeface="+mn-cs"/>
              </a:rPr>
              <a:t>algumas</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leis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antissindicais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fortes</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nos leva à última </a:t>
            </a:r>
            <a:r>
              <a:rPr lang="es-ES" sz="1200" kern="1200" dirty="0" err="1">
                <a:solidFill>
                  <a:schemeClr val="tx1"/>
                </a:solidFill>
                <a:effectLst/>
                <a:latin typeface="+mn-lt"/>
                <a:ea typeface="+mn-ea"/>
                <a:cs typeface="+mn-cs"/>
              </a:rPr>
              <a:t>peça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desse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quebra-cabeça</a:t>
            </a:r>
            <a:r>
              <a:rPr lang="es-ES" sz="1200" kern="1200" dirty="0">
                <a:solidFill>
                  <a:schemeClr val="tx1"/>
                </a:solidFill>
                <a:effectLst/>
                <a:latin typeface="+mn-lt"/>
                <a:ea typeface="+mn-ea"/>
                <a:cs typeface="+mn-cs"/>
              </a:rPr>
              <a:t>.  Falta de </a:t>
            </a:r>
            <a:r>
              <a:rPr lang="es-ES" sz="1200" kern="1200" dirty="0" err="1">
                <a:solidFill>
                  <a:schemeClr val="tx1"/>
                </a:solidFill>
                <a:effectLst/>
                <a:latin typeface="+mn-lt"/>
                <a:ea typeface="+mn-ea"/>
                <a:cs typeface="+mn-cs"/>
              </a:rPr>
              <a:t>interesse</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o que é a falta de </a:t>
            </a:r>
            <a:r>
              <a:rPr lang="es-ES" sz="1200" kern="1200" dirty="0" err="1">
                <a:solidFill>
                  <a:schemeClr val="tx1"/>
                </a:solidFill>
                <a:effectLst/>
                <a:latin typeface="+mn-lt"/>
                <a:ea typeface="+mn-ea"/>
                <a:cs typeface="+mn-cs"/>
              </a:rPr>
              <a:t>interesse</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O que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acham</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dizer</a:t>
            </a:r>
            <a:r>
              <a:rPr lang="es-E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(Pegue </a:t>
            </a:r>
            <a:r>
              <a:rPr lang="en-CA" sz="1200" kern="1200" dirty="0" err="1">
                <a:solidFill>
                  <a:schemeClr val="tx1"/>
                </a:solidFill>
                <a:effectLst/>
                <a:latin typeface="+mn-lt"/>
                <a:ea typeface="+mn-ea"/>
                <a:cs typeface="+mn-cs"/>
              </a:rPr>
              <a:t>algumas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respostas</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INFORME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Trata-se de falta de </a:t>
            </a:r>
            <a:r>
              <a:rPr lang="es-ES" sz="1200" kern="1200" dirty="0" err="1">
                <a:solidFill>
                  <a:schemeClr val="tx1"/>
                </a:solidFill>
                <a:effectLst/>
                <a:latin typeface="+mn-lt"/>
                <a:ea typeface="+mn-ea"/>
                <a:cs typeface="+mn-cs"/>
              </a:rPr>
              <a:t>interesse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engajamento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participação</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o que </a:t>
            </a:r>
            <a:r>
              <a:rPr lang="es-ES" sz="1200" kern="1200" dirty="0" err="1">
                <a:solidFill>
                  <a:schemeClr val="tx1"/>
                </a:solidFill>
                <a:effectLst/>
                <a:latin typeface="+mn-lt"/>
                <a:ea typeface="+mn-ea"/>
                <a:cs typeface="+mn-cs"/>
              </a:rPr>
              <a:t>frequentemente</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manifesta</a:t>
            </a:r>
            <a:r>
              <a:rPr lang="es-ES" sz="1200" kern="1200" dirty="0">
                <a:solidFill>
                  <a:schemeClr val="tx1"/>
                </a:solidFill>
                <a:effectLst/>
                <a:latin typeface="+mn-lt"/>
                <a:ea typeface="+mn-ea"/>
                <a:cs typeface="+mn-cs"/>
              </a:rPr>
              <a:t> em falta de entusiasmo, falta de </a:t>
            </a:r>
            <a:r>
              <a:rPr lang="es-ES" sz="1200" kern="1200" dirty="0" err="1">
                <a:solidFill>
                  <a:schemeClr val="tx1"/>
                </a:solidFill>
                <a:effectLst/>
                <a:latin typeface="+mn-lt"/>
                <a:ea typeface="+mn-ea"/>
                <a:cs typeface="+mn-cs"/>
              </a:rPr>
              <a:t>vontade</a:t>
            </a:r>
            <a:r>
              <a:rPr lang="es-ES" sz="1200" kern="1200" dirty="0">
                <a:solidFill>
                  <a:schemeClr val="tx1"/>
                </a:solidFill>
                <a:effectLst/>
                <a:latin typeface="+mn-lt"/>
                <a:ea typeface="+mn-ea"/>
                <a:cs typeface="+mn-cs"/>
              </a:rPr>
              <a:t> de contribuir e </a:t>
            </a:r>
            <a:r>
              <a:rPr lang="es-ES" sz="1200" kern="1200" dirty="0" err="1">
                <a:solidFill>
                  <a:schemeClr val="tx1"/>
                </a:solidFill>
                <a:effectLst/>
                <a:latin typeface="+mn-lt"/>
                <a:ea typeface="+mn-ea"/>
                <a:cs typeface="+mn-cs"/>
              </a:rPr>
              <a:t>indiferença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geral</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relação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objetivos do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Notamos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falta de </a:t>
            </a:r>
            <a:r>
              <a:rPr lang="es-ES" sz="1200" kern="1200" dirty="0" err="1">
                <a:solidFill>
                  <a:schemeClr val="tx1"/>
                </a:solidFill>
                <a:effectLst/>
                <a:latin typeface="+mn-lt"/>
                <a:ea typeface="+mn-ea"/>
                <a:cs typeface="+mn-cs"/>
              </a:rPr>
              <a:t>interesse</a:t>
            </a:r>
            <a:r>
              <a:rPr lang="es-ES" sz="1200" kern="1200" dirty="0">
                <a:solidFill>
                  <a:schemeClr val="tx1"/>
                </a:solidFill>
                <a:effectLst/>
                <a:latin typeface="+mn-lt"/>
                <a:ea typeface="+mn-ea"/>
                <a:cs typeface="+mn-cs"/>
              </a:rPr>
              <a:t> e diálogo entre 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e os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a:t>
            </a:r>
            <a:r>
              <a:rPr lang="es-ES" sz="1200" kern="1200" dirty="0" err="1">
                <a:solidFill>
                  <a:schemeClr val="tx1"/>
                </a:solidFill>
                <a:effectLst/>
                <a:latin typeface="+mn-lt"/>
                <a:ea typeface="+mn-ea"/>
                <a:cs typeface="+mn-cs"/>
              </a:rPr>
              <a:t>então</a:t>
            </a:r>
            <a:r>
              <a:rPr lang="es-ES" sz="1200" kern="1200" dirty="0">
                <a:solidFill>
                  <a:schemeClr val="tx1"/>
                </a:solidFill>
                <a:effectLst/>
                <a:latin typeface="+mn-lt"/>
                <a:ea typeface="+mn-ea"/>
                <a:cs typeface="+mn-cs"/>
              </a:rPr>
              <a:t>, o que </a:t>
            </a:r>
            <a:r>
              <a:rPr lang="es-ES" sz="1200" kern="1200" dirty="0" err="1">
                <a:solidFill>
                  <a:schemeClr val="tx1"/>
                </a:solidFill>
                <a:effectLst/>
                <a:latin typeface="+mn-lt"/>
                <a:ea typeface="+mn-ea"/>
                <a:cs typeface="+mn-cs"/>
              </a:rPr>
              <a:t>fazemos</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lidar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falta de </a:t>
            </a:r>
            <a:r>
              <a:rPr lang="es-ES" sz="1200" kern="1200" dirty="0" err="1">
                <a:solidFill>
                  <a:schemeClr val="tx1"/>
                </a:solidFill>
                <a:effectLst/>
                <a:latin typeface="+mn-lt"/>
                <a:ea typeface="+mn-ea"/>
                <a:cs typeface="+mn-cs"/>
              </a:rPr>
              <a:t>interesse</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Devemos</a:t>
            </a:r>
            <a:r>
              <a:rPr lang="es-ES" sz="1200" kern="1200" dirty="0">
                <a:solidFill>
                  <a:schemeClr val="tx1"/>
                </a:solidFill>
                <a:effectLst/>
                <a:latin typeface="+mn-lt"/>
                <a:ea typeface="+mn-ea"/>
                <a:cs typeface="+mn-cs"/>
              </a:rPr>
              <a:t> nos concentrar em motivar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ativamente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proporcionar oportunidades para </a:t>
            </a:r>
            <a:r>
              <a:rPr lang="es-ES" sz="1200" kern="1200" dirty="0" err="1">
                <a:solidFill>
                  <a:schemeClr val="tx1"/>
                </a:solidFill>
                <a:effectLst/>
                <a:latin typeface="+mn-lt"/>
                <a:ea typeface="+mn-ea"/>
                <a:cs typeface="+mn-cs"/>
              </a:rPr>
              <a:t>contribuírem</a:t>
            </a:r>
            <a:r>
              <a:rPr lang="es-ES" sz="1200" kern="1200" dirty="0">
                <a:solidFill>
                  <a:schemeClr val="tx1"/>
                </a:solidFill>
                <a:effectLst/>
                <a:latin typeface="+mn-lt"/>
                <a:ea typeface="+mn-ea"/>
                <a:cs typeface="+mn-cs"/>
              </a:rPr>
              <a:t> significativamente, comunicar os objetivos do grupo de forma clara, </a:t>
            </a:r>
            <a:r>
              <a:rPr lang="es-ES" sz="1200" kern="1200" dirty="0" err="1">
                <a:solidFill>
                  <a:schemeClr val="tx1"/>
                </a:solidFill>
                <a:effectLst/>
                <a:latin typeface="+mn-lt"/>
                <a:ea typeface="+mn-ea"/>
                <a:cs typeface="+mn-cs"/>
              </a:rPr>
              <a:t>reconhecer</a:t>
            </a:r>
            <a:r>
              <a:rPr lang="es-ES" sz="1200" kern="1200" dirty="0">
                <a:solidFill>
                  <a:schemeClr val="tx1"/>
                </a:solidFill>
                <a:effectLst/>
                <a:latin typeface="+mn-lt"/>
                <a:ea typeface="+mn-ea"/>
                <a:cs typeface="+mn-cs"/>
              </a:rPr>
              <a:t> conquistas, promover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ambiente positivo e inclusivo e adaptar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para atender a diversos </a:t>
            </a:r>
            <a:r>
              <a:rPr lang="es-ES" sz="1200" kern="1200" dirty="0" err="1">
                <a:solidFill>
                  <a:schemeClr val="tx1"/>
                </a:solidFill>
                <a:effectLst/>
                <a:latin typeface="+mn-lt"/>
                <a:ea typeface="+mn-ea"/>
                <a:cs typeface="+mn-cs"/>
              </a:rPr>
              <a:t>interesses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além</a:t>
            </a:r>
            <a:r>
              <a:rPr lang="es-ES" sz="1200" kern="1200" dirty="0">
                <a:solidFill>
                  <a:schemeClr val="tx1"/>
                </a:solidFill>
                <a:effectLst/>
                <a:latin typeface="+mn-lt"/>
                <a:ea typeface="+mn-ea"/>
                <a:cs typeface="+mn-cs"/>
              </a:rPr>
              <a:t> de abordar </a:t>
            </a:r>
            <a:r>
              <a:rPr lang="es-ES" sz="1200" kern="1200" dirty="0" err="1">
                <a:solidFill>
                  <a:schemeClr val="tx1"/>
                </a:solidFill>
                <a:effectLst/>
                <a:latin typeface="+mn-lt"/>
                <a:ea typeface="+mn-ea"/>
                <a:cs typeface="+mn-cs"/>
              </a:rPr>
              <a:t>quaisquer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questões</a:t>
            </a:r>
            <a:r>
              <a:rPr lang="es-ES" sz="1200" kern="1200" dirty="0">
                <a:solidFill>
                  <a:schemeClr val="tx1"/>
                </a:solidFill>
                <a:effectLst/>
                <a:latin typeface="+mn-lt"/>
                <a:ea typeface="+mn-ea"/>
                <a:cs typeface="+mn-cs"/>
              </a:rPr>
              <a:t> implícitas que </a:t>
            </a:r>
            <a:r>
              <a:rPr lang="es-ES" sz="1200" kern="1200" dirty="0" err="1">
                <a:solidFill>
                  <a:schemeClr val="tx1"/>
                </a:solidFill>
                <a:effectLst/>
                <a:latin typeface="+mn-lt"/>
                <a:ea typeface="+mn-ea"/>
                <a:cs typeface="+mn-cs"/>
              </a:rPr>
              <a:t>possam</a:t>
            </a:r>
            <a:r>
              <a:rPr lang="es-ES" sz="1200" kern="1200" dirty="0">
                <a:solidFill>
                  <a:schemeClr val="tx1"/>
                </a:solidFill>
                <a:effectLst/>
                <a:latin typeface="+mn-lt"/>
                <a:ea typeface="+mn-ea"/>
                <a:cs typeface="+mn-cs"/>
              </a:rPr>
              <a:t> estar resultando em falta de </a:t>
            </a:r>
            <a:r>
              <a:rPr lang="es-ES" sz="1200" kern="1200" dirty="0" err="1">
                <a:solidFill>
                  <a:schemeClr val="tx1"/>
                </a:solidFill>
                <a:effectLst/>
                <a:latin typeface="+mn-lt"/>
                <a:ea typeface="+mn-ea"/>
                <a:cs typeface="+mn-cs"/>
              </a:rPr>
              <a:t>interesse</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primeiro</a:t>
            </a:r>
            <a:r>
              <a:rPr lang="es-ES" sz="1200" kern="1200" dirty="0">
                <a:solidFill>
                  <a:schemeClr val="tx1"/>
                </a:solidFill>
                <a:effectLst/>
                <a:latin typeface="+mn-lt"/>
                <a:ea typeface="+mn-ea"/>
                <a:cs typeface="+mn-cs"/>
              </a:rPr>
              <a:t>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Para </a:t>
            </a:r>
            <a:r>
              <a:rPr lang="en-CA" sz="1200" kern="1200" dirty="0" err="1">
                <a:solidFill>
                  <a:schemeClr val="tx1"/>
                </a:solidFill>
                <a:effectLst/>
                <a:latin typeface="+mn-lt"/>
                <a:ea typeface="+mn-ea"/>
                <a:cs typeface="+mn-cs"/>
              </a:rPr>
              <a:t>introdução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como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instrutor</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Descreva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experiência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 IUPAT, observando se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já</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representação</a:t>
            </a:r>
            <a:r>
              <a:rPr lang="es-ES" sz="1200" kern="1200" dirty="0">
                <a:solidFill>
                  <a:schemeClr val="tx1"/>
                </a:solidFill>
                <a:effectLst/>
                <a:latin typeface="+mn-lt"/>
                <a:ea typeface="+mn-ea"/>
                <a:cs typeface="+mn-cs"/>
              </a:rPr>
              <a:t> sindical e </a:t>
            </a:r>
            <a:r>
              <a:rPr lang="es-ES" sz="1200" kern="1200" dirty="0" err="1">
                <a:solidFill>
                  <a:schemeClr val="tx1"/>
                </a:solidFill>
                <a:effectLst/>
                <a:latin typeface="+mn-lt"/>
                <a:ea typeface="+mn-ea"/>
                <a:cs typeface="+mn-cs"/>
              </a:rPr>
              <a:t>focando</a:t>
            </a:r>
            <a:r>
              <a:rPr lang="es-ES" sz="1200" kern="1200" dirty="0">
                <a:solidFill>
                  <a:schemeClr val="tx1"/>
                </a:solidFill>
                <a:effectLst/>
                <a:latin typeface="+mn-lt"/>
                <a:ea typeface="+mn-ea"/>
                <a:cs typeface="+mn-cs"/>
              </a:rPr>
              <a:t> em como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tornou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membro do sindicato, </a:t>
            </a:r>
            <a:r>
              <a:rPr lang="es-ES" sz="1200" kern="1200" dirty="0" err="1">
                <a:solidFill>
                  <a:schemeClr val="tx1"/>
                </a:solidFill>
                <a:effectLst/>
                <a:latin typeface="+mn-lt"/>
                <a:ea typeface="+mn-ea"/>
                <a:cs typeface="+mn-cs"/>
              </a:rPr>
              <a:t>aprendizagem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etc.</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função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organização</a:t>
            </a:r>
            <a:r>
              <a:rPr lang="es-ES" sz="1200" kern="1200" dirty="0">
                <a:solidFill>
                  <a:schemeClr val="tx1"/>
                </a:solidFill>
                <a:effectLst/>
                <a:latin typeface="+mn-lt"/>
                <a:ea typeface="+mn-ea"/>
                <a:cs typeface="+mn-cs"/>
              </a:rPr>
              <a:t> sindical (ou representante sindical, líder etc.), </a:t>
            </a:r>
            <a:r>
              <a:rPr lang="es-ES" sz="1200" kern="1200" dirty="0" err="1">
                <a:solidFill>
                  <a:schemeClr val="tx1"/>
                </a:solidFill>
                <a:effectLst/>
                <a:latin typeface="+mn-lt"/>
                <a:ea typeface="+mn-ea"/>
                <a:cs typeface="+mn-cs"/>
              </a:rPr>
              <a:t>reforçando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responsabilidades como educador/</a:t>
            </a:r>
            <a:r>
              <a:rPr lang="es-ES" sz="1200" kern="1200" dirty="0" err="1">
                <a:solidFill>
                  <a:schemeClr val="tx1"/>
                </a:solidFill>
                <a:effectLst/>
                <a:latin typeface="+mn-lt"/>
                <a:ea typeface="+mn-ea"/>
                <a:cs typeface="+mn-cs"/>
              </a:rPr>
              <a:t>instrutor</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Apresente</a:t>
            </a:r>
            <a:r>
              <a:rPr lang="es-ES" sz="1200" kern="1200" dirty="0">
                <a:solidFill>
                  <a:schemeClr val="tx1"/>
                </a:solidFill>
                <a:effectLst/>
                <a:latin typeface="+mn-lt"/>
                <a:ea typeface="+mn-ea"/>
                <a:cs typeface="+mn-cs"/>
              </a:rPr>
              <a:t> representantes e </a:t>
            </a:r>
            <a:r>
              <a:rPr lang="es-ES" sz="1200" kern="1200" dirty="0" err="1">
                <a:solidFill>
                  <a:schemeClr val="tx1"/>
                </a:solidFill>
                <a:effectLst/>
                <a:latin typeface="+mn-lt"/>
                <a:ea typeface="+mn-ea"/>
                <a:cs typeface="+mn-cs"/>
              </a:rPr>
              <a:t>Diretores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Distrital/sindicato local (se </a:t>
            </a:r>
            <a:r>
              <a:rPr lang="es-ES" sz="1200" kern="1200" dirty="0" err="1">
                <a:solidFill>
                  <a:schemeClr val="tx1"/>
                </a:solidFill>
                <a:effectLst/>
                <a:latin typeface="+mn-lt"/>
                <a:ea typeface="+mn-ea"/>
                <a:cs typeface="+mn-cs"/>
              </a:rPr>
              <a:t>aplicável</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CONDUZA a </a:t>
            </a:r>
            <a:r>
              <a:rPr lang="es-ES" sz="1200" kern="1200" dirty="0" err="1">
                <a:solidFill>
                  <a:schemeClr val="tx1"/>
                </a:solidFill>
                <a:effectLst/>
                <a:latin typeface="+mn-lt"/>
                <a:ea typeface="+mn-ea"/>
                <a:cs typeface="+mn-cs"/>
              </a:rPr>
              <a:t>seguinte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atividade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os participantes: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a parte de "</a:t>
            </a:r>
            <a:r>
              <a:rPr lang="es-ES" sz="1200" kern="1200" dirty="0" err="1">
                <a:solidFill>
                  <a:schemeClr val="tx1"/>
                </a:solidFill>
                <a:effectLst/>
                <a:latin typeface="+mn-lt"/>
                <a:ea typeface="+mn-ea"/>
                <a:cs typeface="+mn-cs"/>
              </a:rPr>
              <a:t>apresentação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"Fale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nome</a:t>
            </a:r>
            <a:r>
              <a:rPr lang="es-ES" sz="1200" kern="1200" dirty="0">
                <a:solidFill>
                  <a:schemeClr val="tx1"/>
                </a:solidFill>
                <a:effectLst/>
                <a:latin typeface="+mn-lt"/>
                <a:ea typeface="+mn-ea"/>
                <a:cs typeface="+mn-cs"/>
              </a:rPr>
              <a:t>, título/cargo e área de </a:t>
            </a:r>
            <a:r>
              <a:rPr lang="es-ES" sz="1200" kern="1200" dirty="0" err="1">
                <a:solidFill>
                  <a:schemeClr val="tx1"/>
                </a:solidFill>
                <a:effectLst/>
                <a:latin typeface="+mn-lt"/>
                <a:ea typeface="+mn-ea"/>
                <a:cs typeface="+mn-cs"/>
              </a:rPr>
              <a:t>atuação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a parte "responda </a:t>
            </a:r>
            <a:r>
              <a:rPr lang="es-ES" sz="1200" kern="1200" dirty="0" err="1">
                <a:solidFill>
                  <a:schemeClr val="tx1"/>
                </a:solidFill>
                <a:effectLst/>
                <a:latin typeface="+mn-lt"/>
                <a:ea typeface="+mn-ea"/>
                <a:cs typeface="+mn-cs"/>
              </a:rPr>
              <a:t>às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perguntas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t>
            </a:r>
            <a:r>
              <a:rPr lang="es-ES" sz="1200" kern="1200" dirty="0" err="1">
                <a:solidFill>
                  <a:schemeClr val="tx1"/>
                </a:solidFill>
                <a:effectLst/>
                <a:latin typeface="+mn-lt"/>
                <a:ea typeface="+mn-ea"/>
                <a:cs typeface="+mn-cs"/>
              </a:rPr>
              <a:t>prosseguirmos</a:t>
            </a:r>
            <a:r>
              <a:rPr lang="es-ES" sz="1200" kern="1200" dirty="0">
                <a:solidFill>
                  <a:schemeClr val="tx1"/>
                </a:solidFill>
                <a:effectLst/>
                <a:latin typeface="+mn-lt"/>
                <a:ea typeface="+mn-ea"/>
                <a:cs typeface="+mn-cs"/>
              </a:rPr>
              <a:t>, quero que todos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participem</a:t>
            </a:r>
            <a:r>
              <a:rPr lang="es-ES" sz="1200" kern="1200" dirty="0">
                <a:solidFill>
                  <a:schemeClr val="tx1"/>
                </a:solidFill>
                <a:effectLst/>
                <a:latin typeface="+mn-lt"/>
                <a:ea typeface="+mn-ea"/>
                <a:cs typeface="+mn-cs"/>
              </a:rPr>
              <a:t> da conversa. </a:t>
            </a:r>
            <a:r>
              <a:rPr lang="es-ES" sz="1200" kern="1200" dirty="0" err="1">
                <a:solidFill>
                  <a:schemeClr val="tx1"/>
                </a:solidFill>
                <a:effectLst/>
                <a:latin typeface="+mn-lt"/>
                <a:ea typeface="+mn-ea"/>
                <a:cs typeface="+mn-cs"/>
              </a:rPr>
              <a:t>Daqui</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pouco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vou</a:t>
            </a:r>
            <a:r>
              <a:rPr lang="es-ES" sz="1200" kern="1200" dirty="0">
                <a:solidFill>
                  <a:schemeClr val="tx1"/>
                </a:solidFill>
                <a:effectLst/>
                <a:latin typeface="+mn-lt"/>
                <a:ea typeface="+mn-ea"/>
                <a:cs typeface="+mn-cs"/>
              </a:rPr>
              <a:t> pedir a todos que </a:t>
            </a:r>
            <a:r>
              <a:rPr lang="es-ES" sz="1200" kern="1200" dirty="0" err="1">
                <a:solidFill>
                  <a:schemeClr val="tx1"/>
                </a:solidFill>
                <a:effectLst/>
                <a:latin typeface="+mn-lt"/>
                <a:ea typeface="+mn-ea"/>
                <a:cs typeface="+mn-cs"/>
              </a:rPr>
              <a:t>formem</a:t>
            </a:r>
            <a:r>
              <a:rPr lang="es-ES" sz="1200" kern="1200" dirty="0">
                <a:solidFill>
                  <a:schemeClr val="tx1"/>
                </a:solidFill>
                <a:effectLst/>
                <a:latin typeface="+mn-lt"/>
                <a:ea typeface="+mn-ea"/>
                <a:cs typeface="+mn-cs"/>
              </a:rPr>
              <a:t> duplas (</a:t>
            </a:r>
            <a:r>
              <a:rPr lang="es-ES" sz="1200" kern="1200" dirty="0" err="1">
                <a:solidFill>
                  <a:schemeClr val="tx1"/>
                </a:solidFill>
                <a:effectLst/>
                <a:latin typeface="+mn-lt"/>
                <a:ea typeface="+mn-ea"/>
                <a:cs typeface="+mn-cs"/>
              </a:rPr>
              <a:t>dê</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opção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grupos de </a:t>
            </a:r>
            <a:r>
              <a:rPr lang="es-ES" sz="1200" kern="1200" dirty="0" err="1">
                <a:solidFill>
                  <a:schemeClr val="tx1"/>
                </a:solidFill>
                <a:effectLst/>
                <a:latin typeface="+mn-lt"/>
                <a:ea typeface="+mn-ea"/>
                <a:cs typeface="+mn-cs"/>
              </a:rPr>
              <a:t>três</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necessário</a:t>
            </a:r>
            <a:r>
              <a:rPr lang="es-ES" sz="1200" kern="1200" dirty="0">
                <a:solidFill>
                  <a:schemeClr val="tx1"/>
                </a:solidFill>
                <a:effectLst/>
                <a:latin typeface="+mn-lt"/>
                <a:ea typeface="+mn-ea"/>
                <a:cs typeface="+mn-cs"/>
              </a:rPr>
              <a:t>, considerando a </a:t>
            </a:r>
            <a:r>
              <a:rPr lang="es-ES" sz="1200" kern="1200" dirty="0" err="1">
                <a:solidFill>
                  <a:schemeClr val="tx1"/>
                </a:solidFill>
                <a:effectLst/>
                <a:latin typeface="+mn-lt"/>
                <a:ea typeface="+mn-ea"/>
                <a:cs typeface="+mn-cs"/>
              </a:rPr>
              <a:t>disposição</a:t>
            </a:r>
            <a:r>
              <a:rPr lang="es-ES" sz="1200" kern="1200" dirty="0">
                <a:solidFill>
                  <a:schemeClr val="tx1"/>
                </a:solidFill>
                <a:effectLst/>
                <a:latin typeface="+mn-lt"/>
                <a:ea typeface="+mn-ea"/>
                <a:cs typeface="+mn-cs"/>
              </a:rPr>
              <a:t> da sala). E quero que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revezem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respondendo</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essas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perguntas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outro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Compartilhe</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tornou</a:t>
            </a:r>
            <a:r>
              <a:rPr lang="es-ES" sz="1200" kern="1200" dirty="0">
                <a:solidFill>
                  <a:schemeClr val="tx1"/>
                </a:solidFill>
                <a:effectLst/>
                <a:latin typeface="+mn-lt"/>
                <a:ea typeface="+mn-ea"/>
                <a:cs typeface="+mn-cs"/>
              </a:rPr>
              <a:t> membro </a:t>
            </a:r>
            <a:r>
              <a:rPr lang="es-ES" sz="1200" kern="1200" dirty="0" err="1">
                <a:solidFill>
                  <a:schemeClr val="tx1"/>
                </a:solidFill>
                <a:effectLst/>
                <a:latin typeface="+mn-lt"/>
                <a:ea typeface="+mn-ea"/>
                <a:cs typeface="+mn-cs"/>
              </a:rPr>
              <a:t>deste</a:t>
            </a:r>
            <a:r>
              <a:rPr lang="es-ES" sz="1200" kern="1200" dirty="0">
                <a:solidFill>
                  <a:schemeClr val="tx1"/>
                </a:solidFill>
                <a:effectLst/>
                <a:latin typeface="+mn-lt"/>
                <a:ea typeface="+mn-ea"/>
                <a:cs typeface="+mn-cs"/>
              </a:rPr>
              <a:t> sindicato e diga o que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esperava</a:t>
            </a:r>
            <a:r>
              <a:rPr lang="es-ES" sz="1200" kern="1200" dirty="0">
                <a:solidFill>
                  <a:schemeClr val="tx1"/>
                </a:solidFill>
                <a:effectLst/>
                <a:latin typeface="+mn-lt"/>
                <a:ea typeface="+mn-ea"/>
                <a:cs typeface="+mn-cs"/>
              </a:rPr>
              <a:t> conseguir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Vou</a:t>
            </a:r>
            <a:r>
              <a:rPr lang="es-ES" sz="1200" kern="1200" dirty="0">
                <a:solidFill>
                  <a:schemeClr val="tx1"/>
                </a:solidFill>
                <a:effectLst/>
                <a:latin typeface="+mn-lt"/>
                <a:ea typeface="+mn-ea"/>
                <a:cs typeface="+mn-cs"/>
              </a:rPr>
              <a:t> dar cinco minutos para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conversarem</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grupos. </a:t>
            </a:r>
            <a:r>
              <a:rPr lang="en-CA" sz="1200" kern="1200" dirty="0" err="1">
                <a:solidFill>
                  <a:schemeClr val="tx1"/>
                </a:solidFill>
                <a:effectLst/>
                <a:latin typeface="+mn-lt"/>
                <a:ea typeface="+mn-ea"/>
                <a:cs typeface="+mn-cs"/>
              </a:rPr>
              <a:t>Podem</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começar</a:t>
            </a:r>
            <a:r>
              <a:rPr lang="en-CA" sz="1200" kern="1200" dirty="0">
                <a:solidFill>
                  <a:schemeClr val="tx1"/>
                </a:solidFill>
                <a:effectLst/>
                <a:latin typeface="+mn-lt"/>
                <a:ea typeface="+mn-ea"/>
                <a:cs typeface="+mn-cs"/>
              </a:rPr>
              <a:t>".</a:t>
            </a:r>
          </a:p>
          <a:p>
            <a:pPr marL="685800" lvl="1" indent="-228600">
              <a:buFont typeface="+mj-lt"/>
              <a:buAutoNum type="arabicPeriod"/>
            </a:pPr>
            <a:r>
              <a:rPr lang="es-ES" sz="1200" kern="1200" dirty="0">
                <a:solidFill>
                  <a:schemeClr val="tx1"/>
                </a:solidFill>
                <a:effectLst/>
                <a:latin typeface="+mn-lt"/>
                <a:ea typeface="+mn-ea"/>
                <a:cs typeface="+mn-cs"/>
              </a:rPr>
              <a:t>FAÇA: *** use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cronômetro</a:t>
            </a:r>
            <a:r>
              <a:rPr lang="es-ES" sz="1200" kern="1200" dirty="0">
                <a:solidFill>
                  <a:schemeClr val="tx1"/>
                </a:solidFill>
                <a:effectLst/>
                <a:latin typeface="+mn-lt"/>
                <a:ea typeface="+mn-ea"/>
                <a:cs typeface="+mn-cs"/>
              </a:rPr>
              <a:t> para dar a eles 4 a 5 minutos para </a:t>
            </a:r>
            <a:r>
              <a:rPr lang="es-ES" sz="1200" kern="1200" dirty="0" err="1">
                <a:solidFill>
                  <a:schemeClr val="tx1"/>
                </a:solidFill>
                <a:effectLst/>
                <a:latin typeface="+mn-lt"/>
                <a:ea typeface="+mn-ea"/>
                <a:cs typeface="+mn-cs"/>
              </a:rPr>
              <a:t>conversarem</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"Ok, parece que a </a:t>
            </a:r>
            <a:r>
              <a:rPr lang="es-ES" sz="1200" kern="1200" dirty="0" err="1">
                <a:solidFill>
                  <a:schemeClr val="tx1"/>
                </a:solidFill>
                <a:effectLst/>
                <a:latin typeface="+mn-lt"/>
                <a:ea typeface="+mn-ea"/>
                <a:cs typeface="+mn-cs"/>
              </a:rPr>
              <a:t>maioria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conseguiu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compartilhar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informações</a:t>
            </a:r>
            <a:r>
              <a:rPr lang="es-E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Vamos </a:t>
            </a:r>
            <a:r>
              <a:rPr lang="en-CA" sz="1200" kern="1200" dirty="0" err="1">
                <a:solidFill>
                  <a:schemeClr val="tx1"/>
                </a:solidFill>
                <a:effectLst/>
                <a:latin typeface="+mn-lt"/>
                <a:ea typeface="+mn-ea"/>
                <a:cs typeface="+mn-cs"/>
              </a:rPr>
              <a:t>voltar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ao</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grupo</a:t>
            </a:r>
            <a:r>
              <a:rPr lang="en-CA" sz="1200" kern="1200" dirty="0">
                <a:solidFill>
                  <a:schemeClr val="tx1"/>
                </a:solidFill>
                <a:effectLst/>
                <a:latin typeface="+mn-lt"/>
                <a:ea typeface="+mn-ea"/>
                <a:cs typeface="+mn-cs"/>
              </a:rPr>
              <a:t> principal". </a:t>
            </a:r>
          </a:p>
          <a:p>
            <a:pPr marL="685800" lvl="1" indent="-228600">
              <a:buFont typeface="+mj-lt"/>
              <a:buAutoNum type="arabicPeriod"/>
            </a:pPr>
            <a:r>
              <a:rPr lang="es-ES" sz="1200" kern="1200" dirty="0">
                <a:solidFill>
                  <a:schemeClr val="tx1"/>
                </a:solidFill>
                <a:effectLst/>
                <a:latin typeface="+mn-lt"/>
                <a:ea typeface="+mn-ea"/>
                <a:cs typeface="+mn-cs"/>
              </a:rPr>
              <a:t>PERGUNTE: "</a:t>
            </a:r>
            <a:r>
              <a:rPr lang="es-ES" sz="1200" kern="1200" dirty="0" err="1">
                <a:solidFill>
                  <a:schemeClr val="tx1"/>
                </a:solidFill>
                <a:effectLst/>
                <a:latin typeface="+mn-lt"/>
                <a:ea typeface="+mn-ea"/>
                <a:cs typeface="+mn-cs"/>
              </a:rPr>
              <a:t>Quem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compartilhar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 ou as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colega? Como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tornou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membro?  </a:t>
            </a:r>
            <a:r>
              <a:rPr lang="en-CA" sz="1200" kern="1200" dirty="0">
                <a:solidFill>
                  <a:schemeClr val="tx1"/>
                </a:solidFill>
                <a:effectLst/>
                <a:latin typeface="+mn-lt"/>
                <a:ea typeface="+mn-ea"/>
                <a:cs typeface="+mn-cs"/>
              </a:rPr>
              <a:t>O que </a:t>
            </a:r>
            <a:r>
              <a:rPr lang="en-CA" sz="1200" kern="1200" dirty="0" err="1">
                <a:solidFill>
                  <a:schemeClr val="tx1"/>
                </a:solidFill>
                <a:effectLst/>
                <a:latin typeface="+mn-lt"/>
                <a:ea typeface="+mn-ea"/>
                <a:cs typeface="+mn-cs"/>
              </a:rPr>
              <a:t>você</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esperava</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conseguir</a:t>
            </a:r>
            <a:r>
              <a:rPr lang="en-CA" sz="1200" kern="1200" dirty="0">
                <a:solidFill>
                  <a:schemeClr val="tx1"/>
                </a:solidFill>
                <a:effectLst/>
                <a:latin typeface="+mn-lt"/>
                <a:ea typeface="+mn-ea"/>
                <a:cs typeface="+mn-cs"/>
              </a:rPr>
              <a:t> com </a:t>
            </a:r>
            <a:r>
              <a:rPr lang="en-CA" sz="1200" kern="1200" dirty="0" err="1">
                <a:solidFill>
                  <a:schemeClr val="tx1"/>
                </a:solidFill>
                <a:effectLst/>
                <a:latin typeface="+mn-lt"/>
                <a:ea typeface="+mn-ea"/>
                <a:cs typeface="+mn-cs"/>
              </a:rPr>
              <a:t>isso</a:t>
            </a:r>
            <a:r>
              <a:rPr lang="en-CA" sz="1200" kern="1200" dirty="0">
                <a:solidFill>
                  <a:schemeClr val="tx1"/>
                </a:solidFill>
                <a:effectLst/>
                <a:latin typeface="+mn-lt"/>
                <a:ea typeface="+mn-ea"/>
                <a:cs typeface="+mn-cs"/>
              </a:rPr>
              <a:t>?</a:t>
            </a:r>
          </a:p>
          <a:p>
            <a:pPr marL="685800" lvl="1" indent="-228600">
              <a:buFont typeface="+mj-lt"/>
              <a:buAutoNum type="arabicPeriod"/>
            </a:pPr>
            <a:r>
              <a:rPr lang="en-CA" sz="1200" kern="1200" dirty="0">
                <a:solidFill>
                  <a:schemeClr val="tx1"/>
                </a:solidFill>
                <a:effectLst/>
                <a:latin typeface="+mn-lt"/>
                <a:ea typeface="+mn-ea"/>
                <a:cs typeface="+mn-cs"/>
              </a:rPr>
              <a:t>FAÇA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 </a:t>
            </a: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Pegue de 5 a 10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dependendo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tamanho</a:t>
            </a:r>
            <a:r>
              <a:rPr lang="es-ES" sz="1200" kern="1200" dirty="0">
                <a:solidFill>
                  <a:schemeClr val="tx1"/>
                </a:solidFill>
                <a:effectLst/>
                <a:latin typeface="+mn-lt"/>
                <a:ea typeface="+mn-ea"/>
                <a:cs typeface="+mn-cs"/>
              </a:rPr>
              <a:t> do grupo.</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o bloco de </a:t>
            </a:r>
            <a:r>
              <a:rPr lang="es-ES" sz="1200" kern="1200" dirty="0" err="1">
                <a:solidFill>
                  <a:schemeClr val="tx1"/>
                </a:solidFill>
                <a:effectLst/>
                <a:latin typeface="+mn-lt"/>
                <a:ea typeface="+mn-ea"/>
                <a:cs typeface="+mn-cs"/>
              </a:rPr>
              <a:t>cavalete</a:t>
            </a:r>
            <a:r>
              <a:rPr lang="es-ES" sz="1200" kern="1200" dirty="0">
                <a:solidFill>
                  <a:schemeClr val="tx1"/>
                </a:solidFill>
                <a:effectLst/>
                <a:latin typeface="+mn-lt"/>
                <a:ea typeface="+mn-ea"/>
                <a:cs typeface="+mn-cs"/>
              </a:rPr>
              <a:t> para registrar as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Identifique temas </a:t>
            </a:r>
            <a:r>
              <a:rPr lang="es-ES" sz="1200" kern="1200" dirty="0" err="1">
                <a:solidFill>
                  <a:schemeClr val="tx1"/>
                </a:solidFill>
                <a:effectLst/>
                <a:latin typeface="+mn-lt"/>
                <a:ea typeface="+mn-ea"/>
                <a:cs typeface="+mn-cs"/>
              </a:rPr>
              <a:t>comuns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maioria</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pessoas</a:t>
            </a:r>
            <a:r>
              <a:rPr lang="es-ES" sz="1200" kern="1200" dirty="0">
                <a:solidFill>
                  <a:schemeClr val="tx1"/>
                </a:solidFill>
                <a:effectLst/>
                <a:latin typeface="+mn-lt"/>
                <a:ea typeface="+mn-ea"/>
                <a:cs typeface="+mn-cs"/>
              </a:rPr>
              <a:t> se </a:t>
            </a:r>
            <a:r>
              <a:rPr lang="es-ES" sz="1200" kern="1200" dirty="0" err="1">
                <a:solidFill>
                  <a:schemeClr val="tx1"/>
                </a:solidFill>
                <a:effectLst/>
                <a:latin typeface="+mn-lt"/>
                <a:ea typeface="+mn-ea"/>
                <a:cs typeface="+mn-cs"/>
              </a:rPr>
              <a:t>juntou</a:t>
            </a:r>
            <a:r>
              <a:rPr lang="es-ES" sz="1200" kern="1200" dirty="0">
                <a:solidFill>
                  <a:schemeClr val="tx1"/>
                </a:solidFill>
                <a:effectLst/>
                <a:latin typeface="+mn-lt"/>
                <a:ea typeface="+mn-ea"/>
                <a:cs typeface="+mn-cs"/>
              </a:rPr>
              <a:t> porque </a:t>
            </a:r>
            <a:r>
              <a:rPr lang="es-ES" sz="1200" kern="1200" dirty="0" err="1">
                <a:solidFill>
                  <a:schemeClr val="tx1"/>
                </a:solidFill>
                <a:effectLst/>
                <a:latin typeface="+mn-lt"/>
                <a:ea typeface="+mn-ea"/>
                <a:cs typeface="+mn-cs"/>
              </a:rPr>
              <a:t>alguém</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recrutou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família</a:t>
            </a:r>
            <a:r>
              <a:rPr lang="es-ES" sz="1200" kern="1200" dirty="0">
                <a:solidFill>
                  <a:schemeClr val="tx1"/>
                </a:solidFill>
                <a:effectLst/>
                <a:latin typeface="+mn-lt"/>
                <a:ea typeface="+mn-ea"/>
                <a:cs typeface="+mn-cs"/>
              </a:rPr>
              <a:t> ou amigos)</a:t>
            </a: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CONCENTRE-SE em como a </a:t>
            </a:r>
            <a:r>
              <a:rPr lang="es-ES" sz="1200" kern="1200" dirty="0" err="1">
                <a:solidFill>
                  <a:schemeClr val="tx1"/>
                </a:solidFill>
                <a:effectLst/>
                <a:latin typeface="+mn-lt"/>
                <a:ea typeface="+mn-ea"/>
                <a:cs typeface="+mn-cs"/>
              </a:rPr>
              <a:t>maioria</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pessoas</a:t>
            </a:r>
            <a:r>
              <a:rPr lang="es-ES" sz="1200" kern="1200" dirty="0">
                <a:solidFill>
                  <a:schemeClr val="tx1"/>
                </a:solidFill>
                <a:effectLst/>
                <a:latin typeface="+mn-lt"/>
                <a:ea typeface="+mn-ea"/>
                <a:cs typeface="+mn-cs"/>
              </a:rPr>
              <a:t> está procurando </a:t>
            </a:r>
            <a:r>
              <a:rPr lang="es-ES" sz="1200" kern="1200" dirty="0" err="1">
                <a:solidFill>
                  <a:schemeClr val="tx1"/>
                </a:solidFill>
                <a:effectLst/>
                <a:latin typeface="+mn-lt"/>
                <a:ea typeface="+mn-ea"/>
                <a:cs typeface="+mn-cs"/>
              </a:rPr>
              <a:t>obter</a:t>
            </a:r>
            <a:r>
              <a:rPr lang="es-ES" sz="1200" kern="1200" dirty="0">
                <a:solidFill>
                  <a:schemeClr val="tx1"/>
                </a:solidFill>
                <a:effectLst/>
                <a:latin typeface="+mn-lt"/>
                <a:ea typeface="+mn-ea"/>
                <a:cs typeface="+mn-cs"/>
              </a:rPr>
              <a:t> algo do sindicato: </a:t>
            </a:r>
            <a:r>
              <a:rPr lang="es-ES" sz="1200" kern="1200" dirty="0" err="1">
                <a:solidFill>
                  <a:schemeClr val="tx1"/>
                </a:solidFill>
                <a:effectLst/>
                <a:latin typeface="+mn-lt"/>
                <a:ea typeface="+mn-ea"/>
                <a:cs typeface="+mn-cs"/>
              </a:rPr>
              <a:t>salários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altos, </a:t>
            </a:r>
            <a:r>
              <a:rPr lang="es-ES" sz="1200" kern="1200" dirty="0" err="1">
                <a:solidFill>
                  <a:schemeClr val="tx1"/>
                </a:solidFill>
                <a:effectLst/>
                <a:latin typeface="+mn-lt"/>
                <a:ea typeface="+mn-ea"/>
                <a:cs typeface="+mn-cs"/>
              </a:rPr>
              <a:t>benefícios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aposentadoria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número </a:t>
            </a:r>
            <a:r>
              <a:rPr lang="es-ES" sz="1200" kern="1200" dirty="0" err="1">
                <a:solidFill>
                  <a:schemeClr val="tx1"/>
                </a:solidFill>
                <a:effectLst/>
                <a:latin typeface="+mn-lt"/>
                <a:ea typeface="+mn-ea"/>
                <a:cs typeface="+mn-cs"/>
              </a:rPr>
              <a:t>bem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reduzido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pessoas</a:t>
            </a:r>
            <a:r>
              <a:rPr lang="es-ES" sz="1200" kern="1200" dirty="0">
                <a:solidFill>
                  <a:schemeClr val="tx1"/>
                </a:solidFill>
                <a:effectLst/>
                <a:latin typeface="+mn-lt"/>
                <a:ea typeface="+mn-ea"/>
                <a:cs typeface="+mn-cs"/>
              </a:rPr>
              <a:t> dirá que se </a:t>
            </a:r>
            <a:r>
              <a:rPr lang="es-ES" sz="1200" kern="1200" dirty="0" err="1">
                <a:solidFill>
                  <a:schemeClr val="tx1"/>
                </a:solidFill>
                <a:effectLst/>
                <a:latin typeface="+mn-lt"/>
                <a:ea typeface="+mn-ea"/>
                <a:cs typeface="+mn-cs"/>
              </a:rPr>
              <a:t>juntou</a:t>
            </a:r>
            <a:r>
              <a:rPr lang="es-ES" sz="1200" kern="1200" dirty="0">
                <a:solidFill>
                  <a:schemeClr val="tx1"/>
                </a:solidFill>
                <a:effectLst/>
                <a:latin typeface="+mn-lt"/>
                <a:ea typeface="+mn-ea"/>
                <a:cs typeface="+mn-cs"/>
              </a:rPr>
              <a:t> porque </a:t>
            </a:r>
            <a:r>
              <a:rPr lang="es-ES" sz="1200" kern="1200" dirty="0" err="1">
                <a:solidFill>
                  <a:schemeClr val="tx1"/>
                </a:solidFill>
                <a:effectLst/>
                <a:latin typeface="+mn-lt"/>
                <a:ea typeface="+mn-ea"/>
                <a:cs typeface="+mn-cs"/>
              </a:rPr>
              <a:t>queria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parte do sindicato </a:t>
            </a:r>
            <a:r>
              <a:rPr lang="es-ES" sz="1200" kern="1200" dirty="0" err="1">
                <a:solidFill>
                  <a:schemeClr val="tx1"/>
                </a:solidFill>
                <a:effectLst/>
                <a:latin typeface="+mn-lt"/>
                <a:ea typeface="+mn-ea"/>
                <a:cs typeface="+mn-cs"/>
              </a:rPr>
              <a:t>devido</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razões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altruístas</a:t>
            </a:r>
            <a:r>
              <a:rPr lang="es-ES" sz="120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"Até </a:t>
            </a:r>
            <a:r>
              <a:rPr lang="es-ES" sz="1200" kern="1200" err="1">
                <a:solidFill>
                  <a:schemeClr val="tx1"/>
                </a:solidFill>
                <a:effectLst/>
                <a:latin typeface="+mn-lt"/>
                <a:ea typeface="+mn-ea"/>
                <a:cs typeface="+mn-cs"/>
              </a:rPr>
              <a:t>agora</a:t>
            </a:r>
            <a:r>
              <a:rPr lang="es-ES" sz="1200" kern="1200">
                <a:solidFill>
                  <a:schemeClr val="tx1"/>
                </a:solidFill>
                <a:effectLst/>
                <a:latin typeface="+mn-lt"/>
                <a:ea typeface="+mn-ea"/>
                <a:cs typeface="+mn-cs"/>
              </a:rPr>
              <a:t>, falamos sobre ataques do capital organizado que </a:t>
            </a:r>
            <a:r>
              <a:rPr lang="es-ES" sz="1200" kern="1200" err="1">
                <a:solidFill>
                  <a:schemeClr val="tx1"/>
                </a:solidFill>
                <a:effectLst/>
                <a:latin typeface="+mn-lt"/>
                <a:ea typeface="+mn-ea"/>
                <a:cs typeface="+mn-cs"/>
              </a:rPr>
              <a:t>levaram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declínio</a:t>
            </a:r>
            <a:r>
              <a:rPr lang="es-ES" sz="1200" kern="1200">
                <a:solidFill>
                  <a:schemeClr val="tx1"/>
                </a:solidFill>
                <a:effectLst/>
                <a:latin typeface="+mn-lt"/>
                <a:ea typeface="+mn-ea"/>
                <a:cs typeface="+mn-cs"/>
              </a:rPr>
              <a:t> de todo o </a:t>
            </a:r>
            <a:r>
              <a:rPr lang="es-ES" sz="1200" kern="1200" err="1">
                <a:solidFill>
                  <a:schemeClr val="tx1"/>
                </a:solidFill>
                <a:effectLst/>
                <a:latin typeface="+mn-lt"/>
                <a:ea typeface="+mn-ea"/>
                <a:cs typeface="+mn-cs"/>
              </a:rPr>
              <a:t>movimento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trabalhista</a:t>
            </a:r>
            <a:r>
              <a:rPr lang="es-ES" sz="1200" kern="1200">
                <a:solidFill>
                  <a:schemeClr val="tx1"/>
                </a:solidFill>
                <a:effectLst/>
                <a:latin typeface="+mn-lt"/>
                <a:ea typeface="+mn-ea"/>
                <a:cs typeface="+mn-cs"/>
              </a:rPr>
              <a:t> nos Estados Unidos. E conversamos sobre as </a:t>
            </a:r>
            <a:r>
              <a:rPr lang="es-ES" sz="1200" kern="1200" err="1">
                <a:solidFill>
                  <a:schemeClr val="tx1"/>
                </a:solidFill>
                <a:effectLst/>
                <a:latin typeface="+mn-lt"/>
                <a:ea typeface="+mn-ea"/>
                <a:cs typeface="+mn-cs"/>
              </a:rPr>
              <a:t>mudanças</a:t>
            </a:r>
            <a:r>
              <a:rPr lang="es-ES" sz="1200" kern="1200">
                <a:solidFill>
                  <a:schemeClr val="tx1"/>
                </a:solidFill>
                <a:effectLst/>
                <a:latin typeface="+mn-lt"/>
                <a:ea typeface="+mn-ea"/>
                <a:cs typeface="+mn-cs"/>
              </a:rPr>
              <a:t> internas que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fez</a:t>
            </a:r>
            <a:r>
              <a:rPr lang="es-ES" sz="1200" kern="1200">
                <a:solidFill>
                  <a:schemeClr val="tx1"/>
                </a:solidFill>
                <a:effectLst/>
                <a:latin typeface="+mn-lt"/>
                <a:ea typeface="+mn-ea"/>
                <a:cs typeface="+mn-cs"/>
              </a:rPr>
              <a:t> para enfrentar </a:t>
            </a:r>
            <a:r>
              <a:rPr lang="es-ES" sz="1200" kern="1200" err="1">
                <a:solidFill>
                  <a:schemeClr val="tx1"/>
                </a:solidFill>
                <a:effectLst/>
                <a:latin typeface="+mn-lt"/>
                <a:ea typeface="+mn-ea"/>
                <a:cs typeface="+mn-cs"/>
              </a:rPr>
              <a:t>essa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dificuldade</a:t>
            </a:r>
            <a:r>
              <a:rPr lang="es-ES" sz="1200" kern="1200">
                <a:solidFill>
                  <a:schemeClr val="tx1"/>
                </a:solidFill>
                <a:effectLst/>
                <a:latin typeface="+mn-lt"/>
                <a:ea typeface="+mn-ea"/>
                <a:cs typeface="+mn-cs"/>
              </a:rPr>
              <a:t>.  As </a:t>
            </a:r>
            <a:r>
              <a:rPr lang="es-ES" sz="1200" kern="1200" err="1">
                <a:solidFill>
                  <a:schemeClr val="tx1"/>
                </a:solidFill>
                <a:effectLst/>
                <a:latin typeface="+mn-lt"/>
                <a:ea typeface="+mn-ea"/>
                <a:cs typeface="+mn-cs"/>
              </a:rPr>
              <a:t>mudanças</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fizemos</a:t>
            </a:r>
            <a:r>
              <a:rPr lang="es-ES" sz="1200" kern="1200">
                <a:solidFill>
                  <a:schemeClr val="tx1"/>
                </a:solidFill>
                <a:effectLst/>
                <a:latin typeface="+mn-lt"/>
                <a:ea typeface="+mn-ea"/>
                <a:cs typeface="+mn-cs"/>
              </a:rPr>
              <a:t> para nos fortalecer como sindicato. Vamos falar </a:t>
            </a:r>
            <a:r>
              <a:rPr lang="es-ES" sz="1200" kern="1200" err="1">
                <a:solidFill>
                  <a:schemeClr val="tx1"/>
                </a:solidFill>
                <a:effectLst/>
                <a:latin typeface="+mn-lt"/>
                <a:ea typeface="+mn-ea"/>
                <a:cs typeface="+mn-cs"/>
              </a:rPr>
              <a:t>agora</a:t>
            </a:r>
            <a:r>
              <a:rPr lang="es-ES" sz="1200" kern="1200">
                <a:solidFill>
                  <a:schemeClr val="tx1"/>
                </a:solidFill>
                <a:effectLst/>
                <a:latin typeface="+mn-lt"/>
                <a:ea typeface="+mn-ea"/>
                <a:cs typeface="+mn-cs"/>
              </a:rPr>
              <a:t> sobre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missão</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valores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a:t>
            </a:r>
            <a:r>
              <a:rPr lang="es-ES" sz="1200" kern="1200" err="1">
                <a:solidFill>
                  <a:schemeClr val="tx1"/>
                </a:solidFill>
                <a:effectLst/>
                <a:latin typeface="+mn-lt"/>
                <a:ea typeface="+mn-ea"/>
                <a:cs typeface="+mn-cs"/>
              </a:rPr>
              <a:t>alguém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poderia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compartilhar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seu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entendimento</a:t>
            </a:r>
            <a:r>
              <a:rPr lang="es-ES" sz="1200" kern="1200">
                <a:solidFill>
                  <a:schemeClr val="tx1"/>
                </a:solidFill>
                <a:effectLst/>
                <a:latin typeface="+mn-lt"/>
                <a:ea typeface="+mn-ea"/>
                <a:cs typeface="+mn-cs"/>
              </a:rPr>
              <a:t> sobre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missão</a:t>
            </a:r>
            <a:r>
              <a:rPr lang="es-ES" sz="1200" kern="1200">
                <a:solidFill>
                  <a:schemeClr val="tx1"/>
                </a:solidFill>
                <a:effectLst/>
                <a:latin typeface="+mn-lt"/>
                <a:ea typeface="+mn-ea"/>
                <a:cs typeface="+mn-cs"/>
              </a:rPr>
              <a:t>? As </a:t>
            </a:r>
            <a:r>
              <a:rPr lang="es-ES" sz="1200" kern="1200" err="1">
                <a:solidFill>
                  <a:schemeClr val="tx1"/>
                </a:solidFill>
                <a:effectLst/>
                <a:latin typeface="+mn-lt"/>
                <a:ea typeface="+mn-ea"/>
                <a:cs typeface="+mn-cs"/>
              </a:rPr>
              <a:t>pessoas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costumam</a:t>
            </a:r>
            <a:r>
              <a:rPr lang="es-ES" sz="1200" kern="1200">
                <a:solidFill>
                  <a:schemeClr val="tx1"/>
                </a:solidFill>
                <a:effectLst/>
                <a:latin typeface="+mn-lt"/>
                <a:ea typeface="+mn-ea"/>
                <a:cs typeface="+mn-cs"/>
              </a:rPr>
              <a:t> responder </a:t>
            </a:r>
            <a:r>
              <a:rPr lang="es-ES" sz="1200" kern="1200" err="1">
                <a:solidFill>
                  <a:schemeClr val="tx1"/>
                </a:solidFill>
                <a:effectLst/>
                <a:latin typeface="+mn-lt"/>
                <a:ea typeface="+mn-ea"/>
                <a:cs typeface="+mn-cs"/>
              </a:rPr>
              <a:t>coisas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semelhantes</a:t>
            </a:r>
            <a:r>
              <a:rPr lang="es-ES" sz="1200" kern="1200">
                <a:solidFill>
                  <a:schemeClr val="tx1"/>
                </a:solidFill>
                <a:effectLst/>
                <a:latin typeface="+mn-lt"/>
                <a:ea typeface="+mn-ea"/>
                <a:cs typeface="+mn-cs"/>
              </a:rPr>
              <a:t> a "formar os </a:t>
            </a:r>
            <a:r>
              <a:rPr lang="es-ES" sz="1200" kern="1200" err="1">
                <a:solidFill>
                  <a:schemeClr val="tx1"/>
                </a:solidFill>
                <a:effectLst/>
                <a:latin typeface="+mn-lt"/>
                <a:ea typeface="+mn-ea"/>
                <a:cs typeface="+mn-cs"/>
              </a:rPr>
              <a:t>melhores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mas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exatamente</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Formar a </a:t>
            </a:r>
            <a:r>
              <a:rPr lang="es-ES" sz="1200" kern="1200" err="1">
                <a:solidFill>
                  <a:schemeClr val="tx1"/>
                </a:solidFill>
                <a:effectLst/>
                <a:latin typeface="+mn-lt"/>
                <a:ea typeface="+mn-ea"/>
                <a:cs typeface="+mn-cs"/>
              </a:rPr>
              <a:t>força</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trabalho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melhor</a:t>
            </a:r>
            <a:r>
              <a:rPr lang="es-ES" sz="1200" kern="1200">
                <a:solidFill>
                  <a:schemeClr val="tx1"/>
                </a:solidFill>
                <a:effectLst/>
                <a:latin typeface="+mn-lt"/>
                <a:ea typeface="+mn-ea"/>
                <a:cs typeface="+mn-cs"/>
              </a:rPr>
              <a:t> preparada em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ofícios</a:t>
            </a:r>
            <a:r>
              <a:rPr lang="es-ES" sz="1200" kern="1200">
                <a:solidFill>
                  <a:schemeClr val="tx1"/>
                </a:solidFill>
                <a:effectLst/>
                <a:latin typeface="+mn-lt"/>
                <a:ea typeface="+mn-ea"/>
                <a:cs typeface="+mn-cs"/>
              </a:rPr>
              <a:t> é algo que </a:t>
            </a:r>
            <a:r>
              <a:rPr lang="es-ES" sz="1200" kern="1200" err="1">
                <a:solidFill>
                  <a:schemeClr val="tx1"/>
                </a:solidFill>
                <a:effectLst/>
                <a:latin typeface="+mn-lt"/>
                <a:ea typeface="+mn-ea"/>
                <a:cs typeface="+mn-cs"/>
              </a:rPr>
              <a:t>fazemos</a:t>
            </a:r>
            <a:r>
              <a:rPr lang="es-ES" sz="1200" kern="1200">
                <a:solidFill>
                  <a:schemeClr val="tx1"/>
                </a:solidFill>
                <a:effectLst/>
                <a:latin typeface="+mn-lt"/>
                <a:ea typeface="+mn-ea"/>
                <a:cs typeface="+mn-cs"/>
              </a:rPr>
              <a:t>, mas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é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missão</a:t>
            </a:r>
            <a:r>
              <a:rPr lang="es-ES" sz="1200" kern="1200">
                <a:solidFill>
                  <a:schemeClr val="tx1"/>
                </a:solidFill>
                <a:effectLst/>
                <a:latin typeface="+mn-lt"/>
                <a:ea typeface="+mn-ea"/>
                <a:cs typeface="+mn-cs"/>
              </a:rPr>
              <a:t>.  Ser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forte</a:t>
            </a:r>
            <a:r>
              <a:rPr lang="es-ES" sz="1200" kern="1200">
                <a:solidFill>
                  <a:schemeClr val="tx1"/>
                </a:solidFill>
                <a:effectLst/>
                <a:latin typeface="+mn-lt"/>
                <a:ea typeface="+mn-ea"/>
                <a:cs typeface="+mn-cs"/>
              </a:rPr>
              <a:t> é algo que </a:t>
            </a:r>
            <a:r>
              <a:rPr lang="es-ES" sz="1200" kern="1200" err="1">
                <a:solidFill>
                  <a:schemeClr val="tx1"/>
                </a:solidFill>
                <a:effectLst/>
                <a:latin typeface="+mn-lt"/>
                <a:ea typeface="+mn-ea"/>
                <a:cs typeface="+mn-cs"/>
              </a:rPr>
              <a:t>fazemos</a:t>
            </a:r>
            <a:r>
              <a:rPr lang="es-ES" sz="1200" kern="1200">
                <a:solidFill>
                  <a:schemeClr val="tx1"/>
                </a:solidFill>
                <a:effectLst/>
                <a:latin typeface="+mn-lt"/>
                <a:ea typeface="+mn-ea"/>
                <a:cs typeface="+mn-cs"/>
              </a:rPr>
              <a:t>, mas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é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missão</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FAÇA: </a:t>
            </a:r>
            <a:r>
              <a:rPr lang="es-ES" sz="1200" kern="1200" err="1">
                <a:solidFill>
                  <a:schemeClr val="tx1"/>
                </a:solidFill>
                <a:effectLst/>
                <a:latin typeface="+mn-lt"/>
                <a:ea typeface="+mn-ea"/>
                <a:cs typeface="+mn-cs"/>
              </a:rPr>
              <a:t>passe</a:t>
            </a:r>
            <a:r>
              <a:rPr lang="es-ES" sz="1200" kern="1200">
                <a:solidFill>
                  <a:schemeClr val="tx1"/>
                </a:solidFill>
                <a:effectLst/>
                <a:latin typeface="+mn-lt"/>
                <a:ea typeface="+mn-ea"/>
                <a:cs typeface="+mn-cs"/>
              </a:rPr>
              <a:t> para o próximo </a:t>
            </a:r>
            <a:r>
              <a:rPr lang="es-ES" sz="1200" kern="1200" err="1">
                <a:solidFill>
                  <a:schemeClr val="tx1"/>
                </a:solidFill>
                <a:effectLst/>
                <a:latin typeface="+mn-lt"/>
                <a:ea typeface="+mn-ea"/>
                <a:cs typeface="+mn-cs"/>
              </a:rPr>
              <a:t>slide</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"Esta é a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Melhorar</a:t>
            </a:r>
            <a:r>
              <a:rPr lang="es-ES" sz="1200" kern="1200" dirty="0">
                <a:solidFill>
                  <a:schemeClr val="tx1"/>
                </a:solidFill>
                <a:effectLst/>
                <a:latin typeface="+mn-lt"/>
                <a:ea typeface="+mn-ea"/>
                <a:cs typeface="+mn-cs"/>
              </a:rPr>
              <a:t> a vida de cada membro </a:t>
            </a:r>
            <a:r>
              <a:rPr lang="es-ES" sz="1200" kern="1200" dirty="0" err="1">
                <a:solidFill>
                  <a:schemeClr val="tx1"/>
                </a:solidFill>
                <a:effectLst/>
                <a:latin typeface="+mn-lt"/>
                <a:ea typeface="+mn-ea"/>
                <a:cs typeface="+mn-cs"/>
              </a:rPr>
              <a:t>ao</a:t>
            </a:r>
            <a:r>
              <a:rPr lang="es-ES" sz="1200" kern="1200" dirty="0">
                <a:solidFill>
                  <a:schemeClr val="tx1"/>
                </a:solidFill>
                <a:effectLst/>
                <a:latin typeface="+mn-lt"/>
                <a:ea typeface="+mn-ea"/>
                <a:cs typeface="+mn-cs"/>
              </a:rPr>
              <a:t> ser a voz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e poderosa nos </a:t>
            </a:r>
            <a:r>
              <a:rPr lang="es-ES" sz="1200" kern="1200" dirty="0" err="1">
                <a:solidFill>
                  <a:schemeClr val="tx1"/>
                </a:solidFill>
                <a:effectLst/>
                <a:latin typeface="+mn-lt"/>
                <a:ea typeface="+mn-ea"/>
                <a:cs typeface="+mn-cs"/>
              </a:rPr>
              <a:t>setores</a:t>
            </a:r>
            <a:r>
              <a:rPr lang="es-ES" sz="1200" kern="1200" dirty="0">
                <a:solidFill>
                  <a:schemeClr val="tx1"/>
                </a:solidFill>
                <a:effectLst/>
                <a:latin typeface="+mn-lt"/>
                <a:ea typeface="+mn-ea"/>
                <a:cs typeface="+mn-cs"/>
              </a:rPr>
              <a:t> que representamos. </a:t>
            </a:r>
            <a:r>
              <a:rPr lang="es-ES" sz="1200" kern="1200" dirty="0" err="1">
                <a:solidFill>
                  <a:schemeClr val="tx1"/>
                </a:solidFill>
                <a:effectLst/>
                <a:latin typeface="+mn-lt"/>
                <a:ea typeface="+mn-ea"/>
                <a:cs typeface="+mn-cs"/>
              </a:rPr>
              <a:t>Essa</a:t>
            </a:r>
            <a:r>
              <a:rPr lang="es-ES" sz="1200" kern="1200" dirty="0">
                <a:solidFill>
                  <a:schemeClr val="tx1"/>
                </a:solidFill>
                <a:effectLst/>
                <a:latin typeface="+mn-lt"/>
                <a:ea typeface="+mn-ea"/>
                <a:cs typeface="+mn-cs"/>
              </a:rPr>
              <a:t> é a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é crucial para o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crescimento</a:t>
            </a:r>
            <a:r>
              <a:rPr lang="es-ES" sz="1200" kern="1200" dirty="0">
                <a:solidFill>
                  <a:schemeClr val="tx1"/>
                </a:solidFill>
                <a:effectLst/>
                <a:latin typeface="+mn-lt"/>
                <a:ea typeface="+mn-ea"/>
                <a:cs typeface="+mn-cs"/>
              </a:rPr>
              <a:t> como sindicato".</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"Esta </a:t>
            </a:r>
            <a:r>
              <a:rPr lang="es-ES" sz="1200" kern="1200" dirty="0" err="1">
                <a:solidFill>
                  <a:schemeClr val="tx1"/>
                </a:solidFill>
                <a:effectLst/>
                <a:latin typeface="+mn-lt"/>
                <a:ea typeface="+mn-ea"/>
                <a:cs typeface="+mn-cs"/>
              </a:rPr>
              <a:t>declaração</a:t>
            </a:r>
            <a:r>
              <a:rPr lang="es-ES" sz="1200" kern="1200" dirty="0">
                <a:solidFill>
                  <a:schemeClr val="tx1"/>
                </a:solidFill>
                <a:effectLst/>
                <a:latin typeface="+mn-lt"/>
                <a:ea typeface="+mn-ea"/>
                <a:cs typeface="+mn-cs"/>
              </a:rPr>
              <a:t> de valor é como </a:t>
            </a:r>
            <a:r>
              <a:rPr lang="es-ES" sz="1200" kern="1200" dirty="0" err="1">
                <a:solidFill>
                  <a:schemeClr val="tx1"/>
                </a:solidFill>
                <a:effectLst/>
                <a:latin typeface="+mn-lt"/>
                <a:ea typeface="+mn-ea"/>
                <a:cs typeface="+mn-cs"/>
              </a:rPr>
              <a:t>alcançamos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missão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a:t>
            </a:r>
            <a:r>
              <a:rPr lang="es-ES" sz="1200" kern="1200" dirty="0" err="1">
                <a:solidFill>
                  <a:schemeClr val="tx1"/>
                </a:solidFill>
                <a:effectLst/>
                <a:latin typeface="+mn-lt"/>
                <a:ea typeface="+mn-ea"/>
                <a:cs typeface="+mn-cs"/>
              </a:rPr>
              <a:t>quantos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viram</a:t>
            </a:r>
            <a:r>
              <a:rPr lang="es-ES" sz="1200" kern="1200" dirty="0">
                <a:solidFill>
                  <a:schemeClr val="tx1"/>
                </a:solidFill>
                <a:effectLst/>
                <a:latin typeface="+mn-lt"/>
                <a:ea typeface="+mn-ea"/>
                <a:cs typeface="+mn-cs"/>
              </a:rPr>
              <a:t> esta frase: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Família,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há</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ou menos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ano?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é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do que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slogan.  </a:t>
            </a: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é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do que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frase que usamos em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convenção</a:t>
            </a:r>
            <a:r>
              <a:rPr lang="es-ES" sz="1200" kern="1200" dirty="0">
                <a:solidFill>
                  <a:schemeClr val="tx1"/>
                </a:solidFill>
                <a:effectLst/>
                <a:latin typeface="+mn-lt"/>
                <a:ea typeface="+mn-ea"/>
                <a:cs typeface="+mn-cs"/>
              </a:rPr>
              <a:t> em 2024.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os valores que </a:t>
            </a:r>
            <a:r>
              <a:rPr lang="es-ES" sz="1200" kern="1200" dirty="0" err="1">
                <a:solidFill>
                  <a:schemeClr val="tx1"/>
                </a:solidFill>
                <a:effectLst/>
                <a:latin typeface="+mn-lt"/>
                <a:ea typeface="+mn-ea"/>
                <a:cs typeface="+mn-cs"/>
              </a:rPr>
              <a:t>mantém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união</a:t>
            </a:r>
            <a:r>
              <a:rPr lang="es-ES" sz="1200" kern="1200" dirty="0">
                <a:solidFill>
                  <a:schemeClr val="tx1"/>
                </a:solidFill>
                <a:effectLst/>
                <a:latin typeface="+mn-lt"/>
                <a:ea typeface="+mn-ea"/>
                <a:cs typeface="+mn-cs"/>
              </a:rPr>
              <a:t> como sindicato e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os valores que nos </a:t>
            </a:r>
            <a:r>
              <a:rPr lang="es-ES" sz="1200" kern="1200" dirty="0" err="1">
                <a:solidFill>
                  <a:schemeClr val="tx1"/>
                </a:solidFill>
                <a:effectLst/>
                <a:latin typeface="+mn-lt"/>
                <a:ea typeface="+mn-ea"/>
                <a:cs typeface="+mn-cs"/>
              </a:rPr>
              <a:t>ajudam</a:t>
            </a:r>
            <a:r>
              <a:rPr lang="es-ES" sz="1200" kern="1200" dirty="0">
                <a:solidFill>
                  <a:schemeClr val="tx1"/>
                </a:solidFill>
                <a:effectLst/>
                <a:latin typeface="+mn-lt"/>
                <a:ea typeface="+mn-ea"/>
                <a:cs typeface="+mn-cs"/>
              </a:rPr>
              <a:t> a enfrentar o momento pelo </a:t>
            </a:r>
            <a:r>
              <a:rPr lang="es-ES" sz="1200" kern="1200" dirty="0" err="1">
                <a:solidFill>
                  <a:schemeClr val="tx1"/>
                </a:solidFill>
                <a:effectLst/>
                <a:latin typeface="+mn-lt"/>
                <a:ea typeface="+mn-ea"/>
                <a:cs typeface="+mn-cs"/>
              </a:rPr>
              <a:t>qual</a:t>
            </a:r>
            <a:r>
              <a:rPr lang="es-ES" sz="1200" kern="1200" dirty="0">
                <a:solidFill>
                  <a:schemeClr val="tx1"/>
                </a:solidFill>
                <a:effectLst/>
                <a:latin typeface="+mn-lt"/>
                <a:ea typeface="+mn-ea"/>
                <a:cs typeface="+mn-cs"/>
              </a:rPr>
              <a:t> estamos </a:t>
            </a:r>
            <a:r>
              <a:rPr lang="es-ES" sz="1200" kern="1200" dirty="0" err="1">
                <a:solidFill>
                  <a:schemeClr val="tx1"/>
                </a:solidFill>
                <a:effectLst/>
                <a:latin typeface="+mn-lt"/>
                <a:ea typeface="+mn-ea"/>
                <a:cs typeface="+mn-cs"/>
              </a:rPr>
              <a:t>passando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agora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FAÇA: </a:t>
            </a:r>
            <a:r>
              <a:rPr lang="es-ES" sz="1200" kern="1200" dirty="0" err="1">
                <a:solidFill>
                  <a:schemeClr val="tx1"/>
                </a:solidFill>
                <a:effectLst/>
                <a:latin typeface="+mn-lt"/>
                <a:ea typeface="+mn-ea"/>
                <a:cs typeface="+mn-cs"/>
              </a:rPr>
              <a:t>leia</a:t>
            </a:r>
            <a:r>
              <a:rPr lang="es-ES" sz="1200" kern="1200" dirty="0">
                <a:solidFill>
                  <a:schemeClr val="tx1"/>
                </a:solidFill>
                <a:effectLst/>
                <a:latin typeface="+mn-lt"/>
                <a:ea typeface="+mn-ea"/>
                <a:cs typeface="+mn-cs"/>
              </a:rPr>
              <a:t> cada valor/ou </a:t>
            </a:r>
            <a:r>
              <a:rPr lang="es-ES" sz="1200" kern="1200" dirty="0" err="1">
                <a:solidFill>
                  <a:schemeClr val="tx1"/>
                </a:solidFill>
                <a:effectLst/>
                <a:latin typeface="+mn-lt"/>
                <a:ea typeface="+mn-ea"/>
                <a:cs typeface="+mn-cs"/>
              </a:rPr>
              <a:t>peça</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três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do público que se </a:t>
            </a:r>
            <a:r>
              <a:rPr lang="es-ES" sz="1200" kern="1200" dirty="0" err="1">
                <a:solidFill>
                  <a:schemeClr val="tx1"/>
                </a:solidFill>
                <a:effectLst/>
                <a:latin typeface="+mn-lt"/>
                <a:ea typeface="+mn-ea"/>
                <a:cs typeface="+mn-cs"/>
              </a:rPr>
              <a:t>revezem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leitura</a:t>
            </a:r>
            <a:r>
              <a:rPr lang="es-ES" sz="1200" kern="1200" dirty="0">
                <a:solidFill>
                  <a:schemeClr val="tx1"/>
                </a:solidFill>
                <a:effectLst/>
                <a:latin typeface="+mn-lt"/>
                <a:ea typeface="+mn-ea"/>
                <a:cs typeface="+mn-cs"/>
              </a:rPr>
              <a:t> dos valores.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valores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extremamente importantes para o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que estamos realizando.  Por </a:t>
            </a:r>
            <a:r>
              <a:rPr lang="es-ES" sz="1200" kern="1200" dirty="0" err="1">
                <a:solidFill>
                  <a:schemeClr val="tx1"/>
                </a:solidFill>
                <a:effectLst/>
                <a:latin typeface="+mn-lt"/>
                <a:ea typeface="+mn-ea"/>
                <a:cs typeface="+mn-cs"/>
              </a:rPr>
              <a:t>esse</a:t>
            </a:r>
            <a:r>
              <a:rPr lang="es-ES" sz="1200" kern="1200" dirty="0">
                <a:solidFill>
                  <a:schemeClr val="tx1"/>
                </a:solidFill>
                <a:effectLst/>
                <a:latin typeface="+mn-lt"/>
                <a:ea typeface="+mn-ea"/>
                <a:cs typeface="+mn-cs"/>
              </a:rPr>
              <a:t> motivo, quero dedicar </a:t>
            </a:r>
            <a:r>
              <a:rPr lang="es-ES" sz="1200" kern="1200" dirty="0" err="1">
                <a:solidFill>
                  <a:schemeClr val="tx1"/>
                </a:solidFill>
                <a:effectLst/>
                <a:latin typeface="+mn-lt"/>
                <a:ea typeface="+mn-ea"/>
                <a:cs typeface="+mn-cs"/>
              </a:rPr>
              <a:t>algum</a:t>
            </a:r>
            <a:r>
              <a:rPr lang="es-ES" sz="1200" kern="1200" dirty="0">
                <a:solidFill>
                  <a:schemeClr val="tx1"/>
                </a:solidFill>
                <a:effectLst/>
                <a:latin typeface="+mn-lt"/>
                <a:ea typeface="+mn-ea"/>
                <a:cs typeface="+mn-cs"/>
              </a:rPr>
              <a:t> tempo a eles".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"Vamos nos dividir em grupos e atribuir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desses</a:t>
            </a:r>
            <a:r>
              <a:rPr lang="es-ES" sz="1200" kern="1200" dirty="0">
                <a:solidFill>
                  <a:schemeClr val="tx1"/>
                </a:solidFill>
                <a:effectLst/>
                <a:latin typeface="+mn-lt"/>
                <a:ea typeface="+mn-ea"/>
                <a:cs typeface="+mn-cs"/>
              </a:rPr>
              <a:t> valores a cada grupo.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têm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dez</a:t>
            </a:r>
            <a:r>
              <a:rPr lang="es-ES" sz="1200" kern="1200" dirty="0">
                <a:solidFill>
                  <a:schemeClr val="tx1"/>
                </a:solidFill>
                <a:effectLst/>
                <a:latin typeface="+mn-lt"/>
                <a:ea typeface="+mn-ea"/>
                <a:cs typeface="+mn-cs"/>
              </a:rPr>
              <a:t> minutos para </a:t>
            </a:r>
            <a:r>
              <a:rPr lang="es-ES" sz="1200" kern="1200" dirty="0" err="1">
                <a:solidFill>
                  <a:schemeClr val="tx1"/>
                </a:solidFill>
                <a:effectLst/>
                <a:latin typeface="+mn-lt"/>
                <a:ea typeface="+mn-ea"/>
                <a:cs typeface="+mn-cs"/>
              </a:rPr>
              <a:t>escolher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porta-voz para o grupo que será </a:t>
            </a:r>
            <a:r>
              <a:rPr lang="es-ES" sz="1200" kern="1200" dirty="0" err="1">
                <a:solidFill>
                  <a:schemeClr val="tx1"/>
                </a:solidFill>
                <a:effectLst/>
                <a:latin typeface="+mn-lt"/>
                <a:ea typeface="+mn-ea"/>
                <a:cs typeface="+mn-cs"/>
              </a:rPr>
              <a:t>responsável</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compartilhar</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 no final.  Quero que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debatam</a:t>
            </a:r>
            <a:r>
              <a:rPr lang="es-ES" sz="1200" kern="1200" dirty="0">
                <a:solidFill>
                  <a:schemeClr val="tx1"/>
                </a:solidFill>
                <a:effectLst/>
                <a:latin typeface="+mn-lt"/>
                <a:ea typeface="+mn-ea"/>
                <a:cs typeface="+mn-cs"/>
              </a:rPr>
              <a:t> sobre o que </a:t>
            </a:r>
            <a:r>
              <a:rPr lang="es-ES" sz="1200" kern="1200" dirty="0" err="1">
                <a:solidFill>
                  <a:schemeClr val="tx1"/>
                </a:solidFill>
                <a:effectLst/>
                <a:latin typeface="+mn-lt"/>
                <a:ea typeface="+mn-ea"/>
                <a:cs typeface="+mn-cs"/>
              </a:rPr>
              <a:t>podem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futuramente e todos os </a:t>
            </a:r>
            <a:r>
              <a:rPr lang="es-ES" sz="1200" kern="1200" dirty="0" err="1">
                <a:solidFill>
                  <a:schemeClr val="tx1"/>
                </a:solidFill>
                <a:effectLst/>
                <a:latin typeface="+mn-lt"/>
                <a:ea typeface="+mn-ea"/>
                <a:cs typeface="+mn-cs"/>
              </a:rPr>
              <a:t>dias</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melhor</a:t>
            </a:r>
            <a:r>
              <a:rPr lang="es-ES" sz="1200" kern="1200" dirty="0">
                <a:solidFill>
                  <a:schemeClr val="tx1"/>
                </a:solidFill>
                <a:effectLst/>
                <a:latin typeface="+mn-lt"/>
                <a:ea typeface="+mn-ea"/>
                <a:cs typeface="+mn-cs"/>
              </a:rPr>
              <a:t> promover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valores em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O que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podem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nos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O que </a:t>
            </a:r>
            <a:r>
              <a:rPr lang="es-ES" sz="1200" kern="1200" dirty="0" err="1">
                <a:solidFill>
                  <a:schemeClr val="tx1"/>
                </a:solidFill>
                <a:effectLst/>
                <a:latin typeface="+mn-lt"/>
                <a:ea typeface="+mn-ea"/>
                <a:cs typeface="+mn-cs"/>
              </a:rPr>
              <a:t>vocês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podem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CONDUZA a </a:t>
            </a:r>
            <a:r>
              <a:rPr lang="es-ES" sz="1200" kern="1200" dirty="0" err="1">
                <a:solidFill>
                  <a:schemeClr val="tx1"/>
                </a:solidFill>
                <a:effectLst/>
                <a:latin typeface="+mn-lt"/>
                <a:ea typeface="+mn-ea"/>
                <a:cs typeface="+mn-cs"/>
              </a:rPr>
              <a:t>seguinte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atividade</a:t>
            </a:r>
            <a:r>
              <a:rPr lang="es-ES" sz="1200" kern="1200" dirty="0">
                <a:solidFill>
                  <a:schemeClr val="tx1"/>
                </a:solidFill>
                <a:effectLst/>
                <a:latin typeface="+mn-lt"/>
                <a:ea typeface="+mn-ea"/>
                <a:cs typeface="+mn-cs"/>
              </a:rPr>
              <a:t> (10 minutos):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err="1">
                <a:solidFill>
                  <a:schemeClr val="tx1"/>
                </a:solidFill>
                <a:effectLst/>
                <a:latin typeface="+mn-lt"/>
                <a:ea typeface="+mn-ea"/>
                <a:cs typeface="+mn-cs"/>
              </a:rPr>
              <a:t>Organize</a:t>
            </a:r>
            <a:r>
              <a:rPr lang="es-ES" sz="1200" kern="1200" dirty="0">
                <a:solidFill>
                  <a:schemeClr val="tx1"/>
                </a:solidFill>
                <a:effectLst/>
                <a:latin typeface="+mn-lt"/>
                <a:ea typeface="+mn-ea"/>
                <a:cs typeface="+mn-cs"/>
              </a:rPr>
              <a:t> os participantes em grupos.  Se a sala </a:t>
            </a:r>
            <a:r>
              <a:rPr lang="es-ES" sz="1200" kern="1200" dirty="0" err="1">
                <a:solidFill>
                  <a:schemeClr val="tx1"/>
                </a:solidFill>
                <a:effectLst/>
                <a:latin typeface="+mn-lt"/>
                <a:ea typeface="+mn-ea"/>
                <a:cs typeface="+mn-cs"/>
              </a:rPr>
              <a:t>tiver</a:t>
            </a:r>
            <a:r>
              <a:rPr lang="es-ES" sz="1200" kern="1200" dirty="0">
                <a:solidFill>
                  <a:schemeClr val="tx1"/>
                </a:solidFill>
                <a:effectLst/>
                <a:latin typeface="+mn-lt"/>
                <a:ea typeface="+mn-ea"/>
                <a:cs typeface="+mn-cs"/>
              </a:rPr>
              <a:t> menos de 30 participantes, forme </a:t>
            </a:r>
            <a:r>
              <a:rPr lang="es-ES" sz="1200" kern="1200" dirty="0" err="1">
                <a:solidFill>
                  <a:schemeClr val="tx1"/>
                </a:solidFill>
                <a:effectLst/>
                <a:latin typeface="+mn-lt"/>
                <a:ea typeface="+mn-ea"/>
                <a:cs typeface="+mn-cs"/>
              </a:rPr>
              <a:t>três</a:t>
            </a:r>
            <a:r>
              <a:rPr lang="es-ES" sz="1200" kern="1200" dirty="0">
                <a:solidFill>
                  <a:schemeClr val="tx1"/>
                </a:solidFill>
                <a:effectLst/>
                <a:latin typeface="+mn-lt"/>
                <a:ea typeface="+mn-ea"/>
                <a:cs typeface="+mn-cs"/>
              </a:rPr>
              <a:t> grupos.  </a:t>
            </a:r>
            <a:r>
              <a:rPr lang="en-CA" sz="1200" kern="1200" dirty="0">
                <a:solidFill>
                  <a:schemeClr val="tx1"/>
                </a:solidFill>
                <a:effectLst/>
                <a:latin typeface="+mn-lt"/>
                <a:ea typeface="+mn-ea"/>
                <a:cs typeface="+mn-cs"/>
              </a:rPr>
              <a:t>Se a sala </a:t>
            </a:r>
            <a:r>
              <a:rPr lang="en-CA" sz="1200" kern="1200" dirty="0" err="1">
                <a:solidFill>
                  <a:schemeClr val="tx1"/>
                </a:solidFill>
                <a:effectLst/>
                <a:latin typeface="+mn-lt"/>
                <a:ea typeface="+mn-ea"/>
                <a:cs typeface="+mn-cs"/>
              </a:rPr>
              <a:t>tiver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mais</a:t>
            </a:r>
            <a:r>
              <a:rPr lang="en-CA" sz="1200" kern="1200" dirty="0">
                <a:solidFill>
                  <a:schemeClr val="tx1"/>
                </a:solidFill>
                <a:effectLst/>
                <a:latin typeface="+mn-lt"/>
                <a:ea typeface="+mn-ea"/>
                <a:cs typeface="+mn-cs"/>
              </a:rPr>
              <a:t> de 30 </a:t>
            </a:r>
            <a:r>
              <a:rPr lang="en-CA" sz="1200" kern="1200" dirty="0" err="1">
                <a:solidFill>
                  <a:schemeClr val="tx1"/>
                </a:solidFill>
                <a:effectLst/>
                <a:latin typeface="+mn-lt"/>
                <a:ea typeface="+mn-ea"/>
                <a:cs typeface="+mn-cs"/>
              </a:rPr>
              <a:t>participantes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forme</a:t>
            </a:r>
            <a:r>
              <a:rPr lang="en-CA" sz="1200" kern="1200" dirty="0">
                <a:solidFill>
                  <a:schemeClr val="tx1"/>
                </a:solidFill>
                <a:effectLst/>
                <a:latin typeface="+mn-lt"/>
                <a:ea typeface="+mn-ea"/>
                <a:cs typeface="+mn-cs"/>
              </a:rPr>
              <a:t> seis </a:t>
            </a:r>
            <a:r>
              <a:rPr lang="en-CA" sz="1200" kern="1200" dirty="0" err="1">
                <a:solidFill>
                  <a:schemeClr val="tx1"/>
                </a:solidFill>
                <a:effectLst/>
                <a:latin typeface="+mn-lt"/>
                <a:ea typeface="+mn-ea"/>
                <a:cs typeface="+mn-cs"/>
              </a:rPr>
              <a:t>grupos</a:t>
            </a:r>
            <a:r>
              <a:rPr lang="en-CA" sz="1200" kern="1200" dirty="0">
                <a:solidFill>
                  <a:schemeClr val="tx1"/>
                </a:solidFill>
                <a:effectLst/>
                <a:latin typeface="+mn-lt"/>
                <a:ea typeface="+mn-ea"/>
                <a:cs typeface="+mn-cs"/>
              </a:rPr>
              <a:t>.</a:t>
            </a:r>
          </a:p>
          <a:p>
            <a:pPr marL="685800" lvl="1" indent="-228600">
              <a:buFont typeface="+mj-lt"/>
              <a:buAutoNum type="arabicPeriod"/>
            </a:pPr>
            <a:r>
              <a:rPr lang="es-ES" sz="1200" kern="1200" dirty="0" err="1">
                <a:solidFill>
                  <a:schemeClr val="tx1"/>
                </a:solidFill>
                <a:effectLst/>
                <a:latin typeface="+mn-lt"/>
                <a:ea typeface="+mn-ea"/>
                <a:cs typeface="+mn-cs"/>
              </a:rPr>
              <a:t>Atribua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grupo a cada valor.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Reúna todos e </a:t>
            </a:r>
            <a:r>
              <a:rPr lang="es-ES" sz="1200" kern="1200" dirty="0" err="1">
                <a:solidFill>
                  <a:schemeClr val="tx1"/>
                </a:solidFill>
                <a:effectLst/>
                <a:latin typeface="+mn-lt"/>
                <a:ea typeface="+mn-ea"/>
                <a:cs typeface="+mn-cs"/>
              </a:rPr>
              <a:t>peça</a:t>
            </a:r>
            <a:r>
              <a:rPr lang="es-ES" sz="1200" kern="1200" dirty="0">
                <a:solidFill>
                  <a:schemeClr val="tx1"/>
                </a:solidFill>
                <a:effectLst/>
                <a:latin typeface="+mn-lt"/>
                <a:ea typeface="+mn-ea"/>
                <a:cs typeface="+mn-cs"/>
              </a:rPr>
              <a:t> a cada grupo que </a:t>
            </a:r>
            <a:r>
              <a:rPr lang="es-ES" sz="1200" kern="1200" dirty="0" err="1">
                <a:solidFill>
                  <a:schemeClr val="tx1"/>
                </a:solidFill>
                <a:effectLst/>
                <a:latin typeface="+mn-lt"/>
                <a:ea typeface="+mn-ea"/>
                <a:cs typeface="+mn-cs"/>
              </a:rPr>
              <a:t>compartilhe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após</a:t>
            </a:r>
            <a:r>
              <a:rPr lang="es-ES" sz="1200" kern="1200" dirty="0">
                <a:solidFill>
                  <a:schemeClr val="tx1"/>
                </a:solidFill>
                <a:effectLst/>
                <a:latin typeface="+mn-lt"/>
                <a:ea typeface="+mn-ea"/>
                <a:cs typeface="+mn-cs"/>
              </a:rPr>
              <a:t> 10 minutos).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cofacilitador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escrever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algumas</a:t>
            </a:r>
            <a:r>
              <a:rPr lang="es-ES" sz="1200" kern="1200" dirty="0">
                <a:solidFill>
                  <a:schemeClr val="tx1"/>
                </a:solidFill>
                <a:effectLst/>
                <a:latin typeface="+mn-lt"/>
                <a:ea typeface="+mn-ea"/>
                <a:cs typeface="+mn-cs"/>
              </a:rPr>
              <a:t> das </a:t>
            </a:r>
            <a:r>
              <a:rPr lang="es-ES" sz="1200" kern="1200" dirty="0" err="1">
                <a:solidFill>
                  <a:schemeClr val="tx1"/>
                </a:solidFill>
                <a:effectLst/>
                <a:latin typeface="+mn-lt"/>
                <a:ea typeface="+mn-ea"/>
                <a:cs typeface="+mn-cs"/>
              </a:rPr>
              <a:t>ideias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principais</a:t>
            </a:r>
            <a:r>
              <a:rPr lang="es-ES" sz="1200" kern="1200" dirty="0">
                <a:solidFill>
                  <a:schemeClr val="tx1"/>
                </a:solidFill>
                <a:effectLst/>
                <a:latin typeface="+mn-lt"/>
                <a:ea typeface="+mn-ea"/>
                <a:cs typeface="+mn-cs"/>
              </a:rPr>
              <a:t> para cada valor no </a:t>
            </a:r>
            <a:r>
              <a:rPr lang="es-ES" sz="1200" kern="1200" dirty="0" err="1">
                <a:solidFill>
                  <a:schemeClr val="tx1"/>
                </a:solidFill>
                <a:effectLst/>
                <a:latin typeface="+mn-lt"/>
                <a:ea typeface="+mn-ea"/>
                <a:cs typeface="+mn-cs"/>
              </a:rPr>
              <a:t>quadro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a:t>
            </a:r>
            <a:r>
              <a:rPr lang="es-ES" sz="1200" kern="1200" dirty="0" err="1">
                <a:solidFill>
                  <a:schemeClr val="tx1"/>
                </a:solidFill>
                <a:effectLst/>
                <a:latin typeface="+mn-lt"/>
                <a:ea typeface="+mn-ea"/>
                <a:cs typeface="+mn-cs"/>
              </a:rPr>
              <a:t>Agradeço</a:t>
            </a:r>
            <a:r>
              <a:rPr lang="es-ES" sz="1200" kern="1200" dirty="0">
                <a:solidFill>
                  <a:schemeClr val="tx1"/>
                </a:solidFill>
                <a:effectLst/>
                <a:latin typeface="+mn-lt"/>
                <a:ea typeface="+mn-ea"/>
                <a:cs typeface="+mn-cs"/>
              </a:rPr>
              <a:t> por </a:t>
            </a:r>
            <a:r>
              <a:rPr lang="es-ES" sz="1200" kern="1200" dirty="0" err="1">
                <a:solidFill>
                  <a:schemeClr val="tx1"/>
                </a:solidFill>
                <a:effectLst/>
                <a:latin typeface="+mn-lt"/>
                <a:ea typeface="+mn-ea"/>
                <a:cs typeface="+mn-cs"/>
              </a:rPr>
              <a:t>compartilhar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ideias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elas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incríveis</a:t>
            </a:r>
            <a:r>
              <a:rPr lang="es-ES" sz="1200" kern="1200" dirty="0">
                <a:solidFill>
                  <a:schemeClr val="tx1"/>
                </a:solidFill>
                <a:effectLst/>
                <a:latin typeface="+mn-lt"/>
                <a:ea typeface="+mn-ea"/>
                <a:cs typeface="+mn-cs"/>
              </a:rPr>
              <a:t>, e vamos </a:t>
            </a:r>
            <a:r>
              <a:rPr lang="es-ES" sz="1200" kern="1200" dirty="0" err="1">
                <a:solidFill>
                  <a:schemeClr val="tx1"/>
                </a:solidFill>
                <a:effectLst/>
                <a:latin typeface="+mn-lt"/>
                <a:ea typeface="+mn-ea"/>
                <a:cs typeface="+mn-cs"/>
              </a:rPr>
              <a:t>registrá</a:t>
            </a:r>
            <a:r>
              <a:rPr lang="es-ES" sz="1200" kern="1200" dirty="0">
                <a:solidFill>
                  <a:schemeClr val="tx1"/>
                </a:solidFill>
                <a:effectLst/>
                <a:latin typeface="+mn-lt"/>
                <a:ea typeface="+mn-ea"/>
                <a:cs typeface="+mn-cs"/>
              </a:rPr>
              <a:t>-las e </a:t>
            </a:r>
            <a:r>
              <a:rPr lang="es-ES" sz="1200" kern="1200" dirty="0" err="1">
                <a:solidFill>
                  <a:schemeClr val="tx1"/>
                </a:solidFill>
                <a:effectLst/>
                <a:latin typeface="+mn-lt"/>
                <a:ea typeface="+mn-ea"/>
                <a:cs typeface="+mn-cs"/>
              </a:rPr>
              <a:t>compartilhá</a:t>
            </a:r>
            <a:r>
              <a:rPr lang="es-ES" sz="1200" kern="1200" dirty="0">
                <a:solidFill>
                  <a:schemeClr val="tx1"/>
                </a:solidFill>
                <a:effectLst/>
                <a:latin typeface="+mn-lt"/>
                <a:ea typeface="+mn-ea"/>
                <a:cs typeface="+mn-cs"/>
              </a:rPr>
              <a:t>-las em </a:t>
            </a:r>
            <a:r>
              <a:rPr lang="es-ES" sz="1200" kern="1200" dirty="0" err="1">
                <a:solidFill>
                  <a:schemeClr val="tx1"/>
                </a:solidFill>
                <a:effectLst/>
                <a:latin typeface="+mn-lt"/>
                <a:ea typeface="+mn-ea"/>
                <a:cs typeface="+mn-cs"/>
              </a:rPr>
              <a:t>outros</a:t>
            </a:r>
            <a:r>
              <a:rPr lang="es-ES" sz="1200" kern="1200" dirty="0">
                <a:solidFill>
                  <a:schemeClr val="tx1"/>
                </a:solidFill>
                <a:effectLst/>
                <a:latin typeface="+mn-lt"/>
                <a:ea typeface="+mn-ea"/>
                <a:cs typeface="+mn-cs"/>
              </a:rPr>
              <a:t> lugares.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valores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fundamentais</a:t>
            </a:r>
            <a:r>
              <a:rPr lang="es-ES" sz="1200" kern="1200" dirty="0">
                <a:solidFill>
                  <a:schemeClr val="tx1"/>
                </a:solidFill>
                <a:effectLst/>
                <a:latin typeface="+mn-lt"/>
                <a:ea typeface="+mn-ea"/>
                <a:cs typeface="+mn-cs"/>
              </a:rPr>
              <a:t> para a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capacidade</a:t>
            </a:r>
            <a:r>
              <a:rPr lang="es-ES" sz="1200" kern="1200" dirty="0">
                <a:solidFill>
                  <a:schemeClr val="tx1"/>
                </a:solidFill>
                <a:effectLst/>
                <a:latin typeface="+mn-lt"/>
                <a:ea typeface="+mn-ea"/>
                <a:cs typeface="+mn-cs"/>
              </a:rPr>
              <a:t> de expandir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e </a:t>
            </a:r>
            <a:r>
              <a:rPr lang="es-ES" sz="1200" kern="1200" dirty="0" err="1">
                <a:solidFill>
                  <a:schemeClr val="tx1"/>
                </a:solidFill>
                <a:effectLst/>
                <a:latin typeface="+mn-lt"/>
                <a:ea typeface="+mn-ea"/>
                <a:cs typeface="+mn-cs"/>
              </a:rPr>
              <a:t>sermos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INFORME o </a:t>
            </a:r>
            <a:r>
              <a:rPr lang="en-CA" sz="1200" kern="1200" dirty="0" err="1">
                <a:solidFill>
                  <a:schemeClr val="tx1"/>
                </a:solidFill>
                <a:effectLst/>
                <a:latin typeface="+mn-lt"/>
                <a:ea typeface="+mn-ea"/>
                <a:cs typeface="+mn-cs"/>
              </a:rPr>
              <a:t>seguinte</a:t>
            </a:r>
            <a:r>
              <a:rPr lang="en-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Isso</a:t>
            </a:r>
            <a:r>
              <a:rPr lang="es-ES" sz="1200" kern="1200" dirty="0">
                <a:solidFill>
                  <a:schemeClr val="tx1"/>
                </a:solidFill>
                <a:effectLst/>
                <a:latin typeface="+mn-lt"/>
                <a:ea typeface="+mn-ea"/>
                <a:cs typeface="+mn-cs"/>
              </a:rPr>
              <a:t> nos leva à última </a:t>
            </a:r>
            <a:r>
              <a:rPr lang="es-ES" sz="1200" kern="1200" dirty="0" err="1">
                <a:solidFill>
                  <a:schemeClr val="tx1"/>
                </a:solidFill>
                <a:effectLst/>
                <a:latin typeface="+mn-lt"/>
                <a:ea typeface="+mn-ea"/>
                <a:cs typeface="+mn-cs"/>
              </a:rPr>
              <a:t>seção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deste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Vamos falar sobre a </a:t>
            </a:r>
            <a:r>
              <a:rPr lang="es-ES" sz="1200" kern="1200" dirty="0" err="1">
                <a:solidFill>
                  <a:schemeClr val="tx1"/>
                </a:solidFill>
                <a:effectLst/>
                <a:latin typeface="+mn-lt"/>
                <a:ea typeface="+mn-ea"/>
                <a:cs typeface="+mn-cs"/>
              </a:rPr>
              <a:t>capacitação</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Vamos falar sobre esta </a:t>
            </a:r>
            <a:r>
              <a:rPr lang="es-ES" sz="1200" kern="1200" dirty="0" err="1">
                <a:solidFill>
                  <a:schemeClr val="tx1"/>
                </a:solidFill>
                <a:effectLst/>
                <a:latin typeface="+mn-lt"/>
                <a:ea typeface="+mn-ea"/>
                <a:cs typeface="+mn-cs"/>
              </a:rPr>
              <a:t>campanha</a:t>
            </a:r>
            <a:r>
              <a:rPr lang="es-ES" sz="1200" kern="1200" dirty="0">
                <a:solidFill>
                  <a:schemeClr val="tx1"/>
                </a:solidFill>
                <a:effectLst/>
                <a:latin typeface="+mn-lt"/>
                <a:ea typeface="+mn-ea"/>
                <a:cs typeface="+mn-cs"/>
              </a:rPr>
              <a:t> que estamos </a:t>
            </a:r>
            <a:r>
              <a:rPr lang="es-ES" sz="1200" kern="1200" dirty="0" err="1">
                <a:solidFill>
                  <a:schemeClr val="tx1"/>
                </a:solidFill>
                <a:effectLst/>
                <a:latin typeface="+mn-lt"/>
                <a:ea typeface="+mn-ea"/>
                <a:cs typeface="+mn-cs"/>
              </a:rPr>
              <a:t>lançando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objetivo </a:t>
            </a:r>
            <a:r>
              <a:rPr lang="es-ES" sz="1200" kern="1200" dirty="0" err="1">
                <a:solidFill>
                  <a:schemeClr val="tx1"/>
                </a:solidFill>
                <a:effectLst/>
                <a:latin typeface="+mn-lt"/>
                <a:ea typeface="+mn-ea"/>
                <a:cs typeface="+mn-cs"/>
              </a:rPr>
              <a:t>aqui</a:t>
            </a:r>
            <a:r>
              <a:rPr lang="es-ES" sz="1200" kern="1200" dirty="0">
                <a:solidFill>
                  <a:schemeClr val="tx1"/>
                </a:solidFill>
                <a:effectLst/>
                <a:latin typeface="+mn-lt"/>
                <a:ea typeface="+mn-ea"/>
                <a:cs typeface="+mn-cs"/>
              </a:rPr>
              <a:t> é garantir que todos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da IUPAT </a:t>
            </a:r>
            <a:r>
              <a:rPr lang="es-ES" sz="1200" kern="1200" dirty="0" err="1">
                <a:solidFill>
                  <a:schemeClr val="tx1"/>
                </a:solidFill>
                <a:effectLst/>
                <a:latin typeface="+mn-lt"/>
                <a:ea typeface="+mn-ea"/>
                <a:cs typeface="+mn-cs"/>
              </a:rPr>
              <a:t>reconheçam</a:t>
            </a:r>
            <a:r>
              <a:rPr lang="es-ES" sz="1200" kern="1200" dirty="0">
                <a:solidFill>
                  <a:schemeClr val="tx1"/>
                </a:solidFill>
                <a:effectLst/>
                <a:latin typeface="+mn-lt"/>
                <a:ea typeface="+mn-ea"/>
                <a:cs typeface="+mn-cs"/>
              </a:rPr>
              <a:t> o poder que a </a:t>
            </a:r>
            <a:r>
              <a:rPr lang="es-ES" sz="1200" kern="1200" dirty="0" err="1">
                <a:solidFill>
                  <a:schemeClr val="tx1"/>
                </a:solidFill>
                <a:effectLst/>
                <a:latin typeface="+mn-lt"/>
                <a:ea typeface="+mn-ea"/>
                <a:cs typeface="+mn-cs"/>
              </a:rPr>
              <a:t>sua</a:t>
            </a:r>
            <a:r>
              <a:rPr lang="es-ES" sz="1200" kern="1200" dirty="0">
                <a:solidFill>
                  <a:schemeClr val="tx1"/>
                </a:solidFill>
                <a:effectLst/>
                <a:latin typeface="+mn-lt"/>
                <a:ea typeface="+mn-ea"/>
                <a:cs typeface="+mn-cs"/>
              </a:rPr>
              <a:t> voz </a:t>
            </a:r>
            <a:r>
              <a:rPr lang="es-ES" sz="1200" kern="1200" dirty="0" err="1">
                <a:solidFill>
                  <a:schemeClr val="tx1"/>
                </a:solidFill>
                <a:effectLst/>
                <a:latin typeface="+mn-lt"/>
                <a:ea typeface="+mn-ea"/>
                <a:cs typeface="+mn-cs"/>
              </a:rPr>
              <a:t>tem</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Eu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sou</a:t>
            </a:r>
            <a:r>
              <a:rPr lang="es-ES" sz="1200" kern="1200" dirty="0">
                <a:solidFill>
                  <a:schemeClr val="tx1"/>
                </a:solidFill>
                <a:effectLst/>
                <a:latin typeface="+mn-lt"/>
                <a:ea typeface="+mn-ea"/>
                <a:cs typeface="+mn-cs"/>
              </a:rPr>
              <a:t> o sindicato, o técnico de </a:t>
            </a:r>
            <a:r>
              <a:rPr lang="es-ES" sz="1200" kern="1200" dirty="0" err="1">
                <a:solidFill>
                  <a:schemeClr val="tx1"/>
                </a:solidFill>
                <a:effectLst/>
                <a:latin typeface="+mn-lt"/>
                <a:ea typeface="+mn-ea"/>
                <a:cs typeface="+mn-cs"/>
              </a:rPr>
              <a:t>serviços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manutenção</a:t>
            </a:r>
            <a:r>
              <a:rPr lang="es-ES" sz="1200" kern="1200" dirty="0">
                <a:solidFill>
                  <a:schemeClr val="tx1"/>
                </a:solidFill>
                <a:effectLst/>
                <a:latin typeface="+mn-lt"/>
                <a:ea typeface="+mn-ea"/>
                <a:cs typeface="+mn-cs"/>
              </a:rPr>
              <a:t> predial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é o sindicato, todos </a:t>
            </a:r>
            <a:r>
              <a:rPr lang="es-ES" sz="1200" kern="1200" dirty="0" err="1">
                <a:solidFill>
                  <a:schemeClr val="tx1"/>
                </a:solidFill>
                <a:effectLst/>
                <a:latin typeface="+mn-lt"/>
                <a:ea typeface="+mn-ea"/>
                <a:cs typeface="+mn-cs"/>
              </a:rPr>
              <a:t>nós</a:t>
            </a:r>
            <a:r>
              <a:rPr lang="es-ES" sz="1200" kern="1200" dirty="0">
                <a:solidFill>
                  <a:schemeClr val="tx1"/>
                </a:solidFill>
                <a:effectLst/>
                <a:latin typeface="+mn-lt"/>
                <a:ea typeface="+mn-ea"/>
                <a:cs typeface="+mn-cs"/>
              </a:rPr>
              <a:t> juntos somos o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Estamos </a:t>
            </a:r>
            <a:r>
              <a:rPr lang="es-ES" sz="1200" kern="1200" dirty="0" err="1">
                <a:solidFill>
                  <a:schemeClr val="tx1"/>
                </a:solidFill>
                <a:effectLst/>
                <a:latin typeface="+mn-lt"/>
                <a:ea typeface="+mn-ea"/>
                <a:cs typeface="+mn-cs"/>
              </a:rPr>
              <a:t>conduzindo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esses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treinamentos</a:t>
            </a:r>
            <a:r>
              <a:rPr lang="es-ES" sz="1200" kern="1200" dirty="0">
                <a:solidFill>
                  <a:schemeClr val="tx1"/>
                </a:solidFill>
                <a:effectLst/>
                <a:latin typeface="+mn-lt"/>
                <a:ea typeface="+mn-ea"/>
                <a:cs typeface="+mn-cs"/>
              </a:rPr>
              <a:t> para garantir que cada membro </a:t>
            </a:r>
            <a:r>
              <a:rPr lang="es-ES" sz="1200" kern="1200" dirty="0" err="1">
                <a:solidFill>
                  <a:schemeClr val="tx1"/>
                </a:solidFill>
                <a:effectLst/>
                <a:latin typeface="+mn-lt"/>
                <a:ea typeface="+mn-ea"/>
                <a:cs typeface="+mn-cs"/>
              </a:rPr>
              <a:t>tenha</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confiança</a:t>
            </a:r>
            <a:r>
              <a:rPr lang="es-ES" sz="1200" kern="1200" dirty="0">
                <a:solidFill>
                  <a:schemeClr val="tx1"/>
                </a:solidFill>
                <a:effectLst/>
                <a:latin typeface="+mn-lt"/>
                <a:ea typeface="+mn-ea"/>
                <a:cs typeface="+mn-cs"/>
              </a:rPr>
              <a:t>, as habilidades e as </a:t>
            </a:r>
            <a:r>
              <a:rPr lang="es-ES" sz="1200" kern="1200" dirty="0" err="1">
                <a:solidFill>
                  <a:schemeClr val="tx1"/>
                </a:solidFill>
                <a:effectLst/>
                <a:latin typeface="+mn-lt"/>
                <a:ea typeface="+mn-ea"/>
                <a:cs typeface="+mn-cs"/>
              </a:rPr>
              <a:t>ferramentas</a:t>
            </a:r>
            <a:r>
              <a:rPr lang="es-ES" sz="1200" kern="1200" dirty="0">
                <a:solidFill>
                  <a:schemeClr val="tx1"/>
                </a:solidFill>
                <a:effectLst/>
                <a:latin typeface="+mn-lt"/>
                <a:ea typeface="+mn-ea"/>
                <a:cs typeface="+mn-cs"/>
              </a:rPr>
              <a:t> para tomar a iniciativa e liderar em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locais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em </a:t>
            </a:r>
            <a:r>
              <a:rPr lang="es-ES" sz="1200" kern="1200" dirty="0" err="1">
                <a:solidFill>
                  <a:schemeClr val="tx1"/>
                </a:solidFill>
                <a:effectLst/>
                <a:latin typeface="+mn-lt"/>
                <a:ea typeface="+mn-ea"/>
                <a:cs typeface="+mn-cs"/>
              </a:rPr>
              <a:t>nosso</a:t>
            </a:r>
            <a:r>
              <a:rPr lang="es-ES" sz="1200" kern="1200" dirty="0">
                <a:solidFill>
                  <a:schemeClr val="tx1"/>
                </a:solidFill>
                <a:effectLst/>
                <a:latin typeface="+mn-lt"/>
                <a:ea typeface="+mn-ea"/>
                <a:cs typeface="+mn-cs"/>
              </a:rPr>
              <a:t> sindicato. </a:t>
            </a: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INFORME o </a:t>
            </a:r>
            <a:r>
              <a:rPr lang="en-CA" sz="1200" kern="1200" err="1">
                <a:solidFill>
                  <a:schemeClr val="tx1"/>
                </a:solidFill>
                <a:effectLst/>
                <a:latin typeface="+mn-lt"/>
                <a:ea typeface="+mn-ea"/>
                <a:cs typeface="+mn-cs"/>
              </a:rPr>
              <a:t>seguinte</a:t>
            </a:r>
            <a:r>
              <a:rPr lang="en-CA" sz="1200" kern="120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a:t>
            </a:r>
            <a:r>
              <a:rPr lang="es-ES" sz="1200" kern="1200" err="1">
                <a:solidFill>
                  <a:schemeClr val="tx1"/>
                </a:solidFill>
                <a:effectLst/>
                <a:latin typeface="+mn-lt"/>
                <a:ea typeface="+mn-ea"/>
                <a:cs typeface="+mn-cs"/>
              </a:rPr>
              <a:t>treinamento</a:t>
            </a:r>
            <a:r>
              <a:rPr lang="es-ES" sz="1200" kern="1200">
                <a:solidFill>
                  <a:schemeClr val="tx1"/>
                </a:solidFill>
                <a:effectLst/>
                <a:latin typeface="+mn-lt"/>
                <a:ea typeface="+mn-ea"/>
                <a:cs typeface="+mn-cs"/>
              </a:rPr>
              <a:t> faz parte de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campanha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maior</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mais</a:t>
            </a:r>
            <a:r>
              <a:rPr lang="es-ES" sz="1200" kern="1200">
                <a:solidFill>
                  <a:schemeClr val="tx1"/>
                </a:solidFill>
                <a:effectLst/>
                <a:latin typeface="+mn-lt"/>
                <a:ea typeface="+mn-ea"/>
                <a:cs typeface="+mn-cs"/>
              </a:rPr>
              <a:t> ampla que está </a:t>
            </a:r>
            <a:r>
              <a:rPr lang="es-ES" sz="1200" kern="1200" err="1">
                <a:solidFill>
                  <a:schemeClr val="tx1"/>
                </a:solidFill>
                <a:effectLst/>
                <a:latin typeface="+mn-lt"/>
                <a:ea typeface="+mn-ea"/>
                <a:cs typeface="+mn-cs"/>
              </a:rPr>
              <a:t>acontecendo</a:t>
            </a:r>
            <a:r>
              <a:rPr lang="es-ES" sz="1200" kern="1200">
                <a:solidFill>
                  <a:schemeClr val="tx1"/>
                </a:solidFill>
                <a:effectLst/>
                <a:latin typeface="+mn-lt"/>
                <a:ea typeface="+mn-ea"/>
                <a:cs typeface="+mn-cs"/>
              </a:rPr>
              <a:t> em todo o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internacional.</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é apenas o </a:t>
            </a:r>
            <a:r>
              <a:rPr lang="es-ES" sz="1200" kern="1200" err="1">
                <a:solidFill>
                  <a:schemeClr val="tx1"/>
                </a:solidFill>
                <a:effectLst/>
                <a:latin typeface="+mn-lt"/>
                <a:ea typeface="+mn-ea"/>
                <a:cs typeface="+mn-cs"/>
              </a:rPr>
              <a:t>primeiro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passo</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eu</a:t>
            </a:r>
            <a:r>
              <a:rPr lang="es-ES" sz="1200" kern="1200">
                <a:solidFill>
                  <a:schemeClr val="tx1"/>
                </a:solidFill>
                <a:effectLst/>
                <a:latin typeface="+mn-lt"/>
                <a:ea typeface="+mn-ea"/>
                <a:cs typeface="+mn-cs"/>
              </a:rPr>
              <a:t> quero </a:t>
            </a:r>
            <a:r>
              <a:rPr lang="es-ES" sz="1200" kern="1200" err="1">
                <a:solidFill>
                  <a:schemeClr val="tx1"/>
                </a:solidFill>
                <a:effectLst/>
                <a:latin typeface="+mn-lt"/>
                <a:ea typeface="+mn-ea"/>
                <a:cs typeface="+mn-cs"/>
              </a:rPr>
              <a:t>apresentar</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vocês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prévia</a:t>
            </a:r>
            <a:r>
              <a:rPr lang="es-ES" sz="1200" kern="1200">
                <a:solidFill>
                  <a:schemeClr val="tx1"/>
                </a:solidFill>
                <a:effectLst/>
                <a:latin typeface="+mn-lt"/>
                <a:ea typeface="+mn-ea"/>
                <a:cs typeface="+mn-cs"/>
              </a:rPr>
              <a:t> de como é o resto da </a:t>
            </a:r>
            <a:r>
              <a:rPr lang="es-ES" sz="1200" kern="1200" err="1">
                <a:solidFill>
                  <a:schemeClr val="tx1"/>
                </a:solidFill>
                <a:effectLst/>
                <a:latin typeface="+mn-lt"/>
                <a:ea typeface="+mn-ea"/>
                <a:cs typeface="+mn-cs"/>
              </a:rPr>
              <a:t>campanha</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Trata-se de realizar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campanha</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organização</a:t>
            </a:r>
            <a:r>
              <a:rPr lang="es-ES" sz="1200" kern="1200">
                <a:solidFill>
                  <a:schemeClr val="tx1"/>
                </a:solidFill>
                <a:effectLst/>
                <a:latin typeface="+mn-lt"/>
                <a:ea typeface="+mn-ea"/>
                <a:cs typeface="+mn-cs"/>
              </a:rPr>
              <a:t> completa dentro do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para garantir que </a:t>
            </a:r>
            <a:r>
              <a:rPr lang="es-ES" sz="1200" kern="1200" err="1">
                <a:solidFill>
                  <a:schemeClr val="tx1"/>
                </a:solidFill>
                <a:effectLst/>
                <a:latin typeface="+mn-lt"/>
                <a:ea typeface="+mn-ea"/>
                <a:cs typeface="+mn-cs"/>
              </a:rPr>
              <a:t>cumprimos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missão</a:t>
            </a:r>
            <a:r>
              <a:rPr lang="es-ES" sz="1200" kern="1200">
                <a:solidFill>
                  <a:schemeClr val="tx1"/>
                </a:solidFill>
                <a:effectLst/>
                <a:latin typeface="+mn-lt"/>
                <a:ea typeface="+mn-ea"/>
                <a:cs typeface="+mn-cs"/>
              </a:rPr>
              <a:t> e os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valores.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é o </a:t>
            </a:r>
            <a:r>
              <a:rPr lang="es-ES" sz="1200" kern="1200" err="1">
                <a:solidFill>
                  <a:schemeClr val="tx1"/>
                </a:solidFill>
                <a:effectLst/>
                <a:latin typeface="+mn-lt"/>
                <a:ea typeface="+mn-ea"/>
                <a:cs typeface="+mn-cs"/>
              </a:rPr>
              <a:t>primeiro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passo</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construção</a:t>
            </a:r>
            <a:r>
              <a:rPr lang="es-ES" sz="1200" kern="1200">
                <a:solidFill>
                  <a:schemeClr val="tx1"/>
                </a:solidFill>
                <a:effectLst/>
                <a:latin typeface="+mn-lt"/>
                <a:ea typeface="+mn-ea"/>
                <a:cs typeface="+mn-cs"/>
              </a:rPr>
              <a:t> da base.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Mas é apenas o </a:t>
            </a:r>
            <a:r>
              <a:rPr lang="es-ES" sz="1200" kern="1200" err="1">
                <a:solidFill>
                  <a:schemeClr val="tx1"/>
                </a:solidFill>
                <a:effectLst/>
                <a:latin typeface="+mn-lt"/>
                <a:ea typeface="+mn-ea"/>
                <a:cs typeface="+mn-cs"/>
              </a:rPr>
              <a:t>primeiro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passo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Voltaremos</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repetidas </a:t>
            </a:r>
            <a:r>
              <a:rPr lang="es-ES" sz="1200" kern="1200" err="1">
                <a:solidFill>
                  <a:schemeClr val="tx1"/>
                </a:solidFill>
                <a:effectLst/>
                <a:latin typeface="+mn-lt"/>
                <a:ea typeface="+mn-ea"/>
                <a:cs typeface="+mn-cs"/>
              </a:rPr>
              <a:t>vezes</a:t>
            </a:r>
            <a:r>
              <a:rPr lang="es-ES" sz="1200" kern="1200">
                <a:solidFill>
                  <a:schemeClr val="tx1"/>
                </a:solidFill>
                <a:effectLst/>
                <a:latin typeface="+mn-lt"/>
                <a:ea typeface="+mn-ea"/>
                <a:cs typeface="+mn-cs"/>
              </a:rPr>
              <a:t> para conversar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os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nos </a:t>
            </a:r>
            <a:r>
              <a:rPr lang="es-ES" sz="1200" kern="1200" err="1">
                <a:solidFill>
                  <a:schemeClr val="tx1"/>
                </a:solidFill>
                <a:effectLst/>
                <a:latin typeface="+mn-lt"/>
                <a:ea typeface="+mn-ea"/>
                <a:cs typeface="+mn-cs"/>
              </a:rPr>
              <a:t>locais</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trabalho</a:t>
            </a:r>
            <a:r>
              <a:rPr lang="es-ES" sz="1200" kern="1200">
                <a:solidFill>
                  <a:schemeClr val="tx1"/>
                </a:solidFill>
                <a:effectLst/>
                <a:latin typeface="+mn-lt"/>
                <a:ea typeface="+mn-ea"/>
                <a:cs typeface="+mn-cs"/>
              </a:rPr>
              <a:t> e abordar </a:t>
            </a:r>
            <a:r>
              <a:rPr lang="es-ES" sz="1200" kern="1200" err="1">
                <a:solidFill>
                  <a:schemeClr val="tx1"/>
                </a:solidFill>
                <a:effectLst/>
                <a:latin typeface="+mn-lt"/>
                <a:ea typeface="+mn-ea"/>
                <a:cs typeface="+mn-cs"/>
              </a:rPr>
              <a:t>esses</a:t>
            </a:r>
            <a:r>
              <a:rPr lang="es-ES" sz="1200" kern="1200">
                <a:solidFill>
                  <a:schemeClr val="tx1"/>
                </a:solidFill>
                <a:effectLst/>
                <a:latin typeface="+mn-lt"/>
                <a:ea typeface="+mn-ea"/>
                <a:cs typeface="+mn-cs"/>
              </a:rPr>
              <a:t> valores.  Vamos visitar </a:t>
            </a:r>
            <a:r>
              <a:rPr lang="es-ES" sz="1200" kern="1200" err="1">
                <a:solidFill>
                  <a:schemeClr val="tx1"/>
                </a:solidFill>
                <a:effectLst/>
                <a:latin typeface="+mn-lt"/>
                <a:ea typeface="+mn-ea"/>
                <a:cs typeface="+mn-cs"/>
              </a:rPr>
              <a:t>locais</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trabalho</a:t>
            </a:r>
            <a:r>
              <a:rPr lang="es-ES" sz="1200" kern="1200">
                <a:solidFill>
                  <a:schemeClr val="tx1"/>
                </a:solidFill>
                <a:effectLst/>
                <a:latin typeface="+mn-lt"/>
                <a:ea typeface="+mn-ea"/>
                <a:cs typeface="+mn-cs"/>
              </a:rPr>
              <a:t> e ir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encontro</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pessoas</a:t>
            </a:r>
            <a:r>
              <a:rPr lang="es-ES" sz="1200" kern="1200">
                <a:solidFill>
                  <a:schemeClr val="tx1"/>
                </a:solidFill>
                <a:effectLst/>
                <a:latin typeface="+mn-lt"/>
                <a:ea typeface="+mn-ea"/>
                <a:cs typeface="+mn-cs"/>
              </a:rPr>
              <a:t> em </a:t>
            </a:r>
            <a:r>
              <a:rPr lang="es-ES" sz="1200" kern="1200" err="1">
                <a:solidFill>
                  <a:schemeClr val="tx1"/>
                </a:solidFill>
                <a:effectLst/>
                <a:latin typeface="+mn-lt"/>
                <a:ea typeface="+mn-ea"/>
                <a:cs typeface="+mn-cs"/>
              </a:rPr>
              <a:t>reuniões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locais</a:t>
            </a:r>
            <a:r>
              <a:rPr lang="es-ES" sz="1200" kern="1200">
                <a:solidFill>
                  <a:schemeClr val="tx1"/>
                </a:solidFill>
                <a:effectLst/>
                <a:latin typeface="+mn-lt"/>
                <a:ea typeface="+mn-ea"/>
                <a:cs typeface="+mn-cs"/>
              </a:rPr>
              <a:t> e, se </a:t>
            </a:r>
            <a:r>
              <a:rPr lang="es-ES" sz="1200" kern="1200" err="1">
                <a:solidFill>
                  <a:schemeClr val="tx1"/>
                </a:solidFill>
                <a:effectLst/>
                <a:latin typeface="+mn-lt"/>
                <a:ea typeface="+mn-ea"/>
                <a:cs typeface="+mn-cs"/>
              </a:rPr>
              <a:t>necessário</a:t>
            </a:r>
            <a:r>
              <a:rPr lang="es-ES" sz="1200" kern="1200">
                <a:solidFill>
                  <a:schemeClr val="tx1"/>
                </a:solidFill>
                <a:effectLst/>
                <a:latin typeface="+mn-lt"/>
                <a:ea typeface="+mn-ea"/>
                <a:cs typeface="+mn-cs"/>
              </a:rPr>
              <a:t>, vamos </a:t>
            </a:r>
            <a:r>
              <a:rPr lang="es-ES" sz="1200" kern="1200" err="1">
                <a:solidFill>
                  <a:schemeClr val="tx1"/>
                </a:solidFill>
                <a:effectLst/>
                <a:latin typeface="+mn-lt"/>
                <a:ea typeface="+mn-ea"/>
                <a:cs typeface="+mn-cs"/>
              </a:rPr>
              <a:t>bater</a:t>
            </a:r>
            <a:r>
              <a:rPr lang="es-ES" sz="1200" kern="1200">
                <a:solidFill>
                  <a:schemeClr val="tx1"/>
                </a:solidFill>
                <a:effectLst/>
                <a:latin typeface="+mn-lt"/>
                <a:ea typeface="+mn-ea"/>
                <a:cs typeface="+mn-cs"/>
              </a:rPr>
              <a:t> de porta em porta.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 </a:t>
            </a:r>
            <a:r>
              <a:rPr lang="es-ES" sz="1200" kern="1200" err="1">
                <a:solidFill>
                  <a:schemeClr val="tx1"/>
                </a:solidFill>
                <a:effectLst/>
                <a:latin typeface="+mn-lt"/>
                <a:ea typeface="+mn-ea"/>
                <a:cs typeface="+mn-cs"/>
              </a:rPr>
              <a:t>só</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então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depois</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irmos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encontro</a:t>
            </a:r>
            <a:r>
              <a:rPr lang="es-ES" sz="1200" kern="1200">
                <a:solidFill>
                  <a:schemeClr val="tx1"/>
                </a:solidFill>
                <a:effectLst/>
                <a:latin typeface="+mn-lt"/>
                <a:ea typeface="+mn-ea"/>
                <a:cs typeface="+mn-cs"/>
              </a:rPr>
              <a:t> dos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onde eles realmente se </a:t>
            </a:r>
            <a:r>
              <a:rPr lang="es-ES" sz="1200" kern="1200" err="1">
                <a:solidFill>
                  <a:schemeClr val="tx1"/>
                </a:solidFill>
                <a:effectLst/>
                <a:latin typeface="+mn-lt"/>
                <a:ea typeface="+mn-ea"/>
                <a:cs typeface="+mn-cs"/>
              </a:rPr>
              <a:t>encontram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poderemos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começar</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ensinar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mais</a:t>
            </a:r>
            <a:r>
              <a:rPr lang="es-ES" sz="1200" kern="1200">
                <a:solidFill>
                  <a:schemeClr val="tx1"/>
                </a:solidFill>
                <a:effectLst/>
                <a:latin typeface="+mn-lt"/>
                <a:ea typeface="+mn-ea"/>
                <a:cs typeface="+mn-cs"/>
              </a:rPr>
              <a:t> sobre parte da </a:t>
            </a:r>
            <a:r>
              <a:rPr lang="es-ES" sz="1200" kern="1200" err="1">
                <a:solidFill>
                  <a:schemeClr val="tx1"/>
                </a:solidFill>
                <a:effectLst/>
                <a:latin typeface="+mn-lt"/>
                <a:ea typeface="+mn-ea"/>
                <a:cs typeface="+mn-cs"/>
              </a:rPr>
              <a:t>história</a:t>
            </a:r>
            <a:r>
              <a:rPr lang="es-ES" sz="1200" kern="1200">
                <a:solidFill>
                  <a:schemeClr val="tx1"/>
                </a:solidFill>
                <a:effectLst/>
                <a:latin typeface="+mn-lt"/>
                <a:ea typeface="+mn-ea"/>
                <a:cs typeface="+mn-cs"/>
              </a:rPr>
              <a:t> que mostramos a </a:t>
            </a:r>
            <a:r>
              <a:rPr lang="es-ES" sz="1200" kern="1200" err="1">
                <a:solidFill>
                  <a:schemeClr val="tx1"/>
                </a:solidFill>
                <a:effectLst/>
                <a:latin typeface="+mn-lt"/>
                <a:ea typeface="+mn-ea"/>
                <a:cs typeface="+mn-cs"/>
              </a:rPr>
              <a:t>vocês</a:t>
            </a:r>
            <a:r>
              <a:rPr lang="es-ES" sz="1200" kern="1200">
                <a:solidFill>
                  <a:schemeClr val="tx1"/>
                </a:solidFill>
                <a:effectLst/>
                <a:latin typeface="+mn-lt"/>
                <a:ea typeface="+mn-ea"/>
                <a:cs typeface="+mn-cs"/>
              </a:rPr>
              <a:t> anteriormente e </a:t>
            </a:r>
            <a:r>
              <a:rPr lang="es-ES" sz="1200" kern="1200" err="1">
                <a:solidFill>
                  <a:schemeClr val="tx1"/>
                </a:solidFill>
                <a:effectLst/>
                <a:latin typeface="+mn-lt"/>
                <a:ea typeface="+mn-ea"/>
                <a:cs typeface="+mn-cs"/>
              </a:rPr>
              <a:t>alguns</a:t>
            </a:r>
            <a:r>
              <a:rPr lang="es-ES" sz="1200" kern="1200">
                <a:solidFill>
                  <a:schemeClr val="tx1"/>
                </a:solidFill>
                <a:effectLst/>
                <a:latin typeface="+mn-lt"/>
                <a:ea typeface="+mn-ea"/>
                <a:cs typeface="+mn-cs"/>
              </a:rPr>
              <a:t> dos </a:t>
            </a:r>
            <a:r>
              <a:rPr lang="es-ES" sz="1200" kern="1200" err="1">
                <a:solidFill>
                  <a:schemeClr val="tx1"/>
                </a:solidFill>
                <a:effectLst/>
                <a:latin typeface="+mn-lt"/>
                <a:ea typeface="+mn-ea"/>
                <a:cs typeface="+mn-cs"/>
              </a:rPr>
              <a:t>desafios</a:t>
            </a:r>
            <a:r>
              <a:rPr lang="es-ES" sz="1200" kern="1200">
                <a:solidFill>
                  <a:schemeClr val="tx1"/>
                </a:solidFill>
                <a:effectLst/>
                <a:latin typeface="+mn-lt"/>
                <a:ea typeface="+mn-ea"/>
                <a:cs typeface="+mn-cs"/>
              </a:rPr>
              <a:t> que enfrentamos.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 é </a:t>
            </a:r>
            <a:r>
              <a:rPr lang="es-ES" sz="1200" kern="1200" err="1">
                <a:solidFill>
                  <a:schemeClr val="tx1"/>
                </a:solidFill>
                <a:effectLst/>
                <a:latin typeface="+mn-lt"/>
                <a:ea typeface="+mn-ea"/>
                <a:cs typeface="+mn-cs"/>
              </a:rPr>
              <a:t>assim</a:t>
            </a:r>
            <a:r>
              <a:rPr lang="es-ES" sz="1200" kern="1200">
                <a:solidFill>
                  <a:schemeClr val="tx1"/>
                </a:solidFill>
                <a:effectLst/>
                <a:latin typeface="+mn-lt"/>
                <a:ea typeface="+mn-ea"/>
                <a:cs typeface="+mn-cs"/>
              </a:rPr>
              <a:t> que nos fortalecemos como sindicato.  É </a:t>
            </a:r>
            <a:r>
              <a:rPr lang="es-ES" sz="1200" kern="1200" err="1">
                <a:solidFill>
                  <a:schemeClr val="tx1"/>
                </a:solidFill>
                <a:effectLst/>
                <a:latin typeface="+mn-lt"/>
                <a:ea typeface="+mn-ea"/>
                <a:cs typeface="+mn-cs"/>
              </a:rPr>
              <a:t>assim</a:t>
            </a:r>
            <a:r>
              <a:rPr lang="es-ES" sz="1200" kern="1200">
                <a:solidFill>
                  <a:schemeClr val="tx1"/>
                </a:solidFill>
                <a:effectLst/>
                <a:latin typeface="+mn-lt"/>
                <a:ea typeface="+mn-ea"/>
                <a:cs typeface="+mn-cs"/>
              </a:rPr>
              <a:t> que negociamos contratos </a:t>
            </a:r>
            <a:r>
              <a:rPr lang="es-ES" sz="1200" kern="1200" err="1">
                <a:solidFill>
                  <a:schemeClr val="tx1"/>
                </a:solidFill>
                <a:effectLst/>
                <a:latin typeface="+mn-lt"/>
                <a:ea typeface="+mn-ea"/>
                <a:cs typeface="+mn-cs"/>
              </a:rPr>
              <a:t>melhores</a:t>
            </a:r>
            <a:r>
              <a:rPr lang="es-ES" sz="1200" kern="1200">
                <a:solidFill>
                  <a:schemeClr val="tx1"/>
                </a:solidFill>
                <a:effectLst/>
                <a:latin typeface="+mn-lt"/>
                <a:ea typeface="+mn-ea"/>
                <a:cs typeface="+mn-cs"/>
              </a:rPr>
              <a:t>.  Como podemos </a:t>
            </a:r>
            <a:r>
              <a:rPr lang="es-ES" sz="1200" kern="1200" err="1">
                <a:solidFill>
                  <a:schemeClr val="tx1"/>
                </a:solidFill>
                <a:effectLst/>
                <a:latin typeface="+mn-lt"/>
                <a:ea typeface="+mn-ea"/>
                <a:cs typeface="+mn-cs"/>
              </a:rPr>
              <a:t>aprovar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leis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melhores</a:t>
            </a:r>
            <a:r>
              <a:rPr lang="es-ES" sz="1200" kern="1200">
                <a:solidFill>
                  <a:schemeClr val="tx1"/>
                </a:solidFill>
                <a:effectLst/>
                <a:latin typeface="+mn-lt"/>
                <a:ea typeface="+mn-ea"/>
                <a:cs typeface="+mn-cs"/>
              </a:rPr>
              <a:t> nos </a:t>
            </a:r>
            <a:r>
              <a:rPr lang="es-ES" sz="1200" kern="1200" err="1">
                <a:solidFill>
                  <a:schemeClr val="tx1"/>
                </a:solidFill>
                <a:effectLst/>
                <a:latin typeface="+mn-lt"/>
                <a:ea typeface="+mn-ea"/>
                <a:cs typeface="+mn-cs"/>
              </a:rPr>
              <a:t>conselhos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municipais</a:t>
            </a:r>
            <a:r>
              <a:rPr lang="es-ES" sz="1200" kern="1200">
                <a:solidFill>
                  <a:schemeClr val="tx1"/>
                </a:solidFill>
                <a:effectLst/>
                <a:latin typeface="+mn-lt"/>
                <a:ea typeface="+mn-ea"/>
                <a:cs typeface="+mn-cs"/>
              </a:rPr>
              <a:t> e no legislativo estadual?  </a:t>
            </a:r>
            <a:r>
              <a:rPr lang="en-CA" sz="1200" kern="1200" err="1">
                <a:solidFill>
                  <a:schemeClr val="tx1"/>
                </a:solidFill>
                <a:effectLst/>
                <a:latin typeface="+mn-lt"/>
                <a:ea typeface="+mn-ea"/>
                <a:cs typeface="+mn-cs"/>
              </a:rPr>
              <a:t>Oferecemos</a:t>
            </a:r>
            <a:r>
              <a:rPr lang="en-CA" sz="1200" kern="1200">
                <a:solidFill>
                  <a:schemeClr val="tx1"/>
                </a:solidFill>
                <a:effectLst/>
                <a:latin typeface="+mn-lt"/>
                <a:ea typeface="+mn-ea"/>
                <a:cs typeface="+mn-cs"/>
              </a:rPr>
              <a:t> um </a:t>
            </a:r>
            <a:r>
              <a:rPr lang="en-CA" sz="1200" kern="1200" err="1">
                <a:solidFill>
                  <a:schemeClr val="tx1"/>
                </a:solidFill>
                <a:effectLst/>
                <a:latin typeface="+mn-lt"/>
                <a:ea typeface="+mn-ea"/>
                <a:cs typeface="+mn-cs"/>
              </a:rPr>
              <a:t>treinamento</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melhor</a:t>
            </a:r>
            <a:r>
              <a:rPr lang="en-CA" sz="1200" kern="1200">
                <a:solidFill>
                  <a:schemeClr val="tx1"/>
                </a:solidFill>
                <a:effectLst/>
                <a:latin typeface="+mn-lt"/>
                <a:ea typeface="+mn-ea"/>
                <a:cs typeface="+mn-cs"/>
              </a:rPr>
              <a:t> para quem </a:t>
            </a:r>
            <a:r>
              <a:rPr lang="en-CA" sz="1200" kern="1200" err="1">
                <a:solidFill>
                  <a:schemeClr val="tx1"/>
                </a:solidFill>
                <a:effectLst/>
                <a:latin typeface="+mn-lt"/>
                <a:ea typeface="+mn-ea"/>
                <a:cs typeface="+mn-cs"/>
              </a:rPr>
              <a:t>tiver</a:t>
            </a:r>
            <a:r>
              <a:rPr lang="en-CA" sz="1200" kern="1200">
                <a:solidFill>
                  <a:schemeClr val="tx1"/>
                </a:solidFill>
                <a:effectLst/>
                <a:latin typeface="+mn-lt"/>
                <a:ea typeface="+mn-ea"/>
                <a:cs typeface="+mn-cs"/>
              </a:rPr>
              <a:t> interesse. </a:t>
            </a:r>
          </a:p>
          <a:p>
            <a:pPr marL="628650" lvl="1" indent="-171450">
              <a:buFont typeface="Arial" panose="020B0604020202020204" pitchFamily="34" charset="0"/>
              <a:buChar char="•"/>
            </a:pPr>
            <a:r>
              <a:rPr lang="es-ES" sz="1200" kern="1200">
                <a:solidFill>
                  <a:schemeClr val="tx1"/>
                </a:solidFill>
                <a:effectLst/>
                <a:latin typeface="+mn-lt"/>
                <a:ea typeface="+mn-ea"/>
                <a:cs typeface="+mn-cs"/>
              </a:rPr>
              <a:t>E </a:t>
            </a:r>
            <a:r>
              <a:rPr lang="es-ES" sz="1200" kern="1200" err="1">
                <a:solidFill>
                  <a:schemeClr val="tx1"/>
                </a:solidFill>
                <a:effectLst/>
                <a:latin typeface="+mn-lt"/>
                <a:ea typeface="+mn-ea"/>
                <a:cs typeface="+mn-cs"/>
              </a:rPr>
              <a:t>eu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só</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gostaria</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reforçar</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é sobre todos </a:t>
            </a:r>
            <a:r>
              <a:rPr lang="es-ES" sz="1200" kern="1200" err="1">
                <a:solidFill>
                  <a:schemeClr val="tx1"/>
                </a:solidFill>
                <a:effectLst/>
                <a:latin typeface="+mn-lt"/>
                <a:ea typeface="+mn-ea"/>
                <a:cs typeface="+mn-cs"/>
              </a:rPr>
              <a:t>nós</a:t>
            </a:r>
            <a:r>
              <a:rPr lang="es-ES" sz="1200" kern="1200">
                <a:solidFill>
                  <a:schemeClr val="tx1"/>
                </a:solidFill>
                <a:effectLst/>
                <a:latin typeface="+mn-lt"/>
                <a:ea typeface="+mn-ea"/>
                <a:cs typeface="+mn-cs"/>
              </a:rPr>
              <a:t>, cada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nós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nesta</a:t>
            </a:r>
            <a:r>
              <a:rPr lang="es-ES" sz="1200" kern="1200">
                <a:solidFill>
                  <a:schemeClr val="tx1"/>
                </a:solidFill>
                <a:effectLst/>
                <a:latin typeface="+mn-lt"/>
                <a:ea typeface="+mn-ea"/>
                <a:cs typeface="+mn-cs"/>
              </a:rPr>
              <a:t> sala, </a:t>
            </a:r>
            <a:r>
              <a:rPr lang="es-ES" sz="1200" kern="1200" err="1">
                <a:solidFill>
                  <a:schemeClr val="tx1"/>
                </a:solidFill>
                <a:effectLst/>
                <a:latin typeface="+mn-lt"/>
                <a:ea typeface="+mn-ea"/>
                <a:cs typeface="+mn-cs"/>
              </a:rPr>
              <a:t>estarmos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fazendo</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parte. </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1ª FASE: </a:t>
            </a:r>
            <a:r>
              <a:rPr lang="es-ES" sz="1200" i="0" kern="1200">
                <a:solidFill>
                  <a:schemeClr val="tx1"/>
                </a:solidFill>
                <a:effectLst/>
                <a:latin typeface="+mn-lt"/>
                <a:ea typeface="+mn-ea"/>
                <a:cs typeface="+mn-cs"/>
              </a:rPr>
              <a:t>CONSTRUÇÃO DA BASE </a:t>
            </a:r>
            <a:r>
              <a:rPr lang="en-US" sz="1200"/>
              <a:t>– </a:t>
            </a:r>
            <a:r>
              <a:rPr lang="es-ES" sz="1200" kern="1200">
                <a:solidFill>
                  <a:schemeClr val="tx1"/>
                </a:solidFill>
                <a:effectLst/>
                <a:latin typeface="+mn-lt"/>
                <a:ea typeface="+mn-ea"/>
                <a:cs typeface="+mn-cs"/>
              </a:rPr>
              <a:t>Trata-se de reafirmar o </a:t>
            </a:r>
            <a:r>
              <a:rPr lang="es-ES" sz="1200" kern="1200" err="1">
                <a:solidFill>
                  <a:schemeClr val="tx1"/>
                </a:solidFill>
                <a:effectLst/>
                <a:latin typeface="+mn-lt"/>
                <a:ea typeface="+mn-ea"/>
                <a:cs typeface="+mn-cs"/>
              </a:rPr>
              <a:t>comprometimento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base e instruí-los sobre os valores do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a:t>
            </a:r>
            <a:r>
              <a:rPr lang="es-ES" sz="1200" kern="1200" err="1">
                <a:solidFill>
                  <a:schemeClr val="tx1"/>
                </a:solidFill>
                <a:effectLst/>
                <a:latin typeface="+mn-lt"/>
                <a:ea typeface="+mn-ea"/>
                <a:cs typeface="+mn-cs"/>
              </a:rPr>
              <a:t>quem</a:t>
            </a:r>
            <a:r>
              <a:rPr lang="es-ES" sz="1200" kern="1200">
                <a:solidFill>
                  <a:schemeClr val="tx1"/>
                </a:solidFill>
                <a:effectLst/>
                <a:latin typeface="+mn-lt"/>
                <a:ea typeface="+mn-ea"/>
                <a:cs typeface="+mn-cs"/>
              </a:rPr>
              <a:t> é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base?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a:solidFill>
                  <a:schemeClr val="tx1"/>
                </a:solidFill>
                <a:effectLst/>
                <a:latin typeface="+mn-lt"/>
                <a:ea typeface="+mn-ea"/>
                <a:cs typeface="+mn-cs"/>
              </a:rPr>
              <a:t>Diretores </a:t>
            </a:r>
            <a:r>
              <a:rPr lang="en-CA" sz="1200" kern="1200" err="1">
                <a:solidFill>
                  <a:schemeClr val="tx1"/>
                </a:solidFill>
                <a:effectLst/>
                <a:latin typeface="+mn-lt"/>
                <a:ea typeface="+mn-ea"/>
                <a:cs typeface="+mn-cs"/>
              </a:rPr>
              <a:t>eleitos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err="1">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err="1">
                <a:solidFill>
                  <a:schemeClr val="tx1"/>
                </a:solidFill>
                <a:effectLst/>
                <a:latin typeface="+mn-lt"/>
                <a:ea typeface="+mn-ea"/>
                <a:cs typeface="+mn-cs"/>
              </a:rPr>
              <a:t>Aprendizes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err="1">
                <a:solidFill>
                  <a:schemeClr val="tx1"/>
                </a:solidFill>
                <a:effectLst/>
                <a:latin typeface="+mn-lt"/>
                <a:ea typeface="+mn-ea"/>
                <a:cs typeface="+mn-cs"/>
              </a:rPr>
              <a:t>Ativistas</a:t>
            </a:r>
            <a:r>
              <a:rPr lang="en-CA" sz="1200" kern="1200">
                <a:solidFill>
                  <a:schemeClr val="tx1"/>
                </a:solidFill>
                <a:effectLst/>
                <a:latin typeface="+mn-lt"/>
                <a:ea typeface="+mn-ea"/>
                <a:cs typeface="+mn-cs"/>
              </a:rPr>
              <a:t> </a:t>
            </a:r>
          </a:p>
          <a:p>
            <a:pPr marL="628650" lvl="1" indent="-171450">
              <a:buFont typeface="Arial" panose="020B0604020202020204" pitchFamily="34" charset="0"/>
              <a:buChar char="•"/>
            </a:pPr>
            <a:r>
              <a:rPr lang="en-CA" sz="1200" kern="1200" err="1">
                <a:solidFill>
                  <a:schemeClr val="tx1"/>
                </a:solidFill>
                <a:effectLst/>
                <a:latin typeface="+mn-lt"/>
                <a:ea typeface="+mn-ea"/>
                <a:cs typeface="+mn-cs"/>
              </a:rPr>
              <a:t>Representantes</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r>
              <a:rPr lang="es-ES" sz="1200" kern="1200">
                <a:solidFill>
                  <a:schemeClr val="tx1"/>
                </a:solidFill>
                <a:effectLst/>
                <a:latin typeface="+mn-lt"/>
                <a:ea typeface="+mn-ea"/>
                <a:cs typeface="+mn-cs"/>
              </a:rPr>
              <a:t>PERGUNTE: como cada membro </a:t>
            </a:r>
            <a:r>
              <a:rPr lang="es-ES" sz="1200" kern="1200" err="1">
                <a:solidFill>
                  <a:schemeClr val="tx1"/>
                </a:solidFill>
                <a:effectLst/>
                <a:latin typeface="+mn-lt"/>
                <a:ea typeface="+mn-ea"/>
                <a:cs typeface="+mn-cs"/>
              </a:rPr>
              <a:t>contribui</a:t>
            </a:r>
            <a:r>
              <a:rPr lang="es-ES" sz="1200" kern="1200">
                <a:solidFill>
                  <a:schemeClr val="tx1"/>
                </a:solidFill>
                <a:effectLst/>
                <a:latin typeface="+mn-lt"/>
                <a:ea typeface="+mn-ea"/>
                <a:cs typeface="+mn-cs"/>
              </a:rPr>
              <a:t> para o </a:t>
            </a:r>
            <a:r>
              <a:rPr lang="es-ES" sz="1200" kern="1200" err="1">
                <a:solidFill>
                  <a:schemeClr val="tx1"/>
                </a:solidFill>
                <a:effectLst/>
                <a:latin typeface="+mn-lt"/>
                <a:ea typeface="+mn-ea"/>
                <a:cs typeface="+mn-cs"/>
              </a:rPr>
              <a:t>sucesso</a:t>
            </a:r>
            <a:r>
              <a:rPr lang="es-ES" sz="1200" kern="1200">
                <a:solidFill>
                  <a:schemeClr val="tx1"/>
                </a:solidFill>
                <a:effectLst/>
                <a:latin typeface="+mn-lt"/>
                <a:ea typeface="+mn-ea"/>
                <a:cs typeface="+mn-cs"/>
              </a:rPr>
              <a:t> do sindicato? Cada membro </a:t>
            </a:r>
            <a:r>
              <a:rPr lang="es-ES" sz="1200" kern="1200" err="1">
                <a:solidFill>
                  <a:schemeClr val="tx1"/>
                </a:solidFill>
                <a:effectLst/>
                <a:latin typeface="+mn-lt"/>
                <a:ea typeface="+mn-ea"/>
                <a:cs typeface="+mn-cs"/>
              </a:rPr>
              <a:t>contribui</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defendendo</a:t>
            </a:r>
            <a:r>
              <a:rPr lang="es-ES" sz="1200" kern="1200">
                <a:solidFill>
                  <a:schemeClr val="tx1"/>
                </a:solidFill>
                <a:effectLst/>
                <a:latin typeface="+mn-lt"/>
                <a:ea typeface="+mn-ea"/>
                <a:cs typeface="+mn-cs"/>
              </a:rPr>
              <a:t> os </a:t>
            </a:r>
            <a:r>
              <a:rPr lang="es-ES" sz="1200" kern="1200" err="1">
                <a:solidFill>
                  <a:schemeClr val="tx1"/>
                </a:solidFill>
                <a:effectLst/>
                <a:latin typeface="+mn-lt"/>
                <a:ea typeface="+mn-ea"/>
                <a:cs typeface="+mn-cs"/>
              </a:rPr>
              <a:t>direitos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sindicais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apoiando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outros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etc. </a:t>
            </a:r>
            <a:endParaRPr lang="en-CA" sz="1200" kern="1200">
              <a:solidFill>
                <a:schemeClr val="tx1"/>
              </a:solidFill>
              <a:effectLst/>
              <a:latin typeface="+mn-lt"/>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"E é sobre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que nos referimos </a:t>
            </a:r>
            <a:r>
              <a:rPr lang="es-ES" sz="1200" kern="1200" err="1">
                <a:solidFill>
                  <a:schemeClr val="tx1"/>
                </a:solidFill>
                <a:effectLst/>
                <a:latin typeface="+mn-lt"/>
                <a:ea typeface="+mn-ea"/>
                <a:cs typeface="+mn-cs"/>
              </a:rPr>
              <a:t>quando</a:t>
            </a:r>
            <a:r>
              <a:rPr lang="es-ES" sz="1200" kern="1200">
                <a:solidFill>
                  <a:schemeClr val="tx1"/>
                </a:solidFill>
                <a:effectLst/>
                <a:latin typeface="+mn-lt"/>
                <a:ea typeface="+mn-ea"/>
                <a:cs typeface="+mn-cs"/>
              </a:rPr>
              <a:t> falamos sobre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Há</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três</a:t>
            </a:r>
            <a:r>
              <a:rPr lang="es-ES" sz="1200" kern="1200">
                <a:solidFill>
                  <a:schemeClr val="tx1"/>
                </a:solidFill>
                <a:effectLst/>
                <a:latin typeface="+mn-lt"/>
                <a:ea typeface="+mn-ea"/>
                <a:cs typeface="+mn-cs"/>
              </a:rPr>
              <a:t> componentes </a:t>
            </a:r>
            <a:r>
              <a:rPr lang="es-ES" sz="1200" kern="1200" err="1">
                <a:solidFill>
                  <a:schemeClr val="tx1"/>
                </a:solidFill>
                <a:effectLst/>
                <a:latin typeface="+mn-lt"/>
                <a:ea typeface="+mn-ea"/>
                <a:cs typeface="+mn-cs"/>
              </a:rPr>
              <a:t>principais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aqui</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como </a:t>
            </a:r>
            <a:r>
              <a:rPr lang="es-ES" sz="1200" kern="1200" err="1">
                <a:solidFill>
                  <a:schemeClr val="tx1"/>
                </a:solidFill>
                <a:effectLst/>
                <a:latin typeface="+mn-lt"/>
                <a:ea typeface="+mn-ea"/>
                <a:cs typeface="+mn-cs"/>
              </a:rPr>
              <a:t>você</a:t>
            </a:r>
            <a:r>
              <a:rPr lang="es-ES" sz="1200" kern="1200">
                <a:solidFill>
                  <a:schemeClr val="tx1"/>
                </a:solidFill>
                <a:effectLst/>
                <a:latin typeface="+mn-lt"/>
                <a:ea typeface="+mn-ea"/>
                <a:cs typeface="+mn-cs"/>
              </a:rPr>
              <a:t> motiva a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dos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CONVERSE sobre os </a:t>
            </a:r>
            <a:r>
              <a:rPr lang="es-ES" sz="1200" kern="1200" err="1">
                <a:solidFill>
                  <a:schemeClr val="tx1"/>
                </a:solidFill>
                <a:effectLst/>
                <a:latin typeface="+mn-lt"/>
                <a:ea typeface="+mn-ea"/>
                <a:cs typeface="+mn-cs"/>
              </a:rPr>
              <a:t>principais</a:t>
            </a:r>
            <a:r>
              <a:rPr lang="es-ES" sz="1200" kern="1200">
                <a:solidFill>
                  <a:schemeClr val="tx1"/>
                </a:solidFill>
                <a:effectLst/>
                <a:latin typeface="+mn-lt"/>
                <a:ea typeface="+mn-ea"/>
                <a:cs typeface="+mn-cs"/>
              </a:rPr>
              <a:t> componentes da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APRESENTE as </a:t>
            </a:r>
            <a:r>
              <a:rPr lang="es-ES" sz="1200" kern="1200" err="1">
                <a:solidFill>
                  <a:schemeClr val="tx1"/>
                </a:solidFill>
                <a:effectLst/>
                <a:latin typeface="+mn-lt"/>
                <a:ea typeface="+mn-ea"/>
                <a:cs typeface="+mn-cs"/>
              </a:rPr>
              <a:t>seguintes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afirmações</a:t>
            </a:r>
            <a:r>
              <a:rPr lang="es-ES" sz="1200" kern="1200">
                <a:solidFill>
                  <a:schemeClr val="tx1"/>
                </a:solidFill>
                <a:effectLst/>
                <a:latin typeface="+mn-lt"/>
                <a:ea typeface="+mn-ea"/>
                <a:cs typeface="+mn-cs"/>
              </a:rPr>
              <a:t> sobre a </a:t>
            </a:r>
            <a:r>
              <a:rPr lang="es-ES" sz="1200" kern="1200" err="1">
                <a:solidFill>
                  <a:schemeClr val="tx1"/>
                </a:solidFill>
                <a:effectLst/>
                <a:latin typeface="+mn-lt"/>
                <a:ea typeface="+mn-ea"/>
                <a:cs typeface="+mn-cs"/>
              </a:rPr>
              <a:t>comunicação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bidirecional</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estou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aqui</a:t>
            </a:r>
            <a:r>
              <a:rPr lang="es-ES" sz="1200" kern="1200">
                <a:solidFill>
                  <a:schemeClr val="tx1"/>
                </a:solidFill>
                <a:effectLst/>
                <a:latin typeface="+mn-lt"/>
                <a:ea typeface="+mn-ea"/>
                <a:cs typeface="+mn-cs"/>
              </a:rPr>
              <a:t> apenas para </a:t>
            </a:r>
            <a:r>
              <a:rPr lang="es-ES" sz="1200" kern="1200" err="1">
                <a:solidFill>
                  <a:schemeClr val="tx1"/>
                </a:solidFill>
                <a:effectLst/>
                <a:latin typeface="+mn-lt"/>
                <a:ea typeface="+mn-ea"/>
                <a:cs typeface="+mn-cs"/>
              </a:rPr>
              <a:t>expôr</a:t>
            </a:r>
            <a:r>
              <a:rPr lang="es-ES" sz="1200" kern="1200">
                <a:solidFill>
                  <a:schemeClr val="tx1"/>
                </a:solidFill>
                <a:effectLst/>
                <a:latin typeface="+mn-lt"/>
                <a:ea typeface="+mn-ea"/>
                <a:cs typeface="+mn-cs"/>
              </a:rPr>
              <a:t> algo, mas que </a:t>
            </a:r>
            <a:r>
              <a:rPr lang="es-ES" sz="1200" kern="1200" err="1">
                <a:solidFill>
                  <a:schemeClr val="tx1"/>
                </a:solidFill>
                <a:effectLst/>
                <a:latin typeface="+mn-lt"/>
                <a:ea typeface="+mn-ea"/>
                <a:cs typeface="+mn-cs"/>
              </a:rPr>
              <a:t>estou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ouvindo</a:t>
            </a:r>
            <a:r>
              <a:rPr lang="es-ES" sz="1200" kern="1200">
                <a:solidFill>
                  <a:schemeClr val="tx1"/>
                </a:solidFill>
                <a:effectLst/>
                <a:latin typeface="+mn-lt"/>
                <a:ea typeface="+mn-ea"/>
                <a:cs typeface="+mn-cs"/>
              </a:rPr>
              <a:t> o que </a:t>
            </a:r>
            <a:r>
              <a:rPr lang="es-ES" sz="1200" kern="1200" err="1">
                <a:solidFill>
                  <a:schemeClr val="tx1"/>
                </a:solidFill>
                <a:effectLst/>
                <a:latin typeface="+mn-lt"/>
                <a:ea typeface="+mn-ea"/>
                <a:cs typeface="+mn-cs"/>
              </a:rPr>
              <a:t>vocês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têm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dizer</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conversar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seu</a:t>
            </a:r>
            <a:r>
              <a:rPr lang="es-ES" sz="1200" kern="1200">
                <a:solidFill>
                  <a:schemeClr val="tx1"/>
                </a:solidFill>
                <a:effectLst/>
                <a:latin typeface="+mn-lt"/>
                <a:ea typeface="+mn-ea"/>
                <a:cs typeface="+mn-cs"/>
              </a:rPr>
              <a:t> colega em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local de </a:t>
            </a:r>
            <a:r>
              <a:rPr lang="es-ES" sz="1200" kern="1200" err="1">
                <a:solidFill>
                  <a:schemeClr val="tx1"/>
                </a:solidFill>
                <a:effectLst/>
                <a:latin typeface="+mn-lt"/>
                <a:ea typeface="+mn-ea"/>
                <a:cs typeface="+mn-cs"/>
              </a:rPr>
              <a:t>trabalho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na</a:t>
            </a:r>
            <a:r>
              <a:rPr lang="es-ES" sz="1200" kern="1200">
                <a:solidFill>
                  <a:schemeClr val="tx1"/>
                </a:solidFill>
                <a:effectLst/>
                <a:latin typeface="+mn-lt"/>
                <a:ea typeface="+mn-ea"/>
                <a:cs typeface="+mn-cs"/>
              </a:rPr>
              <a:t> próxima semana, </a:t>
            </a:r>
            <a:r>
              <a:rPr lang="es-ES" sz="1200" kern="1200" err="1">
                <a:solidFill>
                  <a:schemeClr val="tx1"/>
                </a:solidFill>
                <a:effectLst/>
                <a:latin typeface="+mn-lt"/>
                <a:ea typeface="+mn-ea"/>
                <a:cs typeface="+mn-cs"/>
              </a:rPr>
              <a:t>você</a:t>
            </a:r>
            <a:r>
              <a:rPr lang="es-ES" sz="1200" kern="1200">
                <a:solidFill>
                  <a:schemeClr val="tx1"/>
                </a:solidFill>
                <a:effectLst/>
                <a:latin typeface="+mn-lt"/>
                <a:ea typeface="+mn-ea"/>
                <a:cs typeface="+mn-cs"/>
              </a:rPr>
              <a:t> estará </a:t>
            </a:r>
            <a:r>
              <a:rPr lang="es-ES" sz="1200" kern="1200" err="1">
                <a:solidFill>
                  <a:schemeClr val="tx1"/>
                </a:solidFill>
                <a:effectLst/>
                <a:latin typeface="+mn-lt"/>
                <a:ea typeface="+mn-ea"/>
                <a:cs typeface="+mn-cs"/>
              </a:rPr>
              <a:t>ouvindo</a:t>
            </a:r>
            <a:r>
              <a:rPr lang="es-ES" sz="1200" kern="1200">
                <a:solidFill>
                  <a:schemeClr val="tx1"/>
                </a:solidFill>
                <a:effectLst/>
                <a:latin typeface="+mn-lt"/>
                <a:ea typeface="+mn-ea"/>
                <a:cs typeface="+mn-cs"/>
              </a:rPr>
              <a:t> o que ele </a:t>
            </a:r>
            <a:r>
              <a:rPr lang="es-ES" sz="1200" kern="1200" err="1">
                <a:solidFill>
                  <a:schemeClr val="tx1"/>
                </a:solidFill>
                <a:effectLst/>
                <a:latin typeface="+mn-lt"/>
                <a:ea typeface="+mn-ea"/>
                <a:cs typeface="+mn-cs"/>
              </a:rPr>
              <a:t>tem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dizer</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Já</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vivemos no tempo em que os líderes </a:t>
            </a:r>
            <a:r>
              <a:rPr lang="es-ES" sz="1200" kern="1200" err="1">
                <a:solidFill>
                  <a:schemeClr val="tx1"/>
                </a:solidFill>
                <a:effectLst/>
                <a:latin typeface="+mn-lt"/>
                <a:ea typeface="+mn-ea"/>
                <a:cs typeface="+mn-cs"/>
              </a:rPr>
              <a:t>sindicais</a:t>
            </a:r>
            <a:r>
              <a:rPr lang="es-ES" sz="1200" kern="1200">
                <a:solidFill>
                  <a:schemeClr val="tx1"/>
                </a:solidFill>
                <a:effectLst/>
                <a:latin typeface="+mn-lt"/>
                <a:ea typeface="+mn-ea"/>
                <a:cs typeface="+mn-cs"/>
              </a:rPr>
              <a:t> se </a:t>
            </a:r>
            <a:r>
              <a:rPr lang="es-ES" sz="1200" kern="1200" err="1">
                <a:solidFill>
                  <a:schemeClr val="tx1"/>
                </a:solidFill>
                <a:effectLst/>
                <a:latin typeface="+mn-lt"/>
                <a:ea typeface="+mn-ea"/>
                <a:cs typeface="+mn-cs"/>
              </a:rPr>
              <a:t>limitavam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dizer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o que eles </a:t>
            </a:r>
            <a:r>
              <a:rPr lang="es-ES" sz="1200" kern="1200" err="1">
                <a:solidFill>
                  <a:schemeClr val="tx1"/>
                </a:solidFill>
                <a:effectLst/>
                <a:latin typeface="+mn-lt"/>
                <a:ea typeface="+mn-ea"/>
                <a:cs typeface="+mn-cs"/>
              </a:rPr>
              <a:t>tinham</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fazer</a:t>
            </a:r>
            <a:r>
              <a:rPr lang="es-ES"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É </a:t>
            </a:r>
            <a:r>
              <a:rPr lang="en-CA" sz="1200" kern="1200" err="1">
                <a:solidFill>
                  <a:schemeClr val="tx1"/>
                </a:solidFill>
                <a:effectLst/>
                <a:latin typeface="+mn-lt"/>
                <a:ea typeface="+mn-ea"/>
                <a:cs typeface="+mn-cs"/>
              </a:rPr>
              <a:t>nossa</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obrigação</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como</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sindicato</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fazer</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isso</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juntos</a:t>
            </a:r>
            <a:r>
              <a:rPr lang="en-CA" sz="1200" kern="1200">
                <a:solidFill>
                  <a:schemeClr val="tx1"/>
                </a:solidFill>
                <a:effectLst/>
                <a:latin typeface="+mn-lt"/>
                <a:ea typeface="+mn-ea"/>
                <a:cs typeface="+mn-cs"/>
              </a:rPr>
              <a:t>. </a:t>
            </a:r>
          </a:p>
          <a:p>
            <a:r>
              <a:rPr lang="es-ES" sz="1200" kern="1200">
                <a:solidFill>
                  <a:schemeClr val="tx1"/>
                </a:solidFill>
                <a:effectLst/>
                <a:latin typeface="+mn-lt"/>
                <a:ea typeface="+mn-ea"/>
                <a:cs typeface="+mn-cs"/>
              </a:rPr>
              <a:t>PERGUNTE: o que significa </a:t>
            </a:r>
            <a:r>
              <a:rPr lang="es-ES" sz="1200" kern="1200" err="1">
                <a:solidFill>
                  <a:schemeClr val="tx1"/>
                </a:solidFill>
                <a:effectLst/>
                <a:latin typeface="+mn-lt"/>
                <a:ea typeface="+mn-ea"/>
                <a:cs typeface="+mn-cs"/>
              </a:rPr>
              <a:t>liderança</a:t>
            </a:r>
            <a:r>
              <a:rPr lang="es-ES" sz="1200" kern="1200">
                <a:solidFill>
                  <a:schemeClr val="tx1"/>
                </a:solidFill>
                <a:effectLst/>
                <a:latin typeface="+mn-lt"/>
                <a:ea typeface="+mn-ea"/>
                <a:cs typeface="+mn-cs"/>
              </a:rPr>
              <a:t> inclusiva?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o poder é multiplicado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ser </a:t>
            </a:r>
            <a:r>
              <a:rPr lang="es-ES" sz="1200" kern="1200" err="1">
                <a:solidFill>
                  <a:schemeClr val="tx1"/>
                </a:solidFill>
                <a:effectLst/>
                <a:latin typeface="+mn-lt"/>
                <a:ea typeface="+mn-ea"/>
                <a:cs typeface="+mn-cs"/>
              </a:rPr>
              <a:t>compartilhado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cada </a:t>
            </a:r>
            <a:r>
              <a:rPr lang="es-ES" sz="1200" kern="1200" err="1">
                <a:solidFill>
                  <a:schemeClr val="tx1"/>
                </a:solidFill>
                <a:effectLst/>
                <a:latin typeface="+mn-lt"/>
                <a:ea typeface="+mn-ea"/>
                <a:cs typeface="+mn-cs"/>
              </a:rPr>
              <a:t>pessoa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nesta</a:t>
            </a:r>
            <a:r>
              <a:rPr lang="es-ES" sz="1200" kern="1200">
                <a:solidFill>
                  <a:schemeClr val="tx1"/>
                </a:solidFill>
                <a:effectLst/>
                <a:latin typeface="+mn-lt"/>
                <a:ea typeface="+mn-ea"/>
                <a:cs typeface="+mn-cs"/>
              </a:rPr>
              <a:t> sala pode ocupar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lugar </a:t>
            </a:r>
            <a:r>
              <a:rPr lang="es-ES" sz="1200" kern="1200" err="1">
                <a:solidFill>
                  <a:schemeClr val="tx1"/>
                </a:solidFill>
                <a:effectLst/>
                <a:latin typeface="+mn-lt"/>
                <a:ea typeface="+mn-ea"/>
                <a:cs typeface="+mn-cs"/>
              </a:rPr>
              <a:t>nas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negociações</a:t>
            </a:r>
            <a:r>
              <a:rPr lang="es-ES" sz="1200" kern="1200">
                <a:solidFill>
                  <a:schemeClr val="tx1"/>
                </a:solidFill>
                <a:effectLst/>
                <a:latin typeface="+mn-lt"/>
                <a:ea typeface="+mn-ea"/>
                <a:cs typeface="+mn-cs"/>
              </a:rPr>
              <a:t>.  Se </a:t>
            </a:r>
            <a:r>
              <a:rPr lang="es-ES" sz="1200" kern="1200" err="1">
                <a:solidFill>
                  <a:schemeClr val="tx1"/>
                </a:solidFill>
                <a:effectLst/>
                <a:latin typeface="+mn-lt"/>
                <a:ea typeface="+mn-ea"/>
                <a:cs typeface="+mn-cs"/>
              </a:rPr>
              <a:t>você</a:t>
            </a:r>
            <a:r>
              <a:rPr lang="es-ES" sz="1200" kern="1200">
                <a:solidFill>
                  <a:schemeClr val="tx1"/>
                </a:solidFill>
                <a:effectLst/>
                <a:latin typeface="+mn-lt"/>
                <a:ea typeface="+mn-ea"/>
                <a:cs typeface="+mn-cs"/>
              </a:rPr>
              <a:t> é aprendiz </a:t>
            </a:r>
            <a:r>
              <a:rPr lang="es-ES" sz="1200" kern="1200" err="1">
                <a:solidFill>
                  <a:schemeClr val="tx1"/>
                </a:solidFill>
                <a:effectLst/>
                <a:latin typeface="+mn-lt"/>
                <a:ea typeface="+mn-ea"/>
                <a:cs typeface="+mn-cs"/>
              </a:rPr>
              <a:t>há</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ano </a:t>
            </a:r>
            <a:r>
              <a:rPr lang="es-ES" sz="1200" kern="1200" err="1">
                <a:solidFill>
                  <a:schemeClr val="tx1"/>
                </a:solidFill>
                <a:effectLst/>
                <a:latin typeface="+mn-lt"/>
                <a:ea typeface="+mn-ea"/>
                <a:cs typeface="+mn-cs"/>
              </a:rPr>
              <a:t>ou</a:t>
            </a:r>
            <a:r>
              <a:rPr lang="es-ES" sz="1200" kern="1200">
                <a:solidFill>
                  <a:schemeClr val="tx1"/>
                </a:solidFill>
                <a:effectLst/>
                <a:latin typeface="+mn-lt"/>
                <a:ea typeface="+mn-ea"/>
                <a:cs typeface="+mn-cs"/>
              </a:rPr>
              <a:t> está no </a:t>
            </a:r>
            <a:r>
              <a:rPr lang="es-ES" sz="1200" kern="1200" err="1">
                <a:solidFill>
                  <a:schemeClr val="tx1"/>
                </a:solidFill>
                <a:effectLst/>
                <a:latin typeface="+mn-lt"/>
                <a:ea typeface="+mn-ea"/>
                <a:cs typeface="+mn-cs"/>
              </a:rPr>
              <a:t>conselho</a:t>
            </a:r>
            <a:r>
              <a:rPr lang="es-ES" sz="1200" kern="1200">
                <a:solidFill>
                  <a:schemeClr val="tx1"/>
                </a:solidFill>
                <a:effectLst/>
                <a:latin typeface="+mn-lt"/>
                <a:ea typeface="+mn-ea"/>
                <a:cs typeface="+mn-cs"/>
              </a:rPr>
              <a:t> executivo </a:t>
            </a:r>
            <a:r>
              <a:rPr lang="es-ES" sz="1200" kern="1200" err="1">
                <a:solidFill>
                  <a:schemeClr val="tx1"/>
                </a:solidFill>
                <a:effectLst/>
                <a:latin typeface="+mn-lt"/>
                <a:ea typeface="+mn-ea"/>
                <a:cs typeface="+mn-cs"/>
              </a:rPr>
              <a:t>há</a:t>
            </a:r>
            <a:r>
              <a:rPr lang="es-ES" sz="1200" kern="1200">
                <a:solidFill>
                  <a:schemeClr val="tx1"/>
                </a:solidFill>
                <a:effectLst/>
                <a:latin typeface="+mn-lt"/>
                <a:ea typeface="+mn-ea"/>
                <a:cs typeface="+mn-cs"/>
              </a:rPr>
              <a:t> anos, </a:t>
            </a:r>
            <a:r>
              <a:rPr lang="es-ES" sz="1200" kern="1200" err="1">
                <a:solidFill>
                  <a:schemeClr val="tx1"/>
                </a:solidFill>
                <a:effectLst/>
                <a:latin typeface="+mn-lt"/>
                <a:ea typeface="+mn-ea"/>
                <a:cs typeface="+mn-cs"/>
              </a:rPr>
              <a:t>você</a:t>
            </a:r>
            <a:r>
              <a:rPr lang="es-ES" sz="1200" kern="1200">
                <a:solidFill>
                  <a:schemeClr val="tx1"/>
                </a:solidFill>
                <a:effectLst/>
                <a:latin typeface="+mn-lt"/>
                <a:ea typeface="+mn-ea"/>
                <a:cs typeface="+mn-cs"/>
              </a:rPr>
              <a:t> pode </a:t>
            </a:r>
            <a:r>
              <a:rPr lang="es-ES" sz="1200" kern="1200" err="1">
                <a:solidFill>
                  <a:schemeClr val="tx1"/>
                </a:solidFill>
                <a:effectLst/>
                <a:latin typeface="+mn-lt"/>
                <a:ea typeface="+mn-ea"/>
                <a:cs typeface="+mn-cs"/>
              </a:rPr>
              <a:t>desempenhar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função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liderança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deste</a:t>
            </a:r>
            <a:r>
              <a:rPr lang="es-ES" sz="1200" kern="1200">
                <a:solidFill>
                  <a:schemeClr val="tx1"/>
                </a:solidFill>
                <a:effectLst/>
                <a:latin typeface="+mn-lt"/>
                <a:ea typeface="+mn-ea"/>
                <a:cs typeface="+mn-cs"/>
              </a:rPr>
              <a:t>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INFORME o </a:t>
            </a:r>
            <a:r>
              <a:rPr lang="es-ES" sz="1200" kern="1200" err="1">
                <a:solidFill>
                  <a:schemeClr val="tx1"/>
                </a:solidFill>
                <a:effectLst/>
                <a:latin typeface="+mn-lt"/>
                <a:ea typeface="+mn-ea"/>
                <a:cs typeface="+mn-cs"/>
              </a:rPr>
              <a:t>seguinte</a:t>
            </a:r>
            <a:r>
              <a:rPr lang="es-ES" sz="1200" kern="1200">
                <a:solidFill>
                  <a:schemeClr val="tx1"/>
                </a:solidFill>
                <a:effectLst/>
                <a:latin typeface="+mn-lt"/>
                <a:ea typeface="+mn-ea"/>
                <a:cs typeface="+mn-cs"/>
              </a:rPr>
              <a:t> sobre </a:t>
            </a:r>
            <a:r>
              <a:rPr lang="es-ES" sz="1200" kern="1200" err="1">
                <a:solidFill>
                  <a:schemeClr val="tx1"/>
                </a:solidFill>
                <a:effectLst/>
                <a:latin typeface="+mn-lt"/>
                <a:ea typeface="+mn-ea"/>
                <a:cs typeface="+mn-cs"/>
              </a:rPr>
              <a:t>interações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frequentes</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a:t>
            </a:r>
            <a:r>
              <a:rPr lang="es-ES" sz="1200" kern="1200" err="1">
                <a:solidFill>
                  <a:schemeClr val="tx1"/>
                </a:solidFill>
                <a:effectLst/>
                <a:latin typeface="+mn-lt"/>
                <a:ea typeface="+mn-ea"/>
                <a:cs typeface="+mn-cs"/>
              </a:rPr>
              <a:t>há</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constante </a:t>
            </a:r>
            <a:r>
              <a:rPr lang="es-ES" sz="1200" kern="1200" err="1">
                <a:solidFill>
                  <a:schemeClr val="tx1"/>
                </a:solidFill>
                <a:effectLst/>
                <a:latin typeface="+mn-lt"/>
                <a:ea typeface="+mn-ea"/>
                <a:cs typeface="+mn-cs"/>
              </a:rPr>
              <a:t>interação</a:t>
            </a:r>
            <a:r>
              <a:rPr lang="es-ES" sz="1200" kern="1200">
                <a:solidFill>
                  <a:schemeClr val="tx1"/>
                </a:solidFill>
                <a:effectLst/>
                <a:latin typeface="+mn-lt"/>
                <a:ea typeface="+mn-ea"/>
                <a:cs typeface="+mn-cs"/>
              </a:rPr>
              <a:t> entre os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e o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não</a:t>
            </a:r>
            <a:r>
              <a:rPr lang="es-ES" sz="1200" kern="1200">
                <a:solidFill>
                  <a:schemeClr val="tx1"/>
                </a:solidFill>
                <a:effectLst/>
                <a:latin typeface="+mn-lt"/>
                <a:ea typeface="+mn-ea"/>
                <a:cs typeface="+mn-cs"/>
              </a:rPr>
              <a:t> se resume a ir </a:t>
            </a:r>
            <a:r>
              <a:rPr lang="es-ES" sz="1200" kern="1200" err="1">
                <a:solidFill>
                  <a:schemeClr val="tx1"/>
                </a:solidFill>
                <a:effectLst/>
                <a:latin typeface="+mn-lt"/>
                <a:ea typeface="+mn-ea"/>
                <a:cs typeface="+mn-cs"/>
              </a:rPr>
              <a:t>aos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locais</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trabalho</a:t>
            </a:r>
            <a:r>
              <a:rPr lang="es-ES" sz="1200" kern="1200">
                <a:solidFill>
                  <a:schemeClr val="tx1"/>
                </a:solidFill>
                <a:effectLst/>
                <a:latin typeface="+mn-lt"/>
                <a:ea typeface="+mn-ea"/>
                <a:cs typeface="+mn-cs"/>
              </a:rPr>
              <a:t> apenas </a:t>
            </a:r>
            <a:r>
              <a:rPr lang="es-ES" sz="1200" kern="1200" err="1">
                <a:solidFill>
                  <a:schemeClr val="tx1"/>
                </a:solidFill>
                <a:effectLst/>
                <a:latin typeface="+mn-lt"/>
                <a:ea typeface="+mn-ea"/>
                <a:cs typeface="+mn-cs"/>
              </a:rPr>
              <a:t>quando</a:t>
            </a:r>
            <a:r>
              <a:rPr lang="es-ES" sz="1200" kern="1200">
                <a:solidFill>
                  <a:schemeClr val="tx1"/>
                </a:solidFill>
                <a:effectLst/>
                <a:latin typeface="+mn-lt"/>
                <a:ea typeface="+mn-ea"/>
                <a:cs typeface="+mn-cs"/>
              </a:rPr>
              <a:t> precisamos de algo.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significa que, como sindicato, estamos tomando a iniciativa de nos </a:t>
            </a:r>
            <a:r>
              <a:rPr lang="es-ES" sz="1200" kern="1200" err="1">
                <a:solidFill>
                  <a:schemeClr val="tx1"/>
                </a:solidFill>
                <a:effectLst/>
                <a:latin typeface="+mn-lt"/>
                <a:ea typeface="+mn-ea"/>
                <a:cs typeface="+mn-cs"/>
              </a:rPr>
              <a:t>apresentar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repetidas </a:t>
            </a:r>
            <a:r>
              <a:rPr lang="es-ES" sz="1200" kern="1200" err="1">
                <a:solidFill>
                  <a:schemeClr val="tx1"/>
                </a:solidFill>
                <a:effectLst/>
                <a:latin typeface="+mn-lt"/>
                <a:ea typeface="+mn-ea"/>
                <a:cs typeface="+mn-cs"/>
              </a:rPr>
              <a:t>vezes</a:t>
            </a:r>
            <a:r>
              <a:rPr lang="es-ES" sz="1200" kern="1200">
                <a:solidFill>
                  <a:schemeClr val="tx1"/>
                </a:solidFill>
                <a:effectLst/>
                <a:latin typeface="+mn-lt"/>
                <a:ea typeface="+mn-ea"/>
                <a:cs typeface="+mn-cs"/>
              </a:rPr>
              <a:t> e mostrar que nos importamos, </a:t>
            </a:r>
            <a:r>
              <a:rPr lang="es-ES" sz="1200" kern="1200" err="1">
                <a:solidFill>
                  <a:schemeClr val="tx1"/>
                </a:solidFill>
                <a:effectLst/>
                <a:latin typeface="+mn-lt"/>
                <a:ea typeface="+mn-ea"/>
                <a:cs typeface="+mn-cs"/>
              </a:rPr>
              <a:t>ouvindo</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interagindo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verdadeiramente</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uns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os </a:t>
            </a:r>
            <a:r>
              <a:rPr lang="es-ES" sz="1200" kern="1200" err="1">
                <a:solidFill>
                  <a:schemeClr val="tx1"/>
                </a:solidFill>
                <a:effectLst/>
                <a:latin typeface="+mn-lt"/>
                <a:ea typeface="+mn-ea"/>
                <a:cs typeface="+mn-cs"/>
              </a:rPr>
              <a:t>outros</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CONVERSE sobre o </a:t>
            </a:r>
            <a:r>
              <a:rPr lang="es-ES" sz="1200" kern="1200" dirty="0" err="1">
                <a:solidFill>
                  <a:schemeClr val="tx1"/>
                </a:solidFill>
                <a:effectLst/>
                <a:latin typeface="+mn-lt"/>
                <a:ea typeface="+mn-ea"/>
                <a:cs typeface="+mn-cs"/>
              </a:rPr>
              <a:t>comprometimento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os valores, vivenciando-os e </a:t>
            </a:r>
            <a:r>
              <a:rPr lang="es-ES" sz="1200" kern="1200" dirty="0" err="1">
                <a:solidFill>
                  <a:schemeClr val="tx1"/>
                </a:solidFill>
                <a:effectLst/>
                <a:latin typeface="+mn-lt"/>
                <a:ea typeface="+mn-ea"/>
                <a:cs typeface="+mn-cs"/>
              </a:rPr>
              <a:t>compartilhando</a:t>
            </a:r>
            <a:r>
              <a:rPr lang="es-ES" sz="1200" kern="1200" dirty="0">
                <a:solidFill>
                  <a:schemeClr val="tx1"/>
                </a:solidFill>
                <a:effectLst/>
                <a:latin typeface="+mn-lt"/>
                <a:ea typeface="+mn-ea"/>
                <a:cs typeface="+mn-cs"/>
              </a:rPr>
              <a:t>-os.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DESTAQUE o </a:t>
            </a:r>
            <a:r>
              <a:rPr lang="es-ES" sz="1200" kern="1200" dirty="0" err="1">
                <a:solidFill>
                  <a:schemeClr val="tx1"/>
                </a:solidFill>
                <a:effectLst/>
                <a:latin typeface="+mn-lt"/>
                <a:ea typeface="+mn-ea"/>
                <a:cs typeface="+mn-cs"/>
              </a:rPr>
              <a:t>comprometimento</a:t>
            </a:r>
            <a:r>
              <a:rPr lang="es-ES" sz="1200" kern="1200" dirty="0">
                <a:solidFill>
                  <a:schemeClr val="tx1"/>
                </a:solidFill>
                <a:effectLst/>
                <a:latin typeface="+mn-lt"/>
                <a:ea typeface="+mn-ea"/>
                <a:cs typeface="+mn-cs"/>
              </a:rPr>
              <a:t>: comprometer-se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é apenas estar presente, é acreditar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causa, dedicar-se à </a:t>
            </a:r>
            <a:r>
              <a:rPr lang="es-ES" sz="1200" kern="1200" dirty="0" err="1">
                <a:solidFill>
                  <a:schemeClr val="tx1"/>
                </a:solidFill>
                <a:effectLst/>
                <a:latin typeface="+mn-lt"/>
                <a:ea typeface="+mn-ea"/>
                <a:cs typeface="+mn-cs"/>
              </a:rPr>
              <a:t>missão</a:t>
            </a:r>
            <a:r>
              <a:rPr lang="es-ES" sz="1200" kern="1200" dirty="0">
                <a:solidFill>
                  <a:schemeClr val="tx1"/>
                </a:solidFill>
                <a:effectLst/>
                <a:latin typeface="+mn-lt"/>
                <a:ea typeface="+mn-ea"/>
                <a:cs typeface="+mn-cs"/>
              </a:rPr>
              <a:t> do sindicato e ter </a:t>
            </a:r>
            <a:r>
              <a:rPr lang="es-ES" sz="1200" kern="1200" dirty="0" err="1">
                <a:solidFill>
                  <a:schemeClr val="tx1"/>
                </a:solidFill>
                <a:effectLst/>
                <a:latin typeface="+mn-lt"/>
                <a:ea typeface="+mn-ea"/>
                <a:cs typeface="+mn-cs"/>
              </a:rPr>
              <a:t>vontade</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agir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necessário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os fatores que </a:t>
            </a:r>
            <a:r>
              <a:rPr lang="es-ES" sz="1200" kern="1200" dirty="0" err="1">
                <a:solidFill>
                  <a:schemeClr val="tx1"/>
                </a:solidFill>
                <a:effectLst/>
                <a:latin typeface="+mn-lt"/>
                <a:ea typeface="+mn-ea"/>
                <a:cs typeface="+mn-cs"/>
              </a:rPr>
              <a:t>impulsionam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comprometimento</a:t>
            </a:r>
            <a:r>
              <a:rPr lang="es-ES" sz="1200" kern="1200" dirty="0">
                <a:solidFill>
                  <a:schemeClr val="tx1"/>
                </a:solidFill>
                <a:effectLst/>
                <a:latin typeface="+mn-lt"/>
                <a:ea typeface="+mn-ea"/>
                <a:cs typeface="+mn-cs"/>
              </a:rPr>
              <a:t>: propósito </a:t>
            </a:r>
            <a:r>
              <a:rPr lang="es-ES" sz="1200" kern="1200" dirty="0" err="1">
                <a:solidFill>
                  <a:schemeClr val="tx1"/>
                </a:solidFill>
                <a:effectLst/>
                <a:latin typeface="+mn-lt"/>
                <a:ea typeface="+mn-ea"/>
                <a:cs typeface="+mn-cs"/>
              </a:rPr>
              <a:t>compartilhado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liderança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confiança</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sentimento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pertencimento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como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pode ter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papel de </a:t>
            </a:r>
            <a:r>
              <a:rPr lang="es-ES" sz="1200" kern="1200" dirty="0" err="1">
                <a:solidFill>
                  <a:schemeClr val="tx1"/>
                </a:solidFill>
                <a:effectLst/>
                <a:latin typeface="+mn-lt"/>
                <a:ea typeface="+mn-ea"/>
                <a:cs typeface="+mn-cs"/>
              </a:rPr>
              <a:t>liderança</a:t>
            </a:r>
            <a:r>
              <a:rPr lang="es-ES" sz="1200" kern="1200" dirty="0">
                <a:solidFill>
                  <a:schemeClr val="tx1"/>
                </a:solidFill>
                <a:effectLst/>
                <a:latin typeface="+mn-lt"/>
                <a:ea typeface="+mn-ea"/>
                <a:cs typeface="+mn-cs"/>
              </a:rPr>
              <a:t> no local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no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a </a:t>
            </a:r>
            <a:r>
              <a:rPr lang="es-ES" sz="1200" kern="1200" dirty="0" err="1">
                <a:solidFill>
                  <a:schemeClr val="tx1"/>
                </a:solidFill>
                <a:effectLst/>
                <a:latin typeface="+mn-lt"/>
                <a:ea typeface="+mn-ea"/>
                <a:cs typeface="+mn-cs"/>
              </a:rPr>
              <a:t>diferença</a:t>
            </a:r>
            <a:r>
              <a:rPr lang="es-ES" sz="1200" kern="1200" dirty="0">
                <a:solidFill>
                  <a:schemeClr val="tx1"/>
                </a:solidFill>
                <a:effectLst/>
                <a:latin typeface="+mn-lt"/>
                <a:ea typeface="+mn-ea"/>
                <a:cs typeface="+mn-cs"/>
              </a:rPr>
              <a:t> entre </a:t>
            </a:r>
            <a:r>
              <a:rPr lang="es-ES" sz="1200" kern="1200" dirty="0" err="1">
                <a:solidFill>
                  <a:schemeClr val="tx1"/>
                </a:solidFill>
                <a:effectLst/>
                <a:latin typeface="+mn-lt"/>
                <a:ea typeface="+mn-ea"/>
                <a:cs typeface="+mn-cs"/>
              </a:rPr>
              <a:t>ativismo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participação</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ativismo</a:t>
            </a:r>
            <a:r>
              <a:rPr lang="es-ES" sz="1200" kern="1200" dirty="0">
                <a:solidFill>
                  <a:schemeClr val="tx1"/>
                </a:solidFill>
                <a:effectLst/>
                <a:latin typeface="+mn-lt"/>
                <a:ea typeface="+mn-ea"/>
                <a:cs typeface="+mn-cs"/>
              </a:rPr>
              <a:t> é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forma de </a:t>
            </a:r>
            <a:r>
              <a:rPr lang="es-ES" sz="1200" kern="1200" dirty="0" err="1">
                <a:solidFill>
                  <a:schemeClr val="tx1"/>
                </a:solidFill>
                <a:effectLst/>
                <a:latin typeface="+mn-lt"/>
                <a:ea typeface="+mn-ea"/>
                <a:cs typeface="+mn-cs"/>
              </a:rPr>
              <a:t>participação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intensa e </a:t>
            </a:r>
            <a:r>
              <a:rPr lang="es-ES" sz="1200" kern="1200" dirty="0" err="1">
                <a:solidFill>
                  <a:schemeClr val="tx1"/>
                </a:solidFill>
                <a:effectLst/>
                <a:latin typeface="+mn-lt"/>
                <a:ea typeface="+mn-ea"/>
                <a:cs typeface="+mn-cs"/>
              </a:rPr>
              <a:t>voltada</a:t>
            </a:r>
            <a:r>
              <a:rPr lang="es-ES" sz="1200" kern="1200" dirty="0">
                <a:solidFill>
                  <a:schemeClr val="tx1"/>
                </a:solidFill>
                <a:effectLst/>
                <a:latin typeface="+mn-lt"/>
                <a:ea typeface="+mn-ea"/>
                <a:cs typeface="+mn-cs"/>
              </a:rPr>
              <a:t> para a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ativismo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envolve</a:t>
            </a:r>
            <a:r>
              <a:rPr lang="es-ES" sz="1200" kern="1200" dirty="0">
                <a:solidFill>
                  <a:schemeClr val="tx1"/>
                </a:solidFill>
                <a:effectLst/>
                <a:latin typeface="+mn-lt"/>
                <a:ea typeface="+mn-ea"/>
                <a:cs typeface="+mn-cs"/>
              </a:rPr>
              <a:t> tomar medidas: </a:t>
            </a:r>
            <a:r>
              <a:rPr lang="es-ES" sz="1200" kern="1200" dirty="0" err="1">
                <a:solidFill>
                  <a:schemeClr val="tx1"/>
                </a:solidFill>
                <a:effectLst/>
                <a:latin typeface="+mn-lt"/>
                <a:ea typeface="+mn-ea"/>
                <a:cs typeface="+mn-cs"/>
              </a:rPr>
              <a:t>comícios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greves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petições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outras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atividades</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impulsionam</a:t>
            </a:r>
            <a:r>
              <a:rPr lang="es-ES" sz="1200" kern="1200" dirty="0">
                <a:solidFill>
                  <a:schemeClr val="tx1"/>
                </a:solidFill>
                <a:effectLst/>
                <a:latin typeface="+mn-lt"/>
                <a:ea typeface="+mn-ea"/>
                <a:cs typeface="+mn-cs"/>
              </a:rPr>
              <a:t> a agenda do sindicato e </a:t>
            </a:r>
            <a:r>
              <a:rPr lang="es-ES" sz="1200" kern="1200" dirty="0" err="1">
                <a:solidFill>
                  <a:schemeClr val="tx1"/>
                </a:solidFill>
                <a:effectLst/>
                <a:latin typeface="+mn-lt"/>
                <a:ea typeface="+mn-ea"/>
                <a:cs typeface="+mn-cs"/>
              </a:rPr>
              <a:t>trazem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positivas.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DESENVOLVA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plano de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cada participante </a:t>
            </a:r>
            <a:r>
              <a:rPr lang="es-ES" sz="1200" kern="1200" dirty="0" err="1">
                <a:solidFill>
                  <a:schemeClr val="tx1"/>
                </a:solidFill>
                <a:effectLst/>
                <a:latin typeface="+mn-lt"/>
                <a:ea typeface="+mn-ea"/>
                <a:cs typeface="+mn-cs"/>
              </a:rPr>
              <a:t>escreverá</a:t>
            </a:r>
            <a:r>
              <a:rPr lang="es-ES" sz="1200" kern="1200" dirty="0">
                <a:solidFill>
                  <a:schemeClr val="tx1"/>
                </a:solidFill>
                <a:effectLst/>
                <a:latin typeface="+mn-lt"/>
                <a:ea typeface="+mn-ea"/>
                <a:cs typeface="+mn-cs"/>
              </a:rPr>
              <a:t> 2 a 3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AÇÕES que eles </a:t>
            </a:r>
            <a:r>
              <a:rPr lang="es-ES" sz="1200" kern="1200" dirty="0" err="1">
                <a:solidFill>
                  <a:schemeClr val="tx1"/>
                </a:solidFill>
                <a:effectLst/>
                <a:latin typeface="+mn-lt"/>
                <a:ea typeface="+mn-ea"/>
                <a:cs typeface="+mn-cs"/>
              </a:rPr>
              <a:t>tomarão</a:t>
            </a:r>
            <a:r>
              <a:rPr lang="es-ES" sz="1200" kern="1200" dirty="0">
                <a:solidFill>
                  <a:schemeClr val="tx1"/>
                </a:solidFill>
                <a:effectLst/>
                <a:latin typeface="+mn-lt"/>
                <a:ea typeface="+mn-ea"/>
                <a:cs typeface="+mn-cs"/>
              </a:rPr>
              <a:t> no próximo </a:t>
            </a:r>
            <a:r>
              <a:rPr lang="es-ES" sz="1200" kern="1200" dirty="0" err="1">
                <a:solidFill>
                  <a:schemeClr val="tx1"/>
                </a:solidFill>
                <a:effectLst/>
                <a:latin typeface="+mn-lt"/>
                <a:ea typeface="+mn-ea"/>
                <a:cs typeface="+mn-cs"/>
              </a:rPr>
              <a:t>mês</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ajudar</a:t>
            </a:r>
            <a:r>
              <a:rPr lang="es-ES" sz="1200" kern="1200" dirty="0">
                <a:solidFill>
                  <a:schemeClr val="tx1"/>
                </a:solidFill>
                <a:effectLst/>
                <a:latin typeface="+mn-lt"/>
                <a:ea typeface="+mn-ea"/>
                <a:cs typeface="+mn-cs"/>
              </a:rPr>
              <a:t> a motivar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e desenvolver poder dentro do sindicato. Os participantes </a:t>
            </a:r>
            <a:r>
              <a:rPr lang="es-ES" sz="1200" kern="1200" dirty="0" err="1">
                <a:solidFill>
                  <a:schemeClr val="tx1"/>
                </a:solidFill>
                <a:effectLst/>
                <a:latin typeface="+mn-lt"/>
                <a:ea typeface="+mn-ea"/>
                <a:cs typeface="+mn-cs"/>
              </a:rPr>
              <a:t>compartilharão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planos em </a:t>
            </a:r>
            <a:r>
              <a:rPr lang="es-ES" sz="1200" kern="1200" dirty="0" err="1">
                <a:solidFill>
                  <a:schemeClr val="tx1"/>
                </a:solidFill>
                <a:effectLst/>
                <a:latin typeface="+mn-lt"/>
                <a:ea typeface="+mn-ea"/>
                <a:cs typeface="+mn-cs"/>
              </a:rPr>
              <a:t>pequenos</a:t>
            </a:r>
            <a:r>
              <a:rPr lang="es-ES" sz="1200" kern="1200" dirty="0">
                <a:solidFill>
                  <a:schemeClr val="tx1"/>
                </a:solidFill>
                <a:effectLst/>
                <a:latin typeface="+mn-lt"/>
                <a:ea typeface="+mn-ea"/>
                <a:cs typeface="+mn-cs"/>
              </a:rPr>
              <a:t> grupos e </a:t>
            </a:r>
            <a:r>
              <a:rPr lang="es-ES" sz="1200" kern="1200" dirty="0" err="1">
                <a:solidFill>
                  <a:schemeClr val="tx1"/>
                </a:solidFill>
                <a:effectLst/>
                <a:latin typeface="+mn-lt"/>
                <a:ea typeface="+mn-ea"/>
                <a:cs typeface="+mn-cs"/>
              </a:rPr>
              <a:t>oferecerão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sugestões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melhoria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Possíveis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respostas</a:t>
            </a:r>
            <a:r>
              <a:rPr lang="es-ES" sz="1200" kern="1200" dirty="0">
                <a:solidFill>
                  <a:schemeClr val="tx1"/>
                </a:solidFill>
                <a:effectLst/>
                <a:latin typeface="+mn-lt"/>
                <a:ea typeface="+mn-ea"/>
                <a:cs typeface="+mn-cs"/>
              </a:rPr>
              <a:t>: participar das </a:t>
            </a:r>
            <a:r>
              <a:rPr lang="es-ES" sz="1200" kern="1200" dirty="0" err="1">
                <a:solidFill>
                  <a:schemeClr val="tx1"/>
                </a:solidFill>
                <a:effectLst/>
                <a:latin typeface="+mn-lt"/>
                <a:ea typeface="+mn-ea"/>
                <a:cs typeface="+mn-cs"/>
              </a:rPr>
              <a:t>reuniões</a:t>
            </a:r>
            <a:r>
              <a:rPr lang="es-ES" sz="1200" kern="1200" dirty="0">
                <a:solidFill>
                  <a:schemeClr val="tx1"/>
                </a:solidFill>
                <a:effectLst/>
                <a:latin typeface="+mn-lt"/>
                <a:ea typeface="+mn-ea"/>
                <a:cs typeface="+mn-cs"/>
              </a:rPr>
              <a:t> do sindicato. Comparecer e participar.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visitas domiciliares a </a:t>
            </a:r>
            <a:r>
              <a:rPr lang="es-ES" sz="1200" kern="1200" dirty="0" err="1">
                <a:solidFill>
                  <a:schemeClr val="tx1"/>
                </a:solidFill>
                <a:effectLst/>
                <a:latin typeface="+mn-lt"/>
                <a:ea typeface="+mn-ea"/>
                <a:cs typeface="+mn-cs"/>
              </a:rPr>
              <a:t>trabalhadores</a:t>
            </a:r>
            <a:r>
              <a:rPr lang="es-ES" sz="1200" kern="1200" dirty="0">
                <a:solidFill>
                  <a:schemeClr val="tx1"/>
                </a:solidFill>
                <a:effectLst/>
                <a:latin typeface="+mn-lt"/>
                <a:ea typeface="+mn-ea"/>
                <a:cs typeface="+mn-cs"/>
              </a:rPr>
              <a:t>/sindicalizados e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sindicalizados. Participar de </a:t>
            </a:r>
            <a:r>
              <a:rPr lang="es-ES" sz="1200" kern="1200" dirty="0" err="1">
                <a:solidFill>
                  <a:schemeClr val="tx1"/>
                </a:solidFill>
                <a:effectLst/>
                <a:latin typeface="+mn-lt"/>
                <a:ea typeface="+mn-ea"/>
                <a:cs typeface="+mn-cs"/>
              </a:rPr>
              <a:t>comícios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manifestações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assembleias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gerais</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Participar de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reunião</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conselho</a:t>
            </a:r>
            <a:r>
              <a:rPr lang="es-ES" sz="1200" kern="1200" dirty="0">
                <a:solidFill>
                  <a:schemeClr val="tx1"/>
                </a:solidFill>
                <a:effectLst/>
                <a:latin typeface="+mn-lt"/>
                <a:ea typeface="+mn-ea"/>
                <a:cs typeface="+mn-cs"/>
              </a:rPr>
              <a:t> escolar e/</a:t>
            </a:r>
            <a:r>
              <a:rPr lang="es-ES" sz="1200" kern="1200" dirty="0" err="1">
                <a:solidFill>
                  <a:schemeClr val="tx1"/>
                </a:solidFill>
                <a:effectLst/>
                <a:latin typeface="+mn-lt"/>
                <a:ea typeface="+mn-ea"/>
                <a:cs typeface="+mn-cs"/>
              </a:rPr>
              <a:t>ou</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câmara</a:t>
            </a:r>
            <a:r>
              <a:rPr lang="es-ES" sz="1200" kern="1200" dirty="0">
                <a:solidFill>
                  <a:schemeClr val="tx1"/>
                </a:solidFill>
                <a:effectLst/>
                <a:latin typeface="+mn-lt"/>
                <a:ea typeface="+mn-ea"/>
                <a:cs typeface="+mn-cs"/>
              </a:rPr>
              <a:t> municipal. </a:t>
            </a:r>
            <a:r>
              <a:rPr lang="en-CA" sz="1200" kern="1200" dirty="0" err="1">
                <a:solidFill>
                  <a:schemeClr val="tx1"/>
                </a:solidFill>
                <a:effectLst/>
                <a:latin typeface="+mn-lt"/>
                <a:ea typeface="+mn-ea"/>
                <a:cs typeface="+mn-cs"/>
              </a:rPr>
              <a:t>Desempenhar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mentoria</a:t>
            </a:r>
            <a:r>
              <a:rPr lang="en-CA" sz="1200" kern="1200" dirty="0">
                <a:solidFill>
                  <a:schemeClr val="tx1"/>
                </a:solidFill>
                <a:effectLst/>
                <a:latin typeface="+mn-lt"/>
                <a:ea typeface="+mn-ea"/>
                <a:cs typeface="+mn-cs"/>
              </a:rPr>
              <a:t> para um </a:t>
            </a:r>
            <a:r>
              <a:rPr lang="en-CA" sz="1200" kern="1200" dirty="0" err="1">
                <a:solidFill>
                  <a:schemeClr val="tx1"/>
                </a:solidFill>
                <a:effectLst/>
                <a:latin typeface="+mn-lt"/>
                <a:ea typeface="+mn-ea"/>
                <a:cs typeface="+mn-cs"/>
              </a:rPr>
              <a:t>membro</a:t>
            </a:r>
            <a:r>
              <a:rPr lang="en-CA"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DESTAQUE a </a:t>
            </a:r>
            <a:r>
              <a:rPr lang="es-ES" sz="1200" kern="1200" dirty="0" err="1">
                <a:solidFill>
                  <a:schemeClr val="tx1"/>
                </a:solidFill>
                <a:effectLst/>
                <a:latin typeface="+mn-lt"/>
                <a:ea typeface="+mn-ea"/>
                <a:cs typeface="+mn-cs"/>
              </a:rPr>
              <a:t>importância</a:t>
            </a:r>
            <a:r>
              <a:rPr lang="es-ES" sz="1200" kern="1200" dirty="0">
                <a:solidFill>
                  <a:schemeClr val="tx1"/>
                </a:solidFill>
                <a:effectLst/>
                <a:latin typeface="+mn-lt"/>
                <a:ea typeface="+mn-ea"/>
                <a:cs typeface="+mn-cs"/>
              </a:rPr>
              <a:t> do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e de ter o </a:t>
            </a:r>
            <a:r>
              <a:rPr lang="es-ES" sz="1200" kern="1200" dirty="0" err="1">
                <a:solidFill>
                  <a:schemeClr val="tx1"/>
                </a:solidFill>
                <a:effectLst/>
                <a:latin typeface="+mn-lt"/>
                <a:ea typeface="+mn-ea"/>
                <a:cs typeface="+mn-cs"/>
              </a:rPr>
              <a:t>conhecimento</a:t>
            </a:r>
            <a:r>
              <a:rPr lang="es-ES" sz="1200" kern="1200" dirty="0">
                <a:solidFill>
                  <a:schemeClr val="tx1"/>
                </a:solidFill>
                <a:effectLst/>
                <a:latin typeface="+mn-lt"/>
                <a:ea typeface="+mn-ea"/>
                <a:cs typeface="+mn-cs"/>
              </a:rPr>
              <a:t> e as habilidades </a:t>
            </a:r>
            <a:r>
              <a:rPr lang="es-ES" sz="1200" kern="1200" dirty="0" err="1">
                <a:solidFill>
                  <a:schemeClr val="tx1"/>
                </a:solidFill>
                <a:effectLst/>
                <a:latin typeface="+mn-lt"/>
                <a:ea typeface="+mn-ea"/>
                <a:cs typeface="+mn-cs"/>
              </a:rPr>
              <a:t>certas</a:t>
            </a:r>
            <a:r>
              <a:rPr lang="es-ES" sz="1200" kern="1200" dirty="0">
                <a:solidFill>
                  <a:schemeClr val="tx1"/>
                </a:solidFill>
                <a:effectLst/>
                <a:latin typeface="+mn-lt"/>
                <a:ea typeface="+mn-ea"/>
                <a:cs typeface="+mn-cs"/>
              </a:rPr>
              <a:t>. REFORCE que capacitamos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habilidades e </a:t>
            </a:r>
            <a:r>
              <a:rPr lang="es-ES" sz="1200" kern="1200" dirty="0" err="1">
                <a:solidFill>
                  <a:schemeClr val="tx1"/>
                </a:solidFill>
                <a:effectLst/>
                <a:latin typeface="+mn-lt"/>
                <a:ea typeface="+mn-ea"/>
                <a:cs typeface="+mn-cs"/>
              </a:rPr>
              <a:t>ferramentas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a:t>
            </a:r>
            <a:r>
              <a:rPr lang="es-ES" sz="1200" kern="1200" dirty="0" err="1">
                <a:solidFill>
                  <a:schemeClr val="tx1"/>
                </a:solidFill>
                <a:effectLst/>
                <a:latin typeface="+mn-lt"/>
                <a:ea typeface="+mn-ea"/>
                <a:cs typeface="+mn-cs"/>
              </a:rPr>
              <a:t>quais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as diferentes formas de instruir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CONVERSE sobre as </a:t>
            </a:r>
            <a:r>
              <a:rPr lang="es-ES" sz="1200" kern="1200" dirty="0" err="1">
                <a:solidFill>
                  <a:schemeClr val="tx1"/>
                </a:solidFill>
                <a:effectLst/>
                <a:latin typeface="+mn-lt"/>
                <a:ea typeface="+mn-ea"/>
                <a:cs typeface="+mn-cs"/>
              </a:rPr>
              <a:t>duas</a:t>
            </a:r>
            <a:r>
              <a:rPr lang="es-ES" sz="1200" kern="1200" dirty="0">
                <a:solidFill>
                  <a:schemeClr val="tx1"/>
                </a:solidFill>
                <a:effectLst/>
                <a:latin typeface="+mn-lt"/>
                <a:ea typeface="+mn-ea"/>
                <a:cs typeface="+mn-cs"/>
              </a:rPr>
              <a:t> habilidades importantes de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líder sindical: </a:t>
            </a:r>
            <a:r>
              <a:rPr lang="es-ES" sz="1200" kern="1200" dirty="0" err="1">
                <a:solidFill>
                  <a:schemeClr val="tx1"/>
                </a:solidFill>
                <a:effectLst/>
                <a:latin typeface="+mn-lt"/>
                <a:ea typeface="+mn-ea"/>
                <a:cs typeface="+mn-cs"/>
              </a:rPr>
              <a:t>escuta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ativa</a:t>
            </a:r>
            <a:r>
              <a:rPr lang="es-ES" sz="1200" kern="1200" dirty="0">
                <a:solidFill>
                  <a:schemeClr val="tx1"/>
                </a:solidFill>
                <a:effectLst/>
                <a:latin typeface="+mn-lt"/>
                <a:ea typeface="+mn-ea"/>
                <a:cs typeface="+mn-cs"/>
              </a:rPr>
              <a:t> e como </a:t>
            </a:r>
            <a:r>
              <a:rPr lang="es-ES" sz="1200" kern="1200" dirty="0" err="1">
                <a:solidFill>
                  <a:schemeClr val="tx1"/>
                </a:solidFill>
                <a:effectLst/>
                <a:latin typeface="+mn-lt"/>
                <a:ea typeface="+mn-ea"/>
                <a:cs typeface="+mn-cs"/>
              </a:rPr>
              <a:t>lidar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diálogos desafiadores.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INFORME que os </a:t>
            </a:r>
            <a:r>
              <a:rPr lang="es-ES" sz="1200" kern="1200" dirty="0" err="1">
                <a:solidFill>
                  <a:schemeClr val="tx1"/>
                </a:solidFill>
                <a:effectLst/>
                <a:latin typeface="+mn-lt"/>
                <a:ea typeface="+mn-ea"/>
                <a:cs typeface="+mn-cs"/>
              </a:rPr>
              <a:t>slides</a:t>
            </a:r>
            <a:r>
              <a:rPr lang="es-ES" sz="1200" kern="1200" dirty="0">
                <a:solidFill>
                  <a:schemeClr val="tx1"/>
                </a:solidFill>
                <a:effectLst/>
                <a:latin typeface="+mn-lt"/>
                <a:ea typeface="+mn-ea"/>
                <a:cs typeface="+mn-cs"/>
              </a:rPr>
              <a:t> a seguir </a:t>
            </a:r>
            <a:r>
              <a:rPr lang="es-ES" sz="1200" kern="1200" dirty="0" err="1">
                <a:solidFill>
                  <a:schemeClr val="tx1"/>
                </a:solidFill>
                <a:effectLst/>
                <a:latin typeface="+mn-lt"/>
                <a:ea typeface="+mn-ea"/>
                <a:cs typeface="+mn-cs"/>
              </a:rPr>
              <a:t>abordarão</a:t>
            </a:r>
            <a:r>
              <a:rPr lang="es-ES" sz="1200" kern="1200" dirty="0">
                <a:solidFill>
                  <a:schemeClr val="tx1"/>
                </a:solidFill>
                <a:effectLst/>
                <a:latin typeface="+mn-lt"/>
                <a:ea typeface="+mn-ea"/>
                <a:cs typeface="+mn-cs"/>
              </a:rPr>
              <a:t> brevemente as </a:t>
            </a:r>
            <a:r>
              <a:rPr lang="es-ES" sz="1200" kern="1200" dirty="0" err="1">
                <a:solidFill>
                  <a:schemeClr val="tx1"/>
                </a:solidFill>
                <a:effectLst/>
                <a:latin typeface="+mn-lt"/>
                <a:ea typeface="+mn-ea"/>
                <a:cs typeface="+mn-cs"/>
              </a:rPr>
              <a:t>principais</a:t>
            </a:r>
            <a:r>
              <a:rPr lang="es-ES" sz="1200" kern="1200" dirty="0">
                <a:solidFill>
                  <a:schemeClr val="tx1"/>
                </a:solidFill>
                <a:effectLst/>
                <a:latin typeface="+mn-lt"/>
                <a:ea typeface="+mn-ea"/>
                <a:cs typeface="+mn-cs"/>
              </a:rPr>
              <a:t> habilidades e </a:t>
            </a:r>
            <a:r>
              <a:rPr lang="es-ES" sz="1200" kern="1200" dirty="0" err="1">
                <a:solidFill>
                  <a:schemeClr val="tx1"/>
                </a:solidFill>
                <a:effectLst/>
                <a:latin typeface="+mn-lt"/>
                <a:ea typeface="+mn-ea"/>
                <a:cs typeface="+mn-cs"/>
              </a:rPr>
              <a:t>estratégias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melhoria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EMPODEREMOS nossos aprendizes. Honremos o papel deles em nosso sindicato. Sinta-se à vontade para adicionar uma mensagem pessoal para que os aprendizes se sintam parte do nosso sindicato.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VALORIZE nossos aprendizes reconhecendo seu papel fundamental na construção do futuro do nosso sindicato. As mensagens a seguir são essenciais para que eles se sintam vistos, ouvidos e inspirados a participar: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Vocês são o futuro do nosso sindicato. Como líderes emergentes e trabalhadores com visão de futuro, sua energia, voz e engajamento são cruciais para nossa sobrevivência e para o crescimento da nossa participação de mercado. Vocês não são apenas parte do futuro — vocês são essenciais para o presente.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Vocês representam nosso sindicato nos locais de trabalho. Cada vez que comparecem ao trabalho, carregam o orgulho e a responsabilidade de representar não apenas a si mesmos, mas toda a família sindical.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Vocês trazem uma perspectiva inovadora. Seu conhecimento tecnológico e sua visão única desafiam nossas ideias e estratégias antigas. Isso ajuda nosso sindicato a crescer com os tempos de mudança. Ao compartilhar suas ideias e reinventar tradições, vocês também ajudam os líderes a evoluir e se adaptar.</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DISCUTAM também o potencial de crescimento pessoal. Talvez ontem e hoje você estivesse apenas instalando rodapés ou colocando vinil. Mas amanhã? Você estará gerenciando a obra, liderando equipes e orientando a próxima geração. Cada tarefa que você realiza agora está desenvolvendo as habilidades que você precisará para liderar mais tarde. Mentores e aprendizes, concentrem-se na importância da aprendizagem mútua e em como os canteiros de obras podem ser produtivos e coesos se os profissionais experientes e os aprendizes aprenderem uns com os outros.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o que é o poder sindical? É a tomada de </a:t>
            </a:r>
            <a:r>
              <a:rPr lang="es-ES" sz="1200" kern="1200" dirty="0" err="1">
                <a:solidFill>
                  <a:schemeClr val="tx1"/>
                </a:solidFill>
                <a:effectLst/>
                <a:latin typeface="+mn-lt"/>
                <a:ea typeface="+mn-ea"/>
                <a:cs typeface="+mn-cs"/>
              </a:rPr>
              <a:t>decisão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compartilhada</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responsabilidade</a:t>
            </a:r>
            <a:r>
              <a:rPr lang="es-ES" sz="1200" kern="1200" dirty="0">
                <a:solidFill>
                  <a:schemeClr val="tx1"/>
                </a:solidFill>
                <a:effectLst/>
                <a:latin typeface="+mn-lt"/>
                <a:ea typeface="+mn-ea"/>
                <a:cs typeface="+mn-cs"/>
              </a:rPr>
              <a:t> e a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liderada pelos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a </a:t>
            </a:r>
            <a:r>
              <a:rPr lang="es-ES" sz="1200" kern="1200" dirty="0" err="1">
                <a:solidFill>
                  <a:schemeClr val="tx1"/>
                </a:solidFill>
                <a:effectLst/>
                <a:latin typeface="+mn-lt"/>
                <a:ea typeface="+mn-ea"/>
                <a:cs typeface="+mn-cs"/>
              </a:rPr>
              <a:t>descrição</a:t>
            </a:r>
            <a:r>
              <a:rPr lang="es-ES" sz="1200" kern="1200" dirty="0">
                <a:solidFill>
                  <a:schemeClr val="tx1"/>
                </a:solidFill>
                <a:effectLst/>
                <a:latin typeface="+mn-lt"/>
                <a:ea typeface="+mn-ea"/>
                <a:cs typeface="+mn-cs"/>
              </a:rPr>
              <a:t> do curso.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DECLARE que este curso é sobre o Desenvolvimento do Poder Sindical.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e poder como sindicato </a:t>
            </a:r>
            <a:r>
              <a:rPr lang="es-ES" sz="1200" kern="1200" dirty="0" err="1">
                <a:solidFill>
                  <a:schemeClr val="tx1"/>
                </a:solidFill>
                <a:effectLst/>
                <a:latin typeface="+mn-lt"/>
                <a:ea typeface="+mn-ea"/>
                <a:cs typeface="+mn-cs"/>
              </a:rPr>
              <a:t>provêm</a:t>
            </a:r>
            <a:r>
              <a:rPr lang="es-ES" sz="1200" kern="1200" dirty="0">
                <a:solidFill>
                  <a:schemeClr val="tx1"/>
                </a:solidFill>
                <a:effectLst/>
                <a:latin typeface="+mn-lt"/>
                <a:ea typeface="+mn-ea"/>
                <a:cs typeface="+mn-cs"/>
              </a:rPr>
              <a:t> dos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Este curso nos </a:t>
            </a:r>
            <a:r>
              <a:rPr lang="es-ES" sz="1200" kern="1200" dirty="0" err="1">
                <a:solidFill>
                  <a:schemeClr val="tx1"/>
                </a:solidFill>
                <a:effectLst/>
                <a:latin typeface="+mn-lt"/>
                <a:ea typeface="+mn-ea"/>
                <a:cs typeface="+mn-cs"/>
              </a:rPr>
              <a:t>ajudará</a:t>
            </a:r>
            <a:r>
              <a:rPr lang="es-ES" sz="1200" kern="1200" dirty="0">
                <a:solidFill>
                  <a:schemeClr val="tx1"/>
                </a:solidFill>
                <a:effectLst/>
                <a:latin typeface="+mn-lt"/>
                <a:ea typeface="+mn-ea"/>
                <a:cs typeface="+mn-cs"/>
              </a:rPr>
              <a:t> a entender </a:t>
            </a:r>
            <a:r>
              <a:rPr lang="es-ES" sz="1200" kern="1200" dirty="0" err="1">
                <a:solidFill>
                  <a:schemeClr val="tx1"/>
                </a:solidFill>
                <a:effectLst/>
                <a:latin typeface="+mn-lt"/>
                <a:ea typeface="+mn-ea"/>
                <a:cs typeface="+mn-cs"/>
              </a:rPr>
              <a:t>melhor</a:t>
            </a:r>
            <a:r>
              <a:rPr lang="es-ES" sz="1200" kern="1200" dirty="0">
                <a:solidFill>
                  <a:schemeClr val="tx1"/>
                </a:solidFill>
                <a:effectLst/>
                <a:latin typeface="+mn-lt"/>
                <a:ea typeface="+mn-ea"/>
                <a:cs typeface="+mn-cs"/>
              </a:rPr>
              <a:t> o que significa </a:t>
            </a:r>
            <a:r>
              <a:rPr lang="es-ES" sz="1200" kern="1200" dirty="0" err="1">
                <a:solidFill>
                  <a:schemeClr val="tx1"/>
                </a:solidFill>
                <a:effectLst/>
                <a:latin typeface="+mn-lt"/>
                <a:ea typeface="+mn-ea"/>
                <a:cs typeface="+mn-cs"/>
              </a:rPr>
              <a:t>viver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nossos</a:t>
            </a:r>
            <a:r>
              <a:rPr lang="es-ES" sz="1200" kern="1200" dirty="0">
                <a:solidFill>
                  <a:schemeClr val="tx1"/>
                </a:solidFill>
                <a:effectLst/>
                <a:latin typeface="+mn-lt"/>
                <a:ea typeface="+mn-ea"/>
                <a:cs typeface="+mn-cs"/>
              </a:rPr>
              <a:t> valores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 como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Família,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Luta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REFORCE que o </a:t>
            </a:r>
            <a:r>
              <a:rPr lang="es-ES" sz="1200" kern="1200" dirty="0" err="1">
                <a:solidFill>
                  <a:schemeClr val="tx1"/>
                </a:solidFill>
                <a:effectLst/>
                <a:latin typeface="+mn-lt"/>
                <a:ea typeface="+mn-ea"/>
                <a:cs typeface="+mn-cs"/>
              </a:rPr>
              <a:t>verdadeiro</a:t>
            </a:r>
            <a:r>
              <a:rPr lang="es-ES" sz="1200" kern="1200" dirty="0">
                <a:solidFill>
                  <a:schemeClr val="tx1"/>
                </a:solidFill>
                <a:effectLst/>
                <a:latin typeface="+mn-lt"/>
                <a:ea typeface="+mn-ea"/>
                <a:cs typeface="+mn-cs"/>
              </a:rPr>
              <a:t> poder sindical se </a:t>
            </a:r>
            <a:r>
              <a:rPr lang="es-ES" sz="1200" kern="1200" dirty="0" err="1">
                <a:solidFill>
                  <a:schemeClr val="tx1"/>
                </a:solidFill>
                <a:effectLst/>
                <a:latin typeface="+mn-lt"/>
                <a:ea typeface="+mn-ea"/>
                <a:cs typeface="+mn-cs"/>
              </a:rPr>
              <a:t>manifesta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quando</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informados, participativos e organizados,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apenas representados.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PERGUNTE: O que significa ser membro de um sindicato? Significa comparecer ao trabalho, trabalhar com segurança e contribuir com suas habilidades em todas as tarefas. Significa apoiar uns aos outros — cuidar dos seus colegas dentro e fora do trabalho. Significa zelar uns pelos outros, porque juntos somos mais fortes.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FORNEÇA exemplos de solidariedade básica no local de trabalho ou de como os membros do sindicato cuidam uns dos outros.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Exemplo 1: Horas extras são oferecidas, mas não estão disponíveis para todos os trabalhadores. Eu pessoalmente já vi membros recusarem, para garantir que os trabalhadores que precisavam um pouco mais (comprando uma casa, tendo acabado de ter um filho) tivessem a oportunidade. Seja altruísta, sinta-se à vontade para dar seu exemplo.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Exemplo 2: Problemas de saúde mental, confidenciar a um colega de trabalho, dar orientações e recursos adequados.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Exemplo 3: Defender alguém, independentemente de sua raça, gênero ou religião, pelo que é certo.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PERGUNTE aos participantes o que eles têm visto/ouvido, positivo ou negativo.</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INCENTIVE os aprendizes a se motivarem – eles não estão aqui apenas para um emprego.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EXPLIQUE as seguintes mensagens: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Mesmo que o trabalho pareça repetitivo ou rotineiro agora, você faz parte de algo muito maior do que apenas a tarefa de hoje, e isso é algo para se orgulhar.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Você faz parte do seu Sindicato Local, do seu Comitê Distrital, da IUPAT, da NABTU e da AFL-CIO, que representa 13 milhões de membros sindicais em todo o país que estão construindo hospitais, pontes, desenvolvendo comunidades, tudo isso enquanto elevam o padrão de vida dos trabalhadores!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O movimento trabalhista é maior do que apenas um canteiro de obras; trata-se de solidariedade, progresso e poder, e você desempenha um papel fundamental nesse movimento.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mn-lt"/>
              </a:rPr>
              <a:t>Você está construindo um futuro, não apenas para si mesmo, mas para a próxima geração. Você tem a chance de fazer a diferença, criar oportunidades reais e deixar sua marca. Isso é mais do que um emprego. Este é o seu movimento.</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PERGUNTA – O que é um Acordo Coletivo de Trabalho (ACT)? É um acordo legal que garante nossos salários, benefícios, direitos e condições de trabalho.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Sem ele, os empregadores podem mudar as regras quando quiserem. O contrato é a única coisa que protege e garante esses direitos.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EXPLIQUE os seguintes pontos: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O Acordo Coletivo de Trabalho é o nosso poder por escrito. O contrato sindical é a nossa base – sem ele, somos apenas trabalhadores. Com ele, somos uma força coletiva.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Se não estiver no contrato, não está protegido.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Nada nos é dado de bandeja – tudo o que temos vem da negociação. Nossos salários, benefícios e aposentadorias não são presentes dos empregadores – eles existem porque lutamos juntos por eles. Esse é o poder do sindicato.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mn-lt"/>
              </a:rPr>
              <a:t>Nosso ACT reflete gerações de luta. Ele foi conquistado, negociado e obtido por membros do sindicato ao longo da história, às vezes com greves. Estamos nos beneficiando daqueles que vieram antes de nós e lutaram por contratos fortes, e fazemos parte dos contratos presentes e futuros. Depende de nós, é nossa responsabilidade, como membros ativos do sindicato. Cite exemplos usando greves notáveis, locais se possível, ou, caso contrário, inclua os Trabalhadores da Indústria Automobilística na década de 1930, os Trabalhadores da Limpeza Urbana no Tennessee, a greve de Martin Luther King Jr., etc. Relacione com os valores do nosso sindicato.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dirty="0">
                <a:latin typeface="+mn-lt"/>
              </a:rPr>
              <a:t>Crie um espaço para registrar e atender às necessidades pendentes após a apresentação em PowerPoint.</a:t>
            </a: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DECLARE que queremos ouvir os aprendizes.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PERGUNTE: Você viu algo — bom ou ruim — que se conecte com o que acabamos de discutir? O que mais lhe chamou a atenção e por quê? Compartilhe suas ideias.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mn-lt"/>
              </a:rPr>
              <a:t>REALIZE uma atividade em grupo (5 a 7 minutos):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pt-BR" sz="1200" dirty="0">
                <a:latin typeface="+mn-lt"/>
              </a:rPr>
              <a:t>Em pequenos grupos de 3 a 4 pessoas, peça aos aprendizes que compartilhem seus exemplos.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pt-BR" sz="1200" dirty="0">
                <a:latin typeface="+mn-lt"/>
              </a:rPr>
              <a:t>Discuta: Como isso se conecta ao treinamento? Como isso os impactou ou impactou outras pessoas? O que podemos aprender com isso?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pt-BR" sz="1200" dirty="0">
                <a:latin typeface="+mn-lt"/>
              </a:rPr>
              <a:t>Incentive a escuta respeitosa e a oportunidade de cada pessoa falar.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pt-BR" sz="1200" dirty="0">
                <a:latin typeface="+mn-lt"/>
              </a:rPr>
              <a:t>Convide voluntários para compartilhar alguns dos exemplos mais impactantes ou reveladores com todo o grupo.</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pt-BR" sz="1200" dirty="0">
                <a:latin typeface="+mn-lt"/>
              </a:rPr>
              <a:t>Anote alguns temas principais ou conclusões no quadro ou flip chart.</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como é 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de poder? O poder é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em números: especialmente durante </a:t>
            </a:r>
            <a:r>
              <a:rPr lang="es-ES" sz="1200" kern="1200" dirty="0" err="1">
                <a:solidFill>
                  <a:schemeClr val="tx1"/>
                </a:solidFill>
                <a:effectLst/>
                <a:latin typeface="+mn-lt"/>
                <a:ea typeface="+mn-ea"/>
                <a:cs typeface="+mn-cs"/>
              </a:rPr>
              <a:t>greves</a:t>
            </a:r>
            <a:r>
              <a:rPr lang="es-ES" sz="1200" kern="1200" dirty="0">
                <a:solidFill>
                  <a:schemeClr val="tx1"/>
                </a:solidFill>
                <a:effectLst/>
                <a:latin typeface="+mn-lt"/>
                <a:ea typeface="+mn-ea"/>
                <a:cs typeface="+mn-cs"/>
              </a:rPr>
              <a:t>, votos de </a:t>
            </a:r>
            <a:r>
              <a:rPr lang="es-ES" sz="1200" kern="1200" dirty="0" err="1">
                <a:solidFill>
                  <a:schemeClr val="tx1"/>
                </a:solidFill>
                <a:effectLst/>
                <a:latin typeface="+mn-lt"/>
                <a:ea typeface="+mn-ea"/>
                <a:cs typeface="+mn-cs"/>
              </a:rPr>
              <a:t>ratificação</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execução</a:t>
            </a:r>
            <a:r>
              <a:rPr lang="es-ES" sz="1200" kern="1200" dirty="0">
                <a:solidFill>
                  <a:schemeClr val="tx1"/>
                </a:solidFill>
                <a:effectLst/>
                <a:latin typeface="+mn-lt"/>
                <a:ea typeface="+mn-ea"/>
                <a:cs typeface="+mn-cs"/>
              </a:rPr>
              <a:t> de contratos.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PERGUNTE: por que o poder é importante para o sindicato? Como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forte</a:t>
            </a:r>
            <a:r>
              <a:rPr lang="es-ES" sz="1200" kern="1200" dirty="0">
                <a:solidFill>
                  <a:schemeClr val="tx1"/>
                </a:solidFill>
                <a:effectLst/>
                <a:latin typeface="+mn-lt"/>
                <a:ea typeface="+mn-ea"/>
                <a:cs typeface="+mn-cs"/>
              </a:rPr>
              <a:t> e unido faz a </a:t>
            </a:r>
            <a:r>
              <a:rPr lang="es-ES" sz="1200" kern="1200" dirty="0" err="1">
                <a:solidFill>
                  <a:schemeClr val="tx1"/>
                </a:solidFill>
                <a:effectLst/>
                <a:latin typeface="+mn-lt"/>
                <a:ea typeface="+mn-ea"/>
                <a:cs typeface="+mn-cs"/>
              </a:rPr>
              <a:t>diferença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negociações</a:t>
            </a:r>
            <a:r>
              <a:rPr lang="es-ES" sz="1200" kern="1200" dirty="0">
                <a:solidFill>
                  <a:schemeClr val="tx1"/>
                </a:solidFill>
                <a:effectLst/>
                <a:latin typeface="+mn-lt"/>
                <a:ea typeface="+mn-ea"/>
                <a:cs typeface="+mn-cs"/>
              </a:rPr>
              <a:t> de contratos,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segurança</a:t>
            </a:r>
            <a:r>
              <a:rPr lang="es-ES" sz="1200" kern="1200" dirty="0">
                <a:solidFill>
                  <a:schemeClr val="tx1"/>
                </a:solidFill>
                <a:effectLst/>
                <a:latin typeface="+mn-lt"/>
                <a:ea typeface="+mn-ea"/>
                <a:cs typeface="+mn-cs"/>
              </a:rPr>
              <a:t> no local de </a:t>
            </a:r>
            <a:r>
              <a:rPr lang="es-ES" sz="1200" kern="1200" dirty="0" err="1">
                <a:solidFill>
                  <a:schemeClr val="tx1"/>
                </a:solidFill>
                <a:effectLst/>
                <a:latin typeface="+mn-lt"/>
                <a:ea typeface="+mn-ea"/>
                <a:cs typeface="+mn-cs"/>
              </a:rPr>
              <a:t>trabalho</a:t>
            </a:r>
            <a:r>
              <a:rPr lang="es-ES" sz="1200" kern="1200" dirty="0">
                <a:solidFill>
                  <a:schemeClr val="tx1"/>
                </a:solidFill>
                <a:effectLst/>
                <a:latin typeface="+mn-lt"/>
                <a:ea typeface="+mn-ea"/>
                <a:cs typeface="+mn-cs"/>
              </a:rPr>
              <a:t> e no </a:t>
            </a:r>
            <a:r>
              <a:rPr lang="es-ES" sz="1200" kern="1200" dirty="0" err="1">
                <a:solidFill>
                  <a:schemeClr val="tx1"/>
                </a:solidFill>
                <a:effectLst/>
                <a:latin typeface="+mn-lt"/>
                <a:ea typeface="+mn-ea"/>
                <a:cs typeface="+mn-cs"/>
              </a:rPr>
              <a:t>bem</a:t>
            </a:r>
            <a:r>
              <a:rPr lang="es-ES" sz="1200" kern="1200" dirty="0">
                <a:solidFill>
                  <a:schemeClr val="tx1"/>
                </a:solidFill>
                <a:effectLst/>
                <a:latin typeface="+mn-lt"/>
                <a:ea typeface="+mn-ea"/>
                <a:cs typeface="+mn-cs"/>
              </a:rPr>
              <a:t>-estar dos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COMPARTILHE o histórico e </a:t>
            </a:r>
            <a:r>
              <a:rPr lang="es-ES" sz="1200" kern="1200" dirty="0" err="1">
                <a:solidFill>
                  <a:schemeClr val="tx1"/>
                </a:solidFill>
                <a:effectLst/>
                <a:latin typeface="+mn-lt"/>
                <a:ea typeface="+mn-ea"/>
                <a:cs typeface="+mn-cs"/>
              </a:rPr>
              <a:t>exemplos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vitórias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sindicais</a:t>
            </a:r>
            <a:r>
              <a:rPr lang="es-ES" sz="1200" kern="1200" dirty="0">
                <a:solidFill>
                  <a:schemeClr val="tx1"/>
                </a:solidFill>
                <a:effectLst/>
                <a:latin typeface="+mn-lt"/>
                <a:ea typeface="+mn-ea"/>
                <a:cs typeface="+mn-cs"/>
              </a:rPr>
              <a:t> em que a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desempenhou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papel fundamental. Como a </a:t>
            </a:r>
            <a:r>
              <a:rPr lang="es-ES" sz="1200" kern="1200" dirty="0" err="1">
                <a:solidFill>
                  <a:schemeClr val="tx1"/>
                </a:solidFill>
                <a:effectLst/>
                <a:latin typeface="+mn-lt"/>
                <a:ea typeface="+mn-ea"/>
                <a:cs typeface="+mn-cs"/>
              </a:rPr>
              <a:t>solidariedade</a:t>
            </a:r>
            <a:r>
              <a:rPr lang="es-ES" sz="1200" kern="1200" dirty="0">
                <a:solidFill>
                  <a:schemeClr val="tx1"/>
                </a:solidFill>
                <a:effectLst/>
                <a:latin typeface="+mn-lt"/>
                <a:ea typeface="+mn-ea"/>
                <a:cs typeface="+mn-cs"/>
              </a:rPr>
              <a:t> garante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melhor</a:t>
            </a:r>
            <a:r>
              <a:rPr lang="es-ES" sz="1200" kern="1200" dirty="0">
                <a:solidFill>
                  <a:schemeClr val="tx1"/>
                </a:solidFill>
                <a:effectLst/>
                <a:latin typeface="+mn-lt"/>
                <a:ea typeface="+mn-ea"/>
                <a:cs typeface="+mn-cs"/>
              </a:rPr>
              <a:t> poder de </a:t>
            </a:r>
            <a:r>
              <a:rPr lang="es-ES" sz="1200" kern="1200" dirty="0" err="1">
                <a:solidFill>
                  <a:schemeClr val="tx1"/>
                </a:solidFill>
                <a:effectLst/>
                <a:latin typeface="+mn-lt"/>
                <a:ea typeface="+mn-ea"/>
                <a:cs typeface="+mn-cs"/>
              </a:rPr>
              <a:t>negociação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tratamento</a:t>
            </a:r>
            <a:r>
              <a:rPr lang="es-ES" sz="1200" kern="1200" dirty="0">
                <a:solidFill>
                  <a:schemeClr val="tx1"/>
                </a:solidFill>
                <a:effectLst/>
                <a:latin typeface="+mn-lt"/>
                <a:ea typeface="+mn-ea"/>
                <a:cs typeface="+mn-cs"/>
              </a:rPr>
              <a:t> justo e </a:t>
            </a:r>
            <a:r>
              <a:rPr lang="es-ES" sz="1200" kern="1200" dirty="0" err="1">
                <a:solidFill>
                  <a:schemeClr val="tx1"/>
                </a:solidFill>
                <a:effectLst/>
                <a:latin typeface="+mn-lt"/>
                <a:ea typeface="+mn-ea"/>
                <a:cs typeface="+mn-cs"/>
              </a:rPr>
              <a:t>estabilidade</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emprego</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REFORCE o poder de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está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envolvidos</a:t>
            </a:r>
            <a:r>
              <a:rPr lang="es-ES" sz="1200" kern="1200" dirty="0">
                <a:solidFill>
                  <a:schemeClr val="tx1"/>
                </a:solidFill>
                <a:effectLst/>
                <a:latin typeface="+mn-lt"/>
                <a:ea typeface="+mn-ea"/>
                <a:cs typeface="+mn-cs"/>
              </a:rPr>
              <a:t> e comprometidos que </a:t>
            </a:r>
            <a:r>
              <a:rPr lang="es-ES" sz="1200" kern="1200" dirty="0" err="1">
                <a:solidFill>
                  <a:schemeClr val="tx1"/>
                </a:solidFill>
                <a:effectLst/>
                <a:latin typeface="+mn-lt"/>
                <a:ea typeface="+mn-ea"/>
                <a:cs typeface="+mn-cs"/>
              </a:rPr>
              <a:t>participam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ativamente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são</a:t>
            </a:r>
            <a:r>
              <a:rPr lang="es-ES" sz="1200" kern="1200" dirty="0">
                <a:solidFill>
                  <a:schemeClr val="tx1"/>
                </a:solidFill>
                <a:effectLst/>
                <a:latin typeface="+mn-lt"/>
                <a:ea typeface="+mn-ea"/>
                <a:cs typeface="+mn-cs"/>
              </a:rPr>
              <a:t> o poder do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 objetivo </a:t>
            </a:r>
            <a:r>
              <a:rPr lang="es-ES" sz="1200" kern="1200" dirty="0" err="1">
                <a:solidFill>
                  <a:schemeClr val="tx1"/>
                </a:solidFill>
                <a:effectLst/>
                <a:latin typeface="+mn-lt"/>
                <a:ea typeface="+mn-ea"/>
                <a:cs typeface="+mn-cs"/>
              </a:rPr>
              <a:t>deste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treinamento</a:t>
            </a:r>
            <a:r>
              <a:rPr lang="es-ES" sz="1200" kern="1200" dirty="0">
                <a:solidFill>
                  <a:schemeClr val="tx1"/>
                </a:solidFill>
                <a:effectLst/>
                <a:latin typeface="+mn-lt"/>
                <a:ea typeface="+mn-ea"/>
                <a:cs typeface="+mn-cs"/>
              </a:rPr>
              <a:t> é </a:t>
            </a:r>
            <a:r>
              <a:rPr lang="es-ES" sz="1200" kern="1200" dirty="0" err="1">
                <a:solidFill>
                  <a:schemeClr val="tx1"/>
                </a:solidFill>
                <a:effectLst/>
                <a:latin typeface="+mn-lt"/>
                <a:ea typeface="+mn-ea"/>
                <a:cs typeface="+mn-cs"/>
              </a:rPr>
              <a:t>ajudar</a:t>
            </a:r>
            <a:r>
              <a:rPr lang="es-ES" sz="1200" kern="1200" dirty="0">
                <a:solidFill>
                  <a:schemeClr val="tx1"/>
                </a:solidFill>
                <a:effectLst/>
                <a:latin typeface="+mn-lt"/>
                <a:ea typeface="+mn-ea"/>
                <a:cs typeface="+mn-cs"/>
              </a:rPr>
              <a:t>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do sindicato a </a:t>
            </a:r>
            <a:r>
              <a:rPr lang="es-ES" sz="1200" kern="1200" dirty="0" err="1">
                <a:solidFill>
                  <a:schemeClr val="tx1"/>
                </a:solidFill>
                <a:effectLst/>
                <a:latin typeface="+mn-lt"/>
                <a:ea typeface="+mn-ea"/>
                <a:cs typeface="+mn-cs"/>
              </a:rPr>
              <a:t>reconhecer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seu</a:t>
            </a:r>
            <a:r>
              <a:rPr lang="es-ES" sz="1200" kern="1200" dirty="0">
                <a:solidFill>
                  <a:schemeClr val="tx1"/>
                </a:solidFill>
                <a:effectLst/>
                <a:latin typeface="+mn-lt"/>
                <a:ea typeface="+mn-ea"/>
                <a:cs typeface="+mn-cs"/>
              </a:rPr>
              <a:t> poder individual, a </a:t>
            </a:r>
            <a:r>
              <a:rPr lang="es-ES" sz="1200" kern="1200" dirty="0" err="1">
                <a:solidFill>
                  <a:schemeClr val="tx1"/>
                </a:solidFill>
                <a:effectLst/>
                <a:latin typeface="+mn-lt"/>
                <a:ea typeface="+mn-ea"/>
                <a:cs typeface="+mn-cs"/>
              </a:rPr>
              <a:t>importância</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coletiva</a:t>
            </a:r>
            <a:r>
              <a:rPr lang="es-ES" sz="1200" kern="1200" dirty="0">
                <a:solidFill>
                  <a:schemeClr val="tx1"/>
                </a:solidFill>
                <a:effectLst/>
                <a:latin typeface="+mn-lt"/>
                <a:ea typeface="+mn-ea"/>
                <a:cs typeface="+mn-cs"/>
              </a:rPr>
              <a:t> e como </a:t>
            </a:r>
            <a:r>
              <a:rPr lang="es-ES" sz="1200" kern="1200" dirty="0" err="1">
                <a:solidFill>
                  <a:schemeClr val="tx1"/>
                </a:solidFill>
                <a:effectLst/>
                <a:latin typeface="+mn-lt"/>
                <a:ea typeface="+mn-ea"/>
                <a:cs typeface="+mn-cs"/>
              </a:rPr>
              <a:t>trabalhar</a:t>
            </a:r>
            <a:r>
              <a:rPr lang="es-ES" sz="1200" kern="1200" dirty="0">
                <a:solidFill>
                  <a:schemeClr val="tx1"/>
                </a:solidFill>
                <a:effectLst/>
                <a:latin typeface="+mn-lt"/>
                <a:ea typeface="+mn-ea"/>
                <a:cs typeface="+mn-cs"/>
              </a:rPr>
              <a:t> juntos em </a:t>
            </a:r>
            <a:r>
              <a:rPr lang="es-ES" sz="1200" kern="1200" dirty="0" err="1">
                <a:solidFill>
                  <a:schemeClr val="tx1"/>
                </a:solidFill>
                <a:effectLst/>
                <a:latin typeface="+mn-lt"/>
                <a:ea typeface="+mn-ea"/>
                <a:cs typeface="+mn-cs"/>
              </a:rPr>
              <a:t>prol</a:t>
            </a:r>
            <a:r>
              <a:rPr lang="es-ES" sz="1200" kern="1200" dirty="0">
                <a:solidFill>
                  <a:schemeClr val="tx1"/>
                </a:solidFill>
                <a:effectLst/>
                <a:latin typeface="+mn-lt"/>
                <a:ea typeface="+mn-ea"/>
                <a:cs typeface="+mn-cs"/>
              </a:rPr>
              <a:t> de objetivos </a:t>
            </a:r>
            <a:r>
              <a:rPr lang="es-ES" sz="1200" kern="1200" dirty="0" err="1">
                <a:solidFill>
                  <a:schemeClr val="tx1"/>
                </a:solidFill>
                <a:effectLst/>
                <a:latin typeface="+mn-lt"/>
                <a:ea typeface="+mn-ea"/>
                <a:cs typeface="+mn-cs"/>
              </a:rPr>
              <a:t>comuns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ATIVIDADE EM GRUPO: </a:t>
            </a:r>
            <a:r>
              <a:rPr lang="es-ES" sz="1200" kern="1200" dirty="0" err="1">
                <a:solidFill>
                  <a:schemeClr val="tx1"/>
                </a:solidFill>
                <a:effectLst/>
                <a:latin typeface="+mn-lt"/>
                <a:ea typeface="+mn-ea"/>
                <a:cs typeface="+mn-cs"/>
              </a:rPr>
              <a:t>planejamento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para 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de poder (10 minutos): os participantes </a:t>
            </a:r>
            <a:r>
              <a:rPr lang="es-ES" sz="1200" kern="1200" dirty="0" err="1">
                <a:solidFill>
                  <a:schemeClr val="tx1"/>
                </a:solidFill>
                <a:effectLst/>
                <a:latin typeface="+mn-lt"/>
                <a:ea typeface="+mn-ea"/>
                <a:cs typeface="+mn-cs"/>
              </a:rPr>
              <a:t>criarão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plano de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que </a:t>
            </a:r>
            <a:r>
              <a:rPr lang="es-ES" sz="1200" kern="1200" dirty="0" err="1">
                <a:solidFill>
                  <a:schemeClr val="tx1"/>
                </a:solidFill>
                <a:effectLst/>
                <a:latin typeface="+mn-lt"/>
                <a:ea typeface="+mn-ea"/>
                <a:cs typeface="+mn-cs"/>
              </a:rPr>
              <a:t>inclua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Como será a </a:t>
            </a:r>
            <a:r>
              <a:rPr lang="es-ES" sz="1200" kern="1200" dirty="0" err="1">
                <a:solidFill>
                  <a:schemeClr val="tx1"/>
                </a:solidFill>
                <a:effectLst/>
                <a:latin typeface="+mn-lt"/>
                <a:ea typeface="+mn-ea"/>
                <a:cs typeface="+mn-cs"/>
              </a:rPr>
              <a:t>interação</a:t>
            </a:r>
            <a:r>
              <a:rPr lang="es-ES" sz="1200" kern="1200" dirty="0">
                <a:solidFill>
                  <a:schemeClr val="tx1"/>
                </a:solidFill>
                <a:effectLst/>
                <a:latin typeface="+mn-lt"/>
                <a:ea typeface="+mn-ea"/>
                <a:cs typeface="+mn-cs"/>
              </a:rPr>
              <a:t> deles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outros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para formar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união</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Como eles se </a:t>
            </a:r>
            <a:r>
              <a:rPr lang="es-ES" sz="1200" kern="1200" dirty="0" err="1">
                <a:solidFill>
                  <a:schemeClr val="tx1"/>
                </a:solidFill>
                <a:effectLst/>
                <a:latin typeface="+mn-lt"/>
                <a:ea typeface="+mn-ea"/>
                <a:cs typeface="+mn-cs"/>
              </a:rPr>
              <a:t>comprometerão</a:t>
            </a:r>
            <a:r>
              <a:rPr lang="es-ES" sz="1200" kern="1200" dirty="0">
                <a:solidFill>
                  <a:schemeClr val="tx1"/>
                </a:solidFill>
                <a:effectLst/>
                <a:latin typeface="+mn-lt"/>
                <a:ea typeface="+mn-ea"/>
                <a:cs typeface="+mn-cs"/>
              </a:rPr>
              <a:t> a promover os </a:t>
            </a:r>
            <a:r>
              <a:rPr lang="es-ES" sz="1200" kern="1200" dirty="0" err="1">
                <a:solidFill>
                  <a:schemeClr val="tx1"/>
                </a:solidFill>
                <a:effectLst/>
                <a:latin typeface="+mn-lt"/>
                <a:ea typeface="+mn-ea"/>
                <a:cs typeface="+mn-cs"/>
              </a:rPr>
              <a:t>esforços</a:t>
            </a:r>
            <a:r>
              <a:rPr lang="es-ES" sz="1200" kern="1200" dirty="0">
                <a:solidFill>
                  <a:schemeClr val="tx1"/>
                </a:solidFill>
                <a:effectLst/>
                <a:latin typeface="+mn-lt"/>
                <a:ea typeface="+mn-ea"/>
                <a:cs typeface="+mn-cs"/>
              </a:rPr>
              <a:t> do sindicato. </a:t>
            </a:r>
          </a:p>
          <a:p>
            <a:pPr marL="685800" lvl="1" indent="-228600">
              <a:buFont typeface="+mj-lt"/>
              <a:buAutoNum type="arabicPeriod"/>
            </a:pP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ativismo</a:t>
            </a:r>
            <a:r>
              <a:rPr lang="es-ES" sz="1200" kern="1200" dirty="0">
                <a:solidFill>
                  <a:schemeClr val="tx1"/>
                </a:solidFill>
                <a:effectLst/>
                <a:latin typeface="+mn-lt"/>
                <a:ea typeface="+mn-ea"/>
                <a:cs typeface="+mn-cs"/>
              </a:rPr>
              <a:t> específica que eles </a:t>
            </a:r>
            <a:r>
              <a:rPr lang="es-ES" sz="1200" kern="1200" dirty="0" err="1">
                <a:solidFill>
                  <a:schemeClr val="tx1"/>
                </a:solidFill>
                <a:effectLst/>
                <a:latin typeface="+mn-lt"/>
                <a:ea typeface="+mn-ea"/>
                <a:cs typeface="+mn-cs"/>
              </a:rPr>
              <a:t>tomarão</a:t>
            </a:r>
            <a:r>
              <a:rPr lang="es-ES" sz="1200" kern="1200" dirty="0">
                <a:solidFill>
                  <a:schemeClr val="tx1"/>
                </a:solidFill>
                <a:effectLst/>
                <a:latin typeface="+mn-lt"/>
                <a:ea typeface="+mn-ea"/>
                <a:cs typeface="+mn-cs"/>
              </a:rPr>
              <a:t> para </a:t>
            </a:r>
            <a:r>
              <a:rPr lang="es-ES" sz="1200" kern="1200" dirty="0" err="1">
                <a:solidFill>
                  <a:schemeClr val="tx1"/>
                </a:solidFill>
                <a:effectLst/>
                <a:latin typeface="+mn-lt"/>
                <a:ea typeface="+mn-ea"/>
                <a:cs typeface="+mn-cs"/>
              </a:rPr>
              <a:t>apoiar</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missão</a:t>
            </a:r>
            <a:r>
              <a:rPr lang="es-ES" sz="1200" kern="1200" dirty="0">
                <a:solidFill>
                  <a:schemeClr val="tx1"/>
                </a:solidFill>
                <a:effectLst/>
                <a:latin typeface="+mn-lt"/>
                <a:ea typeface="+mn-ea"/>
                <a:cs typeface="+mn-cs"/>
              </a:rPr>
              <a:t> do sindicato</a:t>
            </a:r>
            <a:r>
              <a:rPr lang="es-ES" sz="1200" kern="1200">
                <a:solidFill>
                  <a:schemeClr val="tx1"/>
                </a:solidFill>
                <a:effectLst/>
                <a:latin typeface="+mn-lt"/>
                <a:ea typeface="+mn-ea"/>
                <a:cs typeface="+mn-cs"/>
              </a:rPr>
              <a:t>. </a:t>
            </a:r>
          </a:p>
          <a:p>
            <a:pPr marL="685800" lvl="1" indent="-228600">
              <a:buFont typeface="+mj-lt"/>
              <a:buAutoNum type="arabicPeriod"/>
            </a:pPr>
            <a:r>
              <a:rPr lang="es-ES" sz="1200" kern="1200">
                <a:solidFill>
                  <a:schemeClr val="tx1"/>
                </a:solidFill>
                <a:effectLst/>
                <a:latin typeface="+mn-lt"/>
                <a:ea typeface="+mn-ea"/>
                <a:cs typeface="+mn-cs"/>
              </a:rPr>
              <a:t>Os </a:t>
            </a:r>
            <a:r>
              <a:rPr lang="es-ES" sz="1200" kern="1200" dirty="0">
                <a:solidFill>
                  <a:schemeClr val="tx1"/>
                </a:solidFill>
                <a:effectLst/>
                <a:latin typeface="+mn-lt"/>
                <a:ea typeface="+mn-ea"/>
                <a:cs typeface="+mn-cs"/>
              </a:rPr>
              <a:t>participantes </a:t>
            </a:r>
            <a:r>
              <a:rPr lang="es-ES" sz="1200" kern="1200" dirty="0" err="1">
                <a:solidFill>
                  <a:schemeClr val="tx1"/>
                </a:solidFill>
                <a:effectLst/>
                <a:latin typeface="+mn-lt"/>
                <a:ea typeface="+mn-ea"/>
                <a:cs typeface="+mn-cs"/>
              </a:rPr>
              <a:t>formam</a:t>
            </a:r>
            <a:r>
              <a:rPr lang="es-ES" sz="1200" kern="1200" dirty="0">
                <a:solidFill>
                  <a:schemeClr val="tx1"/>
                </a:solidFill>
                <a:effectLst/>
                <a:latin typeface="+mn-lt"/>
                <a:ea typeface="+mn-ea"/>
                <a:cs typeface="+mn-cs"/>
              </a:rPr>
              <a:t> duplas para </a:t>
            </a:r>
            <a:r>
              <a:rPr lang="es-ES" sz="1200" kern="1200" dirty="0" err="1">
                <a:solidFill>
                  <a:schemeClr val="tx1"/>
                </a:solidFill>
                <a:effectLst/>
                <a:latin typeface="+mn-lt"/>
                <a:ea typeface="+mn-ea"/>
                <a:cs typeface="+mn-cs"/>
              </a:rPr>
              <a:t>compartilhar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planos de </a:t>
            </a:r>
            <a:r>
              <a:rPr lang="es-ES" sz="1200" kern="1200" dirty="0" err="1">
                <a:solidFill>
                  <a:schemeClr val="tx1"/>
                </a:solidFill>
                <a:effectLst/>
                <a:latin typeface="+mn-lt"/>
                <a:ea typeface="+mn-ea"/>
                <a:cs typeface="+mn-cs"/>
              </a:rPr>
              <a:t>ação</a:t>
            </a:r>
            <a:r>
              <a:rPr lang="es-ES" sz="1200" kern="1200" dirty="0">
                <a:solidFill>
                  <a:schemeClr val="tx1"/>
                </a:solidFill>
                <a:effectLst/>
                <a:latin typeface="+mn-lt"/>
                <a:ea typeface="+mn-ea"/>
                <a:cs typeface="+mn-cs"/>
              </a:rPr>
              <a:t> e fornecer </a:t>
            </a:r>
            <a:r>
              <a:rPr lang="es-ES" sz="1200" kern="1200" dirty="0" err="1">
                <a:solidFill>
                  <a:schemeClr val="tx1"/>
                </a:solidFill>
                <a:effectLst/>
                <a:latin typeface="+mn-lt"/>
                <a:ea typeface="+mn-ea"/>
                <a:cs typeface="+mn-cs"/>
              </a:rPr>
              <a:t>feedback</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REFORCE que o poder </a:t>
            </a:r>
            <a:r>
              <a:rPr lang="es-ES" sz="1200" kern="1200" dirty="0" err="1">
                <a:solidFill>
                  <a:schemeClr val="tx1"/>
                </a:solidFill>
                <a:effectLst/>
                <a:latin typeface="+mn-lt"/>
                <a:ea typeface="+mn-ea"/>
                <a:cs typeface="+mn-cs"/>
              </a:rPr>
              <a:t>não</a:t>
            </a:r>
            <a:r>
              <a:rPr lang="es-ES" sz="1200" kern="1200" dirty="0">
                <a:solidFill>
                  <a:schemeClr val="tx1"/>
                </a:solidFill>
                <a:effectLst/>
                <a:latin typeface="+mn-lt"/>
                <a:ea typeface="+mn-ea"/>
                <a:cs typeface="+mn-cs"/>
              </a:rPr>
              <a:t> significa </a:t>
            </a:r>
            <a:r>
              <a:rPr lang="es-ES" sz="1200" kern="1200" dirty="0" err="1">
                <a:solidFill>
                  <a:schemeClr val="tx1"/>
                </a:solidFill>
                <a:effectLst/>
                <a:latin typeface="+mn-lt"/>
                <a:ea typeface="+mn-ea"/>
                <a:cs typeface="+mn-cs"/>
              </a:rPr>
              <a:t>dizer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o que </a:t>
            </a:r>
            <a:r>
              <a:rPr lang="es-ES" sz="1200" kern="1200" dirty="0" err="1">
                <a:solidFill>
                  <a:schemeClr val="tx1"/>
                </a:solidFill>
                <a:effectLst/>
                <a:latin typeface="+mn-lt"/>
                <a:ea typeface="+mn-ea"/>
                <a:cs typeface="+mn-cs"/>
              </a:rPr>
              <a:t>fazer</a:t>
            </a:r>
            <a:r>
              <a:rPr lang="es-ES" sz="1200" kern="1200" dirty="0">
                <a:solidFill>
                  <a:schemeClr val="tx1"/>
                </a:solidFill>
                <a:effectLst/>
                <a:latin typeface="+mn-lt"/>
                <a:ea typeface="+mn-ea"/>
                <a:cs typeface="+mn-cs"/>
              </a:rPr>
              <a:t>, mas construir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da </a:t>
            </a:r>
            <a:r>
              <a:rPr lang="es-ES" sz="1200" kern="1200" dirty="0" err="1">
                <a:solidFill>
                  <a:schemeClr val="tx1"/>
                </a:solidFill>
                <a:effectLst/>
                <a:latin typeface="+mn-lt"/>
                <a:ea typeface="+mn-ea"/>
                <a:cs typeface="+mn-cs"/>
              </a:rPr>
              <a:t>liderança</a:t>
            </a:r>
            <a:r>
              <a:rPr lang="es-ES" sz="1200" kern="1200" dirty="0">
                <a:solidFill>
                  <a:schemeClr val="tx1"/>
                </a:solidFill>
                <a:effectLst/>
                <a:latin typeface="+mn-lt"/>
                <a:ea typeface="+mn-ea"/>
                <a:cs typeface="+mn-cs"/>
              </a:rPr>
              <a:t> para a base e da base para a </a:t>
            </a:r>
            <a:r>
              <a:rPr lang="es-ES" sz="1200" kern="1200" dirty="0" err="1">
                <a:solidFill>
                  <a:schemeClr val="tx1"/>
                </a:solidFill>
                <a:effectLst/>
                <a:latin typeface="+mn-lt"/>
                <a:ea typeface="+mn-ea"/>
                <a:cs typeface="+mn-cs"/>
              </a:rPr>
              <a:t>liderança</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PEÇA </a:t>
            </a:r>
            <a:r>
              <a:rPr lang="es-ES" sz="1200" kern="1200" dirty="0" err="1">
                <a:solidFill>
                  <a:schemeClr val="tx1"/>
                </a:solidFill>
                <a:effectLst/>
                <a:latin typeface="+mn-lt"/>
                <a:ea typeface="+mn-ea"/>
                <a:cs typeface="+mn-cs"/>
              </a:rPr>
              <a:t>aos</a:t>
            </a:r>
            <a:r>
              <a:rPr lang="es-ES" sz="1200" kern="1200" dirty="0">
                <a:solidFill>
                  <a:schemeClr val="tx1"/>
                </a:solidFill>
                <a:effectLst/>
                <a:latin typeface="+mn-lt"/>
                <a:ea typeface="+mn-ea"/>
                <a:cs typeface="+mn-cs"/>
              </a:rPr>
              <a:t> participantes que </a:t>
            </a:r>
            <a:r>
              <a:rPr lang="es-ES" sz="1200" kern="1200" dirty="0" err="1">
                <a:solidFill>
                  <a:schemeClr val="tx1"/>
                </a:solidFill>
                <a:effectLst/>
                <a:latin typeface="+mn-lt"/>
                <a:ea typeface="+mn-ea"/>
                <a:cs typeface="+mn-cs"/>
              </a:rPr>
              <a:t>compartilhem</a:t>
            </a:r>
            <a:r>
              <a:rPr lang="es-ES" sz="1200" kern="1200" dirty="0">
                <a:solidFill>
                  <a:schemeClr val="tx1"/>
                </a:solidFill>
                <a:effectLst/>
                <a:latin typeface="+mn-lt"/>
                <a:ea typeface="+mn-ea"/>
                <a:cs typeface="+mn-cs"/>
              </a:rPr>
              <a:t> o que </a:t>
            </a:r>
            <a:r>
              <a:rPr lang="es-ES" sz="1200" kern="1200" dirty="0" err="1">
                <a:solidFill>
                  <a:schemeClr val="tx1"/>
                </a:solidFill>
                <a:effectLst/>
                <a:latin typeface="+mn-lt"/>
                <a:ea typeface="+mn-ea"/>
                <a:cs typeface="+mn-cs"/>
              </a:rPr>
              <a:t>aprenderam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curso. De que </a:t>
            </a:r>
            <a:r>
              <a:rPr lang="es-ES" sz="1200" kern="1200" dirty="0" err="1">
                <a:solidFill>
                  <a:schemeClr val="tx1"/>
                </a:solidFill>
                <a:effectLst/>
                <a:latin typeface="+mn-lt"/>
                <a:ea typeface="+mn-ea"/>
                <a:cs typeface="+mn-cs"/>
              </a:rPr>
              <a:t>maneira</a:t>
            </a:r>
            <a:r>
              <a:rPr lang="es-ES" sz="1200" kern="1200" dirty="0">
                <a:solidFill>
                  <a:schemeClr val="tx1"/>
                </a:solidFill>
                <a:effectLst/>
                <a:latin typeface="+mn-lt"/>
                <a:ea typeface="+mn-ea"/>
                <a:cs typeface="+mn-cs"/>
              </a:rPr>
              <a:t> específica </a:t>
            </a:r>
            <a:r>
              <a:rPr lang="es-ES" sz="1200" kern="1200" dirty="0" err="1">
                <a:solidFill>
                  <a:schemeClr val="tx1"/>
                </a:solidFill>
                <a:effectLst/>
                <a:latin typeface="+mn-lt"/>
                <a:ea typeface="+mn-ea"/>
                <a:cs typeface="+mn-cs"/>
              </a:rPr>
              <a:t>você</a:t>
            </a:r>
            <a:r>
              <a:rPr lang="es-ES" sz="1200" kern="1200" dirty="0">
                <a:solidFill>
                  <a:schemeClr val="tx1"/>
                </a:solidFill>
                <a:effectLst/>
                <a:latin typeface="+mn-lt"/>
                <a:ea typeface="+mn-ea"/>
                <a:cs typeface="+mn-cs"/>
              </a:rPr>
              <a:t> pode contribuir para fortalecer o sindicato e promover a </a:t>
            </a:r>
            <a:r>
              <a:rPr lang="es-ES" sz="1200" kern="1200" dirty="0" err="1">
                <a:solidFill>
                  <a:schemeClr val="tx1"/>
                </a:solidFill>
                <a:effectLst/>
                <a:latin typeface="+mn-lt"/>
                <a:ea typeface="+mn-ea"/>
                <a:cs typeface="+mn-cs"/>
              </a:rPr>
              <a:t>solidariedade</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INFORME </a:t>
            </a:r>
            <a:r>
              <a:rPr lang="es-ES" sz="1200" kern="1200" dirty="0" err="1">
                <a:solidFill>
                  <a:schemeClr val="tx1"/>
                </a:solidFill>
                <a:effectLst/>
                <a:latin typeface="+mn-lt"/>
                <a:ea typeface="+mn-ea"/>
                <a:cs typeface="+mn-cs"/>
              </a:rPr>
              <a:t>seus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compromissos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pessoais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REFLITA sobre como cada membro pode incorporar os valores de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Família,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Luta</a:t>
            </a:r>
            <a:r>
              <a:rPr lang="es-ES" sz="1200" kern="1200" dirty="0">
                <a:solidFill>
                  <a:schemeClr val="tx1"/>
                </a:solidFill>
                <a:effectLst/>
                <a:latin typeface="+mn-lt"/>
                <a:ea typeface="+mn-ea"/>
                <a:cs typeface="+mn-cs"/>
              </a:rPr>
              <a:t>" em </a:t>
            </a:r>
            <a:r>
              <a:rPr lang="es-ES" sz="1200" kern="1200" dirty="0" err="1">
                <a:solidFill>
                  <a:schemeClr val="tx1"/>
                </a:solidFill>
                <a:effectLst/>
                <a:latin typeface="+mn-lt"/>
                <a:ea typeface="+mn-ea"/>
                <a:cs typeface="+mn-cs"/>
              </a:rPr>
              <a:t>suas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ações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diárias</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REFORCE que a </a:t>
            </a:r>
            <a:r>
              <a:rPr lang="es-ES" sz="1200" kern="1200" dirty="0" err="1">
                <a:solidFill>
                  <a:schemeClr val="tx1"/>
                </a:solidFill>
                <a:effectLst/>
                <a:latin typeface="+mn-lt"/>
                <a:ea typeface="+mn-ea"/>
                <a:cs typeface="+mn-cs"/>
              </a:rPr>
              <a:t>construção</a:t>
            </a:r>
            <a:r>
              <a:rPr lang="es-ES" sz="1200" kern="1200" dirty="0">
                <a:solidFill>
                  <a:schemeClr val="tx1"/>
                </a:solidFill>
                <a:effectLst/>
                <a:latin typeface="+mn-lt"/>
                <a:ea typeface="+mn-ea"/>
                <a:cs typeface="+mn-cs"/>
              </a:rPr>
              <a:t> do poder interno </a:t>
            </a:r>
            <a:r>
              <a:rPr lang="es-ES" sz="1200" kern="1200" dirty="0" err="1">
                <a:solidFill>
                  <a:schemeClr val="tx1"/>
                </a:solidFill>
                <a:effectLst/>
                <a:latin typeface="+mn-lt"/>
                <a:ea typeface="+mn-ea"/>
                <a:cs typeface="+mn-cs"/>
              </a:rPr>
              <a:t>começa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entendimento</a:t>
            </a:r>
            <a:r>
              <a:rPr lang="es-ES" sz="1200" kern="1200" dirty="0">
                <a:solidFill>
                  <a:schemeClr val="tx1"/>
                </a:solidFill>
                <a:effectLst/>
                <a:latin typeface="+mn-lt"/>
                <a:ea typeface="+mn-ea"/>
                <a:cs typeface="+mn-cs"/>
              </a:rPr>
              <a:t> de que somos </a:t>
            </a:r>
            <a:r>
              <a:rPr lang="es-ES" sz="1200" kern="1200" dirty="0" err="1">
                <a:solidFill>
                  <a:schemeClr val="tx1"/>
                </a:solidFill>
                <a:effectLst/>
                <a:latin typeface="+mn-lt"/>
                <a:ea typeface="+mn-ea"/>
                <a:cs typeface="+mn-cs"/>
              </a:rPr>
              <a:t>mais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fortes</a:t>
            </a:r>
            <a:r>
              <a:rPr lang="es-ES" sz="1200" kern="1200" dirty="0">
                <a:solidFill>
                  <a:schemeClr val="tx1"/>
                </a:solidFill>
                <a:effectLst/>
                <a:latin typeface="+mn-lt"/>
                <a:ea typeface="+mn-ea"/>
                <a:cs typeface="+mn-cs"/>
              </a:rPr>
              <a:t> juntos.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declaração</a:t>
            </a:r>
            <a:r>
              <a:rPr lang="es-ES" sz="1200" kern="1200" dirty="0">
                <a:solidFill>
                  <a:schemeClr val="tx1"/>
                </a:solidFill>
                <a:effectLst/>
                <a:latin typeface="+mn-lt"/>
                <a:ea typeface="+mn-ea"/>
                <a:cs typeface="+mn-cs"/>
              </a:rPr>
              <a:t> de valor "</a:t>
            </a:r>
            <a:r>
              <a:rPr lang="es-ES" sz="1200" kern="1200" dirty="0" err="1">
                <a:solidFill>
                  <a:schemeClr val="tx1"/>
                </a:solidFill>
                <a:effectLst/>
                <a:latin typeface="+mn-lt"/>
                <a:ea typeface="+mn-ea"/>
                <a:cs typeface="+mn-cs"/>
              </a:rPr>
              <a:t>Um</a:t>
            </a:r>
            <a:r>
              <a:rPr lang="es-ES" sz="1200" kern="1200" dirty="0">
                <a:solidFill>
                  <a:schemeClr val="tx1"/>
                </a:solidFill>
                <a:effectLst/>
                <a:latin typeface="+mn-lt"/>
                <a:ea typeface="+mn-ea"/>
                <a:cs typeface="+mn-cs"/>
              </a:rPr>
              <a:t> Sindicato,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Família, </a:t>
            </a:r>
            <a:r>
              <a:rPr lang="es-ES" sz="1200" kern="1200" dirty="0" err="1">
                <a:solidFill>
                  <a:schemeClr val="tx1"/>
                </a:solidFill>
                <a:effectLst/>
                <a:latin typeface="+mn-lt"/>
                <a:ea typeface="+mn-ea"/>
                <a:cs typeface="+mn-cs"/>
              </a:rPr>
              <a:t>Uma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Luta</a:t>
            </a:r>
            <a:r>
              <a:rPr lang="es-ES" sz="1200" kern="1200" dirty="0">
                <a:solidFill>
                  <a:schemeClr val="tx1"/>
                </a:solidFill>
                <a:effectLst/>
                <a:latin typeface="+mn-lt"/>
                <a:ea typeface="+mn-ea"/>
                <a:cs typeface="+mn-cs"/>
              </a:rPr>
              <a:t>" serve para lembrar de que </a:t>
            </a:r>
            <a:r>
              <a:rPr lang="es-ES" sz="1200" kern="1200" dirty="0" err="1">
                <a:solidFill>
                  <a:schemeClr val="tx1"/>
                </a:solidFill>
                <a:effectLst/>
                <a:latin typeface="+mn-lt"/>
                <a:ea typeface="+mn-ea"/>
                <a:cs typeface="+mn-cs"/>
              </a:rPr>
              <a:t>nossa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força</a:t>
            </a:r>
            <a:r>
              <a:rPr lang="es-ES" sz="1200" kern="1200" dirty="0">
                <a:solidFill>
                  <a:schemeClr val="tx1"/>
                </a:solidFill>
                <a:effectLst/>
                <a:latin typeface="+mn-lt"/>
                <a:ea typeface="+mn-ea"/>
                <a:cs typeface="+mn-cs"/>
              </a:rPr>
              <a:t>, enraizada </a:t>
            </a:r>
            <a:r>
              <a:rPr lang="es-ES" sz="1200" kern="1200" dirty="0" err="1">
                <a:solidFill>
                  <a:schemeClr val="tx1"/>
                </a:solidFill>
                <a:effectLst/>
                <a:latin typeface="+mn-lt"/>
                <a:ea typeface="+mn-ea"/>
                <a:cs typeface="+mn-cs"/>
              </a:rPr>
              <a:t>na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confiança</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respeito</a:t>
            </a:r>
            <a:r>
              <a:rPr lang="es-ES" sz="1200" kern="1200" dirty="0">
                <a:solidFill>
                  <a:schemeClr val="tx1"/>
                </a:solidFill>
                <a:effectLst/>
                <a:latin typeface="+mn-lt"/>
                <a:ea typeface="+mn-ea"/>
                <a:cs typeface="+mn-cs"/>
              </a:rPr>
              <a:t> e propósito </a:t>
            </a:r>
            <a:r>
              <a:rPr lang="es-ES" sz="1200" kern="1200" dirty="0" err="1">
                <a:solidFill>
                  <a:schemeClr val="tx1"/>
                </a:solidFill>
                <a:effectLst/>
                <a:latin typeface="+mn-lt"/>
                <a:ea typeface="+mn-ea"/>
                <a:cs typeface="+mn-cs"/>
              </a:rPr>
              <a:t>compartilhado</a:t>
            </a:r>
            <a:r>
              <a:rPr lang="es-ES" sz="1200" kern="1200" dirty="0">
                <a:solidFill>
                  <a:schemeClr val="tx1"/>
                </a:solidFill>
                <a:effectLst/>
                <a:latin typeface="+mn-lt"/>
                <a:ea typeface="+mn-ea"/>
                <a:cs typeface="+mn-cs"/>
              </a:rPr>
              <a:t>, é fundamental para </a:t>
            </a:r>
            <a:r>
              <a:rPr lang="es-ES" sz="1200" kern="1200" dirty="0" err="1">
                <a:solidFill>
                  <a:schemeClr val="tx1"/>
                </a:solidFill>
                <a:effectLst/>
                <a:latin typeface="+mn-lt"/>
                <a:ea typeface="+mn-ea"/>
                <a:cs typeface="+mn-cs"/>
              </a:rPr>
              <a:t>alcançar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mudanças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duradouras</a:t>
            </a:r>
            <a:r>
              <a:rPr lang="es-ES" sz="1200" kern="1200" dirty="0">
                <a:solidFill>
                  <a:schemeClr val="tx1"/>
                </a:solidFill>
                <a:effectLst/>
                <a:latin typeface="+mn-lt"/>
                <a:ea typeface="+mn-ea"/>
                <a:cs typeface="+mn-cs"/>
              </a:rPr>
              <a:t> e </a:t>
            </a:r>
            <a:r>
              <a:rPr lang="es-ES" sz="1200" kern="1200" dirty="0" err="1">
                <a:solidFill>
                  <a:schemeClr val="tx1"/>
                </a:solidFill>
                <a:effectLst/>
                <a:latin typeface="+mn-lt"/>
                <a:ea typeface="+mn-ea"/>
                <a:cs typeface="+mn-cs"/>
              </a:rPr>
              <a:t>melhorar</a:t>
            </a:r>
            <a:r>
              <a:rPr lang="es-ES" sz="1200" kern="1200" dirty="0">
                <a:solidFill>
                  <a:schemeClr val="tx1"/>
                </a:solidFill>
                <a:effectLst/>
                <a:latin typeface="+mn-lt"/>
                <a:ea typeface="+mn-ea"/>
                <a:cs typeface="+mn-cs"/>
              </a:rPr>
              <a:t> a vida de todos os </a:t>
            </a:r>
            <a:r>
              <a:rPr lang="es-ES" sz="1200" kern="1200" dirty="0" err="1">
                <a:solidFill>
                  <a:schemeClr val="tx1"/>
                </a:solidFill>
                <a:effectLst/>
                <a:latin typeface="+mn-lt"/>
                <a:ea typeface="+mn-ea"/>
                <a:cs typeface="+mn-cs"/>
              </a:rPr>
              <a:t>membros</a:t>
            </a:r>
            <a:r>
              <a:rPr lang="es-ES" sz="1200" kern="1200" dirty="0">
                <a:solidFill>
                  <a:schemeClr val="tx1"/>
                </a:solidFill>
                <a:effectLst/>
                <a:latin typeface="+mn-lt"/>
                <a:ea typeface="+mn-ea"/>
                <a:cs typeface="+mn-cs"/>
              </a:rPr>
              <a:t>. A </a:t>
            </a:r>
            <a:r>
              <a:rPr lang="es-ES" sz="1200" kern="1200" dirty="0" err="1">
                <a:solidFill>
                  <a:schemeClr val="tx1"/>
                </a:solidFill>
                <a:effectLst/>
                <a:latin typeface="+mn-lt"/>
                <a:ea typeface="+mn-ea"/>
                <a:cs typeface="+mn-cs"/>
              </a:rPr>
              <a:t>contribuição</a:t>
            </a:r>
            <a:r>
              <a:rPr lang="es-ES" sz="1200" kern="1200" dirty="0">
                <a:solidFill>
                  <a:schemeClr val="tx1"/>
                </a:solidFill>
                <a:effectLst/>
                <a:latin typeface="+mn-lt"/>
                <a:ea typeface="+mn-ea"/>
                <a:cs typeface="+mn-cs"/>
              </a:rPr>
              <a:t> de cada membro é importante: </a:t>
            </a:r>
            <a:r>
              <a:rPr lang="es-ES" sz="1200" kern="1200" dirty="0" err="1">
                <a:solidFill>
                  <a:schemeClr val="tx1"/>
                </a:solidFill>
                <a:effectLst/>
                <a:latin typeface="+mn-lt"/>
                <a:ea typeface="+mn-ea"/>
                <a:cs typeface="+mn-cs"/>
              </a:rPr>
              <a:t>quando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trabalhamos</a:t>
            </a:r>
            <a:r>
              <a:rPr lang="es-ES" sz="1200" kern="1200" dirty="0">
                <a:solidFill>
                  <a:schemeClr val="tx1"/>
                </a:solidFill>
                <a:effectLst/>
                <a:latin typeface="+mn-lt"/>
                <a:ea typeface="+mn-ea"/>
                <a:cs typeface="+mn-cs"/>
              </a:rPr>
              <a:t> em conjunto, podemos </a:t>
            </a:r>
            <a:r>
              <a:rPr lang="es-ES" sz="1200" kern="1200" dirty="0" err="1">
                <a:solidFill>
                  <a:schemeClr val="tx1"/>
                </a:solidFill>
                <a:effectLst/>
                <a:latin typeface="+mn-lt"/>
                <a:ea typeface="+mn-ea"/>
                <a:cs typeface="+mn-cs"/>
              </a:rPr>
              <a:t>alcançar</a:t>
            </a:r>
            <a:r>
              <a:rPr lang="es-ES" sz="1200" kern="1200" dirty="0">
                <a:solidFill>
                  <a:schemeClr val="tx1"/>
                </a:solidFill>
                <a:effectLst/>
                <a:latin typeface="+mn-lt"/>
                <a:ea typeface="+mn-ea"/>
                <a:cs typeface="+mn-cs"/>
              </a:rPr>
              <a:t> grandes </a:t>
            </a:r>
            <a:r>
              <a:rPr lang="es-ES" sz="1200" kern="1200" dirty="0" err="1">
                <a:solidFill>
                  <a:schemeClr val="tx1"/>
                </a:solidFill>
                <a:effectLst/>
                <a:latin typeface="+mn-lt"/>
                <a:ea typeface="+mn-ea"/>
                <a:cs typeface="+mn-cs"/>
              </a:rPr>
              <a:t>feitos</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OBSERVAÇÕES DO FACILITADOR:</a:t>
            </a:r>
            <a:endParaRPr lang="en-CA" sz="1200" kern="1200" dirty="0">
              <a:solidFill>
                <a:schemeClr val="tx1"/>
              </a:solidFill>
              <a:effectLst/>
              <a:latin typeface="+mn-lt"/>
              <a:ea typeface="+mn-ea"/>
              <a:cs typeface="+mn-cs"/>
            </a:endParaRPr>
          </a:p>
          <a:p>
            <a:pPr algn="l" rtl="0" fontAlgn="base"/>
            <a:r>
              <a:rPr lang="pt-BR" b="0" i="0" u="none" strike="noStrike" dirty="0">
                <a:solidFill>
                  <a:srgbClr val="000000"/>
                </a:solidFill>
                <a:effectLst/>
                <a:latin typeface="Calibri" panose="020F0502020204030204" pitchFamily="34" charset="0"/>
              </a:rPr>
              <a:t>ASSISTA ao vídeo do GP - https://www.youtube.com/embed/fsyFzognFm0 (link no slide, abrirá uma nova página)</a:t>
            </a:r>
          </a:p>
          <a:p>
            <a:pPr algn="l" rtl="0" fontAlgn="base"/>
            <a:r>
              <a:rPr lang="pt-BR" b="0" i="0" u="none" strike="noStrike" dirty="0">
                <a:solidFill>
                  <a:srgbClr val="000000"/>
                </a:solidFill>
                <a:effectLst/>
                <a:latin typeface="Calibri" panose="020F0502020204030204" pitchFamily="34" charset="0"/>
              </a:rPr>
              <a:t>CRIE uma lista de pendências para registrar e abordar as necessidades que ainda não foram atendidas após a apresentação em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INFORME que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tem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vários</a:t>
            </a:r>
            <a:r>
              <a:rPr lang="es-ES" sz="1200" kern="1200">
                <a:solidFill>
                  <a:schemeClr val="tx1"/>
                </a:solidFill>
                <a:effectLst/>
                <a:latin typeface="+mn-lt"/>
                <a:ea typeface="+mn-ea"/>
                <a:cs typeface="+mn-cs"/>
              </a:rPr>
              <a:t> recursos e aplicativos/páginas </a:t>
            </a:r>
            <a:r>
              <a:rPr lang="es-ES" sz="1200" kern="1200" err="1">
                <a:solidFill>
                  <a:schemeClr val="tx1"/>
                </a:solidFill>
                <a:effectLst/>
                <a:latin typeface="+mn-lt"/>
                <a:ea typeface="+mn-ea"/>
                <a:cs typeface="+mn-cs"/>
              </a:rPr>
              <a:t>nas</a:t>
            </a:r>
            <a:r>
              <a:rPr lang="es-ES" sz="1200" kern="1200">
                <a:solidFill>
                  <a:schemeClr val="tx1"/>
                </a:solidFill>
                <a:effectLst/>
                <a:latin typeface="+mn-lt"/>
                <a:ea typeface="+mn-ea"/>
                <a:cs typeface="+mn-cs"/>
              </a:rPr>
              <a:t> redes </a:t>
            </a:r>
            <a:r>
              <a:rPr lang="es-ES" sz="1200" kern="1200" err="1">
                <a:solidFill>
                  <a:schemeClr val="tx1"/>
                </a:solidFill>
                <a:effectLst/>
                <a:latin typeface="+mn-lt"/>
                <a:ea typeface="+mn-ea"/>
                <a:cs typeface="+mn-cs"/>
              </a:rPr>
              <a:t>sociais</a:t>
            </a:r>
            <a:r>
              <a:rPr lang="es-ES" sz="1200" kern="1200">
                <a:solidFill>
                  <a:schemeClr val="tx1"/>
                </a:solidFill>
                <a:effectLst/>
                <a:latin typeface="+mn-lt"/>
                <a:ea typeface="+mn-ea"/>
                <a:cs typeface="+mn-cs"/>
              </a:rPr>
              <a:t> para que eles se </a:t>
            </a:r>
            <a:r>
              <a:rPr lang="es-ES" sz="1200" kern="1200" err="1">
                <a:solidFill>
                  <a:schemeClr val="tx1"/>
                </a:solidFill>
                <a:effectLst/>
                <a:latin typeface="+mn-lt"/>
                <a:ea typeface="+mn-ea"/>
                <a:cs typeface="+mn-cs"/>
              </a:rPr>
              <a:t>mantenham</a:t>
            </a:r>
            <a:r>
              <a:rPr lang="es-ES" sz="1200" kern="1200">
                <a:solidFill>
                  <a:schemeClr val="tx1"/>
                </a:solidFill>
                <a:effectLst/>
                <a:latin typeface="+mn-lt"/>
                <a:ea typeface="+mn-ea"/>
                <a:cs typeface="+mn-cs"/>
              </a:rPr>
              <a:t> informados e </a:t>
            </a:r>
            <a:r>
              <a:rPr lang="es-ES" sz="1200" kern="1200" err="1">
                <a:solidFill>
                  <a:schemeClr val="tx1"/>
                </a:solidFill>
                <a:effectLst/>
                <a:latin typeface="+mn-lt"/>
                <a:ea typeface="+mn-ea"/>
                <a:cs typeface="+mn-cs"/>
              </a:rPr>
              <a:t>entrem</a:t>
            </a:r>
            <a:r>
              <a:rPr lang="es-ES" sz="1200" kern="1200">
                <a:solidFill>
                  <a:schemeClr val="tx1"/>
                </a:solidFill>
                <a:effectLst/>
                <a:latin typeface="+mn-lt"/>
                <a:ea typeface="+mn-ea"/>
                <a:cs typeface="+mn-cs"/>
              </a:rPr>
              <a:t> em </a:t>
            </a:r>
            <a:r>
              <a:rPr lang="es-ES" sz="1200" kern="1200" err="1">
                <a:solidFill>
                  <a:schemeClr val="tx1"/>
                </a:solidFill>
                <a:effectLst/>
                <a:latin typeface="+mn-lt"/>
                <a:ea typeface="+mn-ea"/>
                <a:cs typeface="+mn-cs"/>
              </a:rPr>
              <a:t>contato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companheiros</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companheiras</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INCENTIVE os participantes a </a:t>
            </a:r>
            <a:r>
              <a:rPr lang="es-ES" sz="1200" kern="1200" err="1">
                <a:solidFill>
                  <a:schemeClr val="tx1"/>
                </a:solidFill>
                <a:effectLst/>
                <a:latin typeface="+mn-lt"/>
                <a:ea typeface="+mn-ea"/>
                <a:cs typeface="+mn-cs"/>
              </a:rPr>
              <a:t>escanearem</a:t>
            </a:r>
            <a:r>
              <a:rPr lang="es-ES" sz="1200" kern="1200">
                <a:solidFill>
                  <a:schemeClr val="tx1"/>
                </a:solidFill>
                <a:effectLst/>
                <a:latin typeface="+mn-lt"/>
                <a:ea typeface="+mn-ea"/>
                <a:cs typeface="+mn-cs"/>
              </a:rPr>
              <a:t> e </a:t>
            </a:r>
            <a:r>
              <a:rPr lang="es-ES" sz="1200" kern="1200" err="1">
                <a:solidFill>
                  <a:schemeClr val="tx1"/>
                </a:solidFill>
                <a:effectLst/>
                <a:latin typeface="+mn-lt"/>
                <a:ea typeface="+mn-ea"/>
                <a:cs typeface="+mn-cs"/>
              </a:rPr>
              <a:t>abrirem</a:t>
            </a:r>
            <a:r>
              <a:rPr lang="es-ES" sz="1200" kern="1200">
                <a:solidFill>
                  <a:schemeClr val="tx1"/>
                </a:solidFill>
                <a:effectLst/>
                <a:latin typeface="+mn-lt"/>
                <a:ea typeface="+mn-ea"/>
                <a:cs typeface="+mn-cs"/>
              </a:rPr>
              <a:t>/</a:t>
            </a:r>
            <a:r>
              <a:rPr lang="es-ES" sz="1200" kern="1200" err="1">
                <a:solidFill>
                  <a:schemeClr val="tx1"/>
                </a:solidFill>
                <a:effectLst/>
                <a:latin typeface="+mn-lt"/>
                <a:ea typeface="+mn-ea"/>
                <a:cs typeface="+mn-cs"/>
              </a:rPr>
              <a:t>baixarem</a:t>
            </a:r>
            <a:r>
              <a:rPr lang="es-ES" sz="1200" kern="1200">
                <a:solidFill>
                  <a:schemeClr val="tx1"/>
                </a:solidFill>
                <a:effectLst/>
                <a:latin typeface="+mn-lt"/>
                <a:ea typeface="+mn-ea"/>
                <a:cs typeface="+mn-cs"/>
              </a:rPr>
              <a:t> os recursos.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se </a:t>
            </a:r>
            <a:r>
              <a:rPr lang="es-ES" sz="1200" kern="1200" err="1">
                <a:solidFill>
                  <a:schemeClr val="tx1"/>
                </a:solidFill>
                <a:effectLst/>
                <a:latin typeface="+mn-lt"/>
                <a:ea typeface="+mn-ea"/>
                <a:cs typeface="+mn-cs"/>
              </a:rPr>
              <a:t>há</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dúvidas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ou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comentários</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FORNEÇA </a:t>
            </a:r>
            <a:r>
              <a:rPr lang="es-ES" sz="1200" kern="1200" err="1">
                <a:solidFill>
                  <a:schemeClr val="tx1"/>
                </a:solidFill>
                <a:effectLst/>
                <a:latin typeface="+mn-lt"/>
                <a:ea typeface="+mn-ea"/>
                <a:cs typeface="+mn-cs"/>
              </a:rPr>
              <a:t>aos</a:t>
            </a:r>
            <a:r>
              <a:rPr lang="es-ES" sz="1200" kern="1200">
                <a:solidFill>
                  <a:schemeClr val="tx1"/>
                </a:solidFill>
                <a:effectLst/>
                <a:latin typeface="+mn-lt"/>
                <a:ea typeface="+mn-ea"/>
                <a:cs typeface="+mn-cs"/>
              </a:rPr>
              <a:t> participantes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lista dos próximos eventos, </a:t>
            </a:r>
            <a:r>
              <a:rPr lang="es-ES" sz="1200" kern="1200" err="1">
                <a:solidFill>
                  <a:schemeClr val="tx1"/>
                </a:solidFill>
                <a:effectLst/>
                <a:latin typeface="+mn-lt"/>
                <a:ea typeface="+mn-ea"/>
                <a:cs typeface="+mn-cs"/>
              </a:rPr>
              <a:t>reuniões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treinamentos</a:t>
            </a:r>
            <a:r>
              <a:rPr lang="es-ES" sz="1200" kern="1200">
                <a:solidFill>
                  <a:schemeClr val="tx1"/>
                </a:solidFill>
                <a:effectLst/>
                <a:latin typeface="+mn-lt"/>
                <a:ea typeface="+mn-ea"/>
                <a:cs typeface="+mn-cs"/>
              </a:rPr>
              <a:t> e oportunidades do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AGRADEÇA </a:t>
            </a:r>
            <a:r>
              <a:rPr lang="es-ES" sz="1200" kern="1200" err="1">
                <a:solidFill>
                  <a:schemeClr val="tx1"/>
                </a:solidFill>
                <a:effectLst/>
                <a:latin typeface="+mn-lt"/>
                <a:ea typeface="+mn-ea"/>
                <a:cs typeface="+mn-cs"/>
              </a:rPr>
              <a:t>aos</a:t>
            </a:r>
            <a:r>
              <a:rPr lang="es-ES" sz="1200" kern="1200">
                <a:solidFill>
                  <a:schemeClr val="tx1"/>
                </a:solidFill>
                <a:effectLst/>
                <a:latin typeface="+mn-lt"/>
                <a:ea typeface="+mn-ea"/>
                <a:cs typeface="+mn-cs"/>
              </a:rPr>
              <a:t> participantes pelo tempo deles e pelo </a:t>
            </a:r>
            <a:r>
              <a:rPr lang="es-ES" sz="1200" kern="1200" err="1">
                <a:solidFill>
                  <a:schemeClr val="tx1"/>
                </a:solidFill>
                <a:effectLst/>
                <a:latin typeface="+mn-lt"/>
                <a:ea typeface="+mn-ea"/>
                <a:cs typeface="+mn-cs"/>
              </a:rPr>
              <a:t>comprometimento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o </a:t>
            </a:r>
            <a:r>
              <a:rPr lang="es-ES" sz="1200" kern="1200" err="1">
                <a:solidFill>
                  <a:schemeClr val="tx1"/>
                </a:solidFill>
                <a:effectLst/>
                <a:latin typeface="+mn-lt"/>
                <a:ea typeface="+mn-ea"/>
                <a:cs typeface="+mn-cs"/>
              </a:rPr>
              <a:t>fortalecimento</a:t>
            </a:r>
            <a:r>
              <a:rPr lang="es-ES" sz="1200" kern="1200">
                <a:solidFill>
                  <a:schemeClr val="tx1"/>
                </a:solidFill>
                <a:effectLst/>
                <a:latin typeface="+mn-lt"/>
                <a:ea typeface="+mn-ea"/>
                <a:cs typeface="+mn-cs"/>
              </a:rPr>
              <a:t> do sindicato. Incentive-os a permanecer motivados, </a:t>
            </a:r>
            <a:r>
              <a:rPr lang="es-ES" sz="1200" kern="1200" err="1">
                <a:solidFill>
                  <a:schemeClr val="tx1"/>
                </a:solidFill>
                <a:effectLst/>
                <a:latin typeface="+mn-lt"/>
                <a:ea typeface="+mn-ea"/>
                <a:cs typeface="+mn-cs"/>
              </a:rPr>
              <a:t>interagir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com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seus</a:t>
            </a:r>
            <a:r>
              <a:rPr lang="es-ES" sz="1200" kern="1200">
                <a:solidFill>
                  <a:schemeClr val="tx1"/>
                </a:solidFill>
                <a:effectLst/>
                <a:latin typeface="+mn-lt"/>
                <a:ea typeface="+mn-ea"/>
                <a:cs typeface="+mn-cs"/>
              </a:rPr>
              <a:t> colegas e continuar </a:t>
            </a:r>
            <a:r>
              <a:rPr lang="es-ES" sz="1200" kern="1200" err="1">
                <a:solidFill>
                  <a:schemeClr val="tx1"/>
                </a:solidFill>
                <a:effectLst/>
                <a:latin typeface="+mn-lt"/>
                <a:ea typeface="+mn-ea"/>
                <a:cs typeface="+mn-cs"/>
              </a:rPr>
              <a:t>lutando</a:t>
            </a:r>
            <a:r>
              <a:rPr lang="es-ES" sz="1200" kern="1200">
                <a:solidFill>
                  <a:schemeClr val="tx1"/>
                </a:solidFill>
                <a:effectLst/>
                <a:latin typeface="+mn-lt"/>
                <a:ea typeface="+mn-ea"/>
                <a:cs typeface="+mn-cs"/>
              </a:rPr>
              <a:t> por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futuro </a:t>
            </a:r>
            <a:r>
              <a:rPr lang="es-ES" sz="1200" kern="1200" err="1">
                <a:solidFill>
                  <a:schemeClr val="tx1"/>
                </a:solidFill>
                <a:effectLst/>
                <a:latin typeface="+mn-lt"/>
                <a:ea typeface="+mn-ea"/>
                <a:cs typeface="+mn-cs"/>
              </a:rPr>
              <a:t>melhor</a:t>
            </a:r>
            <a:r>
              <a:rPr lang="es-ES" sz="1200" kern="1200">
                <a:solidFill>
                  <a:schemeClr val="tx1"/>
                </a:solidFill>
                <a:effectLst/>
                <a:latin typeface="+mn-lt"/>
                <a:ea typeface="+mn-ea"/>
                <a:cs typeface="+mn-cs"/>
              </a:rPr>
              <a:t> para todos os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APRESENTE os resultados da </a:t>
            </a:r>
            <a:r>
              <a:rPr lang="es-ES" sz="1200" kern="1200" err="1">
                <a:solidFill>
                  <a:schemeClr val="tx1"/>
                </a:solidFill>
                <a:effectLst/>
                <a:latin typeface="+mn-lt"/>
                <a:ea typeface="+mn-ea"/>
                <a:cs typeface="+mn-cs"/>
              </a:rPr>
              <a:t>aprendizagem</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br>
              <a:rPr lang="en-US"/>
            </a:br>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INFORME que </a:t>
            </a:r>
            <a:r>
              <a:rPr lang="es-ES" sz="1200" kern="1200" err="1">
                <a:solidFill>
                  <a:schemeClr val="tx1"/>
                </a:solidFill>
                <a:effectLst/>
                <a:latin typeface="+mn-lt"/>
                <a:ea typeface="+mn-ea"/>
                <a:cs typeface="+mn-cs"/>
              </a:rPr>
              <a:t>há</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quatro</a:t>
            </a:r>
            <a:r>
              <a:rPr lang="es-ES" sz="1200" kern="1200">
                <a:solidFill>
                  <a:schemeClr val="tx1"/>
                </a:solidFill>
                <a:effectLst/>
                <a:latin typeface="+mn-lt"/>
                <a:ea typeface="+mn-ea"/>
                <a:cs typeface="+mn-cs"/>
              </a:rPr>
              <a:t> tópicos no curso.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o que é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No contexto sindical, </a:t>
            </a:r>
            <a:r>
              <a:rPr lang="es-ES" sz="1200" kern="1200" err="1">
                <a:solidFill>
                  <a:schemeClr val="tx1"/>
                </a:solidFill>
                <a:effectLst/>
                <a:latin typeface="+mn-lt"/>
                <a:ea typeface="+mn-ea"/>
                <a:cs typeface="+mn-cs"/>
              </a:rPr>
              <a:t>ela</a:t>
            </a:r>
            <a:r>
              <a:rPr lang="es-ES" sz="1200" kern="1200">
                <a:solidFill>
                  <a:schemeClr val="tx1"/>
                </a:solidFill>
                <a:effectLst/>
                <a:latin typeface="+mn-lt"/>
                <a:ea typeface="+mn-ea"/>
                <a:cs typeface="+mn-cs"/>
              </a:rPr>
              <a:t> representa a parcela de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em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ramo </a:t>
            </a:r>
            <a:r>
              <a:rPr lang="es-ES" sz="1200" kern="1200" err="1">
                <a:solidFill>
                  <a:schemeClr val="tx1"/>
                </a:solidFill>
                <a:effectLst/>
                <a:latin typeface="+mn-lt"/>
                <a:ea typeface="+mn-ea"/>
                <a:cs typeface="+mn-cs"/>
              </a:rPr>
              <a:t>ou</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setor</a:t>
            </a:r>
            <a:r>
              <a:rPr lang="es-ES" sz="1200" kern="1200">
                <a:solidFill>
                  <a:schemeClr val="tx1"/>
                </a:solidFill>
                <a:effectLst/>
                <a:latin typeface="+mn-lt"/>
                <a:ea typeface="+mn-ea"/>
                <a:cs typeface="+mn-cs"/>
              </a:rPr>
              <a:t> específico que </a:t>
            </a:r>
            <a:r>
              <a:rPr lang="es-ES" sz="1200" kern="1200" err="1">
                <a:solidFill>
                  <a:schemeClr val="tx1"/>
                </a:solidFill>
                <a:effectLst/>
                <a:latin typeface="+mn-lt"/>
                <a:ea typeface="+mn-ea"/>
                <a:cs typeface="+mn-cs"/>
              </a:rPr>
              <a:t>são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membros</a:t>
            </a:r>
            <a:r>
              <a:rPr lang="es-ES" sz="1200" kern="1200">
                <a:solidFill>
                  <a:schemeClr val="tx1"/>
                </a:solidFill>
                <a:effectLst/>
                <a:latin typeface="+mn-lt"/>
                <a:ea typeface="+mn-ea"/>
                <a:cs typeface="+mn-cs"/>
              </a:rPr>
              <a:t> do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t>
            </a:r>
            <a:r>
              <a:rPr lang="es-ES" sz="1200" kern="1200" err="1">
                <a:solidFill>
                  <a:schemeClr val="tx1"/>
                </a:solidFill>
                <a:effectLst/>
                <a:latin typeface="+mn-lt"/>
                <a:ea typeface="+mn-ea"/>
                <a:cs typeface="+mn-cs"/>
              </a:rPr>
              <a:t>começar</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analisando</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como sindicato </a:t>
            </a:r>
            <a:r>
              <a:rPr lang="es-ES" sz="1200" kern="1200" err="1">
                <a:solidFill>
                  <a:schemeClr val="tx1"/>
                </a:solidFill>
                <a:effectLst/>
                <a:latin typeface="+mn-lt"/>
                <a:ea typeface="+mn-ea"/>
                <a:cs typeface="+mn-cs"/>
              </a:rPr>
              <a:t>ao</a:t>
            </a:r>
            <a:r>
              <a:rPr lang="es-ES" sz="1200" kern="1200">
                <a:solidFill>
                  <a:schemeClr val="tx1"/>
                </a:solidFill>
                <a:effectLst/>
                <a:latin typeface="+mn-lt"/>
                <a:ea typeface="+mn-ea"/>
                <a:cs typeface="+mn-cs"/>
              </a:rPr>
              <a:t> longo da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história</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a:t>
            </a:r>
            <a:r>
              <a:rPr lang="es-ES" sz="1200" kern="1200" err="1">
                <a:solidFill>
                  <a:schemeClr val="tx1"/>
                </a:solidFill>
                <a:effectLst/>
                <a:latin typeface="+mn-lt"/>
                <a:ea typeface="+mn-ea"/>
                <a:cs typeface="+mn-cs"/>
              </a:rPr>
              <a:t>alguém</a:t>
            </a:r>
            <a:r>
              <a:rPr lang="es-ES" sz="1200" kern="1200">
                <a:solidFill>
                  <a:schemeClr val="tx1"/>
                </a:solidFill>
                <a:effectLst/>
                <a:latin typeface="+mn-lt"/>
                <a:ea typeface="+mn-ea"/>
                <a:cs typeface="+mn-cs"/>
              </a:rPr>
              <a:t> pode definir o que é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(Pegue </a:t>
            </a:r>
            <a:r>
              <a:rPr lang="es-ES" sz="1200" kern="1200" err="1">
                <a:solidFill>
                  <a:schemeClr val="tx1"/>
                </a:solidFill>
                <a:effectLst/>
                <a:latin typeface="+mn-lt"/>
                <a:ea typeface="+mn-ea"/>
                <a:cs typeface="+mn-cs"/>
              </a:rPr>
              <a:t>algumas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respostas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é </a:t>
            </a:r>
            <a:r>
              <a:rPr lang="es-ES" sz="1200" kern="1200" err="1">
                <a:solidFill>
                  <a:schemeClr val="tx1"/>
                </a:solidFill>
                <a:effectLst/>
                <a:latin typeface="+mn-lt"/>
                <a:ea typeface="+mn-ea"/>
                <a:cs typeface="+mn-cs"/>
              </a:rPr>
              <a:t>basicamente</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quantos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fazem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ofício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pertencem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Então</a:t>
            </a:r>
            <a:r>
              <a:rPr lang="es-ES" sz="1200" kern="1200">
                <a:solidFill>
                  <a:schemeClr val="tx1"/>
                </a:solidFill>
                <a:effectLst/>
                <a:latin typeface="+mn-lt"/>
                <a:ea typeface="+mn-ea"/>
                <a:cs typeface="+mn-cs"/>
              </a:rPr>
              <a:t>, se </a:t>
            </a:r>
            <a:r>
              <a:rPr lang="es-ES" sz="1200" kern="1200" err="1">
                <a:solidFill>
                  <a:schemeClr val="tx1"/>
                </a:solidFill>
                <a:effectLst/>
                <a:latin typeface="+mn-lt"/>
                <a:ea typeface="+mn-ea"/>
                <a:cs typeface="+mn-cs"/>
              </a:rPr>
              <a:t>houver</a:t>
            </a:r>
            <a:r>
              <a:rPr lang="es-ES" sz="1200" kern="1200">
                <a:solidFill>
                  <a:schemeClr val="tx1"/>
                </a:solidFill>
                <a:effectLst/>
                <a:latin typeface="+mn-lt"/>
                <a:ea typeface="+mn-ea"/>
                <a:cs typeface="+mn-cs"/>
              </a:rPr>
              <a:t> 100 </a:t>
            </a:r>
            <a:r>
              <a:rPr lang="es-ES" sz="1200" kern="1200" err="1">
                <a:solidFill>
                  <a:schemeClr val="tx1"/>
                </a:solidFill>
                <a:effectLst/>
                <a:latin typeface="+mn-lt"/>
                <a:ea typeface="+mn-ea"/>
                <a:cs typeface="+mn-cs"/>
              </a:rPr>
              <a:t>vidraceiros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neste</a:t>
            </a:r>
            <a:r>
              <a:rPr lang="es-ES" sz="1200" kern="1200">
                <a:solidFill>
                  <a:schemeClr val="tx1"/>
                </a:solidFill>
                <a:effectLst/>
                <a:latin typeface="+mn-lt"/>
                <a:ea typeface="+mn-ea"/>
                <a:cs typeface="+mn-cs"/>
              </a:rPr>
              <a:t> estado, e 40 deles </a:t>
            </a:r>
            <a:r>
              <a:rPr lang="es-ES" sz="1200" kern="1200" err="1">
                <a:solidFill>
                  <a:schemeClr val="tx1"/>
                </a:solidFill>
                <a:effectLst/>
                <a:latin typeface="+mn-lt"/>
                <a:ea typeface="+mn-ea"/>
                <a:cs typeface="+mn-cs"/>
              </a:rPr>
              <a:t>estiverem</a:t>
            </a:r>
            <a:r>
              <a:rPr lang="es-ES" sz="1200" kern="1200">
                <a:solidFill>
                  <a:schemeClr val="tx1"/>
                </a:solidFill>
                <a:effectLst/>
                <a:latin typeface="+mn-lt"/>
                <a:ea typeface="+mn-ea"/>
                <a:cs typeface="+mn-cs"/>
              </a:rPr>
              <a:t> no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é de 40%.</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a:t>
            </a:r>
            <a:r>
              <a:rPr lang="es-ES" sz="1200" kern="1200" err="1">
                <a:solidFill>
                  <a:schemeClr val="tx1"/>
                </a:solidFill>
                <a:effectLst/>
                <a:latin typeface="+mn-lt"/>
                <a:ea typeface="+mn-ea"/>
                <a:cs typeface="+mn-cs"/>
              </a:rPr>
              <a:t>alguém</a:t>
            </a:r>
            <a:r>
              <a:rPr lang="es-ES" sz="1200" kern="1200">
                <a:solidFill>
                  <a:schemeClr val="tx1"/>
                </a:solidFill>
                <a:effectLst/>
                <a:latin typeface="+mn-lt"/>
                <a:ea typeface="+mn-ea"/>
                <a:cs typeface="+mn-cs"/>
              </a:rPr>
              <a:t> sabe por que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é importante?  (Pegue </a:t>
            </a:r>
            <a:r>
              <a:rPr lang="es-ES" sz="1200" kern="1200" err="1">
                <a:solidFill>
                  <a:schemeClr val="tx1"/>
                </a:solidFill>
                <a:effectLst/>
                <a:latin typeface="+mn-lt"/>
                <a:ea typeface="+mn-ea"/>
                <a:cs typeface="+mn-cs"/>
              </a:rPr>
              <a:t>algumas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respostas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mesmo, </a:t>
            </a:r>
            <a:r>
              <a:rPr lang="es-ES" sz="1200" kern="1200" err="1">
                <a:solidFill>
                  <a:schemeClr val="tx1"/>
                </a:solidFill>
                <a:effectLst/>
                <a:latin typeface="+mn-lt"/>
                <a:ea typeface="+mn-ea"/>
                <a:cs typeface="+mn-cs"/>
              </a:rPr>
              <a:t>quanto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maior</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a:t>
            </a:r>
            <a:r>
              <a:rPr lang="es-ES" sz="1200" kern="1200" err="1">
                <a:solidFill>
                  <a:schemeClr val="tx1"/>
                </a:solidFill>
                <a:effectLst/>
                <a:latin typeface="+mn-lt"/>
                <a:ea typeface="+mn-ea"/>
                <a:cs typeface="+mn-cs"/>
              </a:rPr>
              <a:t>mais</a:t>
            </a:r>
            <a:r>
              <a:rPr lang="es-ES" sz="1200" kern="1200">
                <a:solidFill>
                  <a:schemeClr val="tx1"/>
                </a:solidFill>
                <a:effectLst/>
                <a:latin typeface="+mn-lt"/>
                <a:ea typeface="+mn-ea"/>
                <a:cs typeface="+mn-cs"/>
              </a:rPr>
              <a:t> poderoso é o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  </a:t>
            </a:r>
            <a:endParaRPr lang="en-CA" sz="1200" kern="120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"Eu </a:t>
            </a:r>
            <a:r>
              <a:rPr lang="es-ES" sz="1200" kern="1200" err="1">
                <a:solidFill>
                  <a:schemeClr val="tx1"/>
                </a:solidFill>
                <a:effectLst/>
                <a:latin typeface="+mn-lt"/>
                <a:ea typeface="+mn-ea"/>
                <a:cs typeface="+mn-cs"/>
              </a:rPr>
              <a:t>tenho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uma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pergunta</a:t>
            </a:r>
            <a:r>
              <a:rPr lang="es-ES" sz="1200" kern="1200">
                <a:solidFill>
                  <a:schemeClr val="tx1"/>
                </a:solidFill>
                <a:effectLst/>
                <a:latin typeface="+mn-lt"/>
                <a:ea typeface="+mn-ea"/>
                <a:cs typeface="+mn-cs"/>
              </a:rPr>
              <a:t> para </a:t>
            </a:r>
            <a:r>
              <a:rPr lang="es-ES" sz="1200" kern="1200" err="1">
                <a:solidFill>
                  <a:schemeClr val="tx1"/>
                </a:solidFill>
                <a:effectLst/>
                <a:latin typeface="+mn-lt"/>
                <a:ea typeface="+mn-ea"/>
                <a:cs typeface="+mn-cs"/>
              </a:rPr>
              <a:t>vocês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Qual</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porcentagem</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da </a:t>
            </a:r>
            <a:r>
              <a:rPr lang="es-ES" sz="1200" kern="1200" err="1">
                <a:solidFill>
                  <a:schemeClr val="tx1"/>
                </a:solidFill>
                <a:effectLst/>
                <a:latin typeface="+mn-lt"/>
                <a:ea typeface="+mn-ea"/>
                <a:cs typeface="+mn-cs"/>
              </a:rPr>
              <a:t>construção</a:t>
            </a:r>
            <a:r>
              <a:rPr lang="es-ES" sz="1200" kern="1200">
                <a:solidFill>
                  <a:schemeClr val="tx1"/>
                </a:solidFill>
                <a:effectLst/>
                <a:latin typeface="+mn-lt"/>
                <a:ea typeface="+mn-ea"/>
                <a:cs typeface="+mn-cs"/>
              </a:rPr>
              <a:t> civil </a:t>
            </a:r>
            <a:r>
              <a:rPr lang="es-ES" sz="1200" kern="1200" err="1">
                <a:solidFill>
                  <a:schemeClr val="tx1"/>
                </a:solidFill>
                <a:effectLst/>
                <a:latin typeface="+mn-lt"/>
                <a:ea typeface="+mn-ea"/>
                <a:cs typeface="+mn-cs"/>
              </a:rPr>
              <a:t>vocês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acham</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pertencia</a:t>
            </a:r>
            <a:r>
              <a:rPr lang="es-ES" sz="1200" kern="1200">
                <a:solidFill>
                  <a:schemeClr val="tx1"/>
                </a:solidFill>
                <a:effectLst/>
                <a:latin typeface="+mn-lt"/>
                <a:ea typeface="+mn-ea"/>
                <a:cs typeface="+mn-cs"/>
              </a:rPr>
              <a:t> a sindicatos nos Estados Unidos </a:t>
            </a:r>
            <a:r>
              <a:rPr lang="es-ES" sz="1200" kern="1200" err="1">
                <a:solidFill>
                  <a:schemeClr val="tx1"/>
                </a:solidFill>
                <a:effectLst/>
                <a:latin typeface="+mn-lt"/>
                <a:ea typeface="+mn-ea"/>
                <a:cs typeface="+mn-cs"/>
              </a:rPr>
              <a:t>na</a:t>
            </a:r>
            <a:r>
              <a:rPr lang="es-ES" sz="1200" kern="1200">
                <a:solidFill>
                  <a:schemeClr val="tx1"/>
                </a:solidFill>
                <a:effectLst/>
                <a:latin typeface="+mn-lt"/>
                <a:ea typeface="+mn-ea"/>
                <a:cs typeface="+mn-cs"/>
              </a:rPr>
              <a:t> década de 1940?".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err="1">
                <a:solidFill>
                  <a:schemeClr val="tx1"/>
                </a:solidFill>
                <a:effectLst/>
                <a:latin typeface="+mn-lt"/>
                <a:ea typeface="+mn-ea"/>
                <a:cs typeface="+mn-cs"/>
              </a:rPr>
              <a:t>Levantem</a:t>
            </a:r>
            <a:r>
              <a:rPr lang="es-ES" sz="1200" kern="1200">
                <a:solidFill>
                  <a:schemeClr val="tx1"/>
                </a:solidFill>
                <a:effectLst/>
                <a:latin typeface="+mn-lt"/>
                <a:ea typeface="+mn-ea"/>
                <a:cs typeface="+mn-cs"/>
              </a:rPr>
              <a:t> as </a:t>
            </a:r>
            <a:r>
              <a:rPr lang="es-ES" sz="1200" kern="1200" err="1">
                <a:solidFill>
                  <a:schemeClr val="tx1"/>
                </a:solidFill>
                <a:effectLst/>
                <a:latin typeface="+mn-lt"/>
                <a:ea typeface="+mn-ea"/>
                <a:cs typeface="+mn-cs"/>
              </a:rPr>
              <a:t>mãos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quem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acha</a:t>
            </a:r>
            <a:r>
              <a:rPr lang="es-ES" sz="1200" kern="1200">
                <a:solidFill>
                  <a:schemeClr val="tx1"/>
                </a:solidFill>
                <a:effectLst/>
                <a:latin typeface="+mn-lt"/>
                <a:ea typeface="+mn-ea"/>
                <a:cs typeface="+mn-cs"/>
              </a:rPr>
              <a:t> que a </a:t>
            </a:r>
            <a:r>
              <a:rPr lang="es-ES" sz="1200" kern="1200" err="1">
                <a:solidFill>
                  <a:schemeClr val="tx1"/>
                </a:solidFill>
                <a:effectLst/>
                <a:latin typeface="+mn-lt"/>
                <a:ea typeface="+mn-ea"/>
                <a:cs typeface="+mn-cs"/>
              </a:rPr>
              <a:t>resposta</a:t>
            </a:r>
            <a:r>
              <a:rPr lang="es-ES" sz="1200" kern="1200">
                <a:solidFill>
                  <a:schemeClr val="tx1"/>
                </a:solidFill>
                <a:effectLst/>
                <a:latin typeface="+mn-lt"/>
                <a:ea typeface="+mn-ea"/>
                <a:cs typeface="+mn-cs"/>
              </a:rPr>
              <a:t> é A,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 </a:t>
            </a:r>
            <a:r>
              <a:rPr lang="es-ES" sz="1200" kern="1200" err="1">
                <a:solidFill>
                  <a:schemeClr val="tx1"/>
                </a:solidFill>
                <a:effectLst/>
                <a:latin typeface="+mn-lt"/>
                <a:ea typeface="+mn-ea"/>
                <a:cs typeface="+mn-cs"/>
              </a:rPr>
              <a:t>quantos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acham</a:t>
            </a:r>
            <a:r>
              <a:rPr lang="es-ES" sz="1200" kern="1200">
                <a:solidFill>
                  <a:schemeClr val="tx1"/>
                </a:solidFill>
                <a:effectLst/>
                <a:latin typeface="+mn-lt"/>
                <a:ea typeface="+mn-ea"/>
                <a:cs typeface="+mn-cs"/>
              </a:rPr>
              <a:t> que era B,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err="1">
                <a:solidFill>
                  <a:schemeClr val="tx1"/>
                </a:solidFill>
                <a:effectLst/>
                <a:latin typeface="+mn-lt"/>
                <a:ea typeface="+mn-ea"/>
                <a:cs typeface="+mn-cs"/>
              </a:rPr>
              <a:t>Quantos</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acham</a:t>
            </a:r>
            <a:r>
              <a:rPr lang="en-CA" sz="1200" kern="1200">
                <a:solidFill>
                  <a:schemeClr val="tx1"/>
                </a:solidFill>
                <a:effectLst/>
                <a:latin typeface="+mn-lt"/>
                <a:ea typeface="+mn-ea"/>
                <a:cs typeface="+mn-cs"/>
              </a:rPr>
              <a:t> </a:t>
            </a:r>
            <a:r>
              <a:rPr lang="en-CA" sz="1200" kern="1200" err="1">
                <a:solidFill>
                  <a:schemeClr val="tx1"/>
                </a:solidFill>
                <a:effectLst/>
                <a:latin typeface="+mn-lt"/>
                <a:ea typeface="+mn-ea"/>
                <a:cs typeface="+mn-cs"/>
              </a:rPr>
              <a:t>que</a:t>
            </a:r>
            <a:r>
              <a:rPr lang="en-CA" sz="1200" kern="1200">
                <a:solidFill>
                  <a:schemeClr val="tx1"/>
                </a:solidFill>
                <a:effectLst/>
                <a:latin typeface="+mn-lt"/>
                <a:ea typeface="+mn-ea"/>
                <a:cs typeface="+mn-cs"/>
              </a:rPr>
              <a:t> é C, 73%?</a:t>
            </a:r>
          </a:p>
          <a:p>
            <a:pPr marL="628650" lvl="1" indent="-171450">
              <a:buFont typeface="Arial" panose="020B0604020202020204" pitchFamily="34" charset="0"/>
              <a:buChar char="•"/>
            </a:pPr>
            <a:r>
              <a:rPr lang="es-ES" sz="1200" kern="1200">
                <a:solidFill>
                  <a:schemeClr val="tx1"/>
                </a:solidFill>
                <a:effectLst/>
                <a:latin typeface="+mn-lt"/>
                <a:ea typeface="+mn-ea"/>
                <a:cs typeface="+mn-cs"/>
              </a:rPr>
              <a:t>E </a:t>
            </a:r>
            <a:r>
              <a:rPr lang="es-ES" sz="1200" kern="1200" err="1">
                <a:solidFill>
                  <a:schemeClr val="tx1"/>
                </a:solidFill>
                <a:effectLst/>
                <a:latin typeface="+mn-lt"/>
                <a:ea typeface="+mn-ea"/>
                <a:cs typeface="+mn-cs"/>
              </a:rPr>
              <a:t>quantos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acham</a:t>
            </a:r>
            <a:r>
              <a:rPr lang="es-ES" sz="1200" kern="1200">
                <a:solidFill>
                  <a:schemeClr val="tx1"/>
                </a:solidFill>
                <a:effectLst/>
                <a:latin typeface="+mn-lt"/>
                <a:ea typeface="+mn-ea"/>
                <a:cs typeface="+mn-cs"/>
              </a:rPr>
              <a:t> que é D,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FAÇA: Clique para revelar a </a:t>
            </a:r>
            <a:r>
              <a:rPr lang="es-ES" sz="1200" kern="1200" err="1">
                <a:solidFill>
                  <a:schemeClr val="tx1"/>
                </a:solidFill>
                <a:effectLst/>
                <a:latin typeface="+mn-lt"/>
                <a:ea typeface="+mn-ea"/>
                <a:cs typeface="+mn-cs"/>
              </a:rPr>
              <a:t>resposta</a:t>
            </a:r>
            <a:r>
              <a:rPr lang="es-ES" sz="1200" kern="1200">
                <a:solidFill>
                  <a:schemeClr val="tx1"/>
                </a:solidFill>
                <a:effectLst/>
                <a:latin typeface="+mn-lt"/>
                <a:ea typeface="+mn-ea"/>
                <a:cs typeface="+mn-cs"/>
              </a:rPr>
              <a:t> no próximo </a:t>
            </a:r>
            <a:r>
              <a:rPr lang="es-ES" sz="1200" kern="1200" err="1">
                <a:solidFill>
                  <a:schemeClr val="tx1"/>
                </a:solidFill>
                <a:effectLst/>
                <a:latin typeface="+mn-lt"/>
                <a:ea typeface="+mn-ea"/>
                <a:cs typeface="+mn-cs"/>
              </a:rPr>
              <a:t>slide</a:t>
            </a:r>
            <a:r>
              <a:rPr lang="es-E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mesmo, no final da década de 1940, 87% dos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da </a:t>
            </a:r>
            <a:r>
              <a:rPr lang="es-ES" sz="1200" kern="1200" err="1">
                <a:solidFill>
                  <a:schemeClr val="tx1"/>
                </a:solidFill>
                <a:effectLst/>
                <a:latin typeface="+mn-lt"/>
                <a:ea typeface="+mn-ea"/>
                <a:cs typeface="+mn-cs"/>
              </a:rPr>
              <a:t>construção</a:t>
            </a:r>
            <a:r>
              <a:rPr lang="es-ES" sz="1200" kern="1200">
                <a:solidFill>
                  <a:schemeClr val="tx1"/>
                </a:solidFill>
                <a:effectLst/>
                <a:latin typeface="+mn-lt"/>
                <a:ea typeface="+mn-ea"/>
                <a:cs typeface="+mn-cs"/>
              </a:rPr>
              <a:t> civil nos Estados Unidos </a:t>
            </a:r>
            <a:r>
              <a:rPr lang="es-ES" sz="1200" kern="1200" err="1">
                <a:solidFill>
                  <a:schemeClr val="tx1"/>
                </a:solidFill>
                <a:effectLst/>
                <a:latin typeface="+mn-lt"/>
                <a:ea typeface="+mn-ea"/>
                <a:cs typeface="+mn-cs"/>
              </a:rPr>
              <a:t>pertenciam</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sindicato. </a:t>
            </a:r>
            <a:r>
              <a:rPr lang="es-ES" sz="1200" kern="1200" err="1">
                <a:solidFill>
                  <a:schemeClr val="tx1"/>
                </a:solidFill>
                <a:effectLst/>
                <a:latin typeface="+mn-lt"/>
                <a:ea typeface="+mn-ea"/>
                <a:cs typeface="+mn-cs"/>
              </a:rPr>
              <a:t>Vou</a:t>
            </a:r>
            <a:r>
              <a:rPr lang="es-ES" sz="1200" kern="1200">
                <a:solidFill>
                  <a:schemeClr val="tx1"/>
                </a:solidFill>
                <a:effectLst/>
                <a:latin typeface="+mn-lt"/>
                <a:ea typeface="+mn-ea"/>
                <a:cs typeface="+mn-cs"/>
              </a:rPr>
              <a:t> dar </a:t>
            </a:r>
            <a:r>
              <a:rPr lang="es-ES" sz="1200" kern="1200" err="1">
                <a:solidFill>
                  <a:schemeClr val="tx1"/>
                </a:solidFill>
                <a:effectLst/>
                <a:latin typeface="+mn-lt"/>
                <a:ea typeface="+mn-ea"/>
                <a:cs typeface="+mn-cs"/>
              </a:rPr>
              <a:t>um</a:t>
            </a:r>
            <a:r>
              <a:rPr lang="es-ES" sz="1200" kern="1200">
                <a:solidFill>
                  <a:schemeClr val="tx1"/>
                </a:solidFill>
                <a:effectLst/>
                <a:latin typeface="+mn-lt"/>
                <a:ea typeface="+mn-ea"/>
                <a:cs typeface="+mn-cs"/>
              </a:rPr>
              <a:t> spoiler: </a:t>
            </a:r>
            <a:r>
              <a:rPr lang="es-ES" sz="1200" kern="1200" err="1">
                <a:solidFill>
                  <a:schemeClr val="tx1"/>
                </a:solidFill>
                <a:effectLst/>
                <a:latin typeface="+mn-lt"/>
                <a:ea typeface="+mn-ea"/>
                <a:cs typeface="+mn-cs"/>
              </a:rPr>
              <a:t>esse</a:t>
            </a:r>
            <a:r>
              <a:rPr lang="es-ES" sz="1200" kern="1200">
                <a:solidFill>
                  <a:schemeClr val="tx1"/>
                </a:solidFill>
                <a:effectLst/>
                <a:latin typeface="+mn-lt"/>
                <a:ea typeface="+mn-ea"/>
                <a:cs typeface="+mn-cs"/>
              </a:rPr>
              <a:t> número é </a:t>
            </a:r>
            <a:r>
              <a:rPr lang="es-ES" sz="1200" kern="1200" err="1">
                <a:solidFill>
                  <a:schemeClr val="tx1"/>
                </a:solidFill>
                <a:effectLst/>
                <a:latin typeface="+mn-lt"/>
                <a:ea typeface="+mn-ea"/>
                <a:cs typeface="+mn-cs"/>
              </a:rPr>
              <a:t>maior</a:t>
            </a:r>
            <a:r>
              <a:rPr lang="es-ES" sz="1200" kern="1200">
                <a:solidFill>
                  <a:schemeClr val="tx1"/>
                </a:solidFill>
                <a:effectLst/>
                <a:latin typeface="+mn-lt"/>
                <a:ea typeface="+mn-ea"/>
                <a:cs typeface="+mn-cs"/>
              </a:rPr>
              <a:t> do que é </a:t>
            </a:r>
            <a:r>
              <a:rPr lang="es-ES" sz="1200" kern="1200" err="1">
                <a:solidFill>
                  <a:schemeClr val="tx1"/>
                </a:solidFill>
                <a:effectLst/>
                <a:latin typeface="+mn-lt"/>
                <a:ea typeface="+mn-ea"/>
                <a:cs typeface="+mn-cs"/>
              </a:rPr>
              <a:t>hoje</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"Por que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é importante? Como dito anteriormente, </a:t>
            </a:r>
            <a:r>
              <a:rPr lang="es-ES" sz="1200" kern="1200" err="1">
                <a:solidFill>
                  <a:schemeClr val="tx1"/>
                </a:solidFill>
                <a:effectLst/>
                <a:latin typeface="+mn-lt"/>
                <a:ea typeface="+mn-ea"/>
                <a:cs typeface="+mn-cs"/>
              </a:rPr>
              <a:t>quanto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maior</a:t>
            </a:r>
            <a:r>
              <a:rPr lang="es-ES" sz="1200" kern="1200">
                <a:solidFill>
                  <a:schemeClr val="tx1"/>
                </a:solidFill>
                <a:effectLst/>
                <a:latin typeface="+mn-lt"/>
                <a:ea typeface="+mn-ea"/>
                <a:cs typeface="+mn-cs"/>
              </a:rPr>
              <a:t> a </a:t>
            </a:r>
            <a:r>
              <a:rPr lang="es-ES" sz="1200" kern="1200" err="1">
                <a:solidFill>
                  <a:schemeClr val="tx1"/>
                </a:solidFill>
                <a:effectLst/>
                <a:latin typeface="+mn-lt"/>
                <a:ea typeface="+mn-ea"/>
                <a:cs typeface="+mn-cs"/>
              </a:rPr>
              <a:t>nossa</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participação</a:t>
            </a:r>
            <a:r>
              <a:rPr lang="es-ES" sz="1200" kern="1200">
                <a:solidFill>
                  <a:schemeClr val="tx1"/>
                </a:solidFill>
                <a:effectLst/>
                <a:latin typeface="+mn-lt"/>
                <a:ea typeface="+mn-ea"/>
                <a:cs typeface="+mn-cs"/>
              </a:rPr>
              <a:t> de mercado, </a:t>
            </a:r>
            <a:r>
              <a:rPr lang="es-ES" sz="1200" kern="1200" err="1">
                <a:solidFill>
                  <a:schemeClr val="tx1"/>
                </a:solidFill>
                <a:effectLst/>
                <a:latin typeface="+mn-lt"/>
                <a:ea typeface="+mn-ea"/>
                <a:cs typeface="+mn-cs"/>
              </a:rPr>
              <a:t>mais</a:t>
            </a:r>
            <a:r>
              <a:rPr lang="es-ES" sz="1200" kern="1200">
                <a:solidFill>
                  <a:schemeClr val="tx1"/>
                </a:solidFill>
                <a:effectLst/>
                <a:latin typeface="+mn-lt"/>
                <a:ea typeface="+mn-ea"/>
                <a:cs typeface="+mn-cs"/>
              </a:rPr>
              <a:t> poder </a:t>
            </a:r>
            <a:r>
              <a:rPr lang="es-ES" sz="1200" kern="1200" err="1">
                <a:solidFill>
                  <a:schemeClr val="tx1"/>
                </a:solidFill>
                <a:effectLst/>
                <a:latin typeface="+mn-lt"/>
                <a:ea typeface="+mn-ea"/>
                <a:cs typeface="+mn-cs"/>
              </a:rPr>
              <a:t>temos</a:t>
            </a:r>
            <a:r>
              <a:rPr lang="es-ES" sz="1200" kern="1200">
                <a:solidFill>
                  <a:schemeClr val="tx1"/>
                </a:solidFill>
                <a:effectLst/>
                <a:latin typeface="+mn-lt"/>
                <a:ea typeface="+mn-ea"/>
                <a:cs typeface="+mn-cs"/>
              </a:rPr>
              <a:t> para negociar contratos </a:t>
            </a:r>
            <a:r>
              <a:rPr lang="es-ES" sz="1200" kern="1200" err="1">
                <a:solidFill>
                  <a:schemeClr val="tx1"/>
                </a:solidFill>
                <a:effectLst/>
                <a:latin typeface="+mn-lt"/>
                <a:ea typeface="+mn-ea"/>
                <a:cs typeface="+mn-cs"/>
              </a:rPr>
              <a:t>melhores</a:t>
            </a:r>
            <a:r>
              <a:rPr lang="es-ES" sz="1200" kern="1200">
                <a:solidFill>
                  <a:schemeClr val="tx1"/>
                </a:solidFill>
                <a:effectLst/>
                <a:latin typeface="+mn-lt"/>
                <a:ea typeface="+mn-ea"/>
                <a:cs typeface="+mn-cs"/>
              </a:rPr>
              <a:t>. Quero que </a:t>
            </a:r>
            <a:r>
              <a:rPr lang="es-ES" sz="1200" kern="1200" err="1">
                <a:solidFill>
                  <a:schemeClr val="tx1"/>
                </a:solidFill>
                <a:effectLst/>
                <a:latin typeface="+mn-lt"/>
                <a:ea typeface="+mn-ea"/>
                <a:cs typeface="+mn-cs"/>
              </a:rPr>
              <a:t>mantenham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esse</a:t>
            </a:r>
            <a:r>
              <a:rPr lang="es-ES" sz="1200" kern="1200">
                <a:solidFill>
                  <a:schemeClr val="tx1"/>
                </a:solidFill>
                <a:effectLst/>
                <a:latin typeface="+mn-lt"/>
                <a:ea typeface="+mn-ea"/>
                <a:cs typeface="+mn-cs"/>
              </a:rPr>
              <a:t> número em mente </a:t>
            </a:r>
            <a:r>
              <a:rPr lang="es-ES" sz="1200" kern="1200" err="1">
                <a:solidFill>
                  <a:schemeClr val="tx1"/>
                </a:solidFill>
                <a:effectLst/>
                <a:latin typeface="+mn-lt"/>
                <a:ea typeface="+mn-ea"/>
                <a:cs typeface="+mn-cs"/>
              </a:rPr>
              <a:t>enquanto</a:t>
            </a:r>
            <a:r>
              <a:rPr lang="es-ES" sz="1200" kern="1200">
                <a:solidFill>
                  <a:schemeClr val="tx1"/>
                </a:solidFill>
                <a:effectLst/>
                <a:latin typeface="+mn-lt"/>
                <a:ea typeface="+mn-ea"/>
                <a:cs typeface="+mn-cs"/>
              </a:rPr>
              <a:t> vemos </a:t>
            </a:r>
            <a:r>
              <a:rPr lang="es-ES" sz="1200" kern="1200" err="1">
                <a:solidFill>
                  <a:schemeClr val="tx1"/>
                </a:solidFill>
                <a:effectLst/>
                <a:latin typeface="+mn-lt"/>
                <a:ea typeface="+mn-ea"/>
                <a:cs typeface="+mn-cs"/>
              </a:rPr>
              <a:t>algumas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histórias</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impactaram</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PERGUNTE: o que </a:t>
            </a:r>
            <a:r>
              <a:rPr lang="es-ES" sz="1200" kern="1200" err="1">
                <a:solidFill>
                  <a:schemeClr val="tx1"/>
                </a:solidFill>
                <a:effectLst/>
                <a:latin typeface="+mn-lt"/>
                <a:ea typeface="+mn-ea"/>
                <a:cs typeface="+mn-cs"/>
              </a:rPr>
              <a:t>vocês</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acham</a:t>
            </a:r>
            <a:r>
              <a:rPr lang="es-ES" sz="1200" kern="1200">
                <a:solidFill>
                  <a:schemeClr val="tx1"/>
                </a:solidFill>
                <a:effectLst/>
                <a:latin typeface="+mn-lt"/>
                <a:ea typeface="+mn-ea"/>
                <a:cs typeface="+mn-cs"/>
              </a:rPr>
              <a:t> que </a:t>
            </a:r>
            <a:r>
              <a:rPr lang="es-ES" sz="1200" kern="1200" err="1">
                <a:solidFill>
                  <a:schemeClr val="tx1"/>
                </a:solidFill>
                <a:effectLst/>
                <a:latin typeface="+mn-lt"/>
                <a:ea typeface="+mn-ea"/>
                <a:cs typeface="+mn-cs"/>
              </a:rPr>
              <a:t>isso</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significou</a:t>
            </a:r>
            <a:r>
              <a:rPr lang="es-ES" sz="1200" kern="1200">
                <a:solidFill>
                  <a:schemeClr val="tx1"/>
                </a:solidFill>
                <a:effectLst/>
                <a:latin typeface="+mn-lt"/>
                <a:ea typeface="+mn-ea"/>
                <a:cs typeface="+mn-cs"/>
              </a:rPr>
              <a:t> para o </a:t>
            </a:r>
            <a:r>
              <a:rPr lang="es-ES" sz="1200" kern="1200" err="1">
                <a:solidFill>
                  <a:schemeClr val="tx1"/>
                </a:solidFill>
                <a:effectLst/>
                <a:latin typeface="+mn-lt"/>
                <a:ea typeface="+mn-ea"/>
                <a:cs typeface="+mn-cs"/>
              </a:rPr>
              <a:t>nosso</a:t>
            </a:r>
            <a:r>
              <a:rPr lang="es-ES" sz="1200" kern="1200">
                <a:solidFill>
                  <a:schemeClr val="tx1"/>
                </a:solidFill>
                <a:effectLst/>
                <a:latin typeface="+mn-lt"/>
                <a:ea typeface="+mn-ea"/>
                <a:cs typeface="+mn-cs"/>
              </a:rPr>
              <a:t> poder e </a:t>
            </a:r>
            <a:r>
              <a:rPr lang="es-ES" sz="1200" kern="1200" err="1">
                <a:solidFill>
                  <a:schemeClr val="tx1"/>
                </a:solidFill>
                <a:effectLst/>
                <a:latin typeface="+mn-lt"/>
                <a:ea typeface="+mn-ea"/>
                <a:cs typeface="+mn-cs"/>
              </a:rPr>
              <a:t>influência</a:t>
            </a:r>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a:solidFill>
                  <a:schemeClr val="tx1"/>
                </a:solidFill>
                <a:effectLst/>
                <a:latin typeface="+mn-lt"/>
                <a:ea typeface="+mn-ea"/>
                <a:cs typeface="+mn-cs"/>
              </a:rPr>
              <a:t>OBSERVAÇÕES DO FACILITADOR: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FAÇA a </a:t>
            </a:r>
            <a:r>
              <a:rPr lang="es-ES" sz="1200" kern="1200" err="1">
                <a:solidFill>
                  <a:schemeClr val="tx1"/>
                </a:solidFill>
                <a:effectLst/>
                <a:latin typeface="+mn-lt"/>
                <a:ea typeface="+mn-ea"/>
                <a:cs typeface="+mn-cs"/>
              </a:rPr>
              <a:t>pergunta</a:t>
            </a:r>
            <a:r>
              <a:rPr lang="es-ES" sz="1200" kern="1200">
                <a:solidFill>
                  <a:schemeClr val="tx1"/>
                </a:solidFill>
                <a:effectLst/>
                <a:latin typeface="+mn-lt"/>
                <a:ea typeface="+mn-ea"/>
                <a:cs typeface="+mn-cs"/>
              </a:rPr>
              <a:t> 2: </a:t>
            </a:r>
            <a:r>
              <a:rPr lang="es-ES" sz="1200" kern="1200" err="1">
                <a:solidFill>
                  <a:schemeClr val="tx1"/>
                </a:solidFill>
                <a:effectLst/>
                <a:latin typeface="+mn-lt"/>
                <a:ea typeface="+mn-ea"/>
                <a:cs typeface="+mn-cs"/>
              </a:rPr>
              <a:t>qual</a:t>
            </a:r>
            <a:r>
              <a:rPr lang="es-ES" sz="1200" kern="1200">
                <a:solidFill>
                  <a:schemeClr val="tx1"/>
                </a:solidFill>
                <a:effectLst/>
                <a:latin typeface="+mn-lt"/>
                <a:ea typeface="+mn-ea"/>
                <a:cs typeface="+mn-cs"/>
              </a:rPr>
              <a:t> </a:t>
            </a:r>
            <a:r>
              <a:rPr lang="es-ES" sz="1200" kern="1200" err="1">
                <a:solidFill>
                  <a:schemeClr val="tx1"/>
                </a:solidFill>
                <a:effectLst/>
                <a:latin typeface="+mn-lt"/>
                <a:ea typeface="+mn-ea"/>
                <a:cs typeface="+mn-cs"/>
              </a:rPr>
              <a:t>porcentagem</a:t>
            </a:r>
            <a:r>
              <a:rPr lang="es-ES" sz="1200" kern="1200">
                <a:solidFill>
                  <a:schemeClr val="tx1"/>
                </a:solidFill>
                <a:effectLst/>
                <a:latin typeface="+mn-lt"/>
                <a:ea typeface="+mn-ea"/>
                <a:cs typeface="+mn-cs"/>
              </a:rPr>
              <a:t> de </a:t>
            </a:r>
            <a:r>
              <a:rPr lang="es-ES" sz="1200" kern="1200" err="1">
                <a:solidFill>
                  <a:schemeClr val="tx1"/>
                </a:solidFill>
                <a:effectLst/>
                <a:latin typeface="+mn-lt"/>
                <a:ea typeface="+mn-ea"/>
                <a:cs typeface="+mn-cs"/>
              </a:rPr>
              <a:t>trabalhadores</a:t>
            </a:r>
            <a:r>
              <a:rPr lang="es-ES" sz="1200" kern="1200">
                <a:solidFill>
                  <a:schemeClr val="tx1"/>
                </a:solidFill>
                <a:effectLst/>
                <a:latin typeface="+mn-lt"/>
                <a:ea typeface="+mn-ea"/>
                <a:cs typeface="+mn-cs"/>
              </a:rPr>
              <a:t> da </a:t>
            </a:r>
            <a:r>
              <a:rPr lang="es-ES" sz="1200" kern="1200" err="1">
                <a:solidFill>
                  <a:schemeClr val="tx1"/>
                </a:solidFill>
                <a:effectLst/>
                <a:latin typeface="+mn-lt"/>
                <a:ea typeface="+mn-ea"/>
                <a:cs typeface="+mn-cs"/>
              </a:rPr>
              <a:t>construção</a:t>
            </a:r>
            <a:r>
              <a:rPr lang="es-ES" sz="1200" kern="1200">
                <a:solidFill>
                  <a:schemeClr val="tx1"/>
                </a:solidFill>
                <a:effectLst/>
                <a:latin typeface="+mn-lt"/>
                <a:ea typeface="+mn-ea"/>
                <a:cs typeface="+mn-cs"/>
              </a:rPr>
              <a:t> civil </a:t>
            </a:r>
            <a:r>
              <a:rPr lang="es-ES" sz="1200" kern="1200" err="1">
                <a:solidFill>
                  <a:schemeClr val="tx1"/>
                </a:solidFill>
                <a:effectLst/>
                <a:latin typeface="+mn-lt"/>
                <a:ea typeface="+mn-ea"/>
                <a:cs typeface="+mn-cs"/>
              </a:rPr>
              <a:t>pertencia</a:t>
            </a:r>
            <a:r>
              <a:rPr lang="es-ES" sz="1200" kern="1200">
                <a:solidFill>
                  <a:schemeClr val="tx1"/>
                </a:solidFill>
                <a:effectLst/>
                <a:latin typeface="+mn-lt"/>
                <a:ea typeface="+mn-ea"/>
                <a:cs typeface="+mn-cs"/>
              </a:rPr>
              <a:t> a sindicatos nos Estados Unidos em 2024?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PEÇA </a:t>
            </a:r>
            <a:r>
              <a:rPr lang="es-ES" sz="1200" kern="1200" err="1">
                <a:solidFill>
                  <a:schemeClr val="tx1"/>
                </a:solidFill>
                <a:effectLst/>
                <a:latin typeface="+mn-lt"/>
                <a:ea typeface="+mn-ea"/>
                <a:cs typeface="+mn-cs"/>
              </a:rPr>
              <a:t>aos</a:t>
            </a:r>
            <a:r>
              <a:rPr lang="es-ES" sz="1200" kern="1200">
                <a:solidFill>
                  <a:schemeClr val="tx1"/>
                </a:solidFill>
                <a:effectLst/>
                <a:latin typeface="+mn-lt"/>
                <a:ea typeface="+mn-ea"/>
                <a:cs typeface="+mn-cs"/>
              </a:rPr>
              <a:t> participantes que </a:t>
            </a:r>
            <a:r>
              <a:rPr lang="es-ES" sz="1200" kern="1200" err="1">
                <a:solidFill>
                  <a:schemeClr val="tx1"/>
                </a:solidFill>
                <a:effectLst/>
                <a:latin typeface="+mn-lt"/>
                <a:ea typeface="+mn-ea"/>
                <a:cs typeface="+mn-cs"/>
              </a:rPr>
              <a:t>levantem</a:t>
            </a:r>
            <a:r>
              <a:rPr lang="es-ES" sz="1200" kern="1200">
                <a:solidFill>
                  <a:schemeClr val="tx1"/>
                </a:solidFill>
                <a:effectLst/>
                <a:latin typeface="+mn-lt"/>
                <a:ea typeface="+mn-ea"/>
                <a:cs typeface="+mn-cs"/>
              </a:rPr>
              <a:t> as </a:t>
            </a:r>
            <a:r>
              <a:rPr lang="es-ES" sz="1200" kern="1200" err="1">
                <a:solidFill>
                  <a:schemeClr val="tx1"/>
                </a:solidFill>
                <a:effectLst/>
                <a:latin typeface="+mn-lt"/>
                <a:ea typeface="+mn-ea"/>
                <a:cs typeface="+mn-cs"/>
              </a:rPr>
              <a:t>mãos</a:t>
            </a:r>
            <a:r>
              <a:rPr lang="es-ES" sz="1200" kern="1200">
                <a:solidFill>
                  <a:schemeClr val="tx1"/>
                </a:solidFill>
                <a:effectLst/>
                <a:latin typeface="+mn-lt"/>
                <a:ea typeface="+mn-ea"/>
                <a:cs typeface="+mn-cs"/>
              </a:rPr>
              <a:t> se </a:t>
            </a:r>
            <a:r>
              <a:rPr lang="es-ES" sz="1200" kern="1200" err="1">
                <a:solidFill>
                  <a:schemeClr val="tx1"/>
                </a:solidFill>
                <a:effectLst/>
                <a:latin typeface="+mn-lt"/>
                <a:ea typeface="+mn-ea"/>
                <a:cs typeface="+mn-cs"/>
              </a:rPr>
              <a:t>acharem</a:t>
            </a:r>
            <a:r>
              <a:rPr lang="es-ES" sz="1200" kern="1200">
                <a:solidFill>
                  <a:schemeClr val="tx1"/>
                </a:solidFill>
                <a:effectLst/>
                <a:latin typeface="+mn-lt"/>
                <a:ea typeface="+mn-ea"/>
                <a:cs typeface="+mn-cs"/>
              </a:rPr>
              <a:t> que a </a:t>
            </a:r>
            <a:r>
              <a:rPr lang="es-ES" sz="1200" kern="1200" err="1">
                <a:solidFill>
                  <a:schemeClr val="tx1"/>
                </a:solidFill>
                <a:effectLst/>
                <a:latin typeface="+mn-lt"/>
                <a:ea typeface="+mn-ea"/>
                <a:cs typeface="+mn-cs"/>
              </a:rPr>
              <a:t>resposta</a:t>
            </a:r>
            <a:r>
              <a:rPr lang="es-ES" sz="1200" kern="1200">
                <a:solidFill>
                  <a:schemeClr val="tx1"/>
                </a:solidFill>
                <a:effectLst/>
                <a:latin typeface="+mn-lt"/>
                <a:ea typeface="+mn-ea"/>
                <a:cs typeface="+mn-cs"/>
              </a:rPr>
              <a:t> é A. PEÇA que </a:t>
            </a:r>
            <a:r>
              <a:rPr lang="es-ES" sz="1200" kern="1200" err="1">
                <a:solidFill>
                  <a:schemeClr val="tx1"/>
                </a:solidFill>
                <a:effectLst/>
                <a:latin typeface="+mn-lt"/>
                <a:ea typeface="+mn-ea"/>
                <a:cs typeface="+mn-cs"/>
              </a:rPr>
              <a:t>levantem</a:t>
            </a:r>
            <a:r>
              <a:rPr lang="es-ES" sz="1200" kern="1200">
                <a:solidFill>
                  <a:schemeClr val="tx1"/>
                </a:solidFill>
                <a:effectLst/>
                <a:latin typeface="+mn-lt"/>
                <a:ea typeface="+mn-ea"/>
                <a:cs typeface="+mn-cs"/>
              </a:rPr>
              <a:t> as </a:t>
            </a:r>
            <a:r>
              <a:rPr lang="es-ES" sz="1200" kern="1200" err="1">
                <a:solidFill>
                  <a:schemeClr val="tx1"/>
                </a:solidFill>
                <a:effectLst/>
                <a:latin typeface="+mn-lt"/>
                <a:ea typeface="+mn-ea"/>
                <a:cs typeface="+mn-cs"/>
              </a:rPr>
              <a:t>mãos</a:t>
            </a:r>
            <a:r>
              <a:rPr lang="es-ES" sz="1200" kern="1200">
                <a:solidFill>
                  <a:schemeClr val="tx1"/>
                </a:solidFill>
                <a:effectLst/>
                <a:latin typeface="+mn-lt"/>
                <a:ea typeface="+mn-ea"/>
                <a:cs typeface="+mn-cs"/>
              </a:rPr>
              <a:t> se </a:t>
            </a:r>
            <a:r>
              <a:rPr lang="es-ES" sz="1200" kern="1200" err="1">
                <a:solidFill>
                  <a:schemeClr val="tx1"/>
                </a:solidFill>
                <a:effectLst/>
                <a:latin typeface="+mn-lt"/>
                <a:ea typeface="+mn-ea"/>
                <a:cs typeface="+mn-cs"/>
              </a:rPr>
              <a:t>acharem</a:t>
            </a:r>
            <a:r>
              <a:rPr lang="es-ES" sz="1200" kern="1200">
                <a:solidFill>
                  <a:schemeClr val="tx1"/>
                </a:solidFill>
                <a:effectLst/>
                <a:latin typeface="+mn-lt"/>
                <a:ea typeface="+mn-ea"/>
                <a:cs typeface="+mn-cs"/>
              </a:rPr>
              <a:t> que é B, C e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5326743" y="6266965"/>
            <a:ext cx="322335" cy="545973"/>
          </a:xfrm>
          <a:prstGeom prst="rect">
            <a:avLst/>
          </a:prstGeom>
          <a:noFill/>
          <a:ln>
            <a:noFill/>
          </a:ln>
        </p:spPr>
      </p:pic>
      <p:sp>
        <p:nvSpPr>
          <p:cNvPr id="4" name="Footer Placeholder 1">
            <a:extLst>
              <a:ext uri="{FF2B5EF4-FFF2-40B4-BE49-F238E27FC236}">
                <a16:creationId xmlns:a16="http://schemas.microsoft.com/office/drawing/2014/main" id="{82D6C1B0-5EC5-C626-73D0-2D169798B5FD}"/>
              </a:ext>
            </a:extLst>
          </p:cNvPr>
          <p:cNvSpPr txBox="1">
            <a:spLocks/>
          </p:cNvSpPr>
          <p:nvPr userDrawn="1"/>
        </p:nvSpPr>
        <p:spPr>
          <a:xfrm>
            <a:off x="588032" y="6502400"/>
            <a:ext cx="4738711" cy="296024"/>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mn-lt"/>
                <a:ea typeface="Open Sans" panose="020B0606030504020204" pitchFamily="34" charset="0"/>
                <a:cs typeface="Open Sans" panose="020B0606030504020204" pitchFamily="34" charset="0"/>
              </a:rPr>
              <a:t>COR 1056 Construindo o Poder Sindical  - Aprendizes</a:t>
            </a:r>
          </a:p>
        </p:txBody>
      </p:sp>
      <p:pic>
        <p:nvPicPr>
          <p:cNvPr id="5" name="Picture 4" descr="A yellow circle with a number on it&#10;&#10;AI-generated content may be incorrect.">
            <a:extLst>
              <a:ext uri="{FF2B5EF4-FFF2-40B4-BE49-F238E27FC236}">
                <a16:creationId xmlns:a16="http://schemas.microsoft.com/office/drawing/2014/main" id="{4E0A4463-75F9-EEED-559A-8F0D0929794A}"/>
              </a:ext>
            </a:extLst>
          </p:cNvPr>
          <p:cNvPicPr>
            <a:picLocks noChangeAspect="1"/>
          </p:cNvPicPr>
          <p:nvPr userDrawn="1"/>
        </p:nvPicPr>
        <p:blipFill>
          <a:blip r:embed="rId3">
            <a:clrChange>
              <a:clrFrom>
                <a:srgbClr val="231F20"/>
              </a:clrFrom>
              <a:clrTo>
                <a:srgbClr val="231F20">
                  <a:alpha val="0"/>
                </a:srgbClr>
              </a:clrTo>
            </a:clrChange>
          </a:blip>
          <a:stretch>
            <a:fillRect/>
          </a:stretch>
        </p:blipFill>
        <p:spPr>
          <a:xfrm>
            <a:off x="9576606" y="6439639"/>
            <a:ext cx="541967" cy="418361"/>
          </a:xfrm>
          <a:prstGeom prst="rect">
            <a:avLst/>
          </a:prstGeom>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Picture 3" descr="A yellow circle with a number on it&#10;&#10;AI-generated content may be incorrect.">
            <a:extLst>
              <a:ext uri="{FF2B5EF4-FFF2-40B4-BE49-F238E27FC236}">
                <a16:creationId xmlns:a16="http://schemas.microsoft.com/office/drawing/2014/main" id="{E322C0DB-AF5E-C449-A888-A2D6BE6E0CBB}"/>
              </a:ext>
            </a:extLst>
          </p:cNvPr>
          <p:cNvPicPr>
            <a:picLocks noChangeAspect="1"/>
          </p:cNvPicPr>
          <p:nvPr userDrawn="1"/>
        </p:nvPicPr>
        <p:blipFill>
          <a:blip r:embed="rId2">
            <a:clrChange>
              <a:clrFrom>
                <a:srgbClr val="231F20"/>
              </a:clrFrom>
              <a:clrTo>
                <a:srgbClr val="231F20">
                  <a:alpha val="0"/>
                </a:srgbClr>
              </a:clrTo>
            </a:clrChange>
          </a:blip>
          <a:stretch>
            <a:fillRect/>
          </a:stretch>
        </p:blipFill>
        <p:spPr>
          <a:xfrm>
            <a:off x="9576606" y="6439639"/>
            <a:ext cx="541967" cy="418361"/>
          </a:xfrm>
          <a:prstGeom prst="rect">
            <a:avLst/>
          </a:prstGeom>
        </p:spPr>
      </p:pic>
      <p:pic>
        <p:nvPicPr>
          <p:cNvPr id="3" name="Google Shape;63;p1">
            <a:extLst>
              <a:ext uri="{FF2B5EF4-FFF2-40B4-BE49-F238E27FC236}">
                <a16:creationId xmlns:a16="http://schemas.microsoft.com/office/drawing/2014/main" id="{1C5156C1-501B-DCA3-08C7-F019AA3619B6}"/>
              </a:ext>
            </a:extLst>
          </p:cNvPr>
          <p:cNvPicPr preferRelativeResize="0"/>
          <p:nvPr userDrawn="1"/>
        </p:nvPicPr>
        <p:blipFill>
          <a:blip r:embed="rId3">
            <a:alphaModFix/>
          </a:blip>
          <a:stretch>
            <a:fillRect/>
          </a:stretch>
        </p:blipFill>
        <p:spPr>
          <a:xfrm>
            <a:off x="5326743" y="6266965"/>
            <a:ext cx="322335" cy="545973"/>
          </a:xfrm>
          <a:prstGeom prst="rect">
            <a:avLst/>
          </a:prstGeom>
          <a:noFill/>
          <a:ln>
            <a:noFill/>
          </a:ln>
        </p:spPr>
      </p:pic>
      <p:sp>
        <p:nvSpPr>
          <p:cNvPr id="6" name="Footer Placeholder 1">
            <a:extLst>
              <a:ext uri="{FF2B5EF4-FFF2-40B4-BE49-F238E27FC236}">
                <a16:creationId xmlns:a16="http://schemas.microsoft.com/office/drawing/2014/main" id="{DFC5615B-B60E-E932-5BB2-1370475765EF}"/>
              </a:ext>
            </a:extLst>
          </p:cNvPr>
          <p:cNvSpPr txBox="1">
            <a:spLocks/>
          </p:cNvSpPr>
          <p:nvPr userDrawn="1"/>
        </p:nvSpPr>
        <p:spPr>
          <a:xfrm>
            <a:off x="588032" y="6502400"/>
            <a:ext cx="4738711" cy="296024"/>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mn-lt"/>
                <a:ea typeface="Open Sans" panose="020B0606030504020204" pitchFamily="34" charset="0"/>
                <a:cs typeface="Open Sans" panose="020B0606030504020204" pitchFamily="34" charset="0"/>
              </a:rPr>
              <a:t>COR 1056 Construindo o Poder Sindical  - Aprendizes</a:t>
            </a:r>
          </a:p>
        </p:txBody>
      </p:sp>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62357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Picture 7" descr="A yellow circle with a number on it&#10;&#10;AI-generated content may be incorrect.">
            <a:extLst>
              <a:ext uri="{FF2B5EF4-FFF2-40B4-BE49-F238E27FC236}">
                <a16:creationId xmlns:a16="http://schemas.microsoft.com/office/drawing/2014/main" id="{390186EC-6F18-0955-5384-B8A9C3119898}"/>
              </a:ext>
            </a:extLst>
          </p:cNvPr>
          <p:cNvPicPr>
            <a:picLocks noChangeAspect="1"/>
          </p:cNvPicPr>
          <p:nvPr userDrawn="1"/>
        </p:nvPicPr>
        <p:blipFill>
          <a:blip r:embed="rId2">
            <a:clrChange>
              <a:clrFrom>
                <a:srgbClr val="231F20"/>
              </a:clrFrom>
              <a:clrTo>
                <a:srgbClr val="231F20">
                  <a:alpha val="0"/>
                </a:srgbClr>
              </a:clrTo>
            </a:clrChange>
          </a:blip>
          <a:stretch>
            <a:fillRect/>
          </a:stretch>
        </p:blipFill>
        <p:spPr>
          <a:xfrm>
            <a:off x="9576606" y="6439639"/>
            <a:ext cx="541967" cy="418361"/>
          </a:xfrm>
          <a:prstGeom prst="rect">
            <a:avLst/>
          </a:prstGeom>
        </p:spPr>
      </p:pic>
      <p:pic>
        <p:nvPicPr>
          <p:cNvPr id="2" name="Google Shape;63;p1">
            <a:extLst>
              <a:ext uri="{FF2B5EF4-FFF2-40B4-BE49-F238E27FC236}">
                <a16:creationId xmlns:a16="http://schemas.microsoft.com/office/drawing/2014/main" id="{C3FA3765-36BC-BAAD-5180-91C9366813FF}"/>
              </a:ext>
            </a:extLst>
          </p:cNvPr>
          <p:cNvPicPr preferRelativeResize="0"/>
          <p:nvPr userDrawn="1"/>
        </p:nvPicPr>
        <p:blipFill>
          <a:blip r:embed="rId3">
            <a:alphaModFix/>
          </a:blip>
          <a:stretch>
            <a:fillRect/>
          </a:stretch>
        </p:blipFill>
        <p:spPr>
          <a:xfrm>
            <a:off x="5326743" y="6266965"/>
            <a:ext cx="322335" cy="545973"/>
          </a:xfrm>
          <a:prstGeom prst="rect">
            <a:avLst/>
          </a:prstGeom>
          <a:noFill/>
          <a:ln>
            <a:noFill/>
          </a:ln>
        </p:spPr>
      </p:pic>
      <p:sp>
        <p:nvSpPr>
          <p:cNvPr id="5" name="Footer Placeholder 1">
            <a:extLst>
              <a:ext uri="{FF2B5EF4-FFF2-40B4-BE49-F238E27FC236}">
                <a16:creationId xmlns:a16="http://schemas.microsoft.com/office/drawing/2014/main" id="{591BF736-2FA3-6576-DE51-98F2E4E187E9}"/>
              </a:ext>
            </a:extLst>
          </p:cNvPr>
          <p:cNvSpPr txBox="1">
            <a:spLocks/>
          </p:cNvSpPr>
          <p:nvPr userDrawn="1"/>
        </p:nvSpPr>
        <p:spPr>
          <a:xfrm>
            <a:off x="588032" y="6502400"/>
            <a:ext cx="4738711" cy="296024"/>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mn-lt"/>
                <a:ea typeface="Open Sans" panose="020B0606030504020204" pitchFamily="34" charset="0"/>
                <a:cs typeface="Open Sans" panose="020B0606030504020204" pitchFamily="34" charset="0"/>
              </a:rPr>
              <a:t>COR 1056 Construindo o Poder Sindical  - Aprendizes</a:t>
            </a:r>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1" y="203200"/>
            <a:ext cx="11460843"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4" name="Picture 3" descr="A yellow circle with a number on it&#10;&#10;AI-generated content may be incorrect.">
            <a:extLst>
              <a:ext uri="{FF2B5EF4-FFF2-40B4-BE49-F238E27FC236}">
                <a16:creationId xmlns:a16="http://schemas.microsoft.com/office/drawing/2014/main" id="{A9D82DB8-7784-4864-1C0E-D90B6ED48BAF}"/>
              </a:ext>
            </a:extLst>
          </p:cNvPr>
          <p:cNvPicPr>
            <a:picLocks noChangeAspect="1"/>
          </p:cNvPicPr>
          <p:nvPr userDrawn="1"/>
        </p:nvPicPr>
        <p:blipFill>
          <a:blip r:embed="rId2">
            <a:clrChange>
              <a:clrFrom>
                <a:srgbClr val="231F20"/>
              </a:clrFrom>
              <a:clrTo>
                <a:srgbClr val="231F20">
                  <a:alpha val="0"/>
                </a:srgbClr>
              </a:clrTo>
            </a:clrChange>
          </a:blip>
          <a:stretch>
            <a:fillRect/>
          </a:stretch>
        </p:blipFill>
        <p:spPr>
          <a:xfrm>
            <a:off x="9576606" y="6439639"/>
            <a:ext cx="541967" cy="418361"/>
          </a:xfrm>
          <a:prstGeom prst="rect">
            <a:avLst/>
          </a:prstGeom>
        </p:spPr>
      </p:pic>
      <p:pic>
        <p:nvPicPr>
          <p:cNvPr id="7" name="Google Shape;63;p1">
            <a:extLst>
              <a:ext uri="{FF2B5EF4-FFF2-40B4-BE49-F238E27FC236}">
                <a16:creationId xmlns:a16="http://schemas.microsoft.com/office/drawing/2014/main" id="{F528B5EB-EBB0-184C-0564-BF67FA2F9B83}"/>
              </a:ext>
            </a:extLst>
          </p:cNvPr>
          <p:cNvPicPr preferRelativeResize="0"/>
          <p:nvPr userDrawn="1"/>
        </p:nvPicPr>
        <p:blipFill>
          <a:blip r:embed="rId3">
            <a:alphaModFix/>
          </a:blip>
          <a:stretch>
            <a:fillRect/>
          </a:stretch>
        </p:blipFill>
        <p:spPr>
          <a:xfrm>
            <a:off x="5326743" y="6266965"/>
            <a:ext cx="322335" cy="545973"/>
          </a:xfrm>
          <a:prstGeom prst="rect">
            <a:avLst/>
          </a:prstGeom>
          <a:noFill/>
          <a:ln>
            <a:noFill/>
          </a:ln>
        </p:spPr>
      </p:pic>
      <p:sp>
        <p:nvSpPr>
          <p:cNvPr id="8" name="Footer Placeholder 1">
            <a:extLst>
              <a:ext uri="{FF2B5EF4-FFF2-40B4-BE49-F238E27FC236}">
                <a16:creationId xmlns:a16="http://schemas.microsoft.com/office/drawing/2014/main" id="{24E7EA85-0A39-CA8E-4510-60C1F21E8A79}"/>
              </a:ext>
            </a:extLst>
          </p:cNvPr>
          <p:cNvSpPr txBox="1">
            <a:spLocks/>
          </p:cNvSpPr>
          <p:nvPr userDrawn="1"/>
        </p:nvSpPr>
        <p:spPr>
          <a:xfrm>
            <a:off x="588032" y="6502400"/>
            <a:ext cx="4738711" cy="296024"/>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mn-lt"/>
                <a:ea typeface="Open Sans" panose="020B0606030504020204" pitchFamily="34" charset="0"/>
                <a:cs typeface="Open Sans" panose="020B0606030504020204" pitchFamily="34" charset="0"/>
              </a:rPr>
              <a:t>COR 1056 Construindo o Poder Sindical  - Aprendizes</a:t>
            </a:r>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descr="A yellow circle with a number on it&#10;&#10;AI-generated content may be incorrect.">
            <a:extLst>
              <a:ext uri="{FF2B5EF4-FFF2-40B4-BE49-F238E27FC236}">
                <a16:creationId xmlns:a16="http://schemas.microsoft.com/office/drawing/2014/main" id="{82FA3BFF-A6B2-DCD9-241D-BBBA01E171C4}"/>
              </a:ext>
            </a:extLst>
          </p:cNvPr>
          <p:cNvPicPr>
            <a:picLocks noChangeAspect="1"/>
          </p:cNvPicPr>
          <p:nvPr userDrawn="1"/>
        </p:nvPicPr>
        <p:blipFill>
          <a:blip r:embed="rId4">
            <a:clrChange>
              <a:clrFrom>
                <a:srgbClr val="231F20"/>
              </a:clrFrom>
              <a:clrTo>
                <a:srgbClr val="231F20">
                  <a:alpha val="0"/>
                </a:srgbClr>
              </a:clrTo>
            </a:clrChange>
          </a:blip>
          <a:stretch>
            <a:fillRect/>
          </a:stretch>
        </p:blipFill>
        <p:spPr>
          <a:xfrm>
            <a:off x="9576606" y="6439639"/>
            <a:ext cx="541967" cy="418361"/>
          </a:xfrm>
          <a:prstGeom prst="rect">
            <a:avLst/>
          </a:prstGeom>
        </p:spPr>
      </p:pic>
      <p:pic>
        <p:nvPicPr>
          <p:cNvPr id="4" name="Google Shape;63;p1">
            <a:extLst>
              <a:ext uri="{FF2B5EF4-FFF2-40B4-BE49-F238E27FC236}">
                <a16:creationId xmlns:a16="http://schemas.microsoft.com/office/drawing/2014/main" id="{B1E44A7A-2AD0-D9A5-C478-FE7472A5FF82}"/>
              </a:ext>
            </a:extLst>
          </p:cNvPr>
          <p:cNvPicPr preferRelativeResize="0"/>
          <p:nvPr userDrawn="1"/>
        </p:nvPicPr>
        <p:blipFill>
          <a:blip r:embed="rId5">
            <a:alphaModFix/>
          </a:blip>
          <a:stretch>
            <a:fillRect/>
          </a:stretch>
        </p:blipFill>
        <p:spPr>
          <a:xfrm>
            <a:off x="5326743" y="6266965"/>
            <a:ext cx="322335" cy="545973"/>
          </a:xfrm>
          <a:prstGeom prst="rect">
            <a:avLst/>
          </a:prstGeom>
          <a:noFill/>
          <a:ln>
            <a:noFill/>
          </a:ln>
        </p:spPr>
      </p:pic>
      <p:sp>
        <p:nvSpPr>
          <p:cNvPr id="23" name="Footer Placeholder 1">
            <a:extLst>
              <a:ext uri="{FF2B5EF4-FFF2-40B4-BE49-F238E27FC236}">
                <a16:creationId xmlns:a16="http://schemas.microsoft.com/office/drawing/2014/main" id="{B40451F2-1250-2440-6AF4-02462D744681}"/>
              </a:ext>
            </a:extLst>
          </p:cNvPr>
          <p:cNvSpPr txBox="1">
            <a:spLocks/>
          </p:cNvSpPr>
          <p:nvPr userDrawn="1"/>
        </p:nvSpPr>
        <p:spPr>
          <a:xfrm>
            <a:off x="588032" y="6502400"/>
            <a:ext cx="4738711" cy="296024"/>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mn-lt"/>
                <a:ea typeface="Open Sans" panose="020B0606030504020204" pitchFamily="34" charset="0"/>
                <a:cs typeface="Open Sans" panose="020B0606030504020204" pitchFamily="34" charset="0"/>
              </a:rPr>
              <a:t>COR 1056 Construindo o Poder Sindical  - Aprendizes</a:t>
            </a:r>
          </a:p>
        </p:txBody>
      </p:sp>
      <p:sp>
        <p:nvSpPr>
          <p:cNvPr id="24" name="Footer Placeholder 5">
            <a:extLst>
              <a:ext uri="{FF2B5EF4-FFF2-40B4-BE49-F238E27FC236}">
                <a16:creationId xmlns:a16="http://schemas.microsoft.com/office/drawing/2014/main" id="{8B551A72-1223-6842-9F75-0BA17B43781F}"/>
              </a:ext>
            </a:extLst>
          </p:cNvPr>
          <p:cNvSpPr txBox="1">
            <a:spLocks/>
          </p:cNvSpPr>
          <p:nvPr userDrawn="1"/>
        </p:nvSpPr>
        <p:spPr>
          <a:xfrm>
            <a:off x="4724401" y="646685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Um Sindicato. </a:t>
            </a:r>
            <a:r>
              <a:rPr lang="en-US" dirty="0">
                <a:solidFill>
                  <a:srgbClr val="E7B909"/>
                </a:solidFill>
              </a:rPr>
              <a:t>Uma Família</a:t>
            </a:r>
            <a:r>
              <a:rPr lang="en-US" dirty="0">
                <a:solidFill>
                  <a:srgbClr val="FFD03B"/>
                </a:solidFill>
              </a:rPr>
              <a:t>.</a:t>
            </a:r>
            <a:r>
              <a:rPr lang="en-US" dirty="0"/>
              <a:t> Uma Luta!</a:t>
            </a:r>
          </a:p>
        </p:txBody>
      </p:sp>
    </p:spTree>
    <p:extLst>
      <p:ext uri="{BB962C8B-B14F-4D97-AF65-F5344CB8AC3E}">
        <p14:creationId xmlns:p14="http://schemas.microsoft.com/office/powerpoint/2010/main" val="1194254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724401" y="646685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Um Sindicato. </a:t>
            </a:r>
            <a:r>
              <a:rPr lang="en-US" dirty="0">
                <a:solidFill>
                  <a:srgbClr val="E7B909"/>
                </a:solidFill>
              </a:rPr>
              <a:t>Uma Família</a:t>
            </a:r>
            <a:r>
              <a:rPr lang="en-US" dirty="0">
                <a:solidFill>
                  <a:srgbClr val="FFD03B"/>
                </a:solidFill>
              </a:rPr>
              <a:t>.</a:t>
            </a:r>
            <a:r>
              <a:rPr lang="en-US" dirty="0"/>
              <a:t> Uma Luta!</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31.xml"/><Relationship Id="rId7"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8.jpeg"/><Relationship Id="rId11" Type="http://schemas.openxmlformats.org/officeDocument/2006/relationships/image" Target="../media/image52.pn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57.png"/><Relationship Id="rId4" Type="http://schemas.openxmlformats.org/officeDocument/2006/relationships/hyperlink" Target="https://www.youtube.com/embed/fsyFzognFm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2.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6.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48425"/>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159222"/>
            <a:ext cx="12192000" cy="1815362"/>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0316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0213" y="3672273"/>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6500" y="5354151"/>
            <a:ext cx="9444986" cy="1261884"/>
          </a:xfrm>
          <a:prstGeom prst="rect">
            <a:avLst/>
          </a:prstGeom>
          <a:noFill/>
        </p:spPr>
        <p:txBody>
          <a:bodyPr wrap="square" rtlCol="0">
            <a:spAutoFit/>
          </a:bodyPr>
          <a:lstStyle/>
          <a:p>
            <a:r>
              <a:rPr lang="pt-B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Construindo o Poder Sindical – Aprendizes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Um Sindicato    </a:t>
            </a: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Uma </a:t>
            </a:r>
            <a:r>
              <a:rPr lang="es-E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Família</a:t>
            </a: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Uma Luta!</a:t>
            </a:r>
          </a:p>
          <a:p>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Instrução e Participação</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3509866"/>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923718" y="59411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6164422" y="59411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39" y="5227874"/>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125015"/>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descr="A yellow circle with a number on it&#10;&#10;AI-generated content may be incorrect.">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231F20"/>
              </a:clrFrom>
              <a:clrTo>
                <a:srgbClr val="231F20">
                  <a:alpha val="0"/>
                </a:srgbClr>
              </a:clrTo>
            </a:clrChange>
          </a:blip>
          <a:stretch>
            <a:fillRect/>
          </a:stretch>
        </p:blipFill>
        <p:spPr>
          <a:xfrm>
            <a:off x="10427201" y="5618880"/>
            <a:ext cx="1468569"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ABCFB273-0E90-4489-ADB6-3469CFADFB6E}"/>
              </a:ext>
            </a:extLst>
          </p:cNvPr>
          <p:cNvSpPr/>
          <p:nvPr/>
        </p:nvSpPr>
        <p:spPr>
          <a:xfrm>
            <a:off x="3606290" y="3376675"/>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436459"/>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747812" y="1471164"/>
            <a:ext cx="2332610" cy="461665"/>
          </a:xfrm>
          <a:prstGeom prst="rect">
            <a:avLst/>
          </a:prstGeom>
          <a:noFill/>
        </p:spPr>
        <p:txBody>
          <a:bodyPr wrap="square" rtlCol="0">
            <a:spAutoFit/>
          </a:bodyPr>
          <a:lstStyle/>
          <a:p>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2ª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Pergunta</a:t>
            </a:r>
            <a:endPar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57465" y="2789111"/>
            <a:ext cx="1527982" cy="523220"/>
          </a:xfrm>
          <a:prstGeom prst="rect">
            <a:avLst/>
          </a:prstGeom>
          <a:noFill/>
        </p:spPr>
        <p:txBody>
          <a:bodyPr wrap="none" rtlCol="0">
            <a:spAutoFit/>
          </a:bodyPr>
          <a:lstStyle/>
          <a:p>
            <a:r>
              <a:rPr lang="en-CA" sz="2800" b="1" err="1">
                <a:solidFill>
                  <a:srgbClr val="FFC000"/>
                </a:solidFill>
                <a:latin typeface="Questa Slab" panose="02000000000000000000" pitchFamily="50" charset="0"/>
              </a:rPr>
              <a:t>Resposta</a:t>
            </a:r>
            <a:endParaRPr lang="en-CA" sz="2800" b="1">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130130" y="2597504"/>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7">
            <a:extLst>
              <a:ext uri="{FF2B5EF4-FFF2-40B4-BE49-F238E27FC236}">
                <a16:creationId xmlns:a16="http://schemas.microsoft.com/office/drawing/2014/main" id="{21609A02-467B-7641-5A14-0210DBDC5048}"/>
              </a:ext>
            </a:extLst>
          </p:cNvPr>
          <p:cNvSpPr>
            <a:spLocks noGrp="1"/>
          </p:cNvSpPr>
          <p:nvPr>
            <p:ph type="title"/>
          </p:nvPr>
        </p:nvSpPr>
        <p:spPr/>
        <p:txBody>
          <a:bodyPr/>
          <a:lstStyle/>
          <a:p>
            <a:r>
              <a:rPr lang="es-ES" dirty="0">
                <a:solidFill>
                  <a:schemeClr val="bg1"/>
                </a:solidFill>
              </a:rPr>
              <a:t>Participação de Mercado </a:t>
            </a:r>
            <a:r>
              <a:rPr lang="en-CA" dirty="0">
                <a:solidFill>
                  <a:schemeClr val="bg1"/>
                </a:solidFill>
              </a:rPr>
              <a:t>- </a:t>
            </a:r>
            <a:r>
              <a:rPr lang="en-CA" dirty="0"/>
              <a:t>2024</a:t>
            </a:r>
          </a:p>
        </p:txBody>
      </p:sp>
      <p:sp>
        <p:nvSpPr>
          <p:cNvPr id="6" name="TextBox 5">
            <a:extLst>
              <a:ext uri="{FF2B5EF4-FFF2-40B4-BE49-F238E27FC236}">
                <a16:creationId xmlns:a16="http://schemas.microsoft.com/office/drawing/2014/main" id="{DCC646C9-A4E7-F336-D68A-A6A5260C229E}"/>
              </a:ext>
            </a:extLst>
          </p:cNvPr>
          <p:cNvSpPr txBox="1"/>
          <p:nvPr/>
        </p:nvSpPr>
        <p:spPr>
          <a:xfrm>
            <a:off x="1836762" y="1914380"/>
            <a:ext cx="8586736" cy="830997"/>
          </a:xfrm>
          <a:prstGeom prst="rect">
            <a:avLst/>
          </a:prstGeom>
          <a:noFill/>
        </p:spPr>
        <p:txBody>
          <a:bodyPr wrap="square" rtlCol="0">
            <a:spAutoFit/>
          </a:bodyPr>
          <a:lstStyle/>
          <a:p>
            <a:r>
              <a:rPr lang="es-ES" sz="2400" err="1">
                <a:latin typeface="Open Sans" panose="020B0606030504020204" pitchFamily="34" charset="0"/>
                <a:ea typeface="Open Sans" panose="020B0606030504020204" pitchFamily="34" charset="0"/>
                <a:cs typeface="Open Sans" panose="020B0606030504020204" pitchFamily="34" charset="0"/>
              </a:rPr>
              <a:t>Qual</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porcentagem</a:t>
            </a:r>
            <a:r>
              <a:rPr lang="es-ES" sz="2400">
                <a:latin typeface="Open Sans" panose="020B0606030504020204" pitchFamily="34" charset="0"/>
                <a:ea typeface="Open Sans" panose="020B0606030504020204" pitchFamily="34" charset="0"/>
                <a:cs typeface="Open Sans" panose="020B0606030504020204" pitchFamily="34" charset="0"/>
              </a:rPr>
              <a:t> de </a:t>
            </a:r>
            <a:r>
              <a:rPr lang="es-ES" sz="2400" err="1">
                <a:latin typeface="Open Sans" panose="020B0606030504020204" pitchFamily="34" charset="0"/>
                <a:ea typeface="Open Sans" panose="020B0606030504020204" pitchFamily="34" charset="0"/>
                <a:cs typeface="Open Sans" panose="020B0606030504020204" pitchFamily="34" charset="0"/>
              </a:rPr>
              <a:t>trabalhadores</a:t>
            </a:r>
            <a:r>
              <a:rPr lang="es-ES" sz="2400">
                <a:latin typeface="Open Sans" panose="020B0606030504020204" pitchFamily="34" charset="0"/>
                <a:ea typeface="Open Sans" panose="020B0606030504020204" pitchFamily="34" charset="0"/>
                <a:cs typeface="Open Sans" panose="020B0606030504020204" pitchFamily="34" charset="0"/>
              </a:rPr>
              <a:t> da </a:t>
            </a:r>
            <a:r>
              <a:rPr lang="es-ES" sz="2400" err="1">
                <a:latin typeface="Open Sans" panose="020B0606030504020204" pitchFamily="34" charset="0"/>
                <a:ea typeface="Open Sans" panose="020B0606030504020204" pitchFamily="34" charset="0"/>
                <a:cs typeface="Open Sans" panose="020B0606030504020204" pitchFamily="34" charset="0"/>
              </a:rPr>
              <a:t>construção</a:t>
            </a:r>
            <a:r>
              <a:rPr lang="es-ES" sz="2400">
                <a:latin typeface="Open Sans" panose="020B0606030504020204" pitchFamily="34" charset="0"/>
                <a:ea typeface="Open Sans" panose="020B0606030504020204" pitchFamily="34" charset="0"/>
                <a:cs typeface="Open Sans" panose="020B0606030504020204" pitchFamily="34" charset="0"/>
              </a:rPr>
              <a:t> civil </a:t>
            </a:r>
            <a:r>
              <a:rPr lang="es-ES" sz="2400" err="1">
                <a:latin typeface="Open Sans" panose="020B0606030504020204" pitchFamily="34" charset="0"/>
                <a:ea typeface="Open Sans" panose="020B0606030504020204" pitchFamily="34" charset="0"/>
                <a:cs typeface="Open Sans" panose="020B0606030504020204" pitchFamily="34" charset="0"/>
              </a:rPr>
              <a:t>pertencia</a:t>
            </a:r>
            <a:r>
              <a:rPr lang="es-ES" sz="2400">
                <a:latin typeface="Open Sans" panose="020B0606030504020204" pitchFamily="34" charset="0"/>
                <a:ea typeface="Open Sans" panose="020B0606030504020204" pitchFamily="34" charset="0"/>
                <a:cs typeface="Open Sans" panose="020B0606030504020204" pitchFamily="34" charset="0"/>
              </a:rPr>
              <a:t> a sindicatos nos Estados Unidos em 2024?</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err="1">
                <a:solidFill>
                  <a:schemeClr val="bg1"/>
                </a:solidFill>
              </a:rPr>
              <a:t>Variação</a:t>
            </a:r>
            <a:r>
              <a:rPr lang="es-ES" dirty="0"/>
              <a:t> no Total de </a:t>
            </a:r>
            <a:r>
              <a:rPr lang="es-ES" dirty="0" err="1"/>
              <a:t>Adesões</a:t>
            </a:r>
            <a:endParaRPr lang="en-CA" dirty="0"/>
          </a:p>
        </p:txBody>
      </p:sp>
      <p:pic>
        <p:nvPicPr>
          <p:cNvPr id="3" name="Picture 2" descr="A graph showing a line&#10;&#10;AI-generated content may be incorrect.">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err="1">
                <a:solidFill>
                  <a:schemeClr val="bg1"/>
                </a:solidFill>
              </a:rPr>
              <a:t>Porcentagem</a:t>
            </a:r>
            <a:r>
              <a:rPr lang="es-ES" dirty="0">
                <a:solidFill>
                  <a:schemeClr val="bg1"/>
                </a:solidFill>
              </a:rPr>
              <a:t> de </a:t>
            </a:r>
            <a:r>
              <a:rPr lang="es-ES" dirty="0" err="1">
                <a:solidFill>
                  <a:schemeClr val="bg1"/>
                </a:solidFill>
              </a:rPr>
              <a:t>Trabalhadores</a:t>
            </a:r>
            <a:r>
              <a:rPr lang="es-ES" dirty="0">
                <a:solidFill>
                  <a:schemeClr val="bg1"/>
                </a:solidFill>
              </a:rPr>
              <a:t> da </a:t>
            </a:r>
            <a:r>
              <a:rPr lang="es-ES" dirty="0" err="1">
                <a:solidFill>
                  <a:schemeClr val="bg1"/>
                </a:solidFill>
              </a:rPr>
              <a:t>Construção</a:t>
            </a:r>
            <a:r>
              <a:rPr lang="es-ES" dirty="0">
                <a:solidFill>
                  <a:schemeClr val="bg1"/>
                </a:solidFill>
              </a:rPr>
              <a:t> Civil </a:t>
            </a:r>
            <a:r>
              <a:rPr lang="es-ES" dirty="0" err="1"/>
              <a:t>Pertencentes</a:t>
            </a:r>
            <a:r>
              <a:rPr lang="es-ES" dirty="0"/>
              <a:t> a Sindicatos nos Estados Unidos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s-ES" sz="1400" b="1" i="1">
                <a:latin typeface="Open Sans" panose="020B0606030504020204" pitchFamily="34" charset="0"/>
                <a:ea typeface="Open Sans" panose="020B0606030504020204" pitchFamily="34" charset="0"/>
                <a:cs typeface="Open Sans" panose="020B0606030504020204" pitchFamily="34" charset="0"/>
              </a:rPr>
              <a:t>Capital organizado</a:t>
            </a:r>
            <a:endParaRPr lang="en-CA"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i="1" err="1">
                <a:latin typeface="Open Sans" panose="020B0606030504020204" pitchFamily="34" charset="0"/>
                <a:ea typeface="Open Sans" panose="020B0606030504020204" pitchFamily="34" charset="0"/>
                <a:cs typeface="Open Sans" panose="020B0606030504020204" pitchFamily="34" charset="0"/>
              </a:rPr>
              <a:t>Organização</a:t>
            </a:r>
            <a:r>
              <a:rPr lang="es-ES" sz="1400" b="1" i="1">
                <a:latin typeface="Open Sans" panose="020B0606030504020204" pitchFamily="34" charset="0"/>
                <a:ea typeface="Open Sans" panose="020B0606030504020204" pitchFamily="34" charset="0"/>
                <a:cs typeface="Open Sans" panose="020B0606030504020204" pitchFamily="34" charset="0"/>
              </a:rPr>
              <a:t> dos Controladores de </a:t>
            </a:r>
            <a:r>
              <a:rPr lang="es-ES" sz="1400" b="1" i="1" err="1">
                <a:latin typeface="Open Sans" panose="020B0606030504020204" pitchFamily="34" charset="0"/>
                <a:ea typeface="Open Sans" panose="020B0606030504020204" pitchFamily="34" charset="0"/>
                <a:cs typeface="Open Sans" panose="020B0606030504020204" pitchFamily="34" charset="0"/>
              </a:rPr>
              <a:t>Tráfego</a:t>
            </a:r>
            <a:r>
              <a:rPr lang="es-ES" sz="1400" b="1" i="1">
                <a:latin typeface="Open Sans" panose="020B0606030504020204" pitchFamily="34" charset="0"/>
                <a:ea typeface="Open Sans" panose="020B0606030504020204" pitchFamily="34" charset="0"/>
                <a:cs typeface="Open Sans" panose="020B0606030504020204" pitchFamily="34" charset="0"/>
              </a:rPr>
              <a:t> Aéreo </a:t>
            </a:r>
            <a:r>
              <a:rPr lang="es-ES" sz="1400" b="1" i="1" err="1">
                <a:latin typeface="Open Sans" panose="020B0606030504020204" pitchFamily="34" charset="0"/>
                <a:ea typeface="Open Sans" panose="020B0606030504020204" pitchFamily="34" charset="0"/>
                <a:cs typeface="Open Sans" panose="020B0606030504020204" pitchFamily="34" charset="0"/>
              </a:rPr>
              <a:t>Profissionais</a:t>
            </a:r>
            <a:r>
              <a:rPr lang="es-ES" sz="1400" b="1" i="1">
                <a:latin typeface="Open Sans" panose="020B0606030504020204" pitchFamily="34" charset="0"/>
                <a:ea typeface="Open Sans" panose="020B0606030504020204" pitchFamily="34" charset="0"/>
                <a:cs typeface="Open Sans" panose="020B0606030504020204" pitchFamily="34" charset="0"/>
              </a:rPr>
              <a:t>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s-ES" sz="1400" b="1" i="1" err="1">
                <a:latin typeface="Open Sans" panose="020B0606030504020204" pitchFamily="34" charset="0"/>
                <a:ea typeface="Open Sans" panose="020B0606030504020204" pitchFamily="34" charset="0"/>
                <a:cs typeface="Open Sans" panose="020B0606030504020204" pitchFamily="34" charset="0"/>
              </a:rPr>
              <a:t>Recessão</a:t>
            </a:r>
            <a:endParaRPr lang="en-CA"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s-ES" sz="1400" b="1" i="1">
                <a:latin typeface="Open Sans" panose="020B0606030504020204" pitchFamily="34" charset="0"/>
                <a:ea typeface="Open Sans" panose="020B0606030504020204" pitchFamily="34" charset="0"/>
                <a:cs typeface="Open Sans" panose="020B0606030504020204" pitchFamily="34" charset="0"/>
              </a:rPr>
              <a:t>Pandemia e </a:t>
            </a:r>
            <a:r>
              <a:rPr lang="es-ES" sz="1400" b="1" i="1" err="1">
                <a:latin typeface="Open Sans" panose="020B0606030504020204" pitchFamily="34" charset="0"/>
                <a:ea typeface="Open Sans" panose="020B0606030504020204" pitchFamily="34" charset="0"/>
                <a:cs typeface="Open Sans" panose="020B0606030504020204" pitchFamily="34" charset="0"/>
              </a:rPr>
              <a:t>aprovação</a:t>
            </a:r>
            <a:r>
              <a:rPr lang="es-ES" sz="1400" b="1" i="1">
                <a:latin typeface="Open Sans" panose="020B0606030504020204" pitchFamily="34" charset="0"/>
                <a:ea typeface="Open Sans" panose="020B0606030504020204" pitchFamily="34" charset="0"/>
                <a:cs typeface="Open Sans" panose="020B0606030504020204" pitchFamily="34" charset="0"/>
              </a:rPr>
              <a:t> </a:t>
            </a:r>
            <a:r>
              <a:rPr lang="es-ES" sz="1400" b="1" i="1" err="1">
                <a:latin typeface="Open Sans" panose="020B0606030504020204" pitchFamily="34" charset="0"/>
                <a:ea typeface="Open Sans" panose="020B0606030504020204" pitchFamily="34" charset="0"/>
                <a:cs typeface="Open Sans" panose="020B0606030504020204" pitchFamily="34" charset="0"/>
              </a:rPr>
              <a:t>crescente</a:t>
            </a:r>
            <a:r>
              <a:rPr lang="es-ES" sz="1400" b="1" i="1">
                <a:latin typeface="Open Sans" panose="020B0606030504020204" pitchFamily="34" charset="0"/>
                <a:ea typeface="Open Sans" panose="020B0606030504020204" pitchFamily="34" charset="0"/>
                <a:cs typeface="Open Sans" panose="020B0606030504020204" pitchFamily="34" charset="0"/>
              </a:rPr>
              <a:t> do sindicato</a:t>
            </a:r>
            <a:endParaRPr lang="en-CA"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err="1">
                <a:solidFill>
                  <a:schemeClr val="bg1"/>
                </a:solidFill>
              </a:rPr>
              <a:t>Variação</a:t>
            </a:r>
            <a:r>
              <a:rPr lang="es-ES" dirty="0">
                <a:solidFill>
                  <a:schemeClr val="bg1"/>
                </a:solidFill>
              </a:rPr>
              <a:t> no Número de </a:t>
            </a:r>
            <a:r>
              <a:rPr lang="es-ES" dirty="0" err="1">
                <a:solidFill>
                  <a:schemeClr val="bg1"/>
                </a:solidFill>
              </a:rPr>
              <a:t>Membros</a:t>
            </a:r>
            <a:r>
              <a:rPr lang="es-ES" dirty="0">
                <a:solidFill>
                  <a:schemeClr val="bg1"/>
                </a:solidFill>
              </a:rPr>
              <a:t> do </a:t>
            </a:r>
            <a:r>
              <a:rPr lang="es-ES" dirty="0" err="1"/>
              <a:t>Conselho</a:t>
            </a:r>
            <a:r>
              <a:rPr lang="es-ES" dirty="0"/>
              <a:t> </a:t>
            </a:r>
            <a:r>
              <a:rPr lang="es-ES"/>
              <a:t>Distrital 35</a:t>
            </a:r>
            <a:endParaRPr lang="en-CA" dirty="0"/>
          </a:p>
        </p:txBody>
      </p:sp>
      <p:grpSp>
        <p:nvGrpSpPr>
          <p:cNvPr id="2" name="Group 1">
            <a:extLst>
              <a:ext uri="{FF2B5EF4-FFF2-40B4-BE49-F238E27FC236}">
                <a16:creationId xmlns:a16="http://schemas.microsoft.com/office/drawing/2014/main" id="{B1095472-22B5-531F-6C22-EFFB3DFA1AEE}"/>
              </a:ext>
            </a:extLst>
          </p:cNvPr>
          <p:cNvGrpSpPr/>
          <p:nvPr/>
        </p:nvGrpSpPr>
        <p:grpSpPr>
          <a:xfrm>
            <a:off x="2030331" y="1300966"/>
            <a:ext cx="7638770" cy="4764231"/>
            <a:chOff x="2290511" y="1428451"/>
            <a:chExt cx="7638770" cy="4764231"/>
          </a:xfrm>
        </p:grpSpPr>
        <p:pic>
          <p:nvPicPr>
            <p:cNvPr id="3" name="Picture 2" descr="A graph showing the number of members&#10;&#10;AI-generated content may be incorrect.">
              <a:extLst>
                <a:ext uri="{FF2B5EF4-FFF2-40B4-BE49-F238E27FC236}">
                  <a16:creationId xmlns:a16="http://schemas.microsoft.com/office/drawing/2014/main" id="{1BDC08F5-7CE0-9444-C816-821C46321E83}"/>
                </a:ext>
              </a:extLst>
            </p:cNvPr>
            <p:cNvPicPr>
              <a:picLocks noChangeAspect="1"/>
            </p:cNvPicPr>
            <p:nvPr/>
          </p:nvPicPr>
          <p:blipFill>
            <a:blip r:embed="rId4">
              <a:extLst>
                <a:ext uri="{28A0092B-C50C-407E-A947-70E740481C1C}">
                  <a14:useLocalDpi xmlns:a14="http://schemas.microsoft.com/office/drawing/2010/main" val="0"/>
                </a:ext>
              </a:extLst>
            </a:blip>
            <a:srcRect l="803" t="8751" r="803" b="11222"/>
            <a:stretch/>
          </p:blipFill>
          <p:spPr>
            <a:xfrm>
              <a:off x="2290511" y="1428451"/>
              <a:ext cx="7610978" cy="4492238"/>
            </a:xfrm>
            <a:prstGeom prst="rect">
              <a:avLst/>
            </a:prstGeom>
          </p:spPr>
        </p:pic>
        <p:pic>
          <p:nvPicPr>
            <p:cNvPr id="4" name="Picture 3">
              <a:extLst>
                <a:ext uri="{FF2B5EF4-FFF2-40B4-BE49-F238E27FC236}">
                  <a16:creationId xmlns:a16="http://schemas.microsoft.com/office/drawing/2014/main" id="{6009F0B3-8A7E-366B-869E-873D25E72CA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
        <p:nvSpPr>
          <p:cNvPr id="6" name="TextBox 5">
            <a:extLst>
              <a:ext uri="{FF2B5EF4-FFF2-40B4-BE49-F238E27FC236}">
                <a16:creationId xmlns:a16="http://schemas.microsoft.com/office/drawing/2014/main" id="{2A6C48CB-4506-2558-3188-38805D3E63AC}"/>
              </a:ext>
            </a:extLst>
          </p:cNvPr>
          <p:cNvSpPr txBox="1"/>
          <p:nvPr/>
        </p:nvSpPr>
        <p:spPr>
          <a:xfrm>
            <a:off x="2708906" y="950146"/>
            <a:ext cx="6253828" cy="369332"/>
          </a:xfrm>
          <a:prstGeom prst="rect">
            <a:avLst/>
          </a:prstGeom>
          <a:noFill/>
        </p:spPr>
        <p:txBody>
          <a:bodyPr wrap="none" rtlCol="0">
            <a:spAutoFit/>
          </a:bodyPr>
          <a:lstStyle/>
          <a:p>
            <a:r>
              <a:rPr lang="en-US" b="1" dirty="0" err="1">
                <a:latin typeface="Open Sans" panose="020B0606030504020204" pitchFamily="34" charset="0"/>
                <a:ea typeface="Open Sans" panose="020B0606030504020204" pitchFamily="34" charset="0"/>
                <a:cs typeface="Open Sans" panose="020B0606030504020204" pitchFamily="34" charset="0"/>
              </a:rPr>
              <a:t>Membros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Ativos</a:t>
            </a:r>
            <a:r>
              <a:rPr lang="en-US" b="1" dirty="0">
                <a:latin typeface="Open Sans" panose="020B0606030504020204" pitchFamily="34" charset="0"/>
                <a:ea typeface="Open Sans" panose="020B0606030504020204" pitchFamily="34" charset="0"/>
                <a:cs typeface="Open Sans" panose="020B0606030504020204" pitchFamily="34" charset="0"/>
              </a:rPr>
              <a:t> Do </a:t>
            </a:r>
            <a:r>
              <a:rPr lang="en-US" b="1" dirty="0" err="1">
                <a:latin typeface="Open Sans" panose="020B0606030504020204" pitchFamily="34" charset="0"/>
                <a:ea typeface="Open Sans" panose="020B0606030504020204" pitchFamily="34" charset="0"/>
                <a:cs typeface="Open Sans" panose="020B0606030504020204" pitchFamily="34" charset="0"/>
              </a:rPr>
              <a:t>Conselho</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Distrital</a:t>
            </a:r>
            <a:r>
              <a:rPr lang="en-US" b="1" dirty="0">
                <a:latin typeface="Open Sans" panose="020B0606030504020204" pitchFamily="34" charset="0"/>
                <a:ea typeface="Open Sans" panose="020B0606030504020204" pitchFamily="34" charset="0"/>
                <a:cs typeface="Open Sans" panose="020B0606030504020204" pitchFamily="34" charset="0"/>
              </a:rPr>
              <a:t> 35 1984 A 2025</a:t>
            </a:r>
            <a:endParaRPr lang="en-CA" b="1"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s-E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História</a:t>
            </a:r>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do </a:t>
            </a:r>
            <a:r>
              <a:rPr lang="es-ES" sz="36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Nosso</a:t>
            </a:r>
            <a:r>
              <a:rPr lang="es-E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Sindicato</a:t>
            </a:r>
            <a:endParaRPr lang="en-CA" sz="36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5" name="Picture 4" descr="A yellow circle with a number on it&#10;&#10;AI-generated content may be incorrect.">
            <a:extLst>
              <a:ext uri="{FF2B5EF4-FFF2-40B4-BE49-F238E27FC236}">
                <a16:creationId xmlns:a16="http://schemas.microsoft.com/office/drawing/2014/main" id="{CAD642C3-5695-22ED-F894-EEED948BD107}"/>
              </a:ext>
            </a:extLst>
          </p:cNvPr>
          <p:cNvPicPr>
            <a:picLocks noChangeAspect="1"/>
          </p:cNvPicPr>
          <p:nvPr/>
        </p:nvPicPr>
        <p:blipFill>
          <a:blip r:embed="rId6">
            <a:clrChange>
              <a:clrFrom>
                <a:srgbClr val="231F20"/>
              </a:clrFrom>
              <a:clrTo>
                <a:srgbClr val="231F20">
                  <a:alpha val="0"/>
                </a:srgbClr>
              </a:clrTo>
            </a:clrChange>
          </a:blip>
          <a:stretch>
            <a:fillRect/>
          </a:stretch>
        </p:blipFill>
        <p:spPr>
          <a:xfrm>
            <a:off x="9576606" y="6439639"/>
            <a:ext cx="541967" cy="418361"/>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err="1">
                <a:solidFill>
                  <a:schemeClr val="bg1"/>
                </a:solidFill>
              </a:rPr>
              <a:t>Pré-convenção</a:t>
            </a:r>
            <a:r>
              <a:rPr lang="es-ES" dirty="0"/>
              <a:t> de 1994</a:t>
            </a:r>
            <a:endParaRPr lang="en-CA" dirty="0"/>
          </a:p>
        </p:txBody>
      </p:sp>
      <p:pic>
        <p:nvPicPr>
          <p:cNvPr id="15" name="Picture 14" descr="A yellow and brown rectangular boxes with black text&#10;&#10;AI-generated content may be incorrect.">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8"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err="1">
                <a:solidFill>
                  <a:schemeClr val="bg1"/>
                </a:solidFill>
              </a:rPr>
              <a:t>Convenção</a:t>
            </a:r>
            <a:r>
              <a:rPr lang="es-ES">
                <a:solidFill>
                  <a:schemeClr val="bg1"/>
                </a:solidFill>
              </a:rPr>
              <a:t> de </a:t>
            </a:r>
            <a:r>
              <a:rPr lang="es-ES"/>
              <a:t>1994</a:t>
            </a:r>
            <a:endParaRPr lang="en-CA"/>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79"/>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dirty="0">
                <a:solidFill>
                  <a:schemeClr val="bg1"/>
                </a:solidFill>
              </a:rPr>
              <a:t>2010 - </a:t>
            </a:r>
            <a:r>
              <a:rPr lang="en-CA" dirty="0" err="1"/>
              <a:t>Presente</a:t>
            </a:r>
            <a:endParaRPr lang="en-CA" dirty="0"/>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6" cy="4915586"/>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65598" y="1520386"/>
            <a:ext cx="1790854" cy="1323439"/>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a:t>
            </a:r>
            <a:r>
              <a:rPr lang="es-ES"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organização</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11023" y="1328985"/>
            <a:ext cx="2071842" cy="1631216"/>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Desconsiderar segmentos de </a:t>
            </a:r>
            <a:r>
              <a:rPr lang="es-ES"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trabalho</a:t>
            </a:r>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 e </a:t>
            </a:r>
            <a:r>
              <a:rPr lang="es-ES" sz="2000" b="1" err="1">
                <a:solidFill>
                  <a:schemeClr val="bg1"/>
                </a:solidFill>
                <a:latin typeface="Open Sans" panose="020B0606030504020204" pitchFamily="34" charset="0"/>
                <a:ea typeface="Open Sans" panose="020B0606030504020204" pitchFamily="34" charset="0"/>
                <a:cs typeface="Open Sans" panose="020B0606030504020204" pitchFamily="34" charset="0"/>
              </a:rPr>
              <a:t>localizações</a:t>
            </a:r>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 geográficas</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65598" y="4324295"/>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Políticas internas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89092" y="4274420"/>
            <a:ext cx="2015434" cy="1231106"/>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Falta de </a:t>
            </a:r>
            <a:r>
              <a:rPr lang="es-ES" sz="2000" b="1" err="1">
                <a:latin typeface="Open Sans" panose="020B0606030504020204" pitchFamily="34" charset="0"/>
                <a:ea typeface="Open Sans" panose="020B0606030504020204" pitchFamily="34" charset="0"/>
                <a:cs typeface="Open Sans" panose="020B0606030504020204" pitchFamily="34" charset="0"/>
              </a:rPr>
              <a:t>interesse</a:t>
            </a:r>
            <a:r>
              <a:rPr lang="es-ES" sz="2000" b="1">
                <a:latin typeface="Open Sans" panose="020B0606030504020204" pitchFamily="34" charset="0"/>
                <a:ea typeface="Open Sans" panose="020B0606030504020204" pitchFamily="34" charset="0"/>
                <a:cs typeface="Open Sans" panose="020B0606030504020204" pitchFamily="34" charset="0"/>
              </a:rPr>
              <a:t> dos </a:t>
            </a:r>
            <a:r>
              <a:rPr lang="es-ES" sz="2000" b="1" err="1">
                <a:latin typeface="Open Sans" panose="020B0606030504020204" pitchFamily="34" charset="0"/>
                <a:ea typeface="Open Sans" panose="020B0606030504020204" pitchFamily="34" charset="0"/>
                <a:cs typeface="Open Sans" panose="020B0606030504020204" pitchFamily="34" charset="0"/>
              </a:rPr>
              <a:t>membros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err="1">
                <a:solidFill>
                  <a:schemeClr val="bg1"/>
                </a:solidFill>
              </a:rPr>
              <a:t>Introdução</a:t>
            </a:r>
            <a:endParaRPr lang="en-CA" dirty="0">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57198" y="2007953"/>
            <a:ext cx="5680576" cy="2554545"/>
          </a:xfrm>
          <a:prstGeom prst="rect">
            <a:avLst/>
          </a:prstGeom>
          <a:noFill/>
        </p:spPr>
        <p:txBody>
          <a:bodyPr wrap="square" rtlCol="0">
            <a:spAutoFit/>
          </a:bodyPr>
          <a:lstStyle/>
          <a:p>
            <a:pPr>
              <a:spcAft>
                <a:spcPts val="2400"/>
              </a:spcAft>
              <a:buClr>
                <a:srgbClr val="E8B909"/>
              </a:buClr>
              <a:buSzPct val="120000"/>
            </a:pPr>
            <a:r>
              <a:rPr lang="en-CA" sz="2400" b="1" dirty="0" err="1">
                <a:latin typeface="Open Sans" panose="020B0606030504020204" pitchFamily="34" charset="0"/>
                <a:ea typeface="Open Sans" panose="020B0606030504020204" pitchFamily="34" charset="0"/>
                <a:cs typeface="Open Sans" panose="020B0606030504020204" pitchFamily="34" charset="0"/>
              </a:rPr>
              <a:t>Responda</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b="1" dirty="0" err="1">
                <a:latin typeface="Open Sans" panose="020B0606030504020204" pitchFamily="34" charset="0"/>
                <a:ea typeface="Open Sans" panose="020B0606030504020204" pitchFamily="34" charset="0"/>
                <a:cs typeface="Open Sans" panose="020B0606030504020204" pitchFamily="34" charset="0"/>
              </a:rPr>
              <a:t>às</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b="1" dirty="0" err="1">
                <a:latin typeface="Open Sans" panose="020B0606030504020204" pitchFamily="34" charset="0"/>
                <a:ea typeface="Open Sans" panose="020B0606030504020204" pitchFamily="34" charset="0"/>
                <a:cs typeface="Open Sans" panose="020B0606030504020204" pitchFamily="34" charset="0"/>
              </a:rPr>
              <a:t>Perguntas</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US" sz="2400" b="1" dirty="0">
                <a:latin typeface="Open Sans" panose="020B0606030504020204" pitchFamily="34" charset="0"/>
                <a:ea typeface="Open Sans" panose="020B0606030504020204" pitchFamily="34" charset="0"/>
                <a:cs typeface="Open Sans" panose="020B0606030504020204" pitchFamily="34" charset="0"/>
              </a:rPr>
              <a:t>:</a:t>
            </a: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Como </a:t>
            </a:r>
            <a:r>
              <a:rPr lang="es-ES" sz="2400" dirty="0" err="1">
                <a:latin typeface="Open Sans" panose="020B0606030504020204" pitchFamily="34" charset="0"/>
                <a:ea typeface="Open Sans" panose="020B0606030504020204" pitchFamily="34" charset="0"/>
                <a:cs typeface="Open Sans" panose="020B0606030504020204" pitchFamily="34" charset="0"/>
              </a:rPr>
              <a:t>você</a:t>
            </a:r>
            <a:r>
              <a:rPr lang="es-ES" sz="2400" dirty="0">
                <a:latin typeface="Open Sans" panose="020B0606030504020204" pitchFamily="34" charset="0"/>
                <a:ea typeface="Open Sans" panose="020B0606030504020204" pitchFamily="34" charset="0"/>
                <a:cs typeface="Open Sans" panose="020B0606030504020204" pitchFamily="34" charset="0"/>
              </a:rPr>
              <a:t> se </a:t>
            </a:r>
            <a:r>
              <a:rPr lang="es-ES" sz="2400" dirty="0" err="1">
                <a:latin typeface="Open Sans" panose="020B0606030504020204" pitchFamily="34" charset="0"/>
                <a:ea typeface="Open Sans" panose="020B0606030504020204" pitchFamily="34" charset="0"/>
                <a:cs typeface="Open Sans" panose="020B0606030504020204" pitchFamily="34" charset="0"/>
              </a:rPr>
              <a:t>tornou</a:t>
            </a:r>
            <a:r>
              <a:rPr lang="es-ES" sz="2400" dirty="0">
                <a:latin typeface="Open Sans" panose="020B0606030504020204" pitchFamily="34" charset="0"/>
                <a:ea typeface="Open Sans" panose="020B0606030504020204" pitchFamily="34" charset="0"/>
                <a:cs typeface="Open Sans" panose="020B0606030504020204" pitchFamily="34" charset="0"/>
              </a:rPr>
              <a:t> </a:t>
            </a:r>
            <a:r>
              <a:rPr lang="es-ES" sz="2400" dirty="0" err="1">
                <a:latin typeface="Open Sans" panose="020B0606030504020204" pitchFamily="34" charset="0"/>
                <a:ea typeface="Open Sans" panose="020B0606030504020204" pitchFamily="34" charset="0"/>
                <a:cs typeface="Open Sans" panose="020B0606030504020204" pitchFamily="34" charset="0"/>
              </a:rPr>
              <a:t>um</a:t>
            </a:r>
            <a:r>
              <a:rPr lang="es-ES" sz="2400" dirty="0">
                <a:latin typeface="Open Sans" panose="020B0606030504020204" pitchFamily="34" charset="0"/>
                <a:ea typeface="Open Sans" panose="020B0606030504020204" pitchFamily="34" charset="0"/>
                <a:cs typeface="Open Sans" panose="020B0606030504020204" pitchFamily="34" charset="0"/>
              </a:rPr>
              <a:t> membro?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 que </a:t>
            </a:r>
            <a:r>
              <a:rPr lang="es-ES" sz="2400" dirty="0" err="1">
                <a:latin typeface="Open Sans" panose="020B0606030504020204" pitchFamily="34" charset="0"/>
                <a:ea typeface="Open Sans" panose="020B0606030504020204" pitchFamily="34" charset="0"/>
                <a:cs typeface="Open Sans" panose="020B0606030504020204" pitchFamily="34" charset="0"/>
              </a:rPr>
              <a:t>você</a:t>
            </a:r>
            <a:r>
              <a:rPr lang="es-ES" sz="2400" dirty="0">
                <a:latin typeface="Open Sans" panose="020B0606030504020204" pitchFamily="34" charset="0"/>
                <a:ea typeface="Open Sans" panose="020B0606030504020204" pitchFamily="34" charset="0"/>
                <a:cs typeface="Open Sans" panose="020B0606030504020204" pitchFamily="34" charset="0"/>
              </a:rPr>
              <a:t> espera </a:t>
            </a:r>
            <a:r>
              <a:rPr lang="es-ES" sz="2400" dirty="0" err="1">
                <a:latin typeface="Open Sans" panose="020B0606030504020204" pitchFamily="34" charset="0"/>
                <a:ea typeface="Open Sans" panose="020B0606030504020204" pitchFamily="34" charset="0"/>
                <a:cs typeface="Open Sans" panose="020B0606030504020204" pitchFamily="34" charset="0"/>
              </a:rPr>
              <a:t>ao</a:t>
            </a:r>
            <a:r>
              <a:rPr lang="es-ES" sz="2400" dirty="0">
                <a:latin typeface="Open Sans" panose="020B0606030504020204" pitchFamily="34" charset="0"/>
                <a:ea typeface="Open Sans" panose="020B0606030504020204" pitchFamily="34" charset="0"/>
                <a:cs typeface="Open Sans" panose="020B0606030504020204" pitchFamily="34" charset="0"/>
              </a:rPr>
              <a:t> se tornar </a:t>
            </a:r>
            <a:r>
              <a:rPr lang="es-ES" sz="2400" dirty="0" err="1">
                <a:latin typeface="Open Sans" panose="020B0606030504020204" pitchFamily="34" charset="0"/>
                <a:ea typeface="Open Sans" panose="020B0606030504020204" pitchFamily="34" charset="0"/>
                <a:cs typeface="Open Sans" panose="020B0606030504020204" pitchFamily="34" charset="0"/>
              </a:rPr>
              <a:t>um</a:t>
            </a:r>
            <a:r>
              <a:rPr lang="es-ES" sz="2400" dirty="0">
                <a:latin typeface="Open Sans" panose="020B0606030504020204" pitchFamily="34" charset="0"/>
                <a:ea typeface="Open Sans" panose="020B0606030504020204" pitchFamily="34" charset="0"/>
                <a:cs typeface="Open Sans" panose="020B0606030504020204" pitchFamily="34" charset="0"/>
              </a:rPr>
              <a:t> membro da IUPAT?</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a number one in i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29" name="Rectangle: Rounded Corners 28">
            <a:extLst>
              <a:ext uri="{FF2B5EF4-FFF2-40B4-BE49-F238E27FC236}">
                <a16:creationId xmlns:a16="http://schemas.microsoft.com/office/drawing/2014/main" id="{378EFC3B-05AE-4DEF-A9C3-90917DDDCC5B}"/>
              </a:ext>
            </a:extLst>
          </p:cNvPr>
          <p:cNvSpPr/>
          <p:nvPr/>
        </p:nvSpPr>
        <p:spPr>
          <a:xfrm>
            <a:off x="1734931"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1924400" y="4139529"/>
            <a:ext cx="4443329" cy="461665"/>
          </a:xfrm>
          <a:prstGeom prst="rect">
            <a:avLst/>
          </a:prstGeom>
          <a:noFill/>
        </p:spPr>
        <p:txBody>
          <a:bodyPr wrap="square" rtlCol="0">
            <a:spAutoFit/>
          </a:bodyPr>
          <a:lstStyle/>
          <a:p>
            <a:pPr>
              <a:spcAft>
                <a:spcPts val="2400"/>
              </a:spcAft>
              <a:buClr>
                <a:srgbClr val="E8B909"/>
              </a:buClr>
              <a:buSzPct val="120000"/>
            </a:pPr>
            <a:r>
              <a:rPr lang="es-E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Título </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7B909"/>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404151" y="1529589"/>
            <a:ext cx="2850336" cy="1107768"/>
          </a:xfrm>
          <a:prstGeom prst="wedgeRoundRectCallout">
            <a:avLst>
              <a:gd name="adj1" fmla="val 46629"/>
              <a:gd name="adj2" fmla="val 89779"/>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7D60562-6EDA-4052-81EA-5D2B840F0697}"/>
              </a:ext>
            </a:extLst>
          </p:cNvPr>
          <p:cNvSpPr txBox="1"/>
          <p:nvPr/>
        </p:nvSpPr>
        <p:spPr>
          <a:xfrm>
            <a:off x="1937932" y="3366689"/>
            <a:ext cx="4443329" cy="461665"/>
          </a:xfrm>
          <a:prstGeom prst="rect">
            <a:avLst/>
          </a:prstGeom>
          <a:noFill/>
        </p:spPr>
        <p:txBody>
          <a:bodyPr wrap="square" rtlCol="0">
            <a:spAutoFit/>
          </a:bodyPr>
          <a:lstStyle/>
          <a:p>
            <a:r>
              <a:rPr lang="es-ES" sz="2400" b="1">
                <a:latin typeface="Halyard Display" panose="00000500000000000000" pitchFamily="50" charset="0"/>
                <a:ea typeface="Open Sans" panose="020B0606030504020204" pitchFamily="34" charset="0"/>
                <a:cs typeface="Open Sans" panose="020B0606030504020204" pitchFamily="34" charset="0"/>
              </a:rPr>
              <a:t>Nome</a:t>
            </a:r>
            <a:endParaRPr lang="en-CA" sz="2400" b="1">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1925150" y="4971501"/>
            <a:ext cx="4443329" cy="461665"/>
          </a:xfrm>
          <a:prstGeom prst="rect">
            <a:avLst/>
          </a:prstGeom>
          <a:noFill/>
        </p:spPr>
        <p:txBody>
          <a:bodyPr wrap="square" rtlCol="0">
            <a:spAutoFit/>
          </a:bodyPr>
          <a:lstStyle/>
          <a:p>
            <a:r>
              <a:rPr lang="es-ES" sz="2400" b="1">
                <a:latin typeface="Halyard Display" panose="00000500000000000000" pitchFamily="50" charset="0"/>
                <a:ea typeface="Open Sans" panose="020B0606030504020204" pitchFamily="34" charset="0"/>
                <a:cs typeface="Open Sans" panose="020B0606030504020204" pitchFamily="34" charset="0"/>
              </a:rPr>
              <a:t>Área de </a:t>
            </a:r>
            <a:r>
              <a:rPr lang="es-ES" sz="2400" b="1" err="1">
                <a:latin typeface="Halyard Display" panose="00000500000000000000" pitchFamily="50" charset="0"/>
                <a:ea typeface="Open Sans" panose="020B0606030504020204" pitchFamily="34" charset="0"/>
                <a:cs typeface="Open Sans" panose="020B0606030504020204" pitchFamily="34" charset="0"/>
              </a:rPr>
              <a:t>atuação</a:t>
            </a:r>
            <a:endParaRPr lang="en-CA" sz="2400" b="1">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738219" y="1838672"/>
            <a:ext cx="2209045" cy="461665"/>
          </a:xfrm>
          <a:prstGeom prst="rect">
            <a:avLst/>
          </a:prstGeom>
          <a:noFill/>
        </p:spPr>
        <p:txBody>
          <a:bodyPr wrap="square" rtlCol="0">
            <a:spAutoFit/>
          </a:bodyPr>
          <a:lstStyle/>
          <a:p>
            <a:r>
              <a:rPr lang="es-E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APRESENTAÇÃO</a:t>
            </a:r>
            <a:endParaRPr lang="en-CA" sz="2400" b="1">
              <a:solidFill>
                <a:schemeClr val="bg1"/>
              </a:solidFill>
              <a:latin typeface="Halyard Display" panose="00000500000000000000" pitchFamily="50"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89872"/>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0" y="3514125"/>
            <a:ext cx="7967221" cy="1138773"/>
          </a:xfrm>
          <a:prstGeom prst="rect">
            <a:avLst/>
          </a:prstGeom>
          <a:noFill/>
        </p:spPr>
        <p:txBody>
          <a:bodyPr wrap="square" rtlCol="0">
            <a:spAutoFit/>
          </a:bodyPr>
          <a:lstStyle/>
          <a:p>
            <a:r>
              <a:rPr lang="en-CA"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Nossa</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CA"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Declaração</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CA"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Valores</a:t>
            </a:r>
            <a:r>
              <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n-U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Um </a:t>
            </a:r>
            <a:r>
              <a:rPr lang="en-US" sz="32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Sindicato</a:t>
            </a:r>
            <a:r>
              <a:rPr lang="en-U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Uma </a:t>
            </a:r>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Família</a:t>
            </a:r>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Uma Luta!</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3" name="Picture 2" descr="A yellow circle with a number on it&#10;&#10;AI-generated content may be incorrect.">
            <a:extLst>
              <a:ext uri="{FF2B5EF4-FFF2-40B4-BE49-F238E27FC236}">
                <a16:creationId xmlns:a16="http://schemas.microsoft.com/office/drawing/2014/main" id="{3D0FCF5B-A5ED-5997-B5CD-626822D269D6}"/>
              </a:ext>
            </a:extLst>
          </p:cNvPr>
          <p:cNvPicPr>
            <a:picLocks noChangeAspect="1"/>
          </p:cNvPicPr>
          <p:nvPr/>
        </p:nvPicPr>
        <p:blipFill>
          <a:blip r:embed="rId7">
            <a:clrChange>
              <a:clrFrom>
                <a:srgbClr val="231F20"/>
              </a:clrFrom>
              <a:clrTo>
                <a:srgbClr val="231F20">
                  <a:alpha val="0"/>
                </a:srgbClr>
              </a:clrTo>
            </a:clrChange>
          </a:blip>
          <a:stretch>
            <a:fillRect/>
          </a:stretch>
        </p:blipFill>
        <p:spPr>
          <a:xfrm>
            <a:off x="9576606" y="6439639"/>
            <a:ext cx="541967" cy="418361"/>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err="1">
                <a:solidFill>
                  <a:schemeClr val="bg1"/>
                </a:solidFill>
              </a:rPr>
              <a:t>Nossa</a:t>
            </a:r>
            <a:r>
              <a:rPr lang="es-ES" dirty="0"/>
              <a:t> </a:t>
            </a:r>
            <a:r>
              <a:rPr lang="es-ES" dirty="0" err="1"/>
              <a:t>Missão</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685971" cy="4895644"/>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err="1"/>
              <a:t>Declaração</a:t>
            </a:r>
            <a:r>
              <a:rPr lang="es-ES" dirty="0"/>
              <a:t> de Valores</a:t>
            </a:r>
            <a:endParaRPr lang="en-CA" dirty="0"/>
          </a:p>
        </p:txBody>
      </p:sp>
      <p:pic>
        <p:nvPicPr>
          <p:cNvPr id="7" name="Google Shape;335;g367b86df2fb_0_62" descr="A yellow paper with white text&#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l="977" r="977"/>
          <a:stretch/>
        </p:blipFill>
        <p:spPr>
          <a:xfrm>
            <a:off x="256032" y="1073927"/>
            <a:ext cx="11609832" cy="4848902"/>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2005614"/>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99505" y="3241513"/>
            <a:ext cx="7702770" cy="2123658"/>
          </a:xfrm>
          <a:prstGeom prst="rect">
            <a:avLst/>
          </a:prstGeom>
          <a:noFill/>
        </p:spPr>
        <p:txBody>
          <a:bodyPr wrap="square" rtlCol="0">
            <a:spAutoFit/>
          </a:bodyPr>
          <a:lstStyle/>
          <a:p>
            <a:r>
              <a:rPr lang="es-ES"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Capacitação</a:t>
            </a:r>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dos </a:t>
            </a:r>
            <a:r>
              <a:rPr lang="es-ES"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Membros</a:t>
            </a:r>
            <a:endParaRPr lang="en-CA"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Formas Pelas </a:t>
            </a:r>
            <a:r>
              <a:rPr lang="es-ES" sz="32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Quais</a:t>
            </a:r>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os </a:t>
            </a:r>
            <a:r>
              <a:rPr lang="es-ES" sz="32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Membros</a:t>
            </a:r>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s-ES" sz="32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Podem</a:t>
            </a:r>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Desenvolver Poder Dentro do Sindicato</a:t>
            </a:r>
            <a:endParaRPr lang="en-U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84883"/>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3" name="Picture 2" descr="A yellow circle with a number on it&#10;&#10;AI-generated content may be incorrect.">
            <a:extLst>
              <a:ext uri="{FF2B5EF4-FFF2-40B4-BE49-F238E27FC236}">
                <a16:creationId xmlns:a16="http://schemas.microsoft.com/office/drawing/2014/main" id="{B182065D-BF71-3817-2F12-AC736A44775C}"/>
              </a:ext>
            </a:extLst>
          </p:cNvPr>
          <p:cNvPicPr>
            <a:picLocks noChangeAspect="1"/>
          </p:cNvPicPr>
          <p:nvPr/>
        </p:nvPicPr>
        <p:blipFill>
          <a:blip r:embed="rId8">
            <a:clrChange>
              <a:clrFrom>
                <a:srgbClr val="231F20"/>
              </a:clrFrom>
              <a:clrTo>
                <a:srgbClr val="231F20">
                  <a:alpha val="0"/>
                </a:srgbClr>
              </a:clrTo>
            </a:clrChange>
          </a:blip>
          <a:stretch>
            <a:fillRect/>
          </a:stretch>
        </p:blipFill>
        <p:spPr>
          <a:xfrm>
            <a:off x="9576606" y="6439639"/>
            <a:ext cx="541967" cy="418361"/>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err="1">
                <a:solidFill>
                  <a:schemeClr val="bg1"/>
                </a:solidFill>
              </a:rPr>
              <a:t>Capacitação</a:t>
            </a:r>
            <a:r>
              <a:rPr lang="es-ES" dirty="0">
                <a:solidFill>
                  <a:schemeClr val="bg1"/>
                </a:solidFill>
              </a:rPr>
              <a:t> dos </a:t>
            </a:r>
            <a:r>
              <a:rPr lang="es-ES" dirty="0" err="1">
                <a:solidFill>
                  <a:schemeClr val="bg1"/>
                </a:solidFill>
              </a:rPr>
              <a:t>Membros</a:t>
            </a:r>
            <a:r>
              <a:rPr lang="es-ES" dirty="0">
                <a:solidFill>
                  <a:schemeClr val="bg1"/>
                </a:solidFill>
              </a:rPr>
              <a:t> </a:t>
            </a:r>
            <a:r>
              <a:rPr lang="en-CA" dirty="0">
                <a:solidFill>
                  <a:schemeClr val="bg1"/>
                </a:solidFill>
              </a:rPr>
              <a:t>: </a:t>
            </a:r>
            <a:r>
              <a:rPr lang="en-CA" dirty="0"/>
              <a:t>4 </a:t>
            </a:r>
            <a:r>
              <a:rPr lang="en-CA" dirty="0" err="1"/>
              <a:t>Fases</a:t>
            </a:r>
            <a:endParaRPr lang="en-CA" dirty="0"/>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1ª Fase: </a:t>
            </a:r>
            <a:r>
              <a:rPr lang="es-ES" dirty="0" err="1"/>
              <a:t>Construção</a:t>
            </a:r>
            <a:r>
              <a:rPr lang="es-ES" dirty="0"/>
              <a:t> da Base</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ack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11508"/>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2ª Fase </a:t>
            </a:r>
            <a:r>
              <a:rPr lang="en-CA" dirty="0">
                <a:solidFill>
                  <a:schemeClr val="bg1"/>
                </a:solidFill>
              </a:rPr>
              <a:t>: </a:t>
            </a:r>
            <a:r>
              <a:rPr lang="es-ES" dirty="0"/>
              <a:t>Participação</a:t>
            </a:r>
            <a:endParaRPr lang="en-CA" dirty="0"/>
          </a:p>
        </p:txBody>
      </p:sp>
      <p:pic>
        <p:nvPicPr>
          <p:cNvPr id="12" name="Picture 11" descr="A group of black and yellow icon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419" t="-382" r="71198" b="64695"/>
          <a:stretch>
            <a:fillRect/>
          </a:stretch>
        </p:blipFill>
        <p:spPr>
          <a:xfrm>
            <a:off x="4532510" y="4121076"/>
            <a:ext cx="2279378" cy="203429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black and yellow icon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7874" t="44113" r="-242" b="32182"/>
          <a:stretch>
            <a:fillRect/>
          </a:stretch>
        </p:blipFill>
        <p:spPr>
          <a:xfrm>
            <a:off x="9169206" y="2478784"/>
            <a:ext cx="2918090" cy="1646947"/>
          </a:xfrm>
          <a:prstGeom prst="rect">
            <a:avLst/>
          </a:prstGeom>
          <a:noFill/>
          <a:ln>
            <a:noFill/>
          </a:ln>
        </p:spPr>
      </p:pic>
      <p:pic>
        <p:nvPicPr>
          <p:cNvPr id="13" name="Google Shape;380;g367b86df2fb_1_0" descr="A group of black and yellow icon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8462" t="620" r="30536" b="75039"/>
          <a:stretch>
            <a:fillRect/>
          </a:stretch>
        </p:blipFill>
        <p:spPr>
          <a:xfrm>
            <a:off x="5218309" y="130629"/>
            <a:ext cx="2656452" cy="1577898"/>
          </a:xfrm>
          <a:prstGeom prst="rect">
            <a:avLst/>
          </a:prstGeom>
          <a:noFill/>
          <a:ln>
            <a:noFill/>
          </a:ln>
        </p:spPr>
      </p:pic>
      <p:pic>
        <p:nvPicPr>
          <p:cNvPr id="14" name="Google Shape;381;g367b86df2fb_1_0" descr="A group of black and yellow icon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l="5352" t="40254" r="61097" b="35928"/>
          <a:stretch>
            <a:fillRect/>
          </a:stretch>
        </p:blipFill>
        <p:spPr>
          <a:xfrm>
            <a:off x="1403107" y="1185975"/>
            <a:ext cx="2798080" cy="148210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356135" y="4055459"/>
            <a:ext cx="5866732" cy="1200329"/>
          </a:xfrm>
          <a:prstGeom prst="rect">
            <a:avLst/>
          </a:prstGeom>
          <a:noFill/>
        </p:spPr>
        <p:txBody>
          <a:bodyPr wrap="square" rtlCol="0">
            <a:spAutoFit/>
          </a:bodyPr>
          <a:lstStyle/>
          <a:p>
            <a:pPr marL="342900" lvl="0" indent="-342900">
              <a:buFont typeface="Arial" panose="020B0604020202020204" pitchFamily="34" charset="0"/>
              <a:buChar char="•"/>
            </a:pP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Comprometa-se</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com</a:t>
            </a:r>
            <a:r>
              <a:rPr lang="es-ES" sz="2400">
                <a:latin typeface="Open Sans" panose="020B0606030504020204" pitchFamily="34" charset="0"/>
                <a:ea typeface="Open Sans" panose="020B0606030504020204" pitchFamily="34" charset="0"/>
                <a:cs typeface="Open Sans" panose="020B0606030504020204" pitchFamily="34" charset="0"/>
              </a:rPr>
              <a:t> os valores.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en-CA" sz="2400" b="1">
                <a:solidFill>
                  <a:srgbClr val="FFD03B"/>
                </a:solidFill>
                <a:latin typeface="Open Sans" panose="020B0606030504020204" pitchFamily="34" charset="0"/>
                <a:ea typeface="Open Sans" panose="020B0606030504020204" pitchFamily="34" charset="0"/>
                <a:cs typeface="Open Sans" panose="020B0606030504020204" pitchFamily="34" charset="0"/>
              </a:rPr>
              <a:t>Viva </a:t>
            </a:r>
            <a:r>
              <a:rPr lang="en-CA" sz="2400" err="1">
                <a:latin typeface="Open Sans" panose="020B0606030504020204" pitchFamily="34" charset="0"/>
                <a:ea typeface="Open Sans" panose="020B0606030504020204" pitchFamily="34" charset="0"/>
                <a:cs typeface="Open Sans" panose="020B0606030504020204" pitchFamily="34" charset="0"/>
              </a:rPr>
              <a:t>os</a:t>
            </a: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valores</a:t>
            </a:r>
            <a:r>
              <a:rPr lang="en-CA" sz="2400">
                <a:latin typeface="Open Sans" panose="020B0606030504020204" pitchFamily="34" charset="0"/>
                <a:ea typeface="Open Sans" panose="020B0606030504020204" pitchFamily="34" charset="0"/>
                <a:cs typeface="Open Sans" panose="020B0606030504020204" pitchFamily="34" charset="0"/>
              </a:rPr>
              <a:t>.</a:t>
            </a:r>
          </a:p>
          <a:p>
            <a:pPr marL="342900" lvl="0" indent="-342900">
              <a:buFont typeface="Arial" panose="020B0604020202020204" pitchFamily="34" charset="0"/>
              <a:buChar char="•"/>
            </a:pPr>
            <a:r>
              <a:rPr lang="en-CA" sz="2400" b="1" err="1">
                <a:solidFill>
                  <a:srgbClr val="FFD03B"/>
                </a:solidFill>
                <a:latin typeface="Open Sans" panose="020B0606030504020204" pitchFamily="34" charset="0"/>
                <a:ea typeface="Open Sans" panose="020B0606030504020204" pitchFamily="34" charset="0"/>
                <a:cs typeface="Open Sans" panose="020B0606030504020204" pitchFamily="34" charset="0"/>
              </a:rPr>
              <a:t>Compartilhe</a:t>
            </a: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os</a:t>
            </a: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valores</a:t>
            </a:r>
            <a:r>
              <a:rPr lang="en-CA" sz="240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a:t>
            </a:r>
            <a:r>
              <a:rPr lang="es-ES" dirty="0">
                <a:solidFill>
                  <a:schemeClr val="bg1"/>
                </a:solidFill>
              </a:rPr>
              <a:t>2ª Fase </a:t>
            </a:r>
            <a:r>
              <a:rPr lang="en-CA" dirty="0">
                <a:solidFill>
                  <a:schemeClr val="bg1"/>
                </a:solidFill>
              </a:rPr>
              <a:t>: </a:t>
            </a:r>
            <a:r>
              <a:rPr lang="es-ES" dirty="0">
                <a:solidFill>
                  <a:schemeClr val="bg1"/>
                </a:solidFill>
              </a:rPr>
              <a:t>Participação </a:t>
            </a:r>
            <a:r>
              <a:rPr lang="en-CA" dirty="0">
                <a:solidFill>
                  <a:schemeClr val="bg1"/>
                </a:solidFill>
              </a:rPr>
              <a:t>- </a:t>
            </a:r>
            <a:r>
              <a:rPr lang="es-ES" dirty="0"/>
              <a:t>Lista de </a:t>
            </a:r>
            <a:r>
              <a:rPr lang="es-ES" dirty="0" err="1"/>
              <a:t>Verificação</a:t>
            </a:r>
            <a:r>
              <a:rPr lang="es-ES" dirty="0"/>
              <a:t> de Participação de </a:t>
            </a:r>
            <a:r>
              <a:rPr lang="es-ES" dirty="0" err="1"/>
              <a:t>Membros</a:t>
            </a:r>
            <a:endParaRPr lang="en-CA"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11861" y="1448605"/>
            <a:ext cx="6326387" cy="23417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55263" y="4053269"/>
            <a:ext cx="6326387" cy="1938992"/>
          </a:xfrm>
          <a:prstGeom prst="rect">
            <a:avLst/>
          </a:prstGeom>
          <a:noFill/>
        </p:spPr>
        <p:txBody>
          <a:bodyPr wrap="square" rtlCol="0">
            <a:spAutoFit/>
          </a:bodyPr>
          <a:lstStyle/>
          <a:p>
            <a:pPr marL="342900" lvl="0" indent="-342900">
              <a:buClr>
                <a:srgbClr val="FFD03B"/>
              </a:buClr>
              <a:buFont typeface="Arial" panose="020B0604020202020204" pitchFamily="34" charset="0"/>
              <a:buChar char="•"/>
            </a:pPr>
            <a:r>
              <a:rPr lang="es-ES" sz="2400" err="1">
                <a:latin typeface="Open Sans" panose="020B0606030504020204" pitchFamily="34" charset="0"/>
                <a:ea typeface="Open Sans" panose="020B0606030504020204" pitchFamily="34" charset="0"/>
                <a:cs typeface="Open Sans" panose="020B0606030504020204" pitchFamily="34" charset="0"/>
              </a:rPr>
              <a:t>Tenha</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um</a:t>
            </a:r>
            <a:r>
              <a:rPr lang="es-ES" sz="2400">
                <a:latin typeface="Open Sans" panose="020B0606030504020204" pitchFamily="34" charset="0"/>
                <a:ea typeface="Open Sans" panose="020B0606030504020204" pitchFamily="34" charset="0"/>
                <a:cs typeface="Open Sans" panose="020B0606030504020204" pitchFamily="34" charset="0"/>
              </a:rPr>
              <a:t> papel de </a:t>
            </a:r>
            <a:r>
              <a:rPr lang="es-ES" sz="2400" err="1">
                <a:latin typeface="Open Sans" panose="020B0606030504020204" pitchFamily="34" charset="0"/>
                <a:ea typeface="Open Sans" panose="020B0606030504020204" pitchFamily="34" charset="0"/>
                <a:cs typeface="Open Sans" panose="020B0606030504020204" pitchFamily="34" charset="0"/>
              </a:rPr>
              <a:t>liderança</a:t>
            </a:r>
            <a:r>
              <a:rPr lang="es-ES" sz="2400">
                <a:latin typeface="Open Sans" panose="020B0606030504020204" pitchFamily="34" charset="0"/>
                <a:ea typeface="Open Sans" panose="020B0606030504020204" pitchFamily="34" charset="0"/>
                <a:cs typeface="Open Sans" panose="020B0606030504020204" pitchFamily="34" charset="0"/>
              </a:rPr>
              <a:t> no local de </a:t>
            </a:r>
            <a:r>
              <a:rPr lang="es-ES" sz="2400" err="1">
                <a:latin typeface="Open Sans" panose="020B0606030504020204" pitchFamily="34" charset="0"/>
                <a:ea typeface="Open Sans" panose="020B0606030504020204" pitchFamily="34" charset="0"/>
                <a:cs typeface="Open Sans" panose="020B0606030504020204" pitchFamily="34" charset="0"/>
              </a:rPr>
              <a:t>trabalho</a:t>
            </a:r>
            <a:r>
              <a:rPr lang="es-ES" sz="2400">
                <a:latin typeface="Open Sans" panose="020B0606030504020204" pitchFamily="34" charset="0"/>
                <a:ea typeface="Open Sans" panose="020B0606030504020204" pitchFamily="34" charset="0"/>
                <a:cs typeface="Open Sans" panose="020B0606030504020204" pitchFamily="34" charset="0"/>
              </a:rPr>
              <a:t>.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342900" lvl="0" indent="-342900">
              <a:buClr>
                <a:srgbClr val="FFD03B"/>
              </a:buClr>
              <a:buFont typeface="Arial" panose="020B0604020202020204" pitchFamily="34" charset="0"/>
              <a:buChar char="•"/>
            </a:pPr>
            <a:r>
              <a:rPr lang="es-ES" sz="2400" err="1">
                <a:latin typeface="Open Sans" panose="020B0606030504020204" pitchFamily="34" charset="0"/>
                <a:ea typeface="Open Sans" panose="020B0606030504020204" pitchFamily="34" charset="0"/>
                <a:cs typeface="Open Sans" panose="020B0606030504020204" pitchFamily="34" charset="0"/>
              </a:rPr>
              <a:t>Tenha</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um</a:t>
            </a:r>
            <a:r>
              <a:rPr lang="es-ES" sz="2400">
                <a:latin typeface="Open Sans" panose="020B0606030504020204" pitchFamily="34" charset="0"/>
                <a:ea typeface="Open Sans" panose="020B0606030504020204" pitchFamily="34" charset="0"/>
                <a:cs typeface="Open Sans" panose="020B0606030504020204" pitchFamily="34" charset="0"/>
              </a:rPr>
              <a:t> papel de </a:t>
            </a:r>
            <a:r>
              <a:rPr lang="es-ES" sz="2400" err="1">
                <a:latin typeface="Open Sans" panose="020B0606030504020204" pitchFamily="34" charset="0"/>
                <a:ea typeface="Open Sans" panose="020B0606030504020204" pitchFamily="34" charset="0"/>
                <a:cs typeface="Open Sans" panose="020B0606030504020204" pitchFamily="34" charset="0"/>
              </a:rPr>
              <a:t>liderança</a:t>
            </a:r>
            <a:r>
              <a:rPr lang="es-ES" sz="2400">
                <a:latin typeface="Open Sans" panose="020B0606030504020204" pitchFamily="34" charset="0"/>
                <a:ea typeface="Open Sans" panose="020B0606030504020204" pitchFamily="34" charset="0"/>
                <a:cs typeface="Open Sans" panose="020B0606030504020204" pitchFamily="34" charset="0"/>
              </a:rPr>
              <a:t> no </a:t>
            </a:r>
            <a:r>
              <a:rPr lang="es-ES" sz="2400" err="1">
                <a:latin typeface="Open Sans" panose="020B0606030504020204" pitchFamily="34" charset="0"/>
                <a:ea typeface="Open Sans" panose="020B0606030504020204" pitchFamily="34" charset="0"/>
                <a:cs typeface="Open Sans" panose="020B0606030504020204" pitchFamily="34" charset="0"/>
              </a:rPr>
              <a:t>seu</a:t>
            </a:r>
            <a:r>
              <a:rPr lang="es-ES" sz="2400">
                <a:latin typeface="Open Sans" panose="020B0606030504020204" pitchFamily="34" charset="0"/>
                <a:ea typeface="Open Sans" panose="020B0606030504020204" pitchFamily="34" charset="0"/>
                <a:cs typeface="Open Sans" panose="020B0606030504020204" pitchFamily="34" charset="0"/>
              </a:rPr>
              <a:t> sindicato local.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FD03B"/>
              </a:buClr>
              <a:buFont typeface="Arial" panose="020B0604020202020204" pitchFamily="34" charset="0"/>
              <a:buChar char="•"/>
            </a:pP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Participe</a:t>
            </a:r>
            <a:r>
              <a:rPr lang="es-ES" sz="2400">
                <a:latin typeface="Open Sans" panose="020B0606030504020204" pitchFamily="34" charset="0"/>
                <a:ea typeface="Open Sans" panose="020B0606030504020204" pitchFamily="34" charset="0"/>
                <a:cs typeface="Open Sans" panose="020B0606030504020204" pitchFamily="34" charset="0"/>
              </a:rPr>
              <a:t> das </a:t>
            </a:r>
            <a:r>
              <a:rPr lang="es-ES" sz="2400" err="1">
                <a:latin typeface="Open Sans" panose="020B0606030504020204" pitchFamily="34" charset="0"/>
                <a:ea typeface="Open Sans" panose="020B0606030504020204" pitchFamily="34" charset="0"/>
                <a:cs typeface="Open Sans" panose="020B0606030504020204" pitchFamily="34" charset="0"/>
              </a:rPr>
              <a:t>atividades</a:t>
            </a:r>
            <a:r>
              <a:rPr lang="es-ES" sz="2400">
                <a:latin typeface="Open Sans" panose="020B0606030504020204" pitchFamily="34" charset="0"/>
                <a:ea typeface="Open Sans" panose="020B0606030504020204" pitchFamily="34" charset="0"/>
                <a:cs typeface="Open Sans" panose="020B0606030504020204" pitchFamily="34" charset="0"/>
              </a:rPr>
              <a:t> do sindicato.</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a:t>
            </a:r>
            <a:r>
              <a:rPr lang="es-ES" dirty="0">
                <a:solidFill>
                  <a:schemeClr val="bg1"/>
                </a:solidFill>
              </a:rPr>
              <a:t>3ª Fase: </a:t>
            </a:r>
            <a:r>
              <a:rPr lang="es-ES" dirty="0"/>
              <a:t>Instrução</a:t>
            </a:r>
            <a:endParaRPr lang="en-CA" dirty="0"/>
          </a:p>
        </p:txBody>
      </p:sp>
      <p:pic>
        <p:nvPicPr>
          <p:cNvPr id="4" name="Picture 3" descr="A yellow sign with white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pt-BR" dirty="0">
                <a:solidFill>
                  <a:schemeClr val="bg1"/>
                </a:solidFill>
              </a:rPr>
              <a:t>Por que os Aprendizes </a:t>
            </a:r>
            <a:r>
              <a:rPr lang="pt-BR" dirty="0"/>
              <a:t>São Importantes</a:t>
            </a:r>
            <a:endParaRPr lang="en-US" dirty="0"/>
          </a:p>
        </p:txBody>
      </p:sp>
      <p:sp>
        <p:nvSpPr>
          <p:cNvPr id="6" name="TextBox 5">
            <a:extLst>
              <a:ext uri="{FF2B5EF4-FFF2-40B4-BE49-F238E27FC236}">
                <a16:creationId xmlns:a16="http://schemas.microsoft.com/office/drawing/2014/main" id="{79732F11-1094-4842-9CDB-B1218A19EBEA}"/>
              </a:ext>
            </a:extLst>
          </p:cNvPr>
          <p:cNvSpPr txBox="1"/>
          <p:nvPr/>
        </p:nvSpPr>
        <p:spPr>
          <a:xfrm>
            <a:off x="1785258" y="4728031"/>
            <a:ext cx="8215868" cy="1938992"/>
          </a:xfrm>
          <a:prstGeom prst="rect">
            <a:avLst/>
          </a:prstGeom>
          <a:noFill/>
        </p:spPr>
        <p:txBody>
          <a:bodyPr wrap="square">
            <a:spAutoFit/>
          </a:bodyPr>
          <a:lstStyle/>
          <a:p>
            <a:pPr rtl="0">
              <a:spcBef>
                <a:spcPts val="0"/>
              </a:spcBef>
              <a:spcAft>
                <a:spcPts val="0"/>
              </a:spcAft>
            </a:pPr>
            <a:r>
              <a:rPr lang="pt-B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Vocês são o </a:t>
            </a:r>
            <a:r>
              <a:rPr lang="pt-BR"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pt-B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da nossa União.</a:t>
            </a:r>
          </a:p>
          <a:p>
            <a:pPr rtl="0">
              <a:spcBef>
                <a:spcPts val="0"/>
              </a:spcBef>
              <a:spcAft>
                <a:spcPts val="0"/>
              </a:spcAft>
            </a:pPr>
            <a:r>
              <a:rPr lang="pt-BR"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Você </a:t>
            </a:r>
            <a:r>
              <a:rPr lang="pt-BR"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a:t>
            </a:r>
            <a:r>
              <a:rPr lang="pt-BR"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nosso sindicato no local de trabalho.</a:t>
            </a:r>
          </a:p>
          <a:p>
            <a:pPr rtl="0">
              <a:spcBef>
                <a:spcPts val="0"/>
              </a:spcBef>
              <a:spcAft>
                <a:spcPts val="0"/>
              </a:spcAft>
            </a:pPr>
            <a:r>
              <a:rPr lang="pt-BR"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Você traz uma </a:t>
            </a:r>
            <a:r>
              <a:rPr lang="pt-BR"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PERSPECTIVA INOVADORA</a:t>
            </a:r>
            <a:r>
              <a:rPr lang="pt-BR"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74722" y="3192243"/>
            <a:ext cx="8523844"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474736" y="1745956"/>
            <a:ext cx="8523844" cy="4401205"/>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Centered </a:t>
            </a:r>
            <a:r>
              <a:rPr lang="en-US" sz="2000" dirty="0" err="1">
                <a:latin typeface="Open Sans" panose="020B0606030504020204" pitchFamily="34" charset="0"/>
                <a:ea typeface="Open Sans" panose="020B0606030504020204" pitchFamily="34" charset="0"/>
                <a:cs typeface="Open Sans" panose="020B0606030504020204" pitchFamily="34" charset="0"/>
              </a:rPr>
              <a:t>aroun</a:t>
            </a:r>
            <a:r>
              <a:rPr lang="es-ES" sz="2000" dirty="0">
                <a:latin typeface="Open Sans" panose="020B0606030504020204" pitchFamily="34" charset="0"/>
                <a:ea typeface="Open Sans" panose="020B0606030504020204" pitchFamily="34" charset="0"/>
                <a:cs typeface="Open Sans" panose="020B0606030504020204" pitchFamily="34" charset="0"/>
              </a:rPr>
              <a:t>Centrado </a:t>
            </a:r>
            <a:r>
              <a:rPr lang="es-ES" sz="2000" dirty="0" err="1">
                <a:latin typeface="Open Sans" panose="020B0606030504020204" pitchFamily="34" charset="0"/>
                <a:ea typeface="Open Sans" panose="020B0606030504020204" pitchFamily="34" charset="0"/>
                <a:cs typeface="Open Sans" panose="020B0606030504020204" pitchFamily="34" charset="0"/>
              </a:rPr>
              <a:t>na</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declaração</a:t>
            </a:r>
            <a:r>
              <a:rPr lang="es-ES" sz="2000" dirty="0">
                <a:latin typeface="Open Sans" panose="020B0606030504020204" pitchFamily="34" charset="0"/>
                <a:ea typeface="Open Sans" panose="020B0606030504020204" pitchFamily="34" charset="0"/>
                <a:cs typeface="Open Sans" panose="020B0606030504020204" pitchFamily="34" charset="0"/>
              </a:rPr>
              <a:t> de valor da IUPAT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Um</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Sindicato,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Uma</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Família,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Uma</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Luta</a:t>
            </a:r>
            <a:r>
              <a:rPr lang="es-ES" sz="2000" dirty="0">
                <a:latin typeface="Open Sans" panose="020B0606030504020204" pitchFamily="34" charset="0"/>
                <a:ea typeface="Open Sans" panose="020B0606030504020204" pitchFamily="34" charset="0"/>
                <a:cs typeface="Open Sans" panose="020B0606030504020204" pitchFamily="34" charset="0"/>
              </a:rPr>
              <a:t>", o curso destaca a </a:t>
            </a:r>
            <a:r>
              <a:rPr lang="es-ES" sz="2000" dirty="0" err="1">
                <a:latin typeface="Open Sans" panose="020B0606030504020204" pitchFamily="34" charset="0"/>
                <a:ea typeface="Open Sans" panose="020B0606030504020204" pitchFamily="34" charset="0"/>
                <a:cs typeface="Open Sans" panose="020B0606030504020204" pitchFamily="34" charset="0"/>
              </a:rPr>
              <a:t>importância</a:t>
            </a:r>
            <a:r>
              <a:rPr lang="es-ES" sz="2000" dirty="0">
                <a:latin typeface="Open Sans" panose="020B0606030504020204" pitchFamily="34" charset="0"/>
                <a:ea typeface="Open Sans" panose="020B0606030504020204" pitchFamily="34" charset="0"/>
                <a:cs typeface="Open Sans" panose="020B0606030504020204" pitchFamily="34" charset="0"/>
              </a:rPr>
              <a:t> do </a:t>
            </a:r>
            <a:r>
              <a:rPr lang="es-ES" sz="2000" b="1" dirty="0" err="1">
                <a:latin typeface="Open Sans" panose="020B0606030504020204" pitchFamily="34" charset="0"/>
                <a:ea typeface="Open Sans" panose="020B0606030504020204" pitchFamily="34" charset="0"/>
                <a:cs typeface="Open Sans" panose="020B0606030504020204" pitchFamily="34" charset="0"/>
              </a:rPr>
              <a:t>comprometimento</a:t>
            </a:r>
            <a:r>
              <a:rPr lang="es-ES" sz="2000" b="1" dirty="0">
                <a:latin typeface="Open Sans" panose="020B0606030504020204" pitchFamily="34" charset="0"/>
                <a:ea typeface="Open Sans" panose="020B0606030504020204" pitchFamily="34" charset="0"/>
                <a:cs typeface="Open Sans" panose="020B0606030504020204" pitchFamily="34" charset="0"/>
              </a:rPr>
              <a:t>, </a:t>
            </a:r>
            <a:r>
              <a:rPr lang="es-ES" sz="2000" b="1" dirty="0" err="1">
                <a:latin typeface="Open Sans" panose="020B0606030504020204" pitchFamily="34" charset="0"/>
                <a:ea typeface="Open Sans" panose="020B0606030504020204" pitchFamily="34" charset="0"/>
                <a:cs typeface="Open Sans" panose="020B0606030504020204" pitchFamily="34" charset="0"/>
              </a:rPr>
              <a:t>apoio</a:t>
            </a:r>
            <a:r>
              <a:rPr lang="es-ES" sz="2000" b="1" dirty="0">
                <a:latin typeface="Open Sans" panose="020B0606030504020204" pitchFamily="34" charset="0"/>
                <a:ea typeface="Open Sans" panose="020B0606030504020204" pitchFamily="34" charset="0"/>
                <a:cs typeface="Open Sans" panose="020B0606030504020204" pitchFamily="34" charset="0"/>
              </a:rPr>
              <a:t> </a:t>
            </a:r>
            <a:r>
              <a:rPr lang="es-ES" sz="2000" b="1" dirty="0" err="1">
                <a:latin typeface="Open Sans" panose="020B0606030504020204" pitchFamily="34" charset="0"/>
                <a:ea typeface="Open Sans" panose="020B0606030504020204" pitchFamily="34" charset="0"/>
                <a:cs typeface="Open Sans" panose="020B0606030504020204" pitchFamily="34" charset="0"/>
              </a:rPr>
              <a:t>mútuo</a:t>
            </a:r>
            <a:r>
              <a:rPr lang="es-ES" sz="2000" b="1" dirty="0">
                <a:latin typeface="Open Sans" panose="020B0606030504020204" pitchFamily="34" charset="0"/>
                <a:ea typeface="Open Sans" panose="020B0606030504020204" pitchFamily="34" charset="0"/>
                <a:cs typeface="Open Sans" panose="020B0606030504020204" pitchFamily="34" charset="0"/>
              </a:rPr>
              <a:t> e </a:t>
            </a:r>
            <a:r>
              <a:rPr lang="es-ES" sz="2000" b="1" dirty="0" err="1">
                <a:latin typeface="Open Sans" panose="020B0606030504020204" pitchFamily="34" charset="0"/>
                <a:ea typeface="Open Sans" panose="020B0606030504020204" pitchFamily="34" charset="0"/>
                <a:cs typeface="Open Sans" panose="020B0606030504020204" pitchFamily="34" charset="0"/>
              </a:rPr>
              <a:t>solidariedade</a:t>
            </a:r>
            <a:r>
              <a:rPr lang="es-ES" sz="2000" b="1"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para </a:t>
            </a:r>
            <a:r>
              <a:rPr lang="es-ES" sz="2000" dirty="0" err="1">
                <a:latin typeface="Open Sans" panose="020B0606030504020204" pitchFamily="34" charset="0"/>
                <a:ea typeface="Open Sans" panose="020B0606030504020204" pitchFamily="34" charset="0"/>
                <a:cs typeface="Open Sans" panose="020B0606030504020204" pitchFamily="34" charset="0"/>
              </a:rPr>
              <a:t>impulsionar</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mudanças</a:t>
            </a:r>
            <a:r>
              <a:rPr lang="es-ES" sz="2000" dirty="0">
                <a:latin typeface="Open Sans" panose="020B0606030504020204" pitchFamily="34" charset="0"/>
                <a:ea typeface="Open Sans" panose="020B0606030504020204" pitchFamily="34" charset="0"/>
                <a:cs typeface="Open Sans" panose="020B0606030504020204" pitchFamily="34" charset="0"/>
              </a:rPr>
              <a:t> significativas dentro do </a:t>
            </a:r>
            <a:r>
              <a:rPr lang="es-ES" sz="2000" dirty="0" err="1">
                <a:latin typeface="Open Sans" panose="020B0606030504020204" pitchFamily="34" charset="0"/>
                <a:ea typeface="Open Sans" panose="020B0606030504020204" pitchFamily="34" charset="0"/>
                <a:cs typeface="Open Sans" panose="020B0606030504020204" pitchFamily="34" charset="0"/>
              </a:rPr>
              <a:t>nosso</a:t>
            </a:r>
            <a:r>
              <a:rPr lang="es-ES" sz="2000" dirty="0">
                <a:latin typeface="Open Sans" panose="020B0606030504020204" pitchFamily="34" charset="0"/>
                <a:ea typeface="Open Sans" panose="020B0606030504020204" pitchFamily="34" charset="0"/>
                <a:cs typeface="Open Sans" panose="020B0606030504020204" pitchFamily="34" charset="0"/>
              </a:rPr>
              <a:t> sindicato.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Este módulo de </a:t>
            </a:r>
            <a:r>
              <a:rPr lang="es-ES" sz="2000" dirty="0" err="1">
                <a:latin typeface="Open Sans" panose="020B0606030504020204" pitchFamily="34" charset="0"/>
                <a:ea typeface="Open Sans" panose="020B0606030504020204" pitchFamily="34" charset="0"/>
                <a:cs typeface="Open Sans" panose="020B0606030504020204" pitchFamily="34" charset="0"/>
              </a:rPr>
              <a:t>treinamento</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foi</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projetado</a:t>
            </a:r>
            <a:r>
              <a:rPr lang="es-ES" sz="2000" dirty="0">
                <a:latin typeface="Open Sans" panose="020B0606030504020204" pitchFamily="34" charset="0"/>
                <a:ea typeface="Open Sans" panose="020B0606030504020204" pitchFamily="34" charset="0"/>
                <a:cs typeface="Open Sans" panose="020B0606030504020204" pitchFamily="34" charset="0"/>
              </a:rPr>
              <a:t> para </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capacitar</a:t>
            </a:r>
            <a:r>
              <a:rPr lang="es-ES" sz="2000" b="1"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nossos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membros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promovendo</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uma</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compreensão</a:t>
            </a:r>
            <a:r>
              <a:rPr lang="es-ES" sz="2000" dirty="0">
                <a:latin typeface="Open Sans" panose="020B0606030504020204" pitchFamily="34" charset="0"/>
                <a:ea typeface="Open Sans" panose="020B0606030504020204" pitchFamily="34" charset="0"/>
                <a:cs typeface="Open Sans" panose="020B0606030504020204" pitchFamily="34" charset="0"/>
              </a:rPr>
              <a:t> e </a:t>
            </a:r>
            <a:r>
              <a:rPr lang="es-ES" sz="2000" dirty="0" err="1">
                <a:latin typeface="Open Sans" panose="020B0606030504020204" pitchFamily="34" charset="0"/>
                <a:ea typeface="Open Sans" panose="020B0606030504020204" pitchFamily="34" charset="0"/>
                <a:cs typeface="Open Sans" panose="020B0606030504020204" pitchFamily="34" charset="0"/>
              </a:rPr>
              <a:t>um</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comprometimento</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compartilhados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com</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nossos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valores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fundamentais</a:t>
            </a:r>
            <a:r>
              <a:rPr lang="es-E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r>
              <a:rPr lang="es-ES" sz="2000" dirty="0">
                <a:latin typeface="Open Sans" panose="020B0606030504020204" pitchFamily="34" charset="0"/>
                <a:ea typeface="Open Sans" panose="020B0606030504020204" pitchFamily="34" charset="0"/>
                <a:cs typeface="Open Sans" panose="020B0606030504020204" pitchFamily="34" charset="0"/>
              </a:rPr>
              <a:t>Os participantes </a:t>
            </a:r>
            <a:r>
              <a:rPr lang="es-ES" sz="2000" dirty="0" err="1">
                <a:latin typeface="Open Sans" panose="020B0606030504020204" pitchFamily="34" charset="0"/>
                <a:ea typeface="Open Sans" panose="020B0606030504020204" pitchFamily="34" charset="0"/>
                <a:cs typeface="Open Sans" panose="020B0606030504020204" pitchFamily="34" charset="0"/>
              </a:rPr>
              <a:t>obterão</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informações</a:t>
            </a:r>
            <a:r>
              <a:rPr lang="es-ES" sz="2000" dirty="0">
                <a:latin typeface="Open Sans" panose="020B0606030504020204" pitchFamily="34" charset="0"/>
                <a:ea typeface="Open Sans" panose="020B0606030504020204" pitchFamily="34" charset="0"/>
                <a:cs typeface="Open Sans" panose="020B0606030504020204" pitchFamily="34" charset="0"/>
              </a:rPr>
              <a:t> sobre </a:t>
            </a:r>
            <a:r>
              <a:rPr lang="es-ES" sz="2000" dirty="0" err="1">
                <a:latin typeface="Open Sans" panose="020B0606030504020204" pitchFamily="34" charset="0"/>
                <a:ea typeface="Open Sans" panose="020B0606030504020204" pitchFamily="34" charset="0"/>
                <a:cs typeface="Open Sans" panose="020B0606030504020204" pitchFamily="34" charset="0"/>
              </a:rPr>
              <a:t>seu</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papel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pessoal</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no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fortalecimento</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do poder sindical</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compreenderão</a:t>
            </a:r>
            <a:r>
              <a:rPr lang="es-ES" sz="2000" dirty="0">
                <a:latin typeface="Open Sans" panose="020B0606030504020204" pitchFamily="34" charset="0"/>
                <a:ea typeface="Open Sans" panose="020B0606030504020204" pitchFamily="34" charset="0"/>
                <a:cs typeface="Open Sans" panose="020B0606030504020204" pitchFamily="34" charset="0"/>
              </a:rPr>
              <a:t> o valor de </a:t>
            </a:r>
            <a:r>
              <a:rPr lang="es-ES" sz="2000" dirty="0" err="1">
                <a:latin typeface="Open Sans" panose="020B0606030504020204" pitchFamily="34" charset="0"/>
                <a:ea typeface="Open Sans" panose="020B0606030504020204" pitchFamily="34" charset="0"/>
                <a:cs typeface="Open Sans" panose="020B0606030504020204" pitchFamily="34" charset="0"/>
              </a:rPr>
              <a:t>trabalhar</a:t>
            </a:r>
            <a:r>
              <a:rPr lang="es-ES" sz="2000" dirty="0">
                <a:latin typeface="Open Sans" panose="020B0606030504020204" pitchFamily="34" charset="0"/>
                <a:ea typeface="Open Sans" panose="020B0606030504020204" pitchFamily="34" charset="0"/>
                <a:cs typeface="Open Sans" panose="020B0606030504020204" pitchFamily="34" charset="0"/>
              </a:rPr>
              <a:t> juntos em </a:t>
            </a:r>
            <a:r>
              <a:rPr lang="es-ES" sz="2000" dirty="0" err="1">
                <a:latin typeface="Open Sans" panose="020B0606030504020204" pitchFamily="34" charset="0"/>
                <a:ea typeface="Open Sans" panose="020B0606030504020204" pitchFamily="34" charset="0"/>
                <a:cs typeface="Open Sans" panose="020B0606030504020204" pitchFamily="34" charset="0"/>
              </a:rPr>
              <a:t>prol</a:t>
            </a:r>
            <a:r>
              <a:rPr lang="es-ES" sz="2000" dirty="0">
                <a:latin typeface="Open Sans" panose="020B0606030504020204" pitchFamily="34" charset="0"/>
                <a:ea typeface="Open Sans" panose="020B0606030504020204" pitchFamily="34" charset="0"/>
                <a:cs typeface="Open Sans" panose="020B0606030504020204" pitchFamily="34" charset="0"/>
              </a:rPr>
              <a:t> de objetivos </a:t>
            </a:r>
            <a:r>
              <a:rPr lang="es-ES" sz="2000" dirty="0" err="1">
                <a:latin typeface="Open Sans" panose="020B0606030504020204" pitchFamily="34" charset="0"/>
                <a:ea typeface="Open Sans" panose="020B0606030504020204" pitchFamily="34" charset="0"/>
                <a:cs typeface="Open Sans" panose="020B0606030504020204" pitchFamily="34" charset="0"/>
              </a:rPr>
              <a:t>comuns</a:t>
            </a:r>
            <a:r>
              <a:rPr lang="es-ES" sz="2000" dirty="0">
                <a:latin typeface="Open Sans" panose="020B0606030504020204" pitchFamily="34" charset="0"/>
                <a:ea typeface="Open Sans" panose="020B0606030504020204" pitchFamily="34" charset="0"/>
                <a:cs typeface="Open Sans" panose="020B0606030504020204" pitchFamily="34" charset="0"/>
              </a:rPr>
              <a:t> e </a:t>
            </a:r>
            <a:r>
              <a:rPr lang="es-ES" sz="2000" dirty="0" err="1">
                <a:latin typeface="Open Sans" panose="020B0606030504020204" pitchFamily="34" charset="0"/>
                <a:ea typeface="Open Sans" panose="020B0606030504020204" pitchFamily="34" charset="0"/>
                <a:cs typeface="Open Sans" panose="020B0606030504020204" pitchFamily="34" charset="0"/>
              </a:rPr>
              <a:t>sairão</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com</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um</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sentimento</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mais</a:t>
            </a:r>
            <a:r>
              <a:rPr lang="es-ES" sz="2000" dirty="0">
                <a:latin typeface="Open Sans" panose="020B0606030504020204" pitchFamily="34" charset="0"/>
                <a:ea typeface="Open Sans" panose="020B0606030504020204" pitchFamily="34" charset="0"/>
                <a:cs typeface="Open Sans" panose="020B0606030504020204" pitchFamily="34" charset="0"/>
              </a:rPr>
              <a:t> profundo de como as </a:t>
            </a:r>
            <a:r>
              <a:rPr lang="es-ES" sz="2000" dirty="0" err="1">
                <a:latin typeface="Open Sans" panose="020B0606030504020204" pitchFamily="34" charset="0"/>
                <a:ea typeface="Open Sans" panose="020B0606030504020204" pitchFamily="34" charset="0"/>
                <a:cs typeface="Open Sans" panose="020B0606030504020204" pitchFamily="34" charset="0"/>
              </a:rPr>
              <a:t>ações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individuais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contribuem</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para o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sucesso</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do </a:t>
            </a:r>
            <a:r>
              <a:rPr lang="es-ES" sz="20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nosso</a:t>
            </a:r>
            <a:r>
              <a:rPr lang="es-E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sindicato</a:t>
            </a:r>
            <a:r>
              <a:rPr lang="es-ES" sz="2000" dirty="0">
                <a:latin typeface="Open Sans" panose="020B0606030504020204" pitchFamily="34" charset="0"/>
                <a:ea typeface="Open Sans" panose="020B0606030504020204" pitchFamily="34" charset="0"/>
                <a:cs typeface="Open Sans" panose="020B0606030504020204" pitchFamily="34" charset="0"/>
              </a:rPr>
              <a:t>.</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err="1">
                <a:solidFill>
                  <a:schemeClr val="bg1"/>
                </a:solidFill>
              </a:rPr>
              <a:t>Descrição</a:t>
            </a:r>
            <a:r>
              <a:rPr lang="en-CA" dirty="0">
                <a:solidFill>
                  <a:schemeClr val="bg1"/>
                </a:solidFill>
              </a:rPr>
              <a:t> </a:t>
            </a:r>
            <a:r>
              <a:rPr lang="es-ES" dirty="0"/>
              <a:t>do Curso</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474722" y="1286059"/>
            <a:ext cx="8064502" cy="430887"/>
          </a:xfrm>
          <a:prstGeom prst="rect">
            <a:avLst/>
          </a:prstGeom>
          <a:noFill/>
        </p:spPr>
        <p:txBody>
          <a:bodyPr wrap="square" rtlCol="0">
            <a:spAutoFit/>
          </a:bodyPr>
          <a:lstStyle/>
          <a:p>
            <a:r>
              <a:rPr lang="pt-BR" sz="2200" b="1">
                <a:latin typeface="Open Sans" panose="020B0606030504020204" pitchFamily="34" charset="0"/>
                <a:ea typeface="Open Sans" panose="020B0606030504020204" pitchFamily="34" charset="0"/>
                <a:cs typeface="Open Sans" panose="020B0606030504020204" pitchFamily="34" charset="0"/>
              </a:rPr>
              <a:t>COR 1056 </a:t>
            </a:r>
            <a:r>
              <a:rPr lang="pt-BR" sz="2200" b="1" dirty="0">
                <a:latin typeface="Open Sans" panose="020B0606030504020204" pitchFamily="34" charset="0"/>
                <a:ea typeface="Open Sans" panose="020B0606030504020204" pitchFamily="34" charset="0"/>
                <a:cs typeface="Open Sans" panose="020B0606030504020204" pitchFamily="34" charset="0"/>
              </a:rPr>
              <a:t>Construindo o Poder Sindical – Aprendizes</a:t>
            </a: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745956"/>
            <a:ext cx="2853576" cy="2853576"/>
          </a:xfrm>
          <a:prstGeom prst="rect">
            <a:avLst/>
          </a:prstGeom>
        </p:spPr>
      </p:pic>
      <p:pic>
        <p:nvPicPr>
          <p:cNvPr id="2" name="Picture 1" descr="A yellow circle with a number one in it&#10;&#10;AI-generated content may be incorrect.">
            <a:extLst>
              <a:ext uri="{FF2B5EF4-FFF2-40B4-BE49-F238E27FC236}">
                <a16:creationId xmlns:a16="http://schemas.microsoft.com/office/drawing/2014/main" id="{8B97769A-BF8F-6B09-3B78-EFB65A6300D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001125" y="246588"/>
            <a:ext cx="1790950" cy="1295581"/>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pt-BR" dirty="0">
                <a:solidFill>
                  <a:schemeClr val="bg1"/>
                </a:solidFill>
              </a:rPr>
              <a:t>O Que Significa </a:t>
            </a:r>
            <a:r>
              <a:rPr lang="pt-BR" dirty="0"/>
              <a:t>Pertencer a um Sindicato?</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pt-BR" sz="2300" b="1" i="0" u="none" strike="noStrike" dirty="0">
                <a:solidFill>
                  <a:srgbClr val="000000"/>
                </a:solidFill>
                <a:effectLst/>
                <a:latin typeface="Open Sans" panose="020B0606030504020204" pitchFamily="34" charset="0"/>
              </a:rPr>
              <a:t>Comparecer ao trabalho</a:t>
            </a:r>
            <a:r>
              <a:rPr lang="pt-BR" sz="2300" i="0" u="none" strike="noStrike" dirty="0">
                <a:solidFill>
                  <a:srgbClr val="000000"/>
                </a:solidFill>
                <a:effectLst/>
                <a:latin typeface="Open Sans" panose="020B0606030504020204" pitchFamily="34" charset="0"/>
              </a:rPr>
              <a:t>, trabalhar com segurança e demonstrar habilidade em cada tarefa.</a:t>
            </a:r>
          </a:p>
          <a:p>
            <a:pPr marL="342900" indent="-342900" rtl="0">
              <a:spcBef>
                <a:spcPts val="0"/>
              </a:spcBef>
              <a:spcAft>
                <a:spcPts val="0"/>
              </a:spcAft>
              <a:buFont typeface="Arial" panose="020B0604020202020204" pitchFamily="34" charset="0"/>
              <a:buChar char="•"/>
            </a:pPr>
            <a:r>
              <a:rPr lang="pt-BR" sz="2300" b="1" i="0" u="none" strike="noStrike" dirty="0">
                <a:solidFill>
                  <a:srgbClr val="000000"/>
                </a:solidFill>
                <a:effectLst/>
                <a:latin typeface="Open Sans" panose="020B0606030504020204" pitchFamily="34" charset="0"/>
              </a:rPr>
              <a:t>Apoiar uns aos outros </a:t>
            </a:r>
            <a:r>
              <a:rPr lang="pt-BR" sz="2300" i="0" u="none" strike="noStrike" dirty="0">
                <a:solidFill>
                  <a:srgbClr val="000000"/>
                </a:solidFill>
                <a:effectLst/>
                <a:latin typeface="Open Sans" panose="020B0606030504020204" pitchFamily="34" charset="0"/>
              </a:rPr>
              <a:t>— cuidar dos seus </a:t>
            </a:r>
            <a:r>
              <a:rPr lang="pt-BR" sz="2300" b="1" i="0" u="none" strike="noStrike" dirty="0">
                <a:solidFill>
                  <a:schemeClr val="bg1"/>
                </a:solidFill>
                <a:effectLst/>
                <a:latin typeface="Open Sans" panose="020B0606030504020204" pitchFamily="34" charset="0"/>
              </a:rPr>
              <a:t>irmãos e irmãs</a:t>
            </a:r>
            <a:r>
              <a:rPr lang="pt-BR"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pt-BR" sz="2300" b="1" i="0" u="none" strike="noStrike" dirty="0">
                <a:solidFill>
                  <a:srgbClr val="000000"/>
                </a:solidFill>
                <a:effectLst/>
                <a:latin typeface="Open Sans" panose="020B0606030504020204" pitchFamily="34" charset="0"/>
              </a:rPr>
              <a:t>Cuidando uns dos outros</a:t>
            </a:r>
            <a:r>
              <a:rPr lang="pt-BR" sz="2300" i="0" u="none" strike="noStrike" dirty="0">
                <a:solidFill>
                  <a:srgbClr val="000000"/>
                </a:solidFill>
                <a:effectLst/>
                <a:latin typeface="Open Sans" panose="020B0606030504020204" pitchFamily="34" charset="0"/>
              </a:rPr>
              <a:t>, porque juntos somos mais fortes.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Movimento</a:t>
            </a:r>
            <a:r>
              <a:rPr lang="en-CA" dirty="0">
                <a:solidFill>
                  <a:schemeClr val="bg1"/>
                </a:solidFill>
              </a:rPr>
              <a:t> </a:t>
            </a:r>
            <a:r>
              <a:rPr lang="en-CA" dirty="0" err="1"/>
              <a:t>Trabalhista</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pt-BR" sz="2400" b="1" i="0" u="none" strike="noStrike" dirty="0">
                <a:solidFill>
                  <a:srgbClr val="000000"/>
                </a:solidFill>
                <a:effectLst/>
                <a:latin typeface="Open Sans" panose="020B0606030504020204" pitchFamily="34" charset="0"/>
              </a:rPr>
              <a:t>Você faz parte de um movimento poderoso: </a:t>
            </a:r>
            <a:r>
              <a:rPr lang="pt-BR" sz="2400" b="1" i="0" u="none" strike="noStrike" dirty="0">
                <a:solidFill>
                  <a:schemeClr val="bg1"/>
                </a:solidFill>
                <a:effectLst/>
                <a:latin typeface="Open Sans" panose="020B0606030504020204" pitchFamily="34" charset="0"/>
              </a:rPr>
              <a:t>o Movimento Trabalhista!</a:t>
            </a:r>
            <a:endParaRPr lang="en-CA" sz="2400" b="1" dirty="0">
              <a:solidFill>
                <a:schemeClr val="bg1"/>
              </a:solidFill>
            </a:endParaRPr>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2" descr="Home | Painters District Council No. 30">
            <a:extLst>
              <a:ext uri="{FF2B5EF4-FFF2-40B4-BE49-F238E27FC236}">
                <a16:creationId xmlns:a16="http://schemas.microsoft.com/office/drawing/2014/main" id="{9D1A8647-F7A3-437C-9822-EDDD4430270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6" name="Picture 2" descr="Finishing Trades Institute of New England - Finishing Trades Institute of New  England">
            <a:extLst>
              <a:ext uri="{FF2B5EF4-FFF2-40B4-BE49-F238E27FC236}">
                <a16:creationId xmlns:a16="http://schemas.microsoft.com/office/drawing/2014/main" id="{D18850DD-16E1-1240-F25E-107618B414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0980" y="241828"/>
            <a:ext cx="941653" cy="9416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Direitos</a:t>
            </a:r>
            <a:r>
              <a:rPr lang="en-CA" dirty="0">
                <a:solidFill>
                  <a:schemeClr val="bg1"/>
                </a:solidFill>
              </a:rPr>
              <a:t> </a:t>
            </a:r>
            <a:r>
              <a:rPr lang="en-CA" dirty="0" err="1"/>
              <a:t>Sindicais</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439965" cy="3847207"/>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O que é um </a:t>
            </a:r>
            <a:r>
              <a:rPr lang="en-US" sz="2600" b="1" i="0" u="none" strike="noStrike" dirty="0" err="1">
                <a:effectLst/>
                <a:latin typeface="Open Sans" panose="020B0606030504020204" pitchFamily="34" charset="0"/>
              </a:rPr>
              <a:t>Acordo</a:t>
            </a:r>
            <a:r>
              <a:rPr lang="en-US" sz="2600" b="1" i="0" u="none" strike="noStrike" dirty="0">
                <a:effectLst/>
                <a:latin typeface="Open Sans" panose="020B0606030504020204" pitchFamily="34" charset="0"/>
              </a:rPr>
              <a:t> </a:t>
            </a:r>
            <a:r>
              <a:rPr lang="en-US" sz="2600" b="1" i="0" u="none" strike="noStrike" dirty="0" err="1">
                <a:effectLst/>
                <a:latin typeface="Open Sans" panose="020B0606030504020204" pitchFamily="34" charset="0"/>
              </a:rPr>
              <a:t>Coletivo</a:t>
            </a:r>
            <a:r>
              <a:rPr lang="en-US" sz="2600" b="1" i="0" u="none" strike="noStrike" dirty="0">
                <a:effectLst/>
                <a:latin typeface="Open Sans" panose="020B0606030504020204" pitchFamily="34" charset="0"/>
              </a:rPr>
              <a:t> de </a:t>
            </a:r>
            <a:r>
              <a:rPr lang="en-US" sz="2600" b="1" i="0" u="none" strike="noStrike" dirty="0" err="1">
                <a:effectLst/>
                <a:latin typeface="Open Sans" panose="020B0606030504020204" pitchFamily="34" charset="0"/>
              </a:rPr>
              <a:t>Trabalho</a:t>
            </a:r>
            <a:r>
              <a:rPr lang="en-US" sz="2600" b="1" i="0" u="none" strike="noStrike" dirty="0">
                <a:effectLst/>
                <a:latin typeface="Open Sans" panose="020B0606030504020204" pitchFamily="34" charset="0"/>
              </a:rPr>
              <a:t>?</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pt-BR" sz="2400" b="0" i="0" u="none" strike="noStrike" dirty="0">
                <a:effectLst/>
                <a:latin typeface="Open Sans" panose="020B0606030504020204" pitchFamily="34" charset="0"/>
              </a:rPr>
              <a:t>É o nosso poder na escrita.</a:t>
            </a:r>
          </a:p>
          <a:p>
            <a:pPr marL="342900" indent="-342900" rtl="0">
              <a:spcBef>
                <a:spcPts val="0"/>
              </a:spcBef>
              <a:spcAft>
                <a:spcPts val="0"/>
              </a:spcAft>
              <a:buFont typeface="Arial" panose="020B0604020202020204" pitchFamily="34" charset="0"/>
              <a:buChar char="•"/>
            </a:pPr>
            <a:r>
              <a:rPr lang="pt-BR" sz="2400" b="0" i="0" u="none" strike="noStrike" dirty="0">
                <a:effectLst/>
                <a:latin typeface="Open Sans" panose="020B0606030504020204" pitchFamily="34" charset="0"/>
              </a:rPr>
              <a:t>Nada nos é dado de bandeja — tudo o que temos vem da negociação.</a:t>
            </a:r>
          </a:p>
          <a:p>
            <a:pPr marL="342900" indent="-342900" rtl="0">
              <a:spcBef>
                <a:spcPts val="0"/>
              </a:spcBef>
              <a:spcAft>
                <a:spcPts val="0"/>
              </a:spcAft>
              <a:buFont typeface="Arial" panose="020B0604020202020204" pitchFamily="34" charset="0"/>
              <a:buChar char="•"/>
            </a:pPr>
            <a:r>
              <a:rPr lang="pt-BR" sz="2400" b="0" i="0" u="none" strike="noStrike" dirty="0">
                <a:effectLst/>
                <a:latin typeface="Open Sans" panose="020B0606030504020204" pitchFamily="34" charset="0"/>
              </a:rPr>
              <a:t>Nosso Acordo Coletivo de Trabalho reflete gerações de luta.</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pt-BR" sz="1400" i="1" dirty="0"/>
              <a:t>Membros da LU2012 sobre a ratificação de seu histórico Acordo Coletivo de Trabalho entre os Membros e os Empreiteiros de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Oficina</a:t>
            </a:r>
            <a:r>
              <a:rPr lang="en-CA" dirty="0">
                <a:solidFill>
                  <a:schemeClr val="bg1"/>
                </a:solidFill>
              </a:rPr>
              <a:t> </a:t>
            </a:r>
            <a:r>
              <a:rPr lang="en-CA" dirty="0"/>
              <a:t>de </a:t>
            </a:r>
            <a:r>
              <a:rPr lang="en-CA" dirty="0" err="1"/>
              <a:t>Aprendiz</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B4B3EA61-4D19-BCD5-98EF-C5EBAEBCF20F}"/>
              </a:ext>
            </a:extLst>
          </p:cNvPr>
          <p:cNvPicPr>
            <a:picLocks noChangeAspect="1"/>
          </p:cNvPicPr>
          <p:nvPr/>
        </p:nvPicPr>
        <p:blipFill>
          <a:blip r:embed="rId4"/>
          <a:stretch>
            <a:fillRect/>
          </a:stretch>
        </p:blipFill>
        <p:spPr>
          <a:xfrm>
            <a:off x="1379449" y="1667496"/>
            <a:ext cx="10004358" cy="3523008"/>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446416" y="5291649"/>
            <a:ext cx="931166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4ª </a:t>
            </a:r>
            <a:r>
              <a:rPr lang="en-CA" dirty="0" err="1">
                <a:solidFill>
                  <a:schemeClr val="bg1"/>
                </a:solidFill>
              </a:rPr>
              <a:t>Fase</a:t>
            </a:r>
            <a:r>
              <a:rPr lang="en-CA" dirty="0">
                <a:solidFill>
                  <a:schemeClr val="bg1"/>
                </a:solidFill>
              </a:rPr>
              <a:t>: </a:t>
            </a:r>
            <a:r>
              <a:rPr lang="en-CA" dirty="0" err="1"/>
              <a:t>Fortalecimento</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O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poder sindical </a:t>
            </a:r>
            <a:r>
              <a:rPr lang="es-ES" sz="2400" err="1">
                <a:latin typeface="Open Sans" panose="020B0606030504020204" pitchFamily="34" charset="0"/>
                <a:ea typeface="Open Sans" panose="020B0606030504020204" pitchFamily="34" charset="0"/>
                <a:cs typeface="Open Sans" panose="020B0606030504020204" pitchFamily="34" charset="0"/>
              </a:rPr>
              <a:t>vem</a:t>
            </a:r>
            <a:r>
              <a:rPr lang="es-ES" sz="2400">
                <a:latin typeface="Open Sans" panose="020B0606030504020204" pitchFamily="34" charset="0"/>
                <a:ea typeface="Open Sans" panose="020B0606030504020204" pitchFamily="34" charset="0"/>
                <a:cs typeface="Open Sans" panose="020B0606030504020204" pitchFamily="34" charset="0"/>
              </a:rPr>
              <a:t> da </a:t>
            </a:r>
            <a:r>
              <a:rPr lang="es-ES" sz="2400" err="1">
                <a:latin typeface="Open Sans" panose="020B0606030504020204" pitchFamily="34" charset="0"/>
                <a:ea typeface="Open Sans" panose="020B0606030504020204" pitchFamily="34" charset="0"/>
                <a:cs typeface="Open Sans" panose="020B0606030504020204" pitchFamily="34" charset="0"/>
              </a:rPr>
              <a:t>força</a:t>
            </a:r>
            <a:r>
              <a:rPr lang="es-ES" sz="2400">
                <a:latin typeface="Open Sans" panose="020B0606030504020204" pitchFamily="34" charset="0"/>
                <a:ea typeface="Open Sans" panose="020B0606030504020204" pitchFamily="34" charset="0"/>
                <a:cs typeface="Open Sans" panose="020B0606030504020204" pitchFamily="34" charset="0"/>
              </a:rPr>
              <a:t> de </a:t>
            </a:r>
            <a:r>
              <a:rPr lang="es-ES" sz="2400" err="1">
                <a:latin typeface="Open Sans" panose="020B0606030504020204" pitchFamily="34" charset="0"/>
                <a:ea typeface="Open Sans" panose="020B0606030504020204" pitchFamily="34" charset="0"/>
                <a:cs typeface="Open Sans" panose="020B0606030504020204" pitchFamily="34" charset="0"/>
              </a:rPr>
              <a:t>membros</a:t>
            </a:r>
            <a:r>
              <a:rPr lang="es-ES" sz="2400">
                <a:latin typeface="Open Sans" panose="020B0606030504020204" pitchFamily="34" charset="0"/>
                <a:ea typeface="Open Sans" panose="020B0606030504020204" pitchFamily="34" charset="0"/>
                <a:cs typeface="Open Sans" panose="020B0606030504020204" pitchFamily="34" charset="0"/>
              </a:rPr>
              <a:t> participativos e comprometidos que se </a:t>
            </a:r>
            <a:r>
              <a:rPr lang="es-ES" sz="2400" err="1">
                <a:latin typeface="Open Sans" panose="020B0606030504020204" pitchFamily="34" charset="0"/>
                <a:ea typeface="Open Sans" panose="020B0606030504020204" pitchFamily="34" charset="0"/>
                <a:cs typeface="Open Sans" panose="020B0606030504020204" pitchFamily="34" charset="0"/>
              </a:rPr>
              <a:t>unem</a:t>
            </a:r>
            <a:r>
              <a:rPr lang="es-ES" sz="2400">
                <a:latin typeface="Open Sans" panose="020B0606030504020204" pitchFamily="34" charset="0"/>
                <a:ea typeface="Open Sans" panose="020B0606030504020204" pitchFamily="34" charset="0"/>
                <a:cs typeface="Open Sans" panose="020B0606030504020204" pitchFamily="34" charset="0"/>
              </a:rPr>
              <a:t> e se </a:t>
            </a:r>
            <a:r>
              <a:rPr lang="es-ES" sz="2400" err="1">
                <a:latin typeface="Open Sans" panose="020B0606030504020204" pitchFamily="34" charset="0"/>
                <a:ea typeface="Open Sans" panose="020B0606030504020204" pitchFamily="34" charset="0"/>
                <a:cs typeface="Open Sans" panose="020B0606030504020204" pitchFamily="34" charset="0"/>
              </a:rPr>
              <a:t>manifestam</a:t>
            </a:r>
            <a:r>
              <a:rPr lang="es-ES" sz="2400">
                <a:latin typeface="Open Sans" panose="020B0606030504020204" pitchFamily="34" charset="0"/>
                <a:ea typeface="Open Sans" panose="020B0606030504020204" pitchFamily="34" charset="0"/>
                <a:cs typeface="Open Sans" panose="020B0606030504020204" pitchFamily="34" charset="0"/>
              </a:rPr>
              <a:t> de forma </a:t>
            </a:r>
            <a:r>
              <a:rPr lang="es-ES" sz="2400" err="1">
                <a:latin typeface="Open Sans" panose="020B0606030504020204" pitchFamily="34" charset="0"/>
                <a:ea typeface="Open Sans" panose="020B0606030504020204" pitchFamily="34" charset="0"/>
                <a:cs typeface="Open Sans" panose="020B0606030504020204" pitchFamily="34" charset="0"/>
              </a:rPr>
              <a:t>coesa</a:t>
            </a:r>
            <a:r>
              <a:rPr lang="es-ES" sz="2400">
                <a:latin typeface="Open Sans" panose="020B0606030504020204" pitchFamily="34" charset="0"/>
                <a:ea typeface="Open Sans" panose="020B0606030504020204" pitchFamily="34" charset="0"/>
                <a:cs typeface="Open Sans" panose="020B0606030504020204" pitchFamily="34" charset="0"/>
              </a:rPr>
              <a:t>.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err="1">
                <a:latin typeface="Open Sans" panose="020B0606030504020204" pitchFamily="34" charset="0"/>
                <a:ea typeface="Open Sans" panose="020B0606030504020204" pitchFamily="34" charset="0"/>
                <a:cs typeface="Open Sans" panose="020B0606030504020204" pitchFamily="34" charset="0"/>
              </a:rPr>
              <a:t>Quanto</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mais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a:solidFill>
                  <a:srgbClr val="FFD03B"/>
                </a:solidFill>
                <a:latin typeface="Open Sans" panose="020B0606030504020204" pitchFamily="34" charset="0"/>
                <a:ea typeface="Open Sans" panose="020B0606030504020204" pitchFamily="34" charset="0"/>
                <a:cs typeface="Open Sans" panose="020B0606030504020204" pitchFamily="34" charset="0"/>
              </a:rPr>
              <a:t>participativos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e </a:t>
            </a:r>
            <a:r>
              <a:rPr lang="es-ES" sz="2400">
                <a:solidFill>
                  <a:srgbClr val="FFD03B"/>
                </a:solidFill>
                <a:latin typeface="Open Sans" panose="020B0606030504020204" pitchFamily="34" charset="0"/>
                <a:ea typeface="Open Sans" panose="020B0606030504020204" pitchFamily="34" charset="0"/>
                <a:cs typeface="Open Sans" panose="020B0606030504020204" pitchFamily="34" charset="0"/>
              </a:rPr>
              <a:t>unidos </a:t>
            </a:r>
            <a:r>
              <a:rPr lang="es-ES" sz="2400" err="1">
                <a:solidFill>
                  <a:srgbClr val="FFD03B"/>
                </a:solidFill>
                <a:latin typeface="Open Sans" panose="020B0606030504020204" pitchFamily="34" charset="0"/>
                <a:ea typeface="Open Sans" panose="020B0606030504020204" pitchFamily="34" charset="0"/>
                <a:cs typeface="Open Sans" panose="020B0606030504020204" pitchFamily="34" charset="0"/>
              </a:rPr>
              <a:t>estivermos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mais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forte</a:t>
            </a:r>
            <a:r>
              <a:rPr lang="es-ES" sz="2400">
                <a:latin typeface="Open Sans" panose="020B0606030504020204" pitchFamily="34" charset="0"/>
                <a:ea typeface="Open Sans" panose="020B0606030504020204" pitchFamily="34" charset="0"/>
                <a:cs typeface="Open Sans" panose="020B0606030504020204" pitchFamily="34" charset="0"/>
              </a:rPr>
              <a:t> se tornará o </a:t>
            </a:r>
            <a:r>
              <a:rPr lang="es-ES" sz="2400" err="1">
                <a:latin typeface="Open Sans" panose="020B0606030504020204" pitchFamily="34" charset="0"/>
                <a:ea typeface="Open Sans" panose="020B0606030504020204" pitchFamily="34" charset="0"/>
                <a:cs typeface="Open Sans" panose="020B0606030504020204" pitchFamily="34" charset="0"/>
              </a:rPr>
              <a:t>nosso</a:t>
            </a:r>
            <a:r>
              <a:rPr lang="es-ES" sz="2400">
                <a:latin typeface="Open Sans" panose="020B0606030504020204" pitchFamily="34" charset="0"/>
                <a:ea typeface="Open Sans" panose="020B0606030504020204" pitchFamily="34" charset="0"/>
                <a:cs typeface="Open Sans" panose="020B0606030504020204" pitchFamily="34" charset="0"/>
              </a:rPr>
              <a:t> sindicato, proporcionando poder para </a:t>
            </a:r>
            <a:r>
              <a:rPr lang="es-ES" sz="2400" b="1" err="1">
                <a:latin typeface="Open Sans" panose="020B0606030504020204" pitchFamily="34" charset="0"/>
                <a:ea typeface="Open Sans" panose="020B0606030504020204" pitchFamily="34" charset="0"/>
                <a:cs typeface="Open Sans" panose="020B0606030504020204" pitchFamily="34" charset="0"/>
              </a:rPr>
              <a:t>impulsionarmos</a:t>
            </a:r>
            <a:r>
              <a:rPr lang="es-ES" sz="2400" b="1">
                <a:latin typeface="Open Sans" panose="020B0606030504020204" pitchFamily="34" charset="0"/>
                <a:ea typeface="Open Sans" panose="020B0606030504020204" pitchFamily="34" charset="0"/>
                <a:cs typeface="Open Sans" panose="020B0606030504020204" pitchFamily="34" charset="0"/>
              </a:rPr>
              <a:t> </a:t>
            </a:r>
            <a:r>
              <a:rPr lang="es-ES" sz="2400" b="1" err="1">
                <a:latin typeface="Open Sans" panose="020B0606030504020204" pitchFamily="34" charset="0"/>
                <a:ea typeface="Open Sans" panose="020B0606030504020204" pitchFamily="34" charset="0"/>
                <a:cs typeface="Open Sans" panose="020B0606030504020204" pitchFamily="34" charset="0"/>
              </a:rPr>
              <a:t>mudanças</a:t>
            </a:r>
            <a:r>
              <a:rPr lang="es-ES" sz="2400" b="1">
                <a:latin typeface="Open Sans" panose="020B0606030504020204" pitchFamily="34" charset="0"/>
                <a:ea typeface="Open Sans" panose="020B0606030504020204" pitchFamily="34" charset="0"/>
                <a:cs typeface="Open Sans" panose="020B0606030504020204" pitchFamily="34" charset="0"/>
              </a:rPr>
              <a:t> importantes</a:t>
            </a:r>
            <a:r>
              <a:rPr lang="es-ES" sz="2400">
                <a:latin typeface="Open Sans" panose="020B0606030504020204" pitchFamily="34" charset="0"/>
                <a:ea typeface="Open Sans" panose="020B0606030504020204" pitchFamily="34" charset="0"/>
                <a:cs typeface="Open Sans" panose="020B0606030504020204" pitchFamily="34" charset="0"/>
              </a:rPr>
              <a:t>. </a:t>
            </a:r>
            <a:endParaRPr lang="en-CA" sz="2400">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556880" y="5314121"/>
            <a:ext cx="9637594" cy="461665"/>
          </a:xfrm>
          <a:prstGeom prst="rect">
            <a:avLst/>
          </a:prstGeom>
          <a:noFill/>
          <a:ln w="28575">
            <a:noFill/>
          </a:ln>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A </a:t>
            </a:r>
            <a:r>
              <a:rPr lang="es-ES" sz="2400" err="1">
                <a:latin typeface="Open Sans" panose="020B0606030504020204" pitchFamily="34" charset="0"/>
                <a:ea typeface="Open Sans" panose="020B0606030504020204" pitchFamily="34" charset="0"/>
                <a:cs typeface="Open Sans" panose="020B0606030504020204" pitchFamily="34" charset="0"/>
              </a:rPr>
              <a:t>força</a:t>
            </a:r>
            <a:r>
              <a:rPr lang="es-ES" sz="2400">
                <a:latin typeface="Open Sans" panose="020B0606030504020204" pitchFamily="34" charset="0"/>
                <a:ea typeface="Open Sans" panose="020B0606030504020204" pitchFamily="34" charset="0"/>
                <a:cs typeface="Open Sans" panose="020B0606030504020204" pitchFamily="34" charset="0"/>
              </a:rPr>
              <a:t> está </a:t>
            </a:r>
            <a:r>
              <a:rPr lang="es-ES" sz="2400" err="1">
                <a:latin typeface="Open Sans" panose="020B0606030504020204" pitchFamily="34" charset="0"/>
                <a:ea typeface="Open Sans" panose="020B0606030504020204" pitchFamily="34" charset="0"/>
                <a:cs typeface="Open Sans" panose="020B0606030504020204" pitchFamily="34" charset="0"/>
              </a:rPr>
              <a:t>na</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solidariedade</a:t>
            </a:r>
            <a:r>
              <a:rPr lang="es-ES" sz="2400">
                <a:latin typeface="Open Sans" panose="020B0606030504020204" pitchFamily="34" charset="0"/>
                <a:ea typeface="Open Sans" panose="020B0606030504020204" pitchFamily="34" charset="0"/>
                <a:cs typeface="Open Sans" panose="020B0606030504020204" pitchFamily="34" charset="0"/>
              </a:rPr>
              <a:t> dos </a:t>
            </a:r>
            <a:r>
              <a:rPr lang="es-ES" sz="2400" err="1">
                <a:latin typeface="Open Sans" panose="020B0606030504020204" pitchFamily="34" charset="0"/>
                <a:ea typeface="Open Sans" panose="020B0606030504020204" pitchFamily="34" charset="0"/>
                <a:cs typeface="Open Sans" panose="020B0606030504020204" pitchFamily="34" charset="0"/>
              </a:rPr>
              <a:t>membros</a:t>
            </a:r>
            <a:r>
              <a:rPr lang="es-ES" sz="2400">
                <a:latin typeface="Open Sans" panose="020B0606030504020204" pitchFamily="34" charset="0"/>
                <a:ea typeface="Open Sans" panose="020B0606030504020204" pitchFamily="34" charset="0"/>
                <a:cs typeface="Open Sans" panose="020B0606030504020204" pitchFamily="34" charset="0"/>
              </a:rPr>
              <a:t> do </a:t>
            </a:r>
            <a:r>
              <a:rPr lang="es-ES" sz="2400" err="1">
                <a:latin typeface="Open Sans" panose="020B0606030504020204" pitchFamily="34" charset="0"/>
                <a:ea typeface="Open Sans" panose="020B0606030504020204" pitchFamily="34" charset="0"/>
                <a:cs typeface="Open Sans" panose="020B0606030504020204" pitchFamily="34" charset="0"/>
              </a:rPr>
              <a:t>nosso</a:t>
            </a:r>
            <a:r>
              <a:rPr lang="es-ES" sz="2400">
                <a:latin typeface="Open Sans" panose="020B0606030504020204" pitchFamily="34" charset="0"/>
                <a:ea typeface="Open Sans" panose="020B0606030504020204" pitchFamily="34" charset="0"/>
                <a:cs typeface="Open Sans" panose="020B0606030504020204" pitchFamily="34" charset="0"/>
              </a:rPr>
              <a:t> sindicato.</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err="1">
                <a:solidFill>
                  <a:schemeClr val="bg1"/>
                </a:solidFill>
                <a:latin typeface="Open Sans" panose="020B0606030504020204" pitchFamily="34" charset="0"/>
                <a:ea typeface="Open Sans" panose="020B0606030504020204" pitchFamily="34" charset="0"/>
                <a:cs typeface="Open Sans" panose="020B0606030504020204" pitchFamily="34" charset="0"/>
              </a:rPr>
              <a:t>Resumo</a:t>
            </a:r>
            <a:endPar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600986"/>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O futuro do </a:t>
            </a: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NOSSO</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sindicato está em </a:t>
            </a: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NOSSAS</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mãos</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A </a:t>
            </a:r>
            <a:r>
              <a:rPr lang="es-ES"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participação</a:t>
            </a:r>
            <a:r>
              <a:rPr lang="es-ES"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dos </a:t>
            </a:r>
            <a:r>
              <a:rPr lang="es-ES"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membros</a:t>
            </a:r>
            <a:r>
              <a:rPr lang="es-ES"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é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CRUCIAL.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s-E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declaração</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de valor de </a:t>
            </a:r>
            <a:r>
              <a:rPr lang="es-E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Um</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Sindicato, </a:t>
            </a:r>
            <a:r>
              <a:rPr lang="es-ES" sz="24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Uma</a:t>
            </a:r>
            <a:r>
              <a:rPr lang="es-E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Família, </a:t>
            </a:r>
            <a:r>
              <a:rPr lang="es-ES" sz="24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Uma</a:t>
            </a:r>
            <a:r>
              <a:rPr lang="es-E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24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Luta</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é a base para a </a:t>
            </a:r>
            <a:r>
              <a:rPr lang="es-E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construção</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s-E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um</a:t>
            </a: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sindicato unido e </a:t>
            </a:r>
            <a:r>
              <a:rPr lang="es-E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forte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1015663"/>
          </a:xfrm>
          <a:prstGeom prst="rect">
            <a:avLst/>
          </a:prstGeom>
          <a:noFill/>
        </p:spPr>
        <p:txBody>
          <a:bodyPr wrap="square">
            <a:spAutoFit/>
          </a:bodyPr>
          <a:lstStyle/>
          <a:p>
            <a:pPr algn="ctr">
              <a:lnSpc>
                <a:spcPts val="3000"/>
              </a:lnSpc>
              <a:spcAft>
                <a:spcPts val="1200"/>
              </a:spcAft>
            </a:pPr>
            <a:r>
              <a:rPr lang="es-ES" sz="2800" b="1">
                <a:solidFill>
                  <a:srgbClr val="E7B909"/>
                </a:solidFill>
                <a:latin typeface="Open Sans" panose="020B0606030504020204" pitchFamily="34" charset="0"/>
                <a:ea typeface="Open Sans" panose="020B0606030504020204" pitchFamily="34" charset="0"/>
                <a:cs typeface="Open Sans" panose="020B0606030504020204" pitchFamily="34" charset="0"/>
              </a:rPr>
              <a:t>NOSSO sindicato é </a:t>
            </a:r>
            <a:r>
              <a:rPr lang="es-ES" sz="2800" b="1" err="1">
                <a:solidFill>
                  <a:srgbClr val="E7B909"/>
                </a:solidFill>
                <a:latin typeface="Open Sans" panose="020B0606030504020204" pitchFamily="34" charset="0"/>
                <a:ea typeface="Open Sans" panose="020B0606030504020204" pitchFamily="34" charset="0"/>
                <a:cs typeface="Open Sans" panose="020B0606030504020204" pitchFamily="34" charset="0"/>
              </a:rPr>
              <a:t>tão</a:t>
            </a:r>
            <a:r>
              <a:rPr lang="es-ES" sz="2800" b="1">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s-ES" sz="2800" b="1" err="1">
                <a:solidFill>
                  <a:srgbClr val="E7B909"/>
                </a:solidFill>
                <a:latin typeface="Open Sans" panose="020B0606030504020204" pitchFamily="34" charset="0"/>
                <a:ea typeface="Open Sans" panose="020B0606030504020204" pitchFamily="34" charset="0"/>
                <a:cs typeface="Open Sans" panose="020B0606030504020204" pitchFamily="34" charset="0"/>
              </a:rPr>
              <a:t>forte</a:t>
            </a:r>
            <a:r>
              <a:rPr lang="es-ES" sz="2800" b="1">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s-ES" sz="2800" b="1" err="1">
                <a:solidFill>
                  <a:srgbClr val="E7B909"/>
                </a:solidFill>
                <a:latin typeface="Open Sans" panose="020B0606030504020204" pitchFamily="34" charset="0"/>
                <a:ea typeface="Open Sans" panose="020B0606030504020204" pitchFamily="34" charset="0"/>
                <a:cs typeface="Open Sans" panose="020B0606030504020204" pitchFamily="34" charset="0"/>
              </a:rPr>
              <a:t>quanto</a:t>
            </a:r>
            <a:r>
              <a:rPr lang="es-ES" sz="2800" b="1">
                <a:solidFill>
                  <a:srgbClr val="E7B909"/>
                </a:solidFill>
                <a:latin typeface="Open Sans" panose="020B0606030504020204" pitchFamily="34" charset="0"/>
                <a:ea typeface="Open Sans" panose="020B0606030504020204" pitchFamily="34" charset="0"/>
                <a:cs typeface="Open Sans" panose="020B0606030504020204" pitchFamily="34" charset="0"/>
              </a:rPr>
              <a:t> NOSSOS </a:t>
            </a:r>
            <a:r>
              <a:rPr lang="es-ES" sz="2800" b="1" err="1">
                <a:solidFill>
                  <a:srgbClr val="E7B909"/>
                </a:solidFill>
                <a:latin typeface="Open Sans" panose="020B0606030504020204" pitchFamily="34" charset="0"/>
                <a:ea typeface="Open Sans" panose="020B0606030504020204" pitchFamily="34" charset="0"/>
                <a:cs typeface="Open Sans" panose="020B0606030504020204" pitchFamily="34" charset="0"/>
              </a:rPr>
              <a:t>membros</a:t>
            </a:r>
            <a:r>
              <a:rPr lang="es-ES" sz="2800" b="1">
                <a:solidFill>
                  <a:srgbClr val="E7B909"/>
                </a:solidFill>
                <a:latin typeface="Open Sans" panose="020B0606030504020204" pitchFamily="34" charset="0"/>
                <a:ea typeface="Open Sans" panose="020B0606030504020204" pitchFamily="34" charset="0"/>
                <a:cs typeface="Open Sans" panose="020B0606030504020204" pitchFamily="34" charset="0"/>
              </a:rPr>
              <a:t>.</a:t>
            </a:r>
            <a:endParaRPr lang="en-CA" sz="2800" b="1">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3000"/>
              </a:lnSpc>
              <a:spcAft>
                <a:spcPts val="1200"/>
              </a:spcAft>
            </a:pPr>
            <a:r>
              <a:rPr lang="en-US" sz="2800" b="1">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Mensagem</a:t>
            </a:r>
            <a:r>
              <a:rPr lang="en-CA" dirty="0">
                <a:solidFill>
                  <a:schemeClr val="bg1"/>
                </a:solidFill>
              </a:rPr>
              <a:t> </a:t>
            </a:r>
            <a:r>
              <a:rPr lang="en-CA" dirty="0"/>
              <a:t>do GP</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4"/>
            <a:extLst>
              <a:ext uri="{FF2B5EF4-FFF2-40B4-BE49-F238E27FC236}">
                <a16:creationId xmlns:a16="http://schemas.microsoft.com/office/drawing/2014/main" id="{67200DB4-506F-4459-8933-CFFBB5960273}"/>
              </a:ext>
            </a:extLst>
          </p:cNvPr>
          <p:cNvPicPr>
            <a:picLocks noChangeAspect="1"/>
          </p:cNvPicPr>
          <p:nvPr/>
        </p:nvPicPr>
        <p:blipFill>
          <a:blip r:embed="rId5"/>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hand holding a phone&#10;&#10;AI-generated content may be incorrect.">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t="5586" b="5586"/>
          <a:stretch/>
        </p:blipFill>
        <p:spPr>
          <a:xfrm>
            <a:off x="6607629" y="3971096"/>
            <a:ext cx="5588935" cy="2386217"/>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s-ES" sz="1400" b="1">
                <a:latin typeface="Open Sans" panose="020B0606030504020204" pitchFamily="34" charset="0"/>
                <a:ea typeface="Open Sans" panose="020B0606030504020204" pitchFamily="34" charset="0"/>
                <a:cs typeface="Open Sans" panose="020B0606030504020204" pitchFamily="34" charset="0"/>
              </a:rPr>
              <a:t>Portal </a:t>
            </a:r>
            <a:r>
              <a:rPr lang="es-ES" sz="1400" b="1" err="1">
                <a:latin typeface="Open Sans" panose="020B0606030504020204" pitchFamily="34" charset="0"/>
                <a:ea typeface="Open Sans" panose="020B0606030504020204" pitchFamily="34" charset="0"/>
                <a:cs typeface="Open Sans" panose="020B0606030504020204" pitchFamily="34" charset="0"/>
              </a:rPr>
              <a:t>móvel</a:t>
            </a:r>
            <a:r>
              <a:rPr lang="es-ES" sz="1400" b="1">
                <a:latin typeface="Open Sans" panose="020B0606030504020204" pitchFamily="34" charset="0"/>
                <a:ea typeface="Open Sans" panose="020B0606030504020204" pitchFamily="34" charset="0"/>
                <a:cs typeface="Open Sans" panose="020B0606030504020204" pitchFamily="34" charset="0"/>
              </a:rPr>
              <a:t> para </a:t>
            </a:r>
            <a:r>
              <a:rPr lang="es-ES" sz="1400" b="1" err="1">
                <a:latin typeface="Open Sans" panose="020B0606030504020204" pitchFamily="34" charset="0"/>
                <a:ea typeface="Open Sans" panose="020B0606030504020204" pitchFamily="34" charset="0"/>
                <a:cs typeface="Open Sans" panose="020B0606030504020204" pitchFamily="34" charset="0"/>
              </a:rPr>
              <a:t>membros</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a:latin typeface="Open Sans" panose="020B0606030504020204" pitchFamily="34" charset="0"/>
                <a:ea typeface="Open Sans" panose="020B0606030504020204" pitchFamily="34" charset="0"/>
                <a:cs typeface="Open Sans" panose="020B0606030504020204" pitchFamily="34" charset="0"/>
              </a:rPr>
              <a:t>IUPAT YouTube</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a:latin typeface="Open Sans" panose="020B0606030504020204" pitchFamily="34" charset="0"/>
                <a:ea typeface="Open Sans" panose="020B0606030504020204" pitchFamily="34" charset="0"/>
                <a:cs typeface="Open Sans" panose="020B0606030504020204" pitchFamily="34" charset="0"/>
              </a:rPr>
              <a:t>IUPAT Facebook</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a:latin typeface="Open Sans" panose="020B0606030504020204" pitchFamily="34" charset="0"/>
                <a:ea typeface="Open Sans" panose="020B0606030504020204" pitchFamily="34" charset="0"/>
                <a:cs typeface="Open Sans" panose="020B0606030504020204" pitchFamily="34" charset="0"/>
              </a:rPr>
              <a:t>IUPAT Instagram</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224153" y="1907848"/>
            <a:ext cx="1381626" cy="427233"/>
          </a:xfrm>
          <a:prstGeom prst="rect">
            <a:avLst/>
          </a:prstGeom>
          <a:noFill/>
        </p:spPr>
        <p:txBody>
          <a:bodyPr wrap="square" rtlCol="0">
            <a:spAutoFit/>
          </a:bodyPr>
          <a:lstStyle/>
          <a:p>
            <a:pPr>
              <a:lnSpc>
                <a:spcPts val="3000"/>
              </a:lnSpc>
              <a:spcAft>
                <a:spcPts val="1200"/>
              </a:spcAft>
            </a:pPr>
            <a:r>
              <a:rPr lang="en-US" sz="1400" b="1">
                <a:latin typeface="Open Sans" panose="020B0606030504020204" pitchFamily="34" charset="0"/>
                <a:ea typeface="Open Sans" panose="020B0606030504020204" pitchFamily="34" charset="0"/>
                <a:cs typeface="Open Sans" panose="020B0606030504020204" pitchFamily="34" charset="0"/>
              </a:rPr>
              <a:t>IUPAT X</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a:latin typeface="Open Sans" panose="020B0606030504020204" pitchFamily="34" charset="0"/>
                <a:ea typeface="Open Sans" panose="020B0606030504020204" pitchFamily="34" charset="0"/>
                <a:cs typeface="Open Sans" panose="020B0606030504020204" pitchFamily="34" charset="0"/>
              </a:rPr>
              <a:t>IUPAT </a:t>
            </a:r>
            <a:r>
              <a:rPr lang="en-US" sz="1400" b="1" err="1">
                <a:latin typeface="Open Sans" panose="020B0606030504020204" pitchFamily="34" charset="0"/>
                <a:ea typeface="Open Sans" panose="020B0606030504020204" pitchFamily="34" charset="0"/>
                <a:cs typeface="Open Sans" panose="020B0606030504020204" pitchFamily="34" charset="0"/>
              </a:rPr>
              <a:t>Tiktok</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pic>
        <p:nvPicPr>
          <p:cNvPr id="3" name="Picture 2" descr="A yellow circle with a number on it&#10;&#10;AI-generated content may be incorrect.">
            <a:extLst>
              <a:ext uri="{FF2B5EF4-FFF2-40B4-BE49-F238E27FC236}">
                <a16:creationId xmlns:a16="http://schemas.microsoft.com/office/drawing/2014/main" id="{C6C6FEC7-6921-7D31-A46C-A499404211AB}"/>
              </a:ext>
            </a:extLst>
          </p:cNvPr>
          <p:cNvPicPr>
            <a:picLocks noChangeAspect="1"/>
          </p:cNvPicPr>
          <p:nvPr/>
        </p:nvPicPr>
        <p:blipFill>
          <a:blip r:embed="rId11">
            <a:clrChange>
              <a:clrFrom>
                <a:srgbClr val="231F20"/>
              </a:clrFrom>
              <a:clrTo>
                <a:srgbClr val="231F20">
                  <a:alpha val="0"/>
                </a:srgbClr>
              </a:clrTo>
            </a:clrChange>
          </a:blip>
          <a:stretch>
            <a:fillRect/>
          </a:stretch>
        </p:blipFill>
        <p:spPr>
          <a:xfrm>
            <a:off x="9576606" y="6439639"/>
            <a:ext cx="541967" cy="418361"/>
          </a:xfrm>
          <a:prstGeom prst="rect">
            <a:avLst/>
          </a:prstGeom>
        </p:spPr>
      </p:pic>
      <p:sp>
        <p:nvSpPr>
          <p:cNvPr id="4" name="Title 3">
            <a:extLst>
              <a:ext uri="{FF2B5EF4-FFF2-40B4-BE49-F238E27FC236}">
                <a16:creationId xmlns:a16="http://schemas.microsoft.com/office/drawing/2014/main" id="{4DA93726-879F-BA0D-56A1-4DC3D25C8A5E}"/>
              </a:ext>
            </a:extLst>
          </p:cNvPr>
          <p:cNvSpPr>
            <a:spLocks noGrp="1"/>
          </p:cNvSpPr>
          <p:nvPr>
            <p:ph type="title"/>
          </p:nvPr>
        </p:nvSpPr>
        <p:spPr/>
        <p:txBody>
          <a:bodyPr/>
          <a:lstStyle/>
          <a:p>
            <a:r>
              <a:rPr lang="pt-BR" dirty="0">
                <a:solidFill>
                  <a:schemeClr val="bg1"/>
                </a:solidFill>
              </a:rPr>
              <a:t>Acompanhe a </a:t>
            </a:r>
            <a:r>
              <a:rPr lang="pt-BR" dirty="0"/>
              <a:t>Nossa Família Sindical</a:t>
            </a:r>
            <a:endParaRPr lang="en-CA" dirty="0"/>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14514"/>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07587" y="203200"/>
            <a:ext cx="511255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2200" b="1" dirty="0" err="1">
                <a:latin typeface="Open Sans" panose="020B0606030504020204" pitchFamily="34" charset="0"/>
                <a:ea typeface="Open Sans" panose="020B0606030504020204" pitchFamily="34" charset="0"/>
                <a:cs typeface="Open Sans" panose="020B0606030504020204" pitchFamily="34" charset="0"/>
              </a:rPr>
              <a:t>Perguntas</a:t>
            </a:r>
            <a:r>
              <a:rPr lang="es-ES" sz="2200" b="1" dirty="0">
                <a:latin typeface="Open Sans" panose="020B0606030504020204" pitchFamily="34" charset="0"/>
                <a:ea typeface="Open Sans" panose="020B0606030504020204" pitchFamily="34" charset="0"/>
                <a:cs typeface="Open Sans" panose="020B0606030504020204" pitchFamily="34" charset="0"/>
              </a:rPr>
              <a:t> </a:t>
            </a:r>
            <a:r>
              <a:rPr lang="es-E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 </a:t>
            </a:r>
            <a:r>
              <a:rPr lang="es-ES" sz="22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Comentários</a:t>
            </a:r>
            <a:r>
              <a:rPr lang="es-E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CA"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964821"/>
          </a:xfrm>
          <a:prstGeom prst="rect">
            <a:avLst/>
          </a:prstGeom>
          <a:noFill/>
        </p:spPr>
        <p:txBody>
          <a:bodyPr wrap="square" rtlCol="0">
            <a:spAutoFit/>
          </a:bodyPr>
          <a:lstStyle/>
          <a:p>
            <a:pPr>
              <a:lnSpc>
                <a:spcPts val="3000"/>
              </a:lnSpc>
              <a:spcAft>
                <a:spcPts val="1200"/>
              </a:spcAft>
            </a:pP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Informações</a:t>
            </a: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Contato</a:t>
            </a:r>
            <a:endPar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s-E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Sindicato Internacional de Pintores e </a:t>
            </a:r>
            <a:r>
              <a:rPr lang="es-ES" dirty="0" err="1">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Ofícios</a:t>
            </a:r>
            <a:r>
              <a:rPr lang="es-E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a:t>
            </a:r>
            <a:r>
              <a:rPr lang="es-ES" dirty="0" err="1">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Associados</a:t>
            </a:r>
            <a:endPar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UM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UMA </a:t>
            </a:r>
            <a:r>
              <a:rPr lang="en-CA" sz="2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FAMíLIA</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UMA LUTA!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err="1">
                <a:solidFill>
                  <a:schemeClr val="bg1"/>
                </a:solidFill>
              </a:rPr>
              <a:t>Resultados</a:t>
            </a:r>
            <a:r>
              <a:rPr lang="en-CA" dirty="0"/>
              <a:t> da </a:t>
            </a:r>
            <a:r>
              <a:rPr lang="en-CA" dirty="0" err="1"/>
              <a:t>Aprendizagem</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643390"/>
            <a:ext cx="10515600" cy="3662501"/>
          </a:xfrm>
          <a:prstGeom prst="rect">
            <a:avLst/>
          </a:prstGeom>
          <a:noFill/>
          <a:ln>
            <a:noFill/>
          </a:ln>
        </p:spPr>
        <p:txBody>
          <a:bodyPr spcFirstLastPara="1" wrap="square" lIns="91425" tIns="45700" rIns="91425" bIns="45700" anchor="t" anchorCtr="0">
            <a:spAutoFit/>
          </a:bodyPr>
          <a:lstStyle/>
          <a:p>
            <a:pPr marL="342900" lvl="0" indent="-342900">
              <a:spcBef>
                <a:spcPts val="600"/>
              </a:spcBef>
              <a:spcAft>
                <a:spcPts val="600"/>
              </a:spcAft>
              <a:buClr>
                <a:srgbClr val="FFC000"/>
              </a:buClr>
              <a:buFont typeface="Wingdings" panose="05000000000000000000" pitchFamily="2" charset="2"/>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os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principais</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eventos e marcos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na</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história</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do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nosso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sindicato.</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600"/>
              </a:spcBef>
              <a:spcAft>
                <a:spcPts val="600"/>
              </a:spcAft>
              <a:buClr>
                <a:srgbClr val="FFC000"/>
              </a:buClr>
              <a:buFont typeface="Wingdings" panose="05000000000000000000" pitchFamily="2" charset="2"/>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Explicar a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missão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e a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declaração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de valor da IUPAT: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Um</a:t>
            </a:r>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Sindicato,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Uma</a:t>
            </a:r>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Família,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Uma</a:t>
            </a:r>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Luta</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600"/>
              </a:spcBef>
              <a:spcAft>
                <a:spcPts val="600"/>
              </a:spcAft>
              <a:buClr>
                <a:srgbClr val="FFC000"/>
              </a:buClr>
              <a:buFont typeface="Wingdings" panose="05000000000000000000" pitchFamily="2" charset="2"/>
              <a:buChar char="§"/>
            </a:pP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Reconhecer</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e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descrever</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o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enfraquecimento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do poder sindical e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seus</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principais</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fatores.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600"/>
              </a:spcBef>
              <a:spcAft>
                <a:spcPts val="600"/>
              </a:spcAft>
              <a:buClr>
                <a:srgbClr val="FFC000"/>
              </a:buClr>
              <a:buFont typeface="Wingdings" panose="05000000000000000000" pitchFamily="2" charset="2"/>
              <a:buChar char="§"/>
            </a:pP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Debater</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formas por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meio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das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quais</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os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membros</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podem</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assumir</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um</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papel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ativo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no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desenvolvimento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do poder dentro do </a:t>
            </a:r>
            <a:r>
              <a:rPr lang="es-ES" sz="2400" dirty="0" err="1">
                <a:solidFill>
                  <a:schemeClr val="lt1"/>
                </a:solidFill>
                <a:latin typeface="Open Sans" panose="020B0606030504020204" pitchFamily="34" charset="0"/>
                <a:ea typeface="Open Sans" panose="020B0606030504020204" pitchFamily="34" charset="0"/>
                <a:cs typeface="Open Sans" panose="020B0606030504020204" pitchFamily="34" charset="0"/>
              </a:rPr>
              <a:t>nosso</a:t>
            </a: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 sindicato.</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803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Participação de Mercado no </a:t>
            </a:r>
            <a:r>
              <a:rPr lang="es-ES" sz="2800" dirty="0" err="1">
                <a:latin typeface="Open Sans" panose="020B0606030504020204" pitchFamily="34" charset="0"/>
                <a:ea typeface="Open Sans" panose="020B0606030504020204" pitchFamily="34" charset="0"/>
                <a:cs typeface="Open Sans" panose="020B0606030504020204" pitchFamily="34" charset="0"/>
              </a:rPr>
              <a:t>Passado</a:t>
            </a:r>
            <a:r>
              <a:rPr lang="es-ES" sz="2800" dirty="0">
                <a:latin typeface="Open Sans" panose="020B0606030504020204" pitchFamily="34" charset="0"/>
                <a:ea typeface="Open Sans" panose="020B0606030504020204" pitchFamily="34" charset="0"/>
                <a:cs typeface="Open Sans" panose="020B0606030504020204" pitchFamily="34" charset="0"/>
              </a:rPr>
              <a:t> e no Presente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n-CA" sz="2800" dirty="0" err="1">
                <a:latin typeface="Open Sans" panose="020B0606030504020204" pitchFamily="34" charset="0"/>
                <a:ea typeface="Open Sans" panose="020B0606030504020204" pitchFamily="34" charset="0"/>
                <a:cs typeface="Open Sans" panose="020B0606030504020204" pitchFamily="34" charset="0"/>
              </a:rPr>
              <a:t>História</a:t>
            </a:r>
            <a:r>
              <a:rPr lang="en-CA" sz="2800" dirty="0">
                <a:latin typeface="Open Sans" panose="020B0606030504020204" pitchFamily="34" charset="0"/>
                <a:ea typeface="Open Sans" panose="020B0606030504020204" pitchFamily="34" charset="0"/>
                <a:cs typeface="Open Sans" panose="020B0606030504020204" pitchFamily="34" charset="0"/>
              </a:rPr>
              <a:t> da IUPAT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err="1">
                <a:latin typeface="Open Sans" panose="020B0606030504020204" pitchFamily="34" charset="0"/>
                <a:ea typeface="Open Sans" panose="020B0606030504020204" pitchFamily="34" charset="0"/>
                <a:cs typeface="Open Sans" panose="020B0606030504020204" pitchFamily="34" charset="0"/>
              </a:rPr>
              <a:t>Nossa</a:t>
            </a:r>
            <a:r>
              <a:rPr lang="es-ES" sz="2800" dirty="0">
                <a:latin typeface="Open Sans" panose="020B0606030504020204" pitchFamily="34" charset="0"/>
                <a:ea typeface="Open Sans" panose="020B0606030504020204" pitchFamily="34" charset="0"/>
                <a:cs typeface="Open Sans" panose="020B0606030504020204" pitchFamily="34" charset="0"/>
              </a:rPr>
              <a:t> </a:t>
            </a:r>
            <a:r>
              <a:rPr lang="es-ES" sz="2800" dirty="0" err="1">
                <a:latin typeface="Open Sans" panose="020B0606030504020204" pitchFamily="34" charset="0"/>
                <a:ea typeface="Open Sans" panose="020B0606030504020204" pitchFamily="34" charset="0"/>
                <a:cs typeface="Open Sans" panose="020B0606030504020204" pitchFamily="34" charset="0"/>
              </a:rPr>
              <a:t>Missão</a:t>
            </a:r>
            <a:r>
              <a:rPr lang="es-ES" sz="2800" dirty="0">
                <a:latin typeface="Open Sans" panose="020B0606030504020204" pitchFamily="34" charset="0"/>
                <a:ea typeface="Open Sans" panose="020B0606030504020204" pitchFamily="34" charset="0"/>
                <a:cs typeface="Open Sans" panose="020B0606030504020204" pitchFamily="34" charset="0"/>
              </a:rPr>
              <a:t> e </a:t>
            </a:r>
            <a:r>
              <a:rPr lang="es-ES" sz="2800" dirty="0" err="1">
                <a:latin typeface="Open Sans" panose="020B0606030504020204" pitchFamily="34" charset="0"/>
                <a:ea typeface="Open Sans" panose="020B0606030504020204" pitchFamily="34" charset="0"/>
                <a:cs typeface="Open Sans" panose="020B0606030504020204" pitchFamily="34" charset="0"/>
              </a:rPr>
              <a:t>Declaração</a:t>
            </a:r>
            <a:r>
              <a:rPr lang="es-ES" sz="2800" dirty="0">
                <a:latin typeface="Open Sans" panose="020B0606030504020204" pitchFamily="34" charset="0"/>
                <a:ea typeface="Open Sans" panose="020B0606030504020204" pitchFamily="34" charset="0"/>
                <a:cs typeface="Open Sans" panose="020B0606030504020204" pitchFamily="34" charset="0"/>
              </a:rPr>
              <a:t> de Valores</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CA" sz="2800" dirty="0" err="1">
                <a:latin typeface="Open Sans" panose="020B0606030504020204" pitchFamily="34" charset="0"/>
                <a:ea typeface="Open Sans" panose="020B0606030504020204" pitchFamily="34" charset="0"/>
                <a:cs typeface="Open Sans" panose="020B0606030504020204" pitchFamily="34" charset="0"/>
              </a:rPr>
              <a:t>Capacitação</a:t>
            </a:r>
            <a:r>
              <a:rPr lang="en-CA" sz="2800" dirty="0">
                <a:latin typeface="Open Sans" panose="020B0606030504020204" pitchFamily="34" charset="0"/>
                <a:ea typeface="Open Sans" panose="020B0606030504020204" pitchFamily="34" charset="0"/>
                <a:cs typeface="Open Sans" panose="020B0606030504020204" pitchFamily="34" charset="0"/>
              </a:rPr>
              <a:t> dos </a:t>
            </a:r>
            <a:r>
              <a:rPr lang="en-CA" sz="2800" dirty="0" err="1">
                <a:latin typeface="Open Sans" panose="020B0606030504020204" pitchFamily="34" charset="0"/>
                <a:ea typeface="Open Sans" panose="020B0606030504020204" pitchFamily="34" charset="0"/>
                <a:cs typeface="Open Sans" panose="020B0606030504020204" pitchFamily="34" charset="0"/>
              </a:rPr>
              <a:t>Membros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err="1">
                <a:solidFill>
                  <a:schemeClr val="bg1"/>
                </a:solidFill>
              </a:rPr>
              <a:t>Tópicos</a:t>
            </a:r>
            <a:r>
              <a:rPr lang="en-CA" dirty="0">
                <a:solidFill>
                  <a:schemeClr val="bg1"/>
                </a:solidFill>
              </a:rPr>
              <a:t> </a:t>
            </a:r>
            <a:r>
              <a:rPr lang="en-CA" dirty="0"/>
              <a:t>do </a:t>
            </a:r>
            <a:r>
              <a:rPr lang="en-CA" dirty="0" err="1"/>
              <a:t>Curso</a:t>
            </a:r>
            <a:endParaRPr lang="en-CA" dirty="0"/>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45506" y="3243604"/>
            <a:ext cx="9119155"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a:t>
            </a:r>
            <a:r>
              <a:rPr lang="es-E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Construção</a:t>
            </a:r>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Participação de Mercado no </a:t>
            </a:r>
          </a:p>
          <a:p>
            <a:r>
              <a:rPr lang="es-ES" sz="32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Passado</a:t>
            </a:r>
            <a:r>
              <a:rPr lang="es-E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e no Presente</a:t>
            </a:r>
            <a:endParaRPr lang="en-US" sz="32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5" name="Picture 4" descr="A yellow circle with a number on it&#10;&#10;AI-generated content may be incorrect.">
            <a:extLst>
              <a:ext uri="{FF2B5EF4-FFF2-40B4-BE49-F238E27FC236}">
                <a16:creationId xmlns:a16="http://schemas.microsoft.com/office/drawing/2014/main" id="{4F335266-DD6F-A30D-FD94-3BD1A198DCBC}"/>
              </a:ext>
            </a:extLst>
          </p:cNvPr>
          <p:cNvPicPr>
            <a:picLocks noChangeAspect="1"/>
          </p:cNvPicPr>
          <p:nvPr/>
        </p:nvPicPr>
        <p:blipFill>
          <a:blip r:embed="rId7">
            <a:clrChange>
              <a:clrFrom>
                <a:srgbClr val="231F20"/>
              </a:clrFrom>
              <a:clrTo>
                <a:srgbClr val="231F20">
                  <a:alpha val="0"/>
                </a:srgbClr>
              </a:clrTo>
            </a:clrChange>
          </a:blip>
          <a:stretch>
            <a:fillRect/>
          </a:stretch>
        </p:blipFill>
        <p:spPr>
          <a:xfrm>
            <a:off x="9576606" y="6439639"/>
            <a:ext cx="541967" cy="418361"/>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s-ES" dirty="0">
                <a:solidFill>
                  <a:schemeClr val="bg1"/>
                </a:solidFill>
              </a:rPr>
              <a:t>Participação de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102226" cy="830997"/>
          </a:xfrm>
          <a:prstGeom prst="rect">
            <a:avLst/>
          </a:prstGeom>
          <a:noFill/>
        </p:spPr>
        <p:txBody>
          <a:bodyPr wrap="square" rtlCol="0">
            <a:spAutoFit/>
          </a:bodyPr>
          <a:lstStyle/>
          <a:p>
            <a:r>
              <a:rPr lang="es-ES" sz="2400" err="1">
                <a:latin typeface="Open Sans" panose="020B0606030504020204" pitchFamily="34" charset="0"/>
                <a:ea typeface="Open Sans" panose="020B0606030504020204" pitchFamily="34" charset="0"/>
                <a:cs typeface="Open Sans" panose="020B0606030504020204" pitchFamily="34" charset="0"/>
              </a:rPr>
              <a:t>Qual</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porcentagem</a:t>
            </a:r>
            <a:r>
              <a:rPr lang="es-ES" sz="2400">
                <a:latin typeface="Open Sans" panose="020B0606030504020204" pitchFamily="34" charset="0"/>
                <a:ea typeface="Open Sans" panose="020B0606030504020204" pitchFamily="34" charset="0"/>
                <a:cs typeface="Open Sans" panose="020B0606030504020204" pitchFamily="34" charset="0"/>
              </a:rPr>
              <a:t> de </a:t>
            </a:r>
            <a:r>
              <a:rPr lang="es-ES" sz="2400" err="1">
                <a:latin typeface="Open Sans" panose="020B0606030504020204" pitchFamily="34" charset="0"/>
                <a:ea typeface="Open Sans" panose="020B0606030504020204" pitchFamily="34" charset="0"/>
                <a:cs typeface="Open Sans" panose="020B0606030504020204" pitchFamily="34" charset="0"/>
              </a:rPr>
              <a:t>trabalhadores</a:t>
            </a:r>
            <a:r>
              <a:rPr lang="es-ES" sz="2400">
                <a:latin typeface="Open Sans" panose="020B0606030504020204" pitchFamily="34" charset="0"/>
                <a:ea typeface="Open Sans" panose="020B0606030504020204" pitchFamily="34" charset="0"/>
                <a:cs typeface="Open Sans" panose="020B0606030504020204" pitchFamily="34" charset="0"/>
              </a:rPr>
              <a:t> da </a:t>
            </a:r>
            <a:r>
              <a:rPr lang="es-ES" sz="2400" err="1">
                <a:latin typeface="Open Sans" panose="020B0606030504020204" pitchFamily="34" charset="0"/>
                <a:ea typeface="Open Sans" panose="020B0606030504020204" pitchFamily="34" charset="0"/>
                <a:cs typeface="Open Sans" panose="020B0606030504020204" pitchFamily="34" charset="0"/>
              </a:rPr>
              <a:t>construção</a:t>
            </a:r>
            <a:r>
              <a:rPr lang="es-ES" sz="2400">
                <a:latin typeface="Open Sans" panose="020B0606030504020204" pitchFamily="34" charset="0"/>
                <a:ea typeface="Open Sans" panose="020B0606030504020204" pitchFamily="34" charset="0"/>
                <a:cs typeface="Open Sans" panose="020B0606030504020204" pitchFamily="34" charset="0"/>
              </a:rPr>
              <a:t> civil </a:t>
            </a:r>
            <a:r>
              <a:rPr lang="es-ES" sz="2400" err="1">
                <a:latin typeface="Open Sans" panose="020B0606030504020204" pitchFamily="34" charset="0"/>
                <a:ea typeface="Open Sans" panose="020B0606030504020204" pitchFamily="34" charset="0"/>
                <a:cs typeface="Open Sans" panose="020B0606030504020204" pitchFamily="34" charset="0"/>
              </a:rPr>
              <a:t>pertencia</a:t>
            </a:r>
            <a:r>
              <a:rPr lang="es-ES" sz="2400">
                <a:latin typeface="Open Sans" panose="020B0606030504020204" pitchFamily="34" charset="0"/>
                <a:ea typeface="Open Sans" panose="020B0606030504020204" pitchFamily="34" charset="0"/>
                <a:cs typeface="Open Sans" panose="020B0606030504020204" pitchFamily="34" charset="0"/>
              </a:rPr>
              <a:t> a sindicatos nos Estados Unidos </a:t>
            </a:r>
            <a:r>
              <a:rPr lang="es-ES" sz="2400" err="1">
                <a:latin typeface="Open Sans" panose="020B0606030504020204" pitchFamily="34" charset="0"/>
                <a:ea typeface="Open Sans" panose="020B0606030504020204" pitchFamily="34" charset="0"/>
                <a:cs typeface="Open Sans" panose="020B0606030504020204" pitchFamily="34" charset="0"/>
              </a:rPr>
              <a:t>na</a:t>
            </a:r>
            <a:r>
              <a:rPr lang="es-ES" sz="2400">
                <a:latin typeface="Open Sans" panose="020B0606030504020204" pitchFamily="34" charset="0"/>
                <a:ea typeface="Open Sans" panose="020B0606030504020204" pitchFamily="34" charset="0"/>
                <a:cs typeface="Open Sans" panose="020B0606030504020204" pitchFamily="34" charset="0"/>
              </a:rPr>
              <a:t> década de 1940?</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33675" y="1506913"/>
            <a:ext cx="1972015" cy="461665"/>
          </a:xfrm>
          <a:prstGeom prst="rect">
            <a:avLst/>
          </a:prstGeom>
          <a:noFill/>
        </p:spPr>
        <p:txBody>
          <a:bodyPr wrap="none" rtlCol="0">
            <a:spAutoFit/>
          </a:bodyPr>
          <a:lstStyle/>
          <a:p>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1ª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Pergunta</a:t>
            </a:r>
            <a:endPar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527982" cy="523220"/>
          </a:xfrm>
          <a:prstGeom prst="rect">
            <a:avLst/>
          </a:prstGeom>
          <a:noFill/>
        </p:spPr>
        <p:txBody>
          <a:bodyPr wrap="none" rtlCol="0">
            <a:spAutoFit/>
          </a:bodyPr>
          <a:lstStyle/>
          <a:p>
            <a:r>
              <a:rPr lang="en-CA" sz="2800" b="1" err="1">
                <a:solidFill>
                  <a:srgbClr val="FFC000"/>
                </a:solidFill>
                <a:latin typeface="Questa Slab" panose="02000000000000000000" pitchFamily="50" charset="0"/>
              </a:rPr>
              <a:t>Resposta</a:t>
            </a:r>
            <a:endParaRPr lang="en-CA" sz="2800" b="1">
              <a:solidFill>
                <a:srgbClr val="FFC000"/>
              </a:solidFill>
              <a:latin typeface="Questa Slab" panose="02000000000000000000" pitchFamily="50" charset="0"/>
            </a:endParaRPr>
          </a:p>
        </p:txBody>
      </p:sp>
      <p:sp>
        <p:nvSpPr>
          <p:cNvPr id="2" name="TextBox 1">
            <a:extLst>
              <a:ext uri="{FF2B5EF4-FFF2-40B4-BE49-F238E27FC236}">
                <a16:creationId xmlns:a16="http://schemas.microsoft.com/office/drawing/2014/main" id="{F13FAB6C-F947-81CB-D62E-C5406FA616B9}"/>
              </a:ext>
            </a:extLst>
          </p:cNvPr>
          <p:cNvSpPr txBox="1"/>
          <p:nvPr/>
        </p:nvSpPr>
        <p:spPr>
          <a:xfrm>
            <a:off x="1914116" y="1850368"/>
            <a:ext cx="9102226" cy="830997"/>
          </a:xfrm>
          <a:prstGeom prst="rect">
            <a:avLst/>
          </a:prstGeom>
          <a:noFill/>
        </p:spPr>
        <p:txBody>
          <a:bodyPr wrap="square" rtlCol="0">
            <a:spAutoFit/>
          </a:bodyPr>
          <a:lstStyle/>
          <a:p>
            <a:r>
              <a:rPr lang="es-ES" sz="2400" err="1">
                <a:latin typeface="Open Sans" panose="020B0606030504020204" pitchFamily="34" charset="0"/>
                <a:ea typeface="Open Sans" panose="020B0606030504020204" pitchFamily="34" charset="0"/>
                <a:cs typeface="Open Sans" panose="020B0606030504020204" pitchFamily="34" charset="0"/>
              </a:rPr>
              <a:t>Qual</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porcentagem</a:t>
            </a:r>
            <a:r>
              <a:rPr lang="es-ES" sz="2400">
                <a:latin typeface="Open Sans" panose="020B0606030504020204" pitchFamily="34" charset="0"/>
                <a:ea typeface="Open Sans" panose="020B0606030504020204" pitchFamily="34" charset="0"/>
                <a:cs typeface="Open Sans" panose="020B0606030504020204" pitchFamily="34" charset="0"/>
              </a:rPr>
              <a:t> de </a:t>
            </a:r>
            <a:r>
              <a:rPr lang="es-ES" sz="2400" err="1">
                <a:latin typeface="Open Sans" panose="020B0606030504020204" pitchFamily="34" charset="0"/>
                <a:ea typeface="Open Sans" panose="020B0606030504020204" pitchFamily="34" charset="0"/>
                <a:cs typeface="Open Sans" panose="020B0606030504020204" pitchFamily="34" charset="0"/>
              </a:rPr>
              <a:t>trabalhadores</a:t>
            </a:r>
            <a:r>
              <a:rPr lang="es-ES" sz="2400">
                <a:latin typeface="Open Sans" panose="020B0606030504020204" pitchFamily="34" charset="0"/>
                <a:ea typeface="Open Sans" panose="020B0606030504020204" pitchFamily="34" charset="0"/>
                <a:cs typeface="Open Sans" panose="020B0606030504020204" pitchFamily="34" charset="0"/>
              </a:rPr>
              <a:t> da </a:t>
            </a:r>
            <a:r>
              <a:rPr lang="es-ES" sz="2400" err="1">
                <a:latin typeface="Open Sans" panose="020B0606030504020204" pitchFamily="34" charset="0"/>
                <a:ea typeface="Open Sans" panose="020B0606030504020204" pitchFamily="34" charset="0"/>
                <a:cs typeface="Open Sans" panose="020B0606030504020204" pitchFamily="34" charset="0"/>
              </a:rPr>
              <a:t>construção</a:t>
            </a:r>
            <a:r>
              <a:rPr lang="es-ES" sz="2400">
                <a:latin typeface="Open Sans" panose="020B0606030504020204" pitchFamily="34" charset="0"/>
                <a:ea typeface="Open Sans" panose="020B0606030504020204" pitchFamily="34" charset="0"/>
                <a:cs typeface="Open Sans" panose="020B0606030504020204" pitchFamily="34" charset="0"/>
              </a:rPr>
              <a:t> civil </a:t>
            </a:r>
            <a:r>
              <a:rPr lang="es-ES" sz="2400" err="1">
                <a:latin typeface="Open Sans" panose="020B0606030504020204" pitchFamily="34" charset="0"/>
                <a:ea typeface="Open Sans" panose="020B0606030504020204" pitchFamily="34" charset="0"/>
                <a:cs typeface="Open Sans" panose="020B0606030504020204" pitchFamily="34" charset="0"/>
              </a:rPr>
              <a:t>pertencia</a:t>
            </a:r>
            <a:r>
              <a:rPr lang="es-ES" sz="2400">
                <a:latin typeface="Open Sans" panose="020B0606030504020204" pitchFamily="34" charset="0"/>
                <a:ea typeface="Open Sans" panose="020B0606030504020204" pitchFamily="34" charset="0"/>
                <a:cs typeface="Open Sans" panose="020B0606030504020204" pitchFamily="34" charset="0"/>
              </a:rPr>
              <a:t> a sindicatos nos Estados Unidos </a:t>
            </a:r>
            <a:r>
              <a:rPr lang="es-ES" sz="2400" err="1">
                <a:latin typeface="Open Sans" panose="020B0606030504020204" pitchFamily="34" charset="0"/>
                <a:ea typeface="Open Sans" panose="020B0606030504020204" pitchFamily="34" charset="0"/>
                <a:cs typeface="Open Sans" panose="020B0606030504020204" pitchFamily="34" charset="0"/>
              </a:rPr>
              <a:t>na</a:t>
            </a:r>
            <a:r>
              <a:rPr lang="es-ES" sz="2400">
                <a:latin typeface="Open Sans" panose="020B0606030504020204" pitchFamily="34" charset="0"/>
                <a:ea typeface="Open Sans" panose="020B0606030504020204" pitchFamily="34" charset="0"/>
                <a:cs typeface="Open Sans" panose="020B0606030504020204" pitchFamily="34" charset="0"/>
              </a:rPr>
              <a:t> década de 1940?</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D31DD32-FAC7-5860-81C0-15CDFD6E6FF1}"/>
              </a:ext>
            </a:extLst>
          </p:cNvPr>
          <p:cNvSpPr txBox="1"/>
          <p:nvPr/>
        </p:nvSpPr>
        <p:spPr>
          <a:xfrm rot="20669704">
            <a:off x="833675" y="1506913"/>
            <a:ext cx="1972015" cy="461665"/>
          </a:xfrm>
          <a:prstGeom prst="rect">
            <a:avLst/>
          </a:prstGeom>
          <a:noFill/>
        </p:spPr>
        <p:txBody>
          <a:bodyPr wrap="none" rtlCol="0">
            <a:spAutoFit/>
          </a:bodyPr>
          <a:lstStyle/>
          <a:p>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1ª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Pergunta</a:t>
            </a:r>
            <a:endPar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7">
            <a:extLst>
              <a:ext uri="{FF2B5EF4-FFF2-40B4-BE49-F238E27FC236}">
                <a16:creationId xmlns:a16="http://schemas.microsoft.com/office/drawing/2014/main" id="{45380C3F-2704-877A-CCF1-F57A88221BBD}"/>
              </a:ext>
            </a:extLst>
          </p:cNvPr>
          <p:cNvSpPr>
            <a:spLocks noGrp="1"/>
          </p:cNvSpPr>
          <p:nvPr>
            <p:ph type="title"/>
          </p:nvPr>
        </p:nvSpPr>
        <p:spPr/>
        <p:txBody>
          <a:bodyPr/>
          <a:lstStyle/>
          <a:p>
            <a:r>
              <a:rPr lang="es-ES" dirty="0">
                <a:solidFill>
                  <a:schemeClr val="bg1"/>
                </a:solidFill>
              </a:rPr>
              <a:t>Participação de Mercado </a:t>
            </a:r>
            <a:r>
              <a:rPr lang="en-CA" dirty="0">
                <a:solidFill>
                  <a:schemeClr val="bg1"/>
                </a:solidFill>
              </a:rPr>
              <a:t>- </a:t>
            </a:r>
            <a:r>
              <a:rPr lang="en-CA" dirty="0"/>
              <a:t>1947</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836762" y="1914380"/>
            <a:ext cx="8586736" cy="830997"/>
          </a:xfrm>
          <a:prstGeom prst="rect">
            <a:avLst/>
          </a:prstGeom>
          <a:noFill/>
        </p:spPr>
        <p:txBody>
          <a:bodyPr wrap="square" rtlCol="0">
            <a:spAutoFit/>
          </a:bodyPr>
          <a:lstStyle/>
          <a:p>
            <a:r>
              <a:rPr lang="es-ES" sz="2400" err="1">
                <a:latin typeface="Open Sans" panose="020B0606030504020204" pitchFamily="34" charset="0"/>
                <a:ea typeface="Open Sans" panose="020B0606030504020204" pitchFamily="34" charset="0"/>
                <a:cs typeface="Open Sans" panose="020B0606030504020204" pitchFamily="34" charset="0"/>
              </a:rPr>
              <a:t>Qual</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err="1">
                <a:latin typeface="Open Sans" panose="020B0606030504020204" pitchFamily="34" charset="0"/>
                <a:ea typeface="Open Sans" panose="020B0606030504020204" pitchFamily="34" charset="0"/>
                <a:cs typeface="Open Sans" panose="020B0606030504020204" pitchFamily="34" charset="0"/>
              </a:rPr>
              <a:t>porcentagem</a:t>
            </a:r>
            <a:r>
              <a:rPr lang="es-ES" sz="2400">
                <a:latin typeface="Open Sans" panose="020B0606030504020204" pitchFamily="34" charset="0"/>
                <a:ea typeface="Open Sans" panose="020B0606030504020204" pitchFamily="34" charset="0"/>
                <a:cs typeface="Open Sans" panose="020B0606030504020204" pitchFamily="34" charset="0"/>
              </a:rPr>
              <a:t> de </a:t>
            </a:r>
            <a:r>
              <a:rPr lang="es-ES" sz="2400" err="1">
                <a:latin typeface="Open Sans" panose="020B0606030504020204" pitchFamily="34" charset="0"/>
                <a:ea typeface="Open Sans" panose="020B0606030504020204" pitchFamily="34" charset="0"/>
                <a:cs typeface="Open Sans" panose="020B0606030504020204" pitchFamily="34" charset="0"/>
              </a:rPr>
              <a:t>trabalhadores</a:t>
            </a:r>
            <a:r>
              <a:rPr lang="es-ES" sz="2400">
                <a:latin typeface="Open Sans" panose="020B0606030504020204" pitchFamily="34" charset="0"/>
                <a:ea typeface="Open Sans" panose="020B0606030504020204" pitchFamily="34" charset="0"/>
                <a:cs typeface="Open Sans" panose="020B0606030504020204" pitchFamily="34" charset="0"/>
              </a:rPr>
              <a:t> da </a:t>
            </a:r>
            <a:r>
              <a:rPr lang="es-ES" sz="2400" err="1">
                <a:latin typeface="Open Sans" panose="020B0606030504020204" pitchFamily="34" charset="0"/>
                <a:ea typeface="Open Sans" panose="020B0606030504020204" pitchFamily="34" charset="0"/>
                <a:cs typeface="Open Sans" panose="020B0606030504020204" pitchFamily="34" charset="0"/>
              </a:rPr>
              <a:t>construção</a:t>
            </a:r>
            <a:r>
              <a:rPr lang="es-ES" sz="2400">
                <a:latin typeface="Open Sans" panose="020B0606030504020204" pitchFamily="34" charset="0"/>
                <a:ea typeface="Open Sans" panose="020B0606030504020204" pitchFamily="34" charset="0"/>
                <a:cs typeface="Open Sans" panose="020B0606030504020204" pitchFamily="34" charset="0"/>
              </a:rPr>
              <a:t> civil </a:t>
            </a:r>
            <a:r>
              <a:rPr lang="es-ES" sz="2400" err="1">
                <a:latin typeface="Open Sans" panose="020B0606030504020204" pitchFamily="34" charset="0"/>
                <a:ea typeface="Open Sans" panose="020B0606030504020204" pitchFamily="34" charset="0"/>
                <a:cs typeface="Open Sans" panose="020B0606030504020204" pitchFamily="34" charset="0"/>
              </a:rPr>
              <a:t>pertencia</a:t>
            </a:r>
            <a:r>
              <a:rPr lang="es-ES" sz="2400">
                <a:latin typeface="Open Sans" panose="020B0606030504020204" pitchFamily="34" charset="0"/>
                <a:ea typeface="Open Sans" panose="020B0606030504020204" pitchFamily="34" charset="0"/>
                <a:cs typeface="Open Sans" panose="020B0606030504020204" pitchFamily="34" charset="0"/>
              </a:rPr>
              <a:t> a sindicatos nos Estados Unidos em 2024?</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33676" y="1556788"/>
            <a:ext cx="1972015" cy="461665"/>
          </a:xfrm>
          <a:prstGeom prst="rect">
            <a:avLst/>
          </a:prstGeom>
          <a:noFill/>
        </p:spPr>
        <p:txBody>
          <a:bodyPr wrap="none" rtlCol="0">
            <a:spAutoFit/>
          </a:bodyPr>
          <a:lstStyle/>
          <a:p>
            <a:r>
              <a:rPr lang="es-E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2ª </a:t>
            </a:r>
            <a:r>
              <a:rPr lang="es-E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Pergunta</a:t>
            </a:r>
            <a:endPar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7">
            <a:extLst>
              <a:ext uri="{FF2B5EF4-FFF2-40B4-BE49-F238E27FC236}">
                <a16:creationId xmlns:a16="http://schemas.microsoft.com/office/drawing/2014/main" id="{DC518C16-2B91-5F93-756E-550088F95993}"/>
              </a:ext>
            </a:extLst>
          </p:cNvPr>
          <p:cNvSpPr>
            <a:spLocks noGrp="1"/>
          </p:cNvSpPr>
          <p:nvPr>
            <p:ph type="title"/>
          </p:nvPr>
        </p:nvSpPr>
        <p:spPr/>
        <p:txBody>
          <a:bodyPr/>
          <a:lstStyle/>
          <a:p>
            <a:r>
              <a:rPr lang="es-ES" dirty="0">
                <a:solidFill>
                  <a:schemeClr val="bg1"/>
                </a:solidFill>
              </a:rPr>
              <a:t>Participação de Mercado </a:t>
            </a:r>
            <a:r>
              <a:rPr lang="en-CA" dirty="0">
                <a:solidFill>
                  <a:schemeClr val="bg1"/>
                </a:solidFill>
              </a:rPr>
              <a:t>- </a:t>
            </a:r>
            <a:r>
              <a:rPr lang="en-CA" dirty="0"/>
              <a:t>2024</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5"/>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HIDE_SLIDE" val="0"/>
  <p:tag name="ARTICULATE_NAV_LEVEL" val="1"/>
  <p:tag name="ARTICULATE_PLAYER_CONTROL_NEXT" val="False"/>
  <p:tag name="ARTICULATE_PLAYER_CONTROL_PREVIOUS" val="False"/>
  <p:tag name="ARTICULATE_SLIDE_PAUSE" val="1"/>
  <p:tag name="ARTICULATE_SLIDE_PRESENTER_GUID" val="591c2249-4092-43db-93c7-ac5a4b15c437"/>
  <p:tag name="ARTICULATE_SLIDE_THUMBNAIL_REFRESH" val="1"/>
  <p:tag name="ARTICULATE_TOC_EXPANDED" val="True"/>
  <p:tag name="ARTICULATE_USED_LAYOUT" val="7"/>
  <p:tag name="AUDIO_ID" val="261"/>
</p:tagLst>
</file>

<file path=ppt/tags/tag23.xml><?xml version="1.0" encoding="utf-8"?>
<p:tagLst xmlns:a="http://schemas.openxmlformats.org/drawingml/2006/main" xmlns:r="http://schemas.openxmlformats.org/officeDocument/2006/relationships" xmlns:p="http://schemas.openxmlformats.org/presentationml/2006/main">
  <p:tag name="ARTICULATE_HIDE_SLIDE" val="0"/>
  <p:tag name="ARTICULATE_NAV_LEVEL" val="1"/>
  <p:tag name="ARTICULATE_PLAYER_CONTROL_NEXT" val="False"/>
  <p:tag name="ARTICULATE_PLAYER_CONTROL_PREVIOUS" val="False"/>
  <p:tag name="ARTICULATE_SLIDE_PAUSE" val="1"/>
  <p:tag name="ARTICULATE_SLIDE_PRESENTER_GUID" val="591c2249-4092-43db-93c7-ac5a4b15c437"/>
  <p:tag name="ARTICULATE_SLIDE_THUMBNAIL_REFRESH" val="1"/>
  <p:tag name="ARTICULATE_TOC_EXPANDED" val="True"/>
  <p:tag name="ARTICULATE_USED_LAYOUT" val="7"/>
  <p:tag name="AUDIO_ID" val="26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577461f8ea61faa2edb29bc5689546e3">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87511021a6656ba3b21bec0ca95597b1"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7c178097-771c-4e8d-9149-af69e58813a5"/>
    <ds:schemaRef ds:uri="http://purl.org/dc/elements/1.1/"/>
    <ds:schemaRef ds:uri="http://purl.org/dc/terms/"/>
    <ds:schemaRef ds:uri="13748c86-76ba-41f4-a715-3b559f556d7b"/>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C0FBD4E-C684-4161-9793-D2B739BB914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TotalTime>
  <Words>9413</Words>
  <Application>Microsoft Office PowerPoint</Application>
  <PresentationFormat>Widescreen</PresentationFormat>
  <Paragraphs>563</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Halyard Display</vt:lpstr>
      <vt:lpstr>Open Sans</vt:lpstr>
      <vt:lpstr>Questa Slab</vt:lpstr>
      <vt:lpstr>Source Sans Pro</vt:lpstr>
      <vt:lpstr>Wingdings</vt:lpstr>
      <vt:lpstr>Office Theme</vt:lpstr>
      <vt:lpstr>PowerPoint Presentation</vt:lpstr>
      <vt:lpstr>Introdução</vt:lpstr>
      <vt:lpstr>Descrição do Curso</vt:lpstr>
      <vt:lpstr>Resultados da Aprendizagem</vt:lpstr>
      <vt:lpstr>Tópicos do Curso</vt:lpstr>
      <vt:lpstr>PowerPoint Presentation</vt:lpstr>
      <vt:lpstr>Participação de Mercado - 1947</vt:lpstr>
      <vt:lpstr>Participação de Mercado - 1947</vt:lpstr>
      <vt:lpstr>Participação de Mercado - 2024</vt:lpstr>
      <vt:lpstr>Participação de Mercado - 2024</vt:lpstr>
      <vt:lpstr>Variação no Total de Adesões</vt:lpstr>
      <vt:lpstr>Porcentagem de Trabalhadores da Construção Civil Pertencentes a Sindicatos nos Estados Unidos</vt:lpstr>
      <vt:lpstr>Variação no Número de Membros do Conselho Distrital 35</vt:lpstr>
      <vt:lpstr>PowerPoint Presentation</vt:lpstr>
      <vt:lpstr>Pré-convenção de 1994</vt:lpstr>
      <vt:lpstr>Convenção de 1994</vt:lpstr>
      <vt:lpstr>1999 - 2009</vt:lpstr>
      <vt:lpstr>2010 - Presente</vt:lpstr>
      <vt:lpstr>Obstáculos</vt:lpstr>
      <vt:lpstr>PowerPoint Presentation</vt:lpstr>
      <vt:lpstr>Nossa Missão</vt:lpstr>
      <vt:lpstr>IUPAT Declaração de Valores</vt:lpstr>
      <vt:lpstr>PowerPoint Presentation</vt:lpstr>
      <vt:lpstr>Capacitação dos Membros : 4 Fases</vt:lpstr>
      <vt:lpstr>1ª Fase: Construção da Base</vt:lpstr>
      <vt:lpstr>2ª Fase : Participação</vt:lpstr>
      <vt:lpstr> 2ª Fase : Participação - Lista de Verificação de Participação de Membros</vt:lpstr>
      <vt:lpstr> 3ª Fase: Instrução</vt:lpstr>
      <vt:lpstr>Por que os Aprendizes São Importantes</vt:lpstr>
      <vt:lpstr>O Que Significa Pertencer a um Sindicato?</vt:lpstr>
      <vt:lpstr>Movimento Trabalhista</vt:lpstr>
      <vt:lpstr>Direitos Sindicais</vt:lpstr>
      <vt:lpstr>Oficina de Aprendiz</vt:lpstr>
      <vt:lpstr>4ª Fase: Fortalecimento</vt:lpstr>
      <vt:lpstr>PowerPoint Presentation</vt:lpstr>
      <vt:lpstr>Mensagem do GP</vt:lpstr>
      <vt:lpstr>Acompanhe a Nossa Família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66</cp:revision>
  <dcterms:created xsi:type="dcterms:W3CDTF">2024-09-19T19:34:13Z</dcterms:created>
  <dcterms:modified xsi:type="dcterms:W3CDTF">2026-03-03T17:06:55Z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