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3"/>
  </p:notesMasterIdLst>
  <p:handoutMasterIdLst>
    <p:handoutMasterId r:id="rId44"/>
  </p:handoutMasterIdLst>
  <p:sldIdLst>
    <p:sldId id="256" r:id="rId5"/>
    <p:sldId id="379" r:id="rId6"/>
    <p:sldId id="380" r:id="rId7"/>
    <p:sldId id="381" r:id="rId8"/>
    <p:sldId id="328" r:id="rId9"/>
    <p:sldId id="324" r:id="rId10"/>
    <p:sldId id="366" r:id="rId11"/>
    <p:sldId id="372" r:id="rId12"/>
    <p:sldId id="374" r:id="rId13"/>
    <p:sldId id="376" r:id="rId14"/>
    <p:sldId id="364" r:id="rId15"/>
    <p:sldId id="365" r:id="rId16"/>
    <p:sldId id="363" r:id="rId17"/>
    <p:sldId id="330" r:id="rId18"/>
    <p:sldId id="290" r:id="rId19"/>
    <p:sldId id="339" r:id="rId20"/>
    <p:sldId id="340" r:id="rId21"/>
    <p:sldId id="342" r:id="rId22"/>
    <p:sldId id="294" r:id="rId23"/>
    <p:sldId id="331" r:id="rId24"/>
    <p:sldId id="368" r:id="rId25"/>
    <p:sldId id="383" r:id="rId26"/>
    <p:sldId id="384" r:id="rId27"/>
    <p:sldId id="385" r:id="rId28"/>
    <p:sldId id="386" r:id="rId29"/>
    <p:sldId id="387" r:id="rId30"/>
    <p:sldId id="388" r:id="rId31"/>
    <p:sldId id="389" r:id="rId32"/>
    <p:sldId id="394" r:id="rId33"/>
    <p:sldId id="395" r:id="rId34"/>
    <p:sldId id="393" r:id="rId35"/>
    <p:sldId id="396" r:id="rId36"/>
    <p:sldId id="397" r:id="rId37"/>
    <p:sldId id="390" r:id="rId38"/>
    <p:sldId id="391" r:id="rId39"/>
    <p:sldId id="398" r:id="rId40"/>
    <p:sldId id="414" r:id="rId41"/>
    <p:sldId id="392" r:id="rId42"/>
  </p:sldIdLst>
  <p:sldSz cx="12192000" cy="6858000"/>
  <p:notesSz cx="6858000" cy="9144000"/>
  <p:custDataLst>
    <p:tags r:id="rId4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B909"/>
    <a:srgbClr val="FFD03B"/>
    <a:srgbClr val="FAD31C"/>
    <a:srgbClr val="FFFDF3"/>
    <a:srgbClr val="E8B90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2314" autoAdjust="0"/>
  </p:normalViewPr>
  <p:slideViewPr>
    <p:cSldViewPr snapToGrid="0" showGuides="1">
      <p:cViewPr varScale="1">
        <p:scale>
          <a:sx n="65" d="100"/>
          <a:sy n="65" d="100"/>
        </p:scale>
        <p:origin x="90" y="186"/>
      </p:cViewPr>
      <p:guideLst>
        <p:guide orient="horz" pos="2160"/>
        <p:guide pos="3840"/>
      </p:guideLst>
    </p:cSldViewPr>
  </p:slideViewPr>
  <p:notesTextViewPr>
    <p:cViewPr>
      <p:scale>
        <a:sx n="125" d="100"/>
        <a:sy n="125" d="100"/>
      </p:scale>
      <p:origin x="0" y="0"/>
    </p:cViewPr>
  </p:notesTextViewPr>
  <p:sorterViewPr>
    <p:cViewPr>
      <p:scale>
        <a:sx n="100" d="100"/>
        <a:sy n="100" d="100"/>
      </p:scale>
      <p:origin x="0" y="0"/>
    </p:cViewPr>
  </p:sorterViewPr>
  <p:notesViewPr>
    <p:cSldViewPr snapToGrid="0" showGuides="1">
      <p:cViewPr varScale="1">
        <p:scale>
          <a:sx n="71" d="100"/>
          <a:sy n="71" d="100"/>
        </p:scale>
        <p:origin x="1572"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ags" Target="tags/tag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0EF3363-7990-47A4-9777-F671B883726C}"/>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dirty="0"/>
          </a:p>
        </p:txBody>
      </p:sp>
      <p:sp>
        <p:nvSpPr>
          <p:cNvPr id="3" name="Date Placeholder 2">
            <a:extLst>
              <a:ext uri="{FF2B5EF4-FFF2-40B4-BE49-F238E27FC236}">
                <a16:creationId xmlns:a16="http://schemas.microsoft.com/office/drawing/2014/main" id="{6838CA3C-FD57-42EA-9419-C42687518A0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CAA5D4B-FD89-4A87-B143-45C9D4C3ADE0}" type="datetimeFigureOut">
              <a:rPr lang="en-CA" smtClean="0"/>
              <a:t>2026-01-15</a:t>
            </a:fld>
            <a:endParaRPr lang="en-CA" dirty="0"/>
          </a:p>
        </p:txBody>
      </p:sp>
      <p:sp>
        <p:nvSpPr>
          <p:cNvPr id="4" name="Footer Placeholder 3">
            <a:extLst>
              <a:ext uri="{FF2B5EF4-FFF2-40B4-BE49-F238E27FC236}">
                <a16:creationId xmlns:a16="http://schemas.microsoft.com/office/drawing/2014/main" id="{4E64AF80-E529-4F16-8385-6FE1613E568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dirty="0"/>
          </a:p>
        </p:txBody>
      </p:sp>
      <p:sp>
        <p:nvSpPr>
          <p:cNvPr id="5" name="Slide Number Placeholder 4">
            <a:extLst>
              <a:ext uri="{FF2B5EF4-FFF2-40B4-BE49-F238E27FC236}">
                <a16:creationId xmlns:a16="http://schemas.microsoft.com/office/drawing/2014/main" id="{3F27964C-C0B2-4F36-B8FD-91EAB7B706B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9083136-0541-4577-8570-C7799E20A83F}" type="slidenum">
              <a:rPr lang="en-CA" smtClean="0"/>
              <a:t>‹#›</a:t>
            </a:fld>
            <a:endParaRPr lang="en-CA" dirty="0"/>
          </a:p>
        </p:txBody>
      </p:sp>
    </p:spTree>
    <p:extLst>
      <p:ext uri="{BB962C8B-B14F-4D97-AF65-F5344CB8AC3E}">
        <p14:creationId xmlns:p14="http://schemas.microsoft.com/office/powerpoint/2010/main" val="37962796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513ABC-197A-409A-B4AC-CEE9E8A4C090}" type="datetimeFigureOut">
              <a:rPr lang="en-US" smtClean="0"/>
              <a:t>1/15/2026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C5FDC6-0B8E-4F1F-8A9F-55ED113A981E}" type="slidenum">
              <a:rPr lang="en-US" smtClean="0"/>
              <a:t>‹#›</a:t>
            </a:fld>
            <a:endParaRPr lang="en-US" dirty="0"/>
          </a:p>
        </p:txBody>
      </p:sp>
    </p:spTree>
    <p:extLst>
      <p:ext uri="{BB962C8B-B14F-4D97-AF65-F5344CB8AC3E}">
        <p14:creationId xmlns:p14="http://schemas.microsoft.com/office/powerpoint/2010/main" val="353606014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en.wikipedia.org/wiki/Gross_domestic_income"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PREPARE the course materials and equipment t</a:t>
            </a:r>
            <a:r>
              <a:rPr lang="en-CA" dirty="0"/>
              <a:t>o present this course effectively.</a:t>
            </a:r>
          </a:p>
          <a:p>
            <a:pPr marL="0" lvl="0" indent="0" algn="l" rtl="0">
              <a:spcBef>
                <a:spcPts val="0"/>
              </a:spcBef>
              <a:spcAft>
                <a:spcPts val="0"/>
              </a:spcAft>
              <a:buNone/>
            </a:pPr>
            <a:r>
              <a:rPr lang="en-CA" dirty="0"/>
              <a:t>Course Materials and Equipment: PowerPoint Presentation - Instructor Computer,</a:t>
            </a:r>
            <a:r>
              <a:rPr lang="en-CA" baseline="0" dirty="0"/>
              <a:t> </a:t>
            </a:r>
            <a:r>
              <a:rPr lang="en-CA" dirty="0"/>
              <a:t>Internet Connection, TV/Projector, Handouts – Value Statement and Case Studies/Simulations, Flip Chart(s) / Markers (at least three colors) for brainstorming or group activities, and Name Tents/Tags</a:t>
            </a:r>
          </a:p>
          <a:p>
            <a:r>
              <a:rPr lang="en-CA" dirty="0"/>
              <a:t>MAKE the necessary modifications when appropriate.</a:t>
            </a:r>
          </a:p>
          <a:p>
            <a:r>
              <a:rPr lang="en-CA" dirty="0"/>
              <a:t>CHECK room setup. Is the room arranged in a way that is comfortable to the participants and conducive to learning? If possible, a U-shaped table and chair set-up should be used. A U-shape allows participants to interact with one another and the instructor.</a:t>
            </a:r>
          </a:p>
          <a:p>
            <a:r>
              <a:rPr lang="en-CA" dirty="0"/>
              <a:t>REVIEW Presentation Tips: </a:t>
            </a:r>
            <a:r>
              <a:rPr lang="en-US" dirty="0"/>
              <a:t>There are three types of audience members:</a:t>
            </a:r>
          </a:p>
          <a:p>
            <a:pPr marL="685800" lvl="1" indent="-228600">
              <a:buAutoNum type="arabicPeriod"/>
            </a:pPr>
            <a:r>
              <a:rPr lang="en-US" dirty="0"/>
              <a:t>The Givers – They’re locked in, nodding, leaning forward, feeding you energy.</a:t>
            </a:r>
          </a:p>
          <a:p>
            <a:pPr marL="685800" lvl="1" indent="-228600">
              <a:buAutoNum type="arabicPeriod"/>
            </a:pPr>
            <a:r>
              <a:rPr lang="en-US" dirty="0"/>
              <a:t>The Takers – Arms crossed, scrolling their phone, radiating resistance.</a:t>
            </a:r>
          </a:p>
          <a:p>
            <a:pPr marL="685800" lvl="1" indent="-228600">
              <a:buAutoNum type="arabicPeriod"/>
            </a:pPr>
            <a:r>
              <a:rPr lang="en-US" dirty="0"/>
              <a:t>The Neutrals – Present, but not yet engaged—waiting to be swayed.</a:t>
            </a:r>
          </a:p>
          <a:p>
            <a:r>
              <a:rPr lang="en-US" dirty="0"/>
              <a:t>Here’s where inexperienced speakers (and leaders, and creators) go wrong: </a:t>
            </a:r>
          </a:p>
          <a:p>
            <a:pPr marL="171450" indent="-171450">
              <a:buFont typeface="Arial" panose="020B0604020202020204" pitchFamily="34" charset="0"/>
              <a:buChar char="•"/>
            </a:pPr>
            <a:r>
              <a:rPr lang="en-US" dirty="0"/>
              <a:t>They focus on the wrong people. It’s human nature to fixate on the grumpy guy in the third row. The one who looks like he’d rather be anywhere else. But that’s a trap. A dangerous one. Because the moment you give your energy to a taker, you play their game. Your confidence wavers. Your momentum stalls. The room follows. Not good.</a:t>
            </a:r>
          </a:p>
          <a:p>
            <a:pPr marL="171450" indent="-171450">
              <a:buFont typeface="Arial" panose="020B0604020202020204" pitchFamily="34" charset="0"/>
              <a:buChar char="•"/>
            </a:pPr>
            <a:r>
              <a:rPr lang="en-US" dirty="0"/>
              <a:t>But if you anchor yourself in the givers? Your energy surges. Your presence expands. The neutrals lean in. And suddenly, the entire room shifts. It's actually extraordinary the difference this small shift in focus can make.</a:t>
            </a:r>
          </a:p>
          <a:p>
            <a:endParaRPr lang="en-CA" dirty="0"/>
          </a:p>
          <a:p>
            <a:pPr marL="0" lvl="0" indent="0" algn="l" rtl="0">
              <a:spcBef>
                <a:spcPts val="0"/>
              </a:spcBef>
              <a:spcAft>
                <a:spcPts val="0"/>
              </a:spcAft>
              <a:buNone/>
            </a:pPr>
            <a:endParaRPr lang="en-CA"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t>1</a:t>
            </a:fld>
            <a:endParaRPr lang="en-US" dirty="0"/>
          </a:p>
        </p:txBody>
      </p:sp>
    </p:spTree>
    <p:extLst>
      <p:ext uri="{BB962C8B-B14F-4D97-AF65-F5344CB8AC3E}">
        <p14:creationId xmlns:p14="http://schemas.microsoft.com/office/powerpoint/2010/main" val="18669888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STATE that the answer is </a:t>
            </a:r>
            <a:r>
              <a:rPr lang="en-US" dirty="0"/>
              <a:t>A. According to the Associated Builders and Contractors (ABC), as of 2024, only 10.3% of construction workers in the U.S. belong to a labor union, marking a record low percentage. This figure represents the lowest percentage of unionized construction workers on record. If we continue to do the same thing for the next 20 years, what percentage of all construction workers in the US will belong to unions in 2030? A class participant may want to do the calculation. In DC 91, a glazier calculated 9.5%</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EMPHASIZE that this means today, just 1 in 10 construction workers in the US is union.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CA" b="0" dirty="0"/>
              <a:t>REMIND participants that this decline is why we are all here today!</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EXPLAIN the following:</a:t>
            </a:r>
          </a:p>
          <a:p>
            <a:pPr marL="628650" lvl="1" indent="-171450">
              <a:buFont typeface="Arial" panose="020B0604020202020204" pitchFamily="34" charset="0"/>
              <a:buChar char="•"/>
            </a:pPr>
            <a:r>
              <a:rPr lang="en-CA" dirty="0"/>
              <a:t>These are not just numbers on a graph. </a:t>
            </a:r>
          </a:p>
          <a:p>
            <a:pPr marL="628650" lvl="1" indent="-171450">
              <a:buFont typeface="Arial" panose="020B0604020202020204" pitchFamily="34" charset="0"/>
              <a:buChar char="•"/>
            </a:pPr>
            <a:r>
              <a:rPr lang="en-CA" dirty="0"/>
              <a:t>These numbers represent our ability to raise industry standards. </a:t>
            </a:r>
          </a:p>
          <a:p>
            <a:pPr marL="628650" lvl="1" indent="-171450">
              <a:buFont typeface="Arial" panose="020B0604020202020204" pitchFamily="34" charset="0"/>
              <a:buChar char="•"/>
            </a:pPr>
            <a:r>
              <a:rPr lang="en-CA" dirty="0"/>
              <a:t>These numbers represent our power to win industry-leading contracts.</a:t>
            </a:r>
          </a:p>
          <a:p>
            <a:pPr marL="628650" lvl="1" indent="-171450">
              <a:buFont typeface="Arial" panose="020B0604020202020204" pitchFamily="34" charset="0"/>
              <a:buChar char="•"/>
            </a:pPr>
            <a:r>
              <a:rPr lang="en-CA" dirty="0"/>
              <a:t>These numbers represent our strength to protect our pensions, to fight for better safety standards, and to enshrine our right to organize. </a:t>
            </a:r>
          </a:p>
          <a:p>
            <a:pPr marL="0" lvl="0" indent="0" algn="l" rtl="0">
              <a:spcBef>
                <a:spcPts val="0"/>
              </a:spcBef>
              <a:spcAft>
                <a:spcPts val="0"/>
              </a:spcAft>
              <a:buClr>
                <a:schemeClr val="dk1"/>
              </a:buClr>
              <a:buSzPts val="1200"/>
              <a:buFont typeface="Calibri"/>
              <a:buNone/>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10</a:t>
            </a:fld>
            <a:endParaRPr lang="en-US" dirty="0"/>
          </a:p>
        </p:txBody>
      </p:sp>
    </p:spTree>
    <p:extLst>
      <p:ext uri="{BB962C8B-B14F-4D97-AF65-F5344CB8AC3E}">
        <p14:creationId xmlns:p14="http://schemas.microsoft.com/office/powerpoint/2010/main" val="1703861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90000"/>
              </a:lnSpc>
              <a:spcBef>
                <a:spcPts val="0"/>
              </a:spcBef>
              <a:spcAft>
                <a:spcPts val="0"/>
              </a:spcAft>
              <a:buClr>
                <a:schemeClr val="dk1"/>
              </a:buClr>
              <a:buSzPts val="1200"/>
              <a:buFont typeface="Calibri"/>
              <a:buNone/>
              <a:tabLst/>
              <a:defRPr/>
            </a:pPr>
            <a:r>
              <a:rPr lang="en-CA" dirty="0">
                <a:latin typeface="+mn-lt"/>
              </a:rPr>
              <a:t>STATE that the previous slide was about the construction industry as a whole. So, let’s take a look at the IUPAT’s membership specifically. </a:t>
            </a:r>
          </a:p>
          <a:p>
            <a:pPr marL="0" lvl="0" indent="0" algn="l" rtl="0">
              <a:lnSpc>
                <a:spcPct val="90000"/>
              </a:lnSpc>
              <a:spcBef>
                <a:spcPts val="0"/>
              </a:spcBef>
              <a:spcAft>
                <a:spcPts val="0"/>
              </a:spcAft>
              <a:buClr>
                <a:schemeClr val="dk1"/>
              </a:buClr>
              <a:buSzPts val="1200"/>
              <a:buFont typeface="Calibri"/>
              <a:buNone/>
            </a:pPr>
            <a:r>
              <a:rPr lang="en-CA" dirty="0">
                <a:latin typeface="+mn-lt"/>
              </a:rPr>
              <a:t>DISCUSS the chart for active member totals from 1887 to 2024.</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Brotherhood of Painters and Decorators of America was organized formally in 1887. Within a year, the union boasted a membership of over 7,000 tradesmen and more than 100 Local Unions. </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0000"/>
                </a:solidFill>
                <a:effectLst/>
                <a:latin typeface="+mn-lt"/>
              </a:rPr>
              <a:t>The first 35 years of our union’s history saw steady growth. </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1923? - The great depression caused a steep decline in not just our union, but all unions, as work dried up across the country. </a:t>
            </a:r>
          </a:p>
          <a:p>
            <a:pPr marL="0" lvl="0" indent="0" algn="l" rtl="0">
              <a:lnSpc>
                <a:spcPct val="90000"/>
              </a:lnSpc>
              <a:spcBef>
                <a:spcPts val="0"/>
              </a:spcBef>
              <a:spcAft>
                <a:spcPts val="0"/>
              </a:spcAft>
              <a:buClr>
                <a:schemeClr val="dk1"/>
              </a:buClr>
              <a:buSzPts val="1200"/>
              <a:buFont typeface="Calibri"/>
              <a:buNone/>
            </a:pPr>
            <a:r>
              <a:rPr lang="en-CA" dirty="0">
                <a:latin typeface="+mn-lt"/>
              </a:rPr>
              <a:t>ASK – What happened in 1935? [Wagner Act or National Labor Relations Act]</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This landmark piece of US labor law guaranteed private sector employees the right to organize, form unions, and engage in collective bargaining. It also prohibits employers from engaging in unfair labor practices, such as interfering with union organization or discriminating against employees for union activity.</a:t>
            </a:r>
          </a:p>
          <a:p>
            <a:pPr marL="628650" lvl="1" indent="-171450" algn="l" rtl="0">
              <a:lnSpc>
                <a:spcPct val="90000"/>
              </a:lnSpc>
              <a:spcBef>
                <a:spcPts val="0"/>
              </a:spcBef>
              <a:spcAft>
                <a:spcPts val="0"/>
              </a:spcAft>
              <a:buClr>
                <a:schemeClr val="dk1"/>
              </a:buClr>
              <a:buSzPts val="1200"/>
              <a:buFont typeface="Arial" panose="020B0604020202020204" pitchFamily="34" charset="0"/>
              <a:buChar char="•"/>
            </a:pPr>
            <a:r>
              <a:rPr lang="en-US" b="0" i="0" dirty="0">
                <a:solidFill>
                  <a:srgbClr val="001D35"/>
                </a:solidFill>
                <a:effectLst/>
                <a:latin typeface="+mn-lt"/>
              </a:rPr>
              <a:t>Almost immediately, labor organizing takes off (including for the IUPAT). In just 12 years from 1935 to 1947, we tripled the size of our union from approximately 60k to 220,000.</a:t>
            </a:r>
            <a:endParaRPr lang="en-CA" dirty="0">
              <a:latin typeface="+mn-lt"/>
            </a:endParaRPr>
          </a:p>
          <a:p>
            <a:pPr marL="0" lvl="0" indent="0" algn="l" rtl="0">
              <a:lnSpc>
                <a:spcPct val="90000"/>
              </a:lnSpc>
              <a:spcBef>
                <a:spcPts val="0"/>
              </a:spcBef>
              <a:spcAft>
                <a:spcPts val="0"/>
              </a:spcAft>
              <a:buClr>
                <a:schemeClr val="dk1"/>
              </a:buClr>
              <a:buSzPts val="1200"/>
              <a:buFont typeface="Calibri"/>
              <a:buNone/>
            </a:pPr>
            <a:r>
              <a:rPr lang="en-CA" b="0" dirty="0">
                <a:latin typeface="+mn-lt"/>
              </a:rPr>
              <a:t>ASK - What does this chart tell us? </a:t>
            </a:r>
            <a:r>
              <a:rPr lang="en-CA" dirty="0">
                <a:latin typeface="+mn-lt"/>
              </a:rPr>
              <a:t>Even though IUPAT has gained members, its market share has declined.</a:t>
            </a:r>
          </a:p>
          <a:p>
            <a:pPr marL="0" lvl="0" indent="0" algn="l" rtl="0">
              <a:lnSpc>
                <a:spcPct val="90000"/>
              </a:lnSpc>
              <a:spcBef>
                <a:spcPts val="0"/>
              </a:spcBef>
              <a:spcAft>
                <a:spcPts val="0"/>
              </a:spcAft>
              <a:buClr>
                <a:schemeClr val="dk1"/>
              </a:buClr>
              <a:buSzPts val="1200"/>
              <a:buFont typeface="Calibri"/>
              <a:buNone/>
            </a:pPr>
            <a:r>
              <a:rPr lang="en-CA" dirty="0">
                <a:latin typeface="+mn-lt"/>
              </a:rPr>
              <a:t>Offer these general conclusions: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The demand for construction has steadily risen and will continue to rise.</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With this decline in the percentage of the total construction workforce that is organized has come a decline in the unions’ market share, as reflected in the declining real incomes of construction workers.</a:t>
            </a:r>
          </a:p>
          <a:p>
            <a:pPr marL="552450" lvl="1" indent="-171450" algn="l" rtl="0">
              <a:lnSpc>
                <a:spcPct val="90000"/>
              </a:lnSpc>
              <a:spcBef>
                <a:spcPts val="0"/>
              </a:spcBef>
              <a:spcAft>
                <a:spcPts val="0"/>
              </a:spcAft>
              <a:buClr>
                <a:schemeClr val="dk1"/>
              </a:buClr>
              <a:buSzPts val="1200"/>
              <a:buFont typeface="Arial" panose="020B0604020202020204" pitchFamily="34" charset="0"/>
              <a:buChar char="•"/>
            </a:pPr>
            <a:r>
              <a:rPr lang="en-CA" dirty="0">
                <a:latin typeface="+mn-lt"/>
              </a:rPr>
              <a:t>One reason for the decline is the loss of union values.</a:t>
            </a:r>
          </a:p>
        </p:txBody>
      </p:sp>
      <p:sp>
        <p:nvSpPr>
          <p:cNvPr id="4" name="Slide Number Placeholder 3"/>
          <p:cNvSpPr>
            <a:spLocks noGrp="1"/>
          </p:cNvSpPr>
          <p:nvPr>
            <p:ph type="sldNum" sz="quarter" idx="5"/>
          </p:nvPr>
        </p:nvSpPr>
        <p:spPr/>
        <p:txBody>
          <a:bodyPr/>
          <a:lstStyle/>
          <a:p>
            <a:fld id="{7FC5FDC6-0B8E-4F1F-8A9F-55ED113A981E}" type="slidenum">
              <a:rPr lang="en-US" smtClean="0"/>
              <a:pPr/>
              <a:t>11</a:t>
            </a:fld>
            <a:endParaRPr lang="en-US" dirty="0"/>
          </a:p>
        </p:txBody>
      </p:sp>
    </p:spTree>
    <p:extLst>
      <p:ext uri="{BB962C8B-B14F-4D97-AF65-F5344CB8AC3E}">
        <p14:creationId xmlns:p14="http://schemas.microsoft.com/office/powerpoint/2010/main" val="29672101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p>
          <a:p>
            <a:r>
              <a:rPr lang="en-US" sz="1200" dirty="0"/>
              <a:t>DISCUSS the highlights per decade.</a:t>
            </a:r>
          </a:p>
          <a:p>
            <a:pPr marL="0" lvl="0" indent="0" algn="l" rtl="0">
              <a:lnSpc>
                <a:spcPct val="80000"/>
              </a:lnSpc>
              <a:spcBef>
                <a:spcPts val="0"/>
              </a:spcBef>
              <a:spcAft>
                <a:spcPts val="0"/>
              </a:spcAft>
              <a:buNone/>
            </a:pPr>
            <a:r>
              <a:rPr lang="en-CA" sz="1200" b="1" dirty="0"/>
              <a:t>Taft-Hartley Act (1940s) - </a:t>
            </a:r>
            <a:r>
              <a:rPr lang="en-CA" sz="1200" b="0" dirty="0"/>
              <a:t>T</a:t>
            </a:r>
            <a:r>
              <a:rPr lang="en-CA" sz="1200" dirty="0"/>
              <a:t>he Taft-Hartley Act (https://www.nlrb.gov/about-nlrb/who-we-are/our-history/1947-taft-hartley-substantive-provisions) was passed, which amended the NLRA, and set labor back on several fronts: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 added unfair labor practices for labor unions.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8(b)(7), “secondary boycott provision,”  -- </a:t>
            </a:r>
            <a:r>
              <a:rPr lang="en-CA" sz="1200" i="1" dirty="0"/>
              <a:t>A group's refusal to work for, purchase from, or handle the products of a business with which the group has no dispute.</a:t>
            </a:r>
            <a:r>
              <a:rPr lang="en-CA" sz="1200" dirty="0"/>
              <a:t>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Section 14(b), “right to work provision,” gave state legislatures the authority to outlaw the union shop (i.e. contract provisions stating that new hires must join the union after a certain length of service with the company). No close shops.</a:t>
            </a:r>
          </a:p>
          <a:p>
            <a:pPr marL="0" lvl="0" indent="0" algn="l" rtl="0">
              <a:lnSpc>
                <a:spcPct val="80000"/>
              </a:lnSpc>
              <a:spcBef>
                <a:spcPts val="0"/>
              </a:spcBef>
              <a:spcAft>
                <a:spcPts val="0"/>
              </a:spcAft>
              <a:buNone/>
            </a:pPr>
            <a:r>
              <a:rPr lang="en-CA" sz="1200" b="1" dirty="0"/>
              <a:t>McCarthyism (1950s) - </a:t>
            </a:r>
            <a:r>
              <a:rPr lang="en-CA" sz="1200" dirty="0"/>
              <a:t>Republican Senator Joseph McCarthy of Wisconsin exploited Cold War frustrations charging the highest reaches of government and labor unions in the name of anti-communism.  After the militant strikes of 1945–1956, capitalists and congressional investigators were happy to “Red Bait” union officials during strikes and elections.  At that time Communists and other radicals led several important trade unions. In 1949, the CIO expelled about 900,000 workers, for refusing to purge themselves of Communists leaders. These expelled unions reflected the diversity of the American working class to a greater degree than those unions that remained in the CIO. Contributed to a change in the perception of the union by the public. </a:t>
            </a:r>
          </a:p>
          <a:p>
            <a:pPr marL="0" lvl="0" indent="0" algn="l" rtl="0">
              <a:lnSpc>
                <a:spcPct val="80000"/>
              </a:lnSpc>
              <a:spcBef>
                <a:spcPts val="0"/>
              </a:spcBef>
              <a:spcAft>
                <a:spcPts val="0"/>
              </a:spcAft>
              <a:buNone/>
            </a:pPr>
            <a:r>
              <a:rPr lang="en-CA" sz="1200" b="1" dirty="0"/>
              <a:t>Corporate Attacks (1960s) - </a:t>
            </a:r>
            <a:r>
              <a:rPr lang="en-CA" sz="1200" dirty="0"/>
              <a:t>Big corporations (construction users -- get names of companies to refer to </a:t>
            </a:r>
            <a:r>
              <a:rPr lang="en-CA" sz="1200" b="0" dirty="0"/>
              <a:t>here i.e. Dow Chemical in Midland, MI. Also Upjohn Pharmaceutical in Portage, MI.) </a:t>
            </a:r>
            <a:r>
              <a:rPr lang="en-CA" sz="1200" dirty="0"/>
              <a:t>conspired to break the Building Trades unions by promoting non-union contractors, and in some cases, denying bids to unionized employers. Their strategy was to “divide and conquer.” Perception of union as thugs.</a:t>
            </a:r>
          </a:p>
          <a:p>
            <a:pPr marL="0" lvl="0" indent="0" algn="l" rtl="0">
              <a:lnSpc>
                <a:spcPct val="80000"/>
              </a:lnSpc>
              <a:spcBef>
                <a:spcPts val="0"/>
              </a:spcBef>
              <a:spcAft>
                <a:spcPts val="0"/>
              </a:spcAft>
              <a:buNone/>
            </a:pPr>
            <a:r>
              <a:rPr lang="en-CA" sz="1200" b="1" dirty="0"/>
              <a:t>Construction Recession (1970s) – </a:t>
            </a:r>
            <a:r>
              <a:rPr lang="en-CA" sz="1200" b="0" dirty="0"/>
              <a:t>A </a:t>
            </a:r>
            <a:r>
              <a:rPr lang="en-CA" sz="1200" dirty="0"/>
              <a:t>severe downturn in the construction industry fueled by high inflation, high interest rates, and high unemployment heightened the competitive pressures from young non-union contractors and undermined the vitality of the union sector. </a:t>
            </a:r>
          </a:p>
          <a:p>
            <a:pPr marL="0" lvl="0" indent="0" algn="l" rtl="0">
              <a:lnSpc>
                <a:spcPct val="80000"/>
              </a:lnSpc>
              <a:spcBef>
                <a:spcPts val="0"/>
              </a:spcBef>
              <a:spcAft>
                <a:spcPts val="0"/>
              </a:spcAft>
              <a:buNone/>
            </a:pPr>
            <a:r>
              <a:rPr lang="en-CA" sz="1200" b="1" dirty="0"/>
              <a:t>Political Backlash (1980s) - </a:t>
            </a:r>
            <a:r>
              <a:rPr lang="en-CA" sz="1200" b="0" dirty="0"/>
              <a:t>A</a:t>
            </a:r>
            <a:r>
              <a:rPr lang="en-CA" sz="1200" dirty="0"/>
              <a:t>n anti-labor climate emerged that resisted supported legislation (like common situs picketing) and undermined the enforcement of existing prevailing wage laws and OSHA standards and regulations. </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Professional Air Traffic Controllers’ Organization (PATCO). These well-educated, well paid workers, many of them US Air Force veterans, complained of the crushing mental and physical strains of air traffic control work. Mental burnout forced the average controller to retire at age thirty-five. When the FAA did little to resolve these problems, PATCO struck in August 1981. President Reagan quickly fired more than ten thousand (10,000) striking air traffic controllers and filled their jobs with supervisors and inadequately trained replacements. Ironically, PATCO had been one of the few unions to support the Republican presidential candidate in 1980. </a:t>
            </a:r>
          </a:p>
          <a:p>
            <a:pPr marL="0" lvl="0" indent="0" algn="l" rtl="0">
              <a:lnSpc>
                <a:spcPct val="80000"/>
              </a:lnSpc>
              <a:spcBef>
                <a:spcPts val="0"/>
              </a:spcBef>
              <a:spcAft>
                <a:spcPts val="0"/>
              </a:spcAft>
              <a:buNone/>
            </a:pPr>
            <a:r>
              <a:rPr lang="en-CA" sz="1200" b="1" dirty="0"/>
              <a:t>NAFTA/Competing Unionism (1990s) - </a:t>
            </a:r>
            <a:r>
              <a:rPr lang="en-CA" sz="1200" dirty="0"/>
              <a:t>The North American Free Trade Agreement or NAFTA is an agreement signed by the governments of the United States, Canada, and Mexico creating a trilateral trade bloc in North America. The agreement came into force on January 1, 1994. It superseded the Canada-United States Free Trade Agreement between the U.S. and Canada. In terms of combined purchasing power parity GDP of its members, as of 2007 the trade block is the largest in the world and second largest by nominal GDP comparison. GDP </a:t>
            </a:r>
            <a:r>
              <a:rPr lang="en-CA" sz="1200" b="0" dirty="0"/>
              <a:t>- The gross domestic product (GDP) or </a:t>
            </a:r>
            <a:r>
              <a:rPr lang="en-CA" sz="1200" b="0" u="sng" dirty="0">
                <a:solidFill>
                  <a:schemeClr val="hlink"/>
                </a:solidFill>
                <a:hlinkClick r:id="rId3"/>
              </a:rPr>
              <a:t>gross domestic income</a:t>
            </a:r>
            <a:r>
              <a:rPr lang="en-CA" sz="1200" b="0" dirty="0"/>
              <a:t> (GDI) is the amount of goods and services produced in a year, in a country.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Undocumented workers, underground economy, 1099 workers</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Break-up of AFL-CIO / Lack of Union Solidarity</a:t>
            </a:r>
          </a:p>
          <a:p>
            <a:pPr marL="590550" lvl="1" indent="-171450" algn="l" rtl="0">
              <a:lnSpc>
                <a:spcPct val="80000"/>
              </a:lnSpc>
              <a:spcBef>
                <a:spcPts val="0"/>
              </a:spcBef>
              <a:spcAft>
                <a:spcPts val="0"/>
              </a:spcAft>
              <a:buClr>
                <a:schemeClr val="dk1"/>
              </a:buClr>
              <a:buSzPts val="600"/>
              <a:buFont typeface="Arial" panose="020B0604020202020204" pitchFamily="34" charset="0"/>
              <a:buChar char="•"/>
            </a:pPr>
            <a:r>
              <a:rPr lang="en-CA" sz="1200" dirty="0"/>
              <a:t>Mention that President Clinton a Democrat signed NAFTA into law. </a:t>
            </a:r>
          </a:p>
          <a:p>
            <a:pPr marL="0" lvl="0" indent="0" algn="l" rtl="0">
              <a:lnSpc>
                <a:spcPct val="80000"/>
              </a:lnSpc>
              <a:spcBef>
                <a:spcPts val="0"/>
              </a:spcBef>
              <a:spcAft>
                <a:spcPts val="0"/>
              </a:spcAft>
              <a:buNone/>
            </a:pPr>
            <a:r>
              <a:rPr lang="en-CA" sz="1200" b="1" dirty="0"/>
              <a:t>911 &amp; Great Recession (2000s)</a:t>
            </a:r>
            <a:endParaRPr lang="en-CA" sz="1200" dirty="0"/>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9/11 Attacks and Union Responses: The September 11 attacks in 2001 had a profound effect on the U.S. and the labor movement. Many unions responded by stepping up their advocacy for workers in the affected industries, such as emergency responders, construction workers, and transportation employees. Workplace Safety: Labor unions played a significant role in pushing for better workplace safety regulations following the attacks. For instance, unions in construction and emergency services were involved in demanding better protection for workers at Ground Zero.</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The George W. Bush era (2001–2009) had significant effects on labor unions and the labor industry in the United States. While the period did not see a huge surge in union membership, several key policies and events impacted the labor movement, particularly regarding workers' rights, collective bargaining, and union influence.</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Citizens United &amp; the Rise of Social Media (2010s)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Trump’s Pro-Business, Anti-Union Policies: The Trump administration enacted policies that were seen as undermining unions and workers' rights, including support for right-to-work laws and NLRB appointments favoring businesses.</a:t>
            </a:r>
          </a:p>
          <a:p>
            <a:pPr marL="628650" lvl="1" indent="-171450" algn="l" rtl="0">
              <a:lnSpc>
                <a:spcPct val="80000"/>
              </a:lnSpc>
              <a:spcBef>
                <a:spcPts val="0"/>
              </a:spcBef>
              <a:spcAft>
                <a:spcPts val="0"/>
              </a:spcAft>
              <a:buClr>
                <a:schemeClr val="dk1"/>
              </a:buClr>
              <a:buSzPts val="600"/>
              <a:buFont typeface="Arial" panose="020B0604020202020204" pitchFamily="34" charset="0"/>
              <a:buChar char="•"/>
            </a:pPr>
            <a:r>
              <a:rPr lang="en-US" sz="1200" b="0" dirty="0"/>
              <a:t>Rise of Social Media: Social media became a critical tool for organizing, especially in non-unionized sectors like gig work, retail, and fast food, leading to campaigns like Fight for $15 and organizing efforts at companies like Amazon.</a:t>
            </a:r>
          </a:p>
          <a:p>
            <a:pPr marL="0" lvl="0" indent="0" algn="l" rtl="0">
              <a:lnSpc>
                <a:spcPct val="80000"/>
              </a:lnSpc>
              <a:spcBef>
                <a:spcPts val="0"/>
              </a:spcBef>
              <a:spcAft>
                <a:spcPts val="0"/>
              </a:spcAft>
              <a:buClr>
                <a:schemeClr val="dk1"/>
              </a:buClr>
              <a:buSzPts val="600"/>
              <a:buFont typeface="Arial" panose="020B0604020202020204" pitchFamily="34" charset="0"/>
              <a:buNone/>
            </a:pPr>
            <a:r>
              <a:rPr lang="en-US" sz="1200" b="1" dirty="0"/>
              <a:t>Pandemic (2020s)</a:t>
            </a:r>
          </a:p>
          <a:p>
            <a:pPr marL="0" marR="0" lvl="0" indent="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None/>
              <a:tabLst/>
              <a:defRPr/>
            </a:pPr>
            <a:r>
              <a:rPr lang="en-US" sz="1200" b="0" dirty="0"/>
              <a:t>Key Impacts of COVID-19 on Labor:</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Essential Workers and Increased Union Demands: The pandemic brought essential workers, including healthcare workers, grocery store employees, delivery drivers, and warehouse workers, into the spotlight. These workers faced high-risk conditions, long hours, and low pay. As a result, there was a surge in calls for higher wages, better working conditions, and stronger workplace protections.</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Strikes and Protests: There were widespread protests and work stoppages among frontline workers demanding better safety protocols, hazard pay, and sick leave. Some healthcare and warehouse workers organized strikes or joined unions to demand better treatment during the pandemic.</a:t>
            </a:r>
          </a:p>
          <a:p>
            <a:pPr marL="628650" marR="0" lvl="1" indent="-171450" algn="l" defTabSz="914400" rtl="0" eaLnBrk="1" fontAlgn="auto" latinLnBrk="0" hangingPunct="1">
              <a:lnSpc>
                <a:spcPct val="80000"/>
              </a:lnSpc>
              <a:spcBef>
                <a:spcPts val="0"/>
              </a:spcBef>
              <a:spcAft>
                <a:spcPts val="0"/>
              </a:spcAft>
              <a:buClr>
                <a:schemeClr val="dk1"/>
              </a:buClr>
              <a:buSzPts val="600"/>
              <a:buFont typeface="Arial" panose="020B0604020202020204" pitchFamily="34" charset="0"/>
              <a:buChar char="•"/>
              <a:tabLst/>
              <a:defRPr/>
            </a:pPr>
            <a:r>
              <a:rPr lang="en-US" sz="1200" b="0" dirty="0"/>
              <a:t>Shift to Remote Work and Job Insecurity: The pandemic accelerated the trend of remote work, particularly in industries like tech, education, and finance. While many white-collar workers transitioned to home offices, blue-collar workers, gig workers, and service workers faced mass layoffs or had to continue working in unsafe conditions. Many workers in sectors like hospitality, restaurants, and retail experienced job losses or furloughs, exacerbating existing economic inequalities.</a:t>
            </a:r>
          </a:p>
          <a:p>
            <a:pPr marL="0" lvl="0" indent="0" algn="l" rtl="0">
              <a:lnSpc>
                <a:spcPct val="80000"/>
              </a:lnSpc>
              <a:spcBef>
                <a:spcPts val="0"/>
              </a:spcBef>
              <a:spcAft>
                <a:spcPts val="0"/>
              </a:spcAft>
              <a:buNone/>
            </a:pPr>
            <a:r>
              <a:rPr lang="en-US" sz="1200" b="0" dirty="0"/>
              <a:t>Support for Unions and the PRO Act: Biden has expressed strong support for unions and workers’ rights. One of his key labor policy initiatives was backing the Protecting the Right to Organize (PRO) Act, a comprehensive labor law reform designed to make it easier for workers to organize unions, address issues like misclassification of workers, and strengthen penalties for employers engaging in anti-union activities.</a:t>
            </a:r>
          </a:p>
          <a:p>
            <a:pPr marL="0" lvl="0" indent="0" algn="l" rtl="0">
              <a:lnSpc>
                <a:spcPct val="80000"/>
              </a:lnSpc>
              <a:spcBef>
                <a:spcPts val="0"/>
              </a:spcBef>
              <a:spcAft>
                <a:spcPts val="0"/>
              </a:spcAft>
              <a:buNone/>
            </a:pPr>
            <a:r>
              <a:rPr lang="en-US" sz="1200" b="0" dirty="0"/>
              <a:t>Despite the Biden administration’s push to support workers, former President Trump’s influence remained strong in U.S. politics, especially among conservative-leaning labor sectors. Trump’s political presence continued to shape labor policy and worker sentiment, particularly as he began campaigning for the 2024 election.</a:t>
            </a:r>
          </a:p>
          <a:p>
            <a:pPr marL="0" lvl="0" indent="0" algn="l" rtl="0">
              <a:lnSpc>
                <a:spcPct val="80000"/>
              </a:lnSpc>
              <a:spcBef>
                <a:spcPts val="0"/>
              </a:spcBef>
              <a:spcAft>
                <a:spcPts val="0"/>
              </a:spcAft>
              <a:buNone/>
            </a:pPr>
            <a:endParaRPr lang="en-CA" sz="1200" b="0" dirty="0"/>
          </a:p>
          <a:p>
            <a:pPr marL="0" lvl="0" indent="0" algn="l" rtl="0">
              <a:lnSpc>
                <a:spcPct val="80000"/>
              </a:lnSpc>
              <a:spcBef>
                <a:spcPts val="0"/>
              </a:spcBef>
              <a:spcAft>
                <a:spcPts val="0"/>
              </a:spcAft>
              <a:buNone/>
            </a:pPr>
            <a:r>
              <a:rPr lang="en-CA" sz="1200" b="0" dirty="0"/>
              <a:t>EMPHASIZE that all nine factors were EXTERNAL – that is, they were going to happen regardless of what unions did, they were beyond the control of the construction unions. While they no doubt had a negative impact on construction unions, they still don’t fully explain the steep decline and loss of power that took place between 1947 to present.</a:t>
            </a:r>
          </a:p>
          <a:p>
            <a:pPr marL="0" lvl="0" indent="0" algn="l" rtl="0">
              <a:lnSpc>
                <a:spcPct val="80000"/>
              </a:lnSpc>
              <a:spcBef>
                <a:spcPts val="0"/>
              </a:spcBef>
              <a:spcAft>
                <a:spcPts val="0"/>
              </a:spcAft>
              <a:buClr>
                <a:schemeClr val="dk1"/>
              </a:buClr>
              <a:buSzPts val="600"/>
              <a:buFont typeface="Calibri"/>
              <a:buNone/>
            </a:pPr>
            <a:endParaRPr lang="en-CA" sz="1200" b="1" dirty="0"/>
          </a:p>
          <a:p>
            <a:pPr marL="0" lvl="0" indent="0" algn="l" rtl="0">
              <a:lnSpc>
                <a:spcPct val="80000"/>
              </a:lnSpc>
              <a:spcBef>
                <a:spcPts val="0"/>
              </a:spcBef>
              <a:spcAft>
                <a:spcPts val="0"/>
              </a:spcAft>
              <a:buNone/>
            </a:pPr>
            <a:r>
              <a:rPr lang="en-CA" sz="1200" b="1" dirty="0"/>
              <a:t>SUGGEST that we need to look at INTERNAL factors that contributed to the decline in construction union power. </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12</a:t>
            </a:fld>
            <a:endParaRPr lang="en-US" dirty="0"/>
          </a:p>
        </p:txBody>
      </p:sp>
    </p:spTree>
    <p:extLst>
      <p:ext uri="{BB962C8B-B14F-4D97-AF65-F5344CB8AC3E}">
        <p14:creationId xmlns:p14="http://schemas.microsoft.com/office/powerpoint/2010/main" val="11937054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we discussed the current state of the construction industry. We discussed the IUPAT membership during this time. Now, let’s look at our District Council. Unfortunately, those same trends we saw at the national level also affected us here. </a:t>
            </a:r>
          </a:p>
          <a:p>
            <a:pPr marL="0" lvl="0" indent="0" algn="l" rtl="0">
              <a:lnSpc>
                <a:spcPct val="90000"/>
              </a:lnSpc>
              <a:spcBef>
                <a:spcPts val="0"/>
              </a:spcBef>
              <a:spcAft>
                <a:spcPts val="0"/>
              </a:spcAft>
              <a:buClr>
                <a:schemeClr val="dk1"/>
              </a:buClr>
              <a:buSzPts val="1200"/>
              <a:buFont typeface="Calibri"/>
              <a:buNone/>
            </a:pPr>
            <a:r>
              <a:rPr lang="en-CA" dirty="0"/>
              <a:t>PRESENT DC 35’s membership trend.</a:t>
            </a:r>
          </a:p>
          <a:p>
            <a:pPr marL="0" lvl="0" indent="0" algn="l" rtl="0">
              <a:lnSpc>
                <a:spcPct val="90000"/>
              </a:lnSpc>
              <a:spcBef>
                <a:spcPts val="0"/>
              </a:spcBef>
              <a:spcAft>
                <a:spcPts val="0"/>
              </a:spcAft>
              <a:buClr>
                <a:schemeClr val="dk1"/>
              </a:buClr>
              <a:buSzPts val="1200"/>
              <a:buFont typeface="Calibri"/>
              <a:buNone/>
            </a:pPr>
            <a:r>
              <a:rPr lang="en-CA" i="1" dirty="0"/>
              <a:t>NOTE: This slide is a template for the District Council membership trend. District Councils should add their data to the slide.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our history – pre and post affiliation.</a:t>
            </a:r>
          </a:p>
          <a:p>
            <a:r>
              <a:rPr lang="en-US" dirty="0"/>
              <a:t>SAY ‘Now, we’ve explored the history of everything that was happening outside in the world that impacted our union. But now I want to spend a few minutes talking about our internal history.</a:t>
            </a:r>
          </a:p>
          <a:p>
            <a:r>
              <a:rPr lang="en-US" dirty="0"/>
              <a:t>While the world was changing around us, our union was changing too. And the key moment that divides our history is everything that happened before full affiliation, and everything that came after full affiliation.’ </a:t>
            </a:r>
          </a:p>
          <a:p>
            <a:r>
              <a:rPr lang="en-US" dirty="0"/>
              <a:t>ASK - Does anyone here have an idea of what I mean when I say pre- and post-affiliation? (Take a few answers.) Let’s dive in.</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14</a:t>
            </a:fld>
            <a:endParaRPr lang="en-US" dirty="0"/>
          </a:p>
        </p:txBody>
      </p:sp>
    </p:spTree>
    <p:extLst>
      <p:ext uri="{BB962C8B-B14F-4D97-AF65-F5344CB8AC3E}">
        <p14:creationId xmlns:p14="http://schemas.microsoft.com/office/powerpoint/2010/main" val="3946100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lvl="0" indent="0">
              <a:buFont typeface="Arial" panose="020B0604020202020204" pitchFamily="34" charset="0"/>
              <a:buNone/>
            </a:pPr>
            <a:r>
              <a:rPr lang="en-US" dirty="0"/>
              <a:t>SAY the following statements:</a:t>
            </a:r>
          </a:p>
          <a:p>
            <a:pPr marL="628650" lvl="1" indent="-171450">
              <a:buFont typeface="Arial" panose="020B0604020202020204" pitchFamily="34" charset="0"/>
              <a:buChar char="•"/>
            </a:pPr>
            <a:r>
              <a:rPr lang="en-US" dirty="0"/>
              <a:t>Before the 1994 convention, we did not have District Councils like we know them today. </a:t>
            </a:r>
          </a:p>
          <a:p>
            <a:pPr marL="628650" lvl="1" indent="-171450">
              <a:buFont typeface="Arial" panose="020B0604020202020204" pitchFamily="34" charset="0"/>
              <a:buChar char="•"/>
            </a:pPr>
            <a:r>
              <a:rPr lang="en-US" dirty="0"/>
              <a:t>Before 1994, we had hundreds of local unions around the country, all decentralized.  </a:t>
            </a:r>
          </a:p>
          <a:p>
            <a:pPr marL="628650" lvl="1" indent="-171450">
              <a:buFont typeface="Arial" panose="020B0604020202020204" pitchFamily="34" charset="0"/>
              <a:buChar char="•"/>
            </a:pPr>
            <a:r>
              <a:rPr lang="en-US" dirty="0"/>
              <a:t>Our membership was isolated in small geographic locations.</a:t>
            </a:r>
          </a:p>
          <a:p>
            <a:pPr marL="628650" lvl="1" indent="-171450">
              <a:buFont typeface="Arial" panose="020B0604020202020204" pitchFamily="34" charset="0"/>
              <a:buChar char="•"/>
            </a:pPr>
            <a:r>
              <a:rPr lang="en-US" dirty="0"/>
              <a:t>And our trades were independent. Painters didn’t talk to Glaziers. Tapers didn’t talk to Trade Show Workers.  Floor Coverers and our Public Sector workers operated by themselves. </a:t>
            </a:r>
          </a:p>
          <a:p>
            <a:pPr marL="628650" lvl="1" indent="-171450">
              <a:buFont typeface="Arial" panose="020B0604020202020204" pitchFamily="34" charset="0"/>
              <a:buChar char="•"/>
            </a:pPr>
            <a:r>
              <a:rPr lang="en-US" dirty="0"/>
              <a:t>And that means that we didn’t have the strength that comes with solidarity.</a:t>
            </a:r>
          </a:p>
          <a:p>
            <a:pPr marL="628650" lvl="1" indent="-171450">
              <a:buFont typeface="Arial" panose="020B0604020202020204" pitchFamily="34" charset="0"/>
              <a:buChar char="•"/>
            </a:pPr>
            <a:r>
              <a:rPr lang="en-US" dirty="0"/>
              <a:t>As the world was shifting around us, as corporate America was trying to break the backs of unions, our local unions were weaker because they were not coordinating. </a:t>
            </a:r>
          </a:p>
          <a:p>
            <a:pPr marL="457200" lvl="1" indent="0">
              <a:buFont typeface="Arial" panose="020B0604020202020204" pitchFamily="34" charset="0"/>
              <a:buNone/>
            </a:pPr>
            <a:endParaRPr lang="en-US" dirty="0"/>
          </a:p>
          <a:p>
            <a:pPr marL="457200" lvl="1" indent="0">
              <a:buFont typeface="Arial" panose="020B0604020202020204" pitchFamily="34" charset="0"/>
              <a:buNone/>
            </a:pPr>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15</a:t>
            </a:fld>
            <a:endParaRPr lang="en-US" dirty="0"/>
          </a:p>
        </p:txBody>
      </p:sp>
    </p:spTree>
    <p:extLst>
      <p:ext uri="{BB962C8B-B14F-4D97-AF65-F5344CB8AC3E}">
        <p14:creationId xmlns:p14="http://schemas.microsoft.com/office/powerpoint/2010/main" val="42215382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‘Affiliation provided access to broader resources, support, and networks to enhance your bargaining power, advocacy efforts, and professional development opportunities. For example, affiliation gives you more negotiation leverage and offers training or educational resources tailored to your needs.’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DISCUSS the highlights of the </a:t>
            </a:r>
            <a:r>
              <a:rPr lang="en-US" i="1" dirty="0"/>
              <a:t>1994 Convention:</a:t>
            </a: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Created DC affiliation of all Local Unions (LUs). – All LUs were mandated, regardless of craft, to affiliate with DC. This monumental change in our union’s structure was met with resistance. No change is easy; the visionary moment was critical to our survival. The change was adaptive to meet the needs of a declining unionized construction workforce and laid the foundation of what the union is today.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Merged benefit plans and collective bargaining agreements on a regional level. The merger helped create larger and stronger funds. Affiliated LUs paid full capita tax and participated in the DC’s organizing drives. In return, all affiliated locals enjoyed full voting rights and were entitled to DC assistance. The resources of all locals were used to strengthen collective bargaining agreements, protect jurisdiction, and organize the industry.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Consolidated all resources and trades under one banner.</a:t>
            </a:r>
          </a:p>
          <a:p>
            <a:pPr marL="0" lvl="0" indent="0" algn="l" rtl="0">
              <a:lnSpc>
                <a:spcPct val="90000"/>
              </a:lnSpc>
              <a:spcBef>
                <a:spcPts val="0"/>
              </a:spcBef>
              <a:spcAft>
                <a:spcPts val="0"/>
              </a:spcAft>
              <a:buClr>
                <a:schemeClr val="dk1"/>
              </a:buClr>
              <a:buSzPts val="1200"/>
              <a:buFont typeface="Calibri"/>
              <a:buNone/>
            </a:pPr>
            <a:r>
              <a:rPr lang="en-US" b="0" dirty="0">
                <a:latin typeface="+mn-lt"/>
              </a:rPr>
              <a:t>ASK - What is the role of Collective Bargaining Agreements (CBAs)? They are the living documents of our power and establish a foundation for fair wages, safe working conditions, benefits, and job dignity.</a:t>
            </a:r>
          </a:p>
          <a:p>
            <a:pPr marL="0" lvl="0" indent="0" algn="l" rtl="0">
              <a:lnSpc>
                <a:spcPct val="90000"/>
              </a:lnSpc>
              <a:spcBef>
                <a:spcPts val="0"/>
              </a:spcBef>
              <a:spcAft>
                <a:spcPts val="0"/>
              </a:spcAft>
              <a:buClr>
                <a:schemeClr val="dk1"/>
              </a:buClr>
              <a:buSzPts val="1200"/>
              <a:buFont typeface="Calibri"/>
              <a:buNone/>
            </a:pPr>
            <a:r>
              <a:rPr lang="en-US" b="0" dirty="0">
                <a:latin typeface="+mn-lt"/>
              </a:rPr>
              <a:t>REFLECT on what we win at the table, because of what we build in the field.</a:t>
            </a:r>
            <a:endParaRPr lang="en-CA" b="0" dirty="0">
              <a:latin typeface="+mn-lt"/>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SAY ‘This moment was key because it was a moment when our leaders decided we had to change to survive. While organized capital was coming for us and trying to break unions, we made the hard choice to change so that we would have the resources to fight back.’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endParaRPr lang="en-US" dirty="0"/>
          </a:p>
          <a:p>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16</a:t>
            </a:fld>
            <a:endParaRPr lang="en-US" dirty="0"/>
          </a:p>
        </p:txBody>
      </p:sp>
    </p:spTree>
    <p:extLst>
      <p:ext uri="{BB962C8B-B14F-4D97-AF65-F5344CB8AC3E}">
        <p14:creationId xmlns:p14="http://schemas.microsoft.com/office/powerpoint/2010/main" val="27567262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The spirit of change and growth continued.  In our next conventions, we made other key updates to our union. And these updates have a direct impact on you and your job, and your paycheck.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name – before, our union was the International Brotherhood.  But we are more than that.  We are proud to have many women in our ranks.  And so we changed our name to reflect that.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changed our logo to unite as “One Union.”  Symbols matter. Before, if you walked into a union hall, you might see a seal that only named Painters – how do you think that made our glaziers or our drywall finishers feel as members of the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Being One Union means that we stand shoulder to shoulder with each other, regardless of our craft and regardless of our gender.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finally, we created organizing funds to help our councils organize new members.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Think back to the market share we had in the 1940s.  More market share means more power.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Sometimes members will say they don’t understand why we spend so many resources on organizing.  But this is what we know:  more organizing leads to more power leads to better contracts.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4031E21-46A3-49F9-A46B-DA1B24052D89}" type="slidenum">
              <a:rPr lang="en-US" smtClean="0"/>
              <a:t>17</a:t>
            </a:fld>
            <a:endParaRPr lang="en-US" dirty="0"/>
          </a:p>
        </p:txBody>
      </p:sp>
    </p:spTree>
    <p:extLst>
      <p:ext uri="{BB962C8B-B14F-4D97-AF65-F5344CB8AC3E}">
        <p14:creationId xmlns:p14="http://schemas.microsoft.com/office/powerpoint/2010/main" val="27369011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we moved to a department structure.  No more fiefdoms where people were operating as independent agents.  We created full-time directors of Organizing, Service, Training, and Government Affairs.  These four pillars are all necessary for us to have a strong, growing union.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We leveraged these changes to strengthen our training programs at the iFTI, we used them to invest more and more resources in organizing new workers, and we used them to flex our political power to get city councils and state legislatures, and congress to pass laws that benefit us, not the wealthiest.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brings us to today, where in our last convention, we adopted our </a:t>
            </a:r>
            <a:r>
              <a:rPr lang="en-US" b="1" dirty="0"/>
              <a:t>One Union, One Family, One Fight</a:t>
            </a:r>
            <a:r>
              <a:rPr lang="en-US" dirty="0"/>
              <a:t> Campaign to Build Union Power.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4031E21-46A3-49F9-A46B-DA1B24052D89}" type="slidenum">
              <a:rPr lang="en-US" smtClean="0"/>
              <a:t>18</a:t>
            </a:fld>
            <a:endParaRPr lang="en-US" dirty="0"/>
          </a:p>
        </p:txBody>
      </p:sp>
    </p:spTree>
    <p:extLst>
      <p:ext uri="{BB962C8B-B14F-4D97-AF65-F5344CB8AC3E}">
        <p14:creationId xmlns:p14="http://schemas.microsoft.com/office/powerpoint/2010/main" val="26075391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FACILITATOR NOTES:</a:t>
            </a:r>
            <a:endParaRPr lang="en-US" sz="1200" b="1" i="1" dirty="0">
              <a:solidFill>
                <a:srgbClr val="FF0000"/>
              </a:solidFill>
            </a:endParaRPr>
          </a:p>
          <a:p>
            <a:pPr marL="0" lvl="0" indent="0" algn="l" rtl="0">
              <a:lnSpc>
                <a:spcPct val="80000"/>
              </a:lnSpc>
              <a:spcBef>
                <a:spcPts val="0"/>
              </a:spcBef>
              <a:spcAft>
                <a:spcPts val="0"/>
              </a:spcAft>
              <a:buNone/>
            </a:pPr>
            <a:r>
              <a:rPr lang="en-US" sz="1200" b="0" dirty="0"/>
              <a:t>Say ‘Think back to the chart I showed you before, the one that showed our membership declining slowly and steadily.’</a:t>
            </a:r>
          </a:p>
          <a:p>
            <a:pPr marL="0" lvl="0" indent="0" algn="l" rtl="0">
              <a:lnSpc>
                <a:spcPct val="80000"/>
              </a:lnSpc>
              <a:spcBef>
                <a:spcPts val="0"/>
              </a:spcBef>
              <a:spcAft>
                <a:spcPts val="0"/>
              </a:spcAft>
              <a:buNone/>
            </a:pPr>
            <a:r>
              <a:rPr lang="en-US" sz="1200" b="0" dirty="0"/>
              <a:t>ASK - Can anyone shout out some of the factors that contributed to the decline of unions, including ours? (Take a few answers.)</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Our union was facing many obstacles, both outside and inside.  But this is a story of endurance and strength.</a:t>
            </a:r>
          </a:p>
          <a:p>
            <a:pPr marL="628650" lvl="1" indent="-171450" algn="l" rtl="0">
              <a:lnSpc>
                <a:spcPct val="80000"/>
              </a:lnSpc>
              <a:spcBef>
                <a:spcPts val="0"/>
              </a:spcBef>
              <a:spcAft>
                <a:spcPts val="0"/>
              </a:spcAft>
              <a:buFont typeface="Arial" panose="020B0604020202020204" pitchFamily="34" charset="0"/>
              <a:buChar char="•"/>
            </a:pPr>
            <a:r>
              <a:rPr lang="en-US" sz="1200" b="0" dirty="0"/>
              <a:t>We used our internal changes to challenge head-on the internal politics that often ripped us apart.  Gone are the days when a painter’s local and a glazier’s local that share the same city won’t even speak to each other.  Our union is stronger because of our councils.  Our experiment has worked.  We have BMSTs who were painters, we have BMSTs who were glaziers, and we have united together. </a:t>
            </a:r>
          </a:p>
          <a:p>
            <a:pPr marL="628650" lvl="1" indent="-171450" algn="l" rtl="0">
              <a:lnSpc>
                <a:spcPct val="80000"/>
              </a:lnSpc>
              <a:spcBef>
                <a:spcPts val="0"/>
              </a:spcBef>
              <a:spcAft>
                <a:spcPts val="0"/>
              </a:spcAft>
              <a:buFont typeface="Arial" panose="020B0604020202020204" pitchFamily="34" charset="0"/>
              <a:buChar char="•"/>
            </a:pPr>
            <a:r>
              <a:rPr lang="en-US" sz="1200" b="0" dirty="0"/>
              <a:t>We’ve refocused our efforts on organizing.  In 1947, when the union was at its strongest, an average of 50% of union dues went toward organizing new members.  </a:t>
            </a:r>
          </a:p>
          <a:p>
            <a:pPr marL="628650" lvl="1" indent="-171450" algn="l" rtl="0">
              <a:lnSpc>
                <a:spcPct val="80000"/>
              </a:lnSpc>
              <a:spcBef>
                <a:spcPts val="0"/>
              </a:spcBef>
              <a:spcAft>
                <a:spcPts val="0"/>
              </a:spcAft>
              <a:buFont typeface="Arial" panose="020B0604020202020204" pitchFamily="34" charset="0"/>
              <a:buChar char="•"/>
            </a:pPr>
            <a:r>
              <a:rPr lang="en-US" sz="1200" b="0" dirty="0"/>
              <a:t>Today, nationwide and in all unions, an average of 3% of union dues go to organizing. But our union decided to buck that trend and continue to focus on organizing and growing. </a:t>
            </a:r>
          </a:p>
          <a:p>
            <a:pPr marL="628650" lvl="1" indent="-171450" algn="l" rtl="0">
              <a:lnSpc>
                <a:spcPct val="80000"/>
              </a:lnSpc>
              <a:spcBef>
                <a:spcPts val="0"/>
              </a:spcBef>
              <a:spcAft>
                <a:spcPts val="0"/>
              </a:spcAft>
              <a:buFont typeface="Arial" panose="020B0604020202020204" pitchFamily="34" charset="0"/>
              <a:buChar char="•"/>
            </a:pPr>
            <a:r>
              <a:rPr lang="en-US" sz="1200" b="0" dirty="0"/>
              <a:t>In the past, huge segments of work and geographic locations were ignored. </a:t>
            </a:r>
          </a:p>
          <a:p>
            <a:pPr marL="628650" lvl="1" indent="-171450" algn="l" rtl="0">
              <a:lnSpc>
                <a:spcPct val="80000"/>
              </a:lnSpc>
              <a:spcBef>
                <a:spcPts val="0"/>
              </a:spcBef>
              <a:spcAft>
                <a:spcPts val="0"/>
              </a:spcAft>
              <a:buFont typeface="Arial" panose="020B0604020202020204" pitchFamily="34" charset="0"/>
              <a:buChar char="•"/>
            </a:pPr>
            <a:r>
              <a:rPr lang="en-US" sz="1200" b="0" dirty="0"/>
              <a:t>As the world was changing around us, we gave up too much ground.  </a:t>
            </a:r>
          </a:p>
          <a:p>
            <a:pPr marL="0" lvl="0" indent="0" algn="l" rtl="0">
              <a:lnSpc>
                <a:spcPct val="80000"/>
              </a:lnSpc>
              <a:spcBef>
                <a:spcPts val="0"/>
              </a:spcBef>
              <a:spcAft>
                <a:spcPts val="0"/>
              </a:spcAft>
              <a:buNone/>
            </a:pPr>
            <a:r>
              <a:rPr lang="en-US" sz="1200" b="0" dirty="0"/>
              <a:t>ASK the following questions:</a:t>
            </a:r>
          </a:p>
          <a:p>
            <a:pPr marL="628650" lvl="1" indent="-171450" algn="l" rtl="0">
              <a:lnSpc>
                <a:spcPct val="80000"/>
              </a:lnSpc>
              <a:spcBef>
                <a:spcPts val="0"/>
              </a:spcBef>
              <a:spcAft>
                <a:spcPts val="0"/>
              </a:spcAft>
              <a:buFont typeface="Arial" panose="020B0604020202020204" pitchFamily="34" charset="0"/>
              <a:buChar char="•"/>
            </a:pPr>
            <a:r>
              <a:rPr lang="en-US" sz="1200" b="0" dirty="0"/>
              <a:t>Can anyone here guess where our largest glazing local was in the 1980s? (Take a few answers.) It was in Houston, Texas.</a:t>
            </a:r>
          </a:p>
          <a:p>
            <a:pPr marL="628650" lvl="1" indent="-171450" algn="l" rtl="0">
              <a:lnSpc>
                <a:spcPct val="80000"/>
              </a:lnSpc>
              <a:spcBef>
                <a:spcPts val="0"/>
              </a:spcBef>
              <a:spcAft>
                <a:spcPts val="0"/>
              </a:spcAft>
              <a:buFont typeface="Arial" panose="020B0604020202020204" pitchFamily="34" charset="0"/>
              <a:buChar char="•"/>
            </a:pPr>
            <a:r>
              <a:rPr lang="en-US" sz="1200" b="0" dirty="0"/>
              <a:t>And can you guess where our largest painting local was at the same time? (Take a few answers.) Also in Texas.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And then in the span of a few years, organized capital and the state helped break those unions; they went from thousands of members to a few hundred. </a:t>
            </a:r>
          </a:p>
          <a:p>
            <a:pPr marL="628650" lvl="1" indent="-171450" algn="l" rtl="0">
              <a:lnSpc>
                <a:spcPct val="80000"/>
              </a:lnSpc>
              <a:spcBef>
                <a:spcPts val="0"/>
              </a:spcBef>
              <a:spcAft>
                <a:spcPts val="0"/>
              </a:spcAft>
              <a:buFont typeface="Arial" panose="020B0604020202020204" pitchFamily="34" charset="0"/>
              <a:buChar char="•"/>
            </a:pPr>
            <a:r>
              <a:rPr lang="en-US" sz="1200" b="0" dirty="0"/>
              <a:t>You can drive from Washington, DC, to Miami, Florida, and only drive past ____ signatory contracts to our union.  You can drive from Miami to Phoenix and only pass ____ signatory contractors (Provide samples specific to your District Council).</a:t>
            </a:r>
          </a:p>
          <a:p>
            <a:pPr marL="628650" lvl="1" indent="-171450" algn="l" rtl="0">
              <a:lnSpc>
                <a:spcPct val="80000"/>
              </a:lnSpc>
              <a:spcBef>
                <a:spcPts val="0"/>
              </a:spcBef>
              <a:spcAft>
                <a:spcPts val="0"/>
              </a:spcAft>
              <a:buFont typeface="Arial" panose="020B0604020202020204" pitchFamily="34" charset="0"/>
              <a:buChar char="•"/>
            </a:pPr>
            <a:r>
              <a:rPr lang="en-US" sz="1200" b="0" dirty="0"/>
              <a:t>We gave up HUGE parts of the country and HUGE parts of our crafts, like residential, because we were under so many attacks. </a:t>
            </a:r>
          </a:p>
          <a:p>
            <a:pPr marL="628650" lvl="1" indent="-171450" algn="l" rtl="0">
              <a:lnSpc>
                <a:spcPct val="80000"/>
              </a:lnSpc>
              <a:spcBef>
                <a:spcPts val="0"/>
              </a:spcBef>
              <a:spcAft>
                <a:spcPts val="0"/>
              </a:spcAft>
              <a:buFont typeface="Arial" panose="020B0604020202020204" pitchFamily="34" charset="0"/>
              <a:buChar char="•"/>
            </a:pPr>
            <a:r>
              <a:rPr lang="en-US" sz="1200" b="0" dirty="0"/>
              <a:t>Now I am proud to say our union is fighting back and organizing in those places.  Some of our biggest growth has occurred in DC 10 and DC 77, the home of the deep South and some of the strongest anti-union laws. </a:t>
            </a:r>
          </a:p>
          <a:p>
            <a:pPr marL="628650" lvl="1" indent="-171450" algn="l" rtl="0">
              <a:lnSpc>
                <a:spcPct val="80000"/>
              </a:lnSpc>
              <a:spcBef>
                <a:spcPts val="0"/>
              </a:spcBef>
              <a:spcAft>
                <a:spcPts val="0"/>
              </a:spcAft>
              <a:buFont typeface="Arial" panose="020B0604020202020204" pitchFamily="34" charset="0"/>
              <a:buChar char="•"/>
            </a:pPr>
            <a:r>
              <a:rPr lang="en-US" sz="1200" b="0" dirty="0"/>
              <a:t>So that leads us to the last piece of the puzzle.  Member apathy.</a:t>
            </a:r>
          </a:p>
          <a:p>
            <a:pPr marL="0" lvl="0" indent="0" algn="l" rtl="0">
              <a:lnSpc>
                <a:spcPct val="80000"/>
              </a:lnSpc>
              <a:spcBef>
                <a:spcPts val="0"/>
              </a:spcBef>
              <a:spcAft>
                <a:spcPts val="0"/>
              </a:spcAft>
              <a:buNone/>
            </a:pPr>
            <a:r>
              <a:rPr lang="en-US" sz="1200" b="0" dirty="0"/>
              <a:t>ASK - What is member apathy?  What do you think I mean when I say that? (Take a few answers.) </a:t>
            </a:r>
          </a:p>
          <a:p>
            <a:pPr marL="0" lvl="0" indent="0" algn="l" rtl="0">
              <a:lnSpc>
                <a:spcPct val="80000"/>
              </a:lnSpc>
              <a:spcBef>
                <a:spcPts val="0"/>
              </a:spcBef>
              <a:spcAft>
                <a:spcPts val="0"/>
              </a:spcAft>
              <a:buNone/>
            </a:pPr>
            <a:r>
              <a:rPr lang="en-US" sz="1200" b="0" dirty="0"/>
              <a:t>SAY the following statements:</a:t>
            </a:r>
          </a:p>
          <a:p>
            <a:pPr marL="628650" lvl="1" indent="-171450" algn="l" rtl="0">
              <a:lnSpc>
                <a:spcPct val="80000"/>
              </a:lnSpc>
              <a:spcBef>
                <a:spcPts val="0"/>
              </a:spcBef>
              <a:spcAft>
                <a:spcPts val="0"/>
              </a:spcAft>
              <a:buFont typeface="Arial" panose="020B0604020202020204" pitchFamily="34" charset="0"/>
              <a:buChar char="•"/>
            </a:pPr>
            <a:r>
              <a:rPr lang="en-US" sz="1200" b="0" dirty="0"/>
              <a:t>It is the lack of interest, engagement, or participation from the members, often manifesting lack of enthusiasm, unwillingness to contribute, and general indifference towards union activities or goals. </a:t>
            </a:r>
          </a:p>
          <a:p>
            <a:pPr marL="628650" lvl="1" indent="-171450" algn="l" rtl="0">
              <a:lnSpc>
                <a:spcPct val="80000"/>
              </a:lnSpc>
              <a:spcBef>
                <a:spcPts val="0"/>
              </a:spcBef>
              <a:spcAft>
                <a:spcPts val="0"/>
              </a:spcAft>
              <a:buFont typeface="Arial" panose="020B0604020202020204" pitchFamily="34" charset="0"/>
              <a:buChar char="•"/>
            </a:pPr>
            <a:r>
              <a:rPr lang="en-US" sz="1200" b="0" dirty="0"/>
              <a:t>There is apathy and a lack of connection between our union and our membership.</a:t>
            </a:r>
          </a:p>
          <a:p>
            <a:pPr marL="0" lvl="0" indent="0" algn="l" rtl="0">
              <a:lnSpc>
                <a:spcPct val="80000"/>
              </a:lnSpc>
              <a:spcBef>
                <a:spcPts val="0"/>
              </a:spcBef>
              <a:spcAft>
                <a:spcPts val="0"/>
              </a:spcAft>
              <a:buNone/>
            </a:pPr>
            <a:r>
              <a:rPr lang="en-US" sz="1200" b="0" dirty="0"/>
              <a:t>ASK – So, how do we address member apathy? Focus on actively engaging members by providing opportunities for meaningful participation, clear communication about the group's goals, recognizing achievements, fostering a positive and inclusive environment, and tailoring activities to cater to diverse interests, while also addressing any underlying issues that might be causing the apathy in the first place. </a:t>
            </a:r>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pPr marL="0" lvl="0" indent="0" algn="l" rtl="0">
              <a:lnSpc>
                <a:spcPct val="80000"/>
              </a:lnSpc>
              <a:spcBef>
                <a:spcPts val="0"/>
              </a:spcBef>
              <a:spcAft>
                <a:spcPts val="0"/>
              </a:spcAft>
              <a:buNone/>
            </a:pPr>
            <a:endParaRPr lang="en-US" sz="1200" b="0" dirty="0"/>
          </a:p>
          <a:p>
            <a:endParaRPr lang="en-CA" sz="1200" dirty="0"/>
          </a:p>
          <a:p>
            <a:endParaRPr lang="en-US" sz="1200" b="1" dirty="0"/>
          </a:p>
          <a:p>
            <a:endParaRPr lang="en-CA" sz="120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19</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For Instructor Introduction:</a:t>
            </a:r>
          </a:p>
          <a:p>
            <a:pPr marL="628650" lvl="1" indent="-171450">
              <a:buFont typeface="Arial" panose="020B0604020202020204" pitchFamily="34" charset="0"/>
              <a:buChar char="•"/>
            </a:pPr>
            <a:r>
              <a:rPr lang="en-US" dirty="0"/>
              <a:t>Describe your experience with the IUPAT, noting if you have ever worked without union representation and focusing on how you became a member of the union apprenticeship, organizing, etc.</a:t>
            </a:r>
          </a:p>
          <a:p>
            <a:pPr marL="628650" lvl="1" indent="-171450">
              <a:buFont typeface="Arial" panose="020B0604020202020204" pitchFamily="34" charset="0"/>
              <a:buChar char="•"/>
            </a:pPr>
            <a:r>
              <a:rPr lang="en-US" dirty="0"/>
              <a:t>Explain your role as a union organizer (or union rep., leader, etc.), emphasizing your responsibilities as an educator/trainer.</a:t>
            </a:r>
          </a:p>
          <a:p>
            <a:pPr marL="628650" lvl="1" indent="-171450">
              <a:buFont typeface="Arial" panose="020B0604020202020204" pitchFamily="34" charset="0"/>
              <a:buChar char="•"/>
            </a:pPr>
            <a:r>
              <a:rPr lang="en-US" dirty="0"/>
              <a:t>Introduce Representatives and Officers of the District Council/Local Union (if applicable)</a:t>
            </a:r>
          </a:p>
          <a:p>
            <a:pPr marL="0" lvl="0" indent="-9281" algn="l" rtl="0">
              <a:lnSpc>
                <a:spcPct val="90000"/>
              </a:lnSpc>
              <a:spcBef>
                <a:spcPts val="0"/>
              </a:spcBef>
              <a:spcAft>
                <a:spcPts val="0"/>
              </a:spcAft>
              <a:buClr>
                <a:schemeClr val="dk1"/>
              </a:buClr>
              <a:buSzPts val="1200"/>
              <a:buFont typeface="Calibri"/>
              <a:buNone/>
            </a:pPr>
            <a:r>
              <a:rPr lang="en-US" dirty="0"/>
              <a:t>CONDUCT the following activity for participants:</a:t>
            </a:r>
          </a:p>
          <a:p>
            <a:pPr marL="0" lvl="0" indent="-9281" algn="l" rtl="0">
              <a:lnSpc>
                <a:spcPct val="90000"/>
              </a:lnSpc>
              <a:spcBef>
                <a:spcPts val="0"/>
              </a:spcBef>
              <a:spcAft>
                <a:spcPts val="0"/>
              </a:spcAft>
              <a:buClr>
                <a:schemeClr val="dk1"/>
              </a:buClr>
              <a:buSzPts val="1200"/>
              <a:buFont typeface="Calibri"/>
              <a:buNone/>
            </a:pPr>
            <a:r>
              <a:rPr lang="en-US" dirty="0"/>
              <a:t>For the ‘Getting to Know’:</a:t>
            </a:r>
          </a:p>
          <a:p>
            <a:pPr marL="727868" lvl="1" indent="-279949" algn="l" rtl="0">
              <a:lnSpc>
                <a:spcPct val="90000"/>
              </a:lnSpc>
              <a:spcBef>
                <a:spcPts val="0"/>
              </a:spcBef>
              <a:spcAft>
                <a:spcPts val="0"/>
              </a:spcAft>
              <a:buClr>
                <a:schemeClr val="dk1"/>
              </a:buClr>
              <a:buSzPts val="1200"/>
              <a:buFont typeface="Calibri"/>
              <a:buChar char="•"/>
            </a:pPr>
            <a:r>
              <a:rPr lang="en-CA" dirty="0"/>
              <a:t>SAY ‘ State your Name, Title/Position, and Trade’</a:t>
            </a:r>
          </a:p>
          <a:p>
            <a:pPr marL="0" lvl="0" indent="-9281" algn="l" rtl="0">
              <a:lnSpc>
                <a:spcPct val="90000"/>
              </a:lnSpc>
              <a:spcBef>
                <a:spcPts val="0"/>
              </a:spcBef>
              <a:spcAft>
                <a:spcPts val="0"/>
              </a:spcAft>
              <a:buClr>
                <a:schemeClr val="dk1"/>
              </a:buClr>
              <a:buSzPts val="1200"/>
              <a:buFont typeface="Calibri"/>
              <a:buNone/>
            </a:pPr>
            <a:r>
              <a:rPr lang="en-US" dirty="0"/>
              <a:t>For the ‘Answer the Questions’:</a:t>
            </a:r>
          </a:p>
          <a:p>
            <a:pPr marL="685800" lvl="1" indent="-228600">
              <a:buFont typeface="+mj-lt"/>
              <a:buAutoNum type="arabicPeriod"/>
            </a:pPr>
            <a:r>
              <a:rPr lang="en-US" dirty="0"/>
              <a:t>SAY ‘Before we go further, I want to pull you all into the conversation. In just a moment, I will ask you all to pair off (give the option to do groups of three if necessary, based on the room setup). And I want you to take turns answering these two questions for each other.  Please share how you became a member of this union, and share what you expected to get out of it. I’m going to give you five minutes to talk in your groups. Go ahead.</a:t>
            </a:r>
          </a:p>
          <a:p>
            <a:pPr marL="685800" lvl="1" indent="-228600">
              <a:buFont typeface="+mj-lt"/>
              <a:buAutoNum type="arabicPeriod"/>
            </a:pPr>
            <a:r>
              <a:rPr lang="en-US" dirty="0"/>
              <a:t>DO: *** use a timer to give them 4-5 minutes to discuss ***</a:t>
            </a:r>
          </a:p>
          <a:p>
            <a:pPr marL="685800" lvl="1" indent="-228600">
              <a:buFont typeface="+mj-lt"/>
              <a:buAutoNum type="arabicPeriod"/>
            </a:pPr>
            <a:r>
              <a:rPr lang="en-US" dirty="0"/>
              <a:t>SAY ‘Ok, it sounds like most everyone has had a chance to share.  Let’s bring it back to the main group. </a:t>
            </a:r>
          </a:p>
          <a:p>
            <a:pPr marL="685800" lvl="1" indent="-228600">
              <a:buFont typeface="+mj-lt"/>
              <a:buAutoNum type="arabicPeriod"/>
            </a:pPr>
            <a:r>
              <a:rPr lang="en-US" dirty="0"/>
              <a:t>ASK – ‘Who wants to share, either your answers or your partner’s answers? How did you become a member?  What did you expect to get out of it?</a:t>
            </a:r>
          </a:p>
          <a:p>
            <a:pPr marL="685800" lvl="1" indent="-228600">
              <a:buFont typeface="+mj-lt"/>
              <a:buAutoNum type="arabicPeriod"/>
            </a:pPr>
            <a:r>
              <a:rPr lang="en-US" dirty="0"/>
              <a:t>DO the following: </a:t>
            </a:r>
          </a:p>
          <a:p>
            <a:pPr marL="1143000" lvl="2" indent="-228600">
              <a:buFont typeface="Arial" panose="020B0604020202020204" pitchFamily="34" charset="0"/>
              <a:buChar char="•"/>
            </a:pPr>
            <a:r>
              <a:rPr lang="en-US" dirty="0"/>
              <a:t>Take 5-10 answers, depending on the size of the group.</a:t>
            </a:r>
          </a:p>
          <a:p>
            <a:pPr marL="1143000" lvl="2" indent="-228600">
              <a:buFont typeface="Arial" panose="020B0604020202020204" pitchFamily="34" charset="0"/>
              <a:buChar char="•"/>
            </a:pPr>
            <a:r>
              <a:rPr lang="en-US" dirty="0"/>
              <a:t>Use flip chart paper to record the answers.</a:t>
            </a:r>
          </a:p>
          <a:p>
            <a:pPr marL="1143000" lvl="2" indent="-228600">
              <a:buFont typeface="Arial" panose="020B0604020202020204" pitchFamily="34" charset="0"/>
              <a:buChar char="•"/>
            </a:pPr>
            <a:r>
              <a:rPr lang="en-US" dirty="0"/>
              <a:t>Pull out common themes (a majority of people joined because someone recruited them – family or friends)</a:t>
            </a:r>
          </a:p>
          <a:p>
            <a:pPr marL="1143000" lvl="2" indent="-228600">
              <a:buFont typeface="Arial" panose="020B0604020202020204" pitchFamily="34" charset="0"/>
              <a:buChar char="•"/>
            </a:pPr>
            <a:r>
              <a:rPr lang="en-US" dirty="0"/>
              <a:t>FOCUS on how most people are looking to get something out of the union – higher wages, benefits, retirement.  Very few people will say that they joined because they wanted to join for selfless reasons. </a:t>
            </a:r>
          </a:p>
          <a:p>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a:t>
            </a:fld>
            <a:endParaRPr lang="en-US" dirty="0"/>
          </a:p>
        </p:txBody>
      </p:sp>
    </p:spTree>
    <p:extLst>
      <p:ext uri="{BB962C8B-B14F-4D97-AF65-F5344CB8AC3E}">
        <p14:creationId xmlns:p14="http://schemas.microsoft.com/office/powerpoint/2010/main" val="373260814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‘So far, we have talked about attacks from organized capital that have led to the decline of the entire labor movement in the United States. And we talked about the internal changes our union has made to stand up in the face of that adversity.  The changes we have made to be stronger as a union. Let’s turn now to talk about our mission and our values as a union.</a:t>
            </a:r>
          </a:p>
          <a:p>
            <a:r>
              <a:rPr lang="en-US" dirty="0"/>
              <a:t>ASK - Can anyone share what they think our Mission is? People will often say things that are close, but not exactly it, like “produce the best workers.” Producing the best-trained workforce in our crafts is something we do, but it is not our mission.  Being a strong union is something we do, but it is not our mission.</a:t>
            </a:r>
          </a:p>
          <a:p>
            <a:r>
              <a:rPr lang="en-US" dirty="0"/>
              <a:t>DO: Move to the next slide.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20</a:t>
            </a:fld>
            <a:endParaRPr lang="en-US" dirty="0"/>
          </a:p>
        </p:txBody>
      </p:sp>
    </p:spTree>
    <p:extLst>
      <p:ext uri="{BB962C8B-B14F-4D97-AF65-F5344CB8AC3E}">
        <p14:creationId xmlns:p14="http://schemas.microsoft.com/office/powerpoint/2010/main" val="923305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is our mission.  To better the lives of each and every member by being the strongest, most powerful voice in the industries we represent. This is our mission.  This is the key to our growth as a union.’</a:t>
            </a:r>
          </a:p>
        </p:txBody>
      </p:sp>
      <p:sp>
        <p:nvSpPr>
          <p:cNvPr id="4" name="Slide Number Placeholder 3"/>
          <p:cNvSpPr>
            <a:spLocks noGrp="1"/>
          </p:cNvSpPr>
          <p:nvPr>
            <p:ph type="sldNum" sz="quarter" idx="5"/>
          </p:nvPr>
        </p:nvSpPr>
        <p:spPr/>
        <p:txBody>
          <a:bodyPr/>
          <a:lstStyle/>
          <a:p>
            <a:fld id="{70E89C0F-E642-4845-9E6A-8F34E40A505B}" type="slidenum">
              <a:rPr lang="en-US" smtClean="0"/>
              <a:pPr/>
              <a:t>21</a:t>
            </a:fld>
            <a:endParaRPr lang="en-US" dirty="0"/>
          </a:p>
        </p:txBody>
      </p:sp>
    </p:spTree>
    <p:extLst>
      <p:ext uri="{BB962C8B-B14F-4D97-AF65-F5344CB8AC3E}">
        <p14:creationId xmlns:p14="http://schemas.microsoft.com/office/powerpoint/2010/main" val="8643958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‘This value statement is how we achieve our mission.’  </a:t>
            </a:r>
          </a:p>
          <a:p>
            <a:r>
              <a:rPr lang="en-US" dirty="0"/>
              <a:t>ASK - How many people have seen this phrase – “One Union, One Family, One Fight” in the last year or so?</a:t>
            </a:r>
          </a:p>
          <a:p>
            <a:r>
              <a:rPr lang="en-US" dirty="0"/>
              <a:t>SAY ‘This is more than a slogan.  This is more than a phrase we used at our convention in 2024.  These are the values that hold us together as a union, and they’re the values that help us meet the moment we are in now.’</a:t>
            </a:r>
          </a:p>
          <a:p>
            <a:r>
              <a:rPr lang="en-US" dirty="0"/>
              <a:t>DO:  Read each value/or have three audience members take turns reading the values.</a:t>
            </a:r>
          </a:p>
          <a:p>
            <a:r>
              <a:rPr lang="en-US" dirty="0"/>
              <a:t>SAY ‘These values are incredibly important to the work that we are doing.  So I want to spend some time on this.’</a:t>
            </a:r>
          </a:p>
          <a:p>
            <a:r>
              <a:rPr lang="en-US" dirty="0"/>
              <a:t>SAY ‘We are going to break up into groups and assign one of these values to each group.  You have ten minutes to elect a group spokesperson to share out at the end.  I want you to discuss what you can do tomorrow and every day moving forward to better advance these values in our union.  What can you do at the job sites?  What can you do in your local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CONDUCT the following activity (10 mins):</a:t>
            </a:r>
          </a:p>
          <a:p>
            <a:pPr marL="685800" lvl="1" indent="-228600">
              <a:buFont typeface="+mj-lt"/>
              <a:buAutoNum type="arabicPeriod"/>
            </a:pPr>
            <a:r>
              <a:rPr lang="en-US" dirty="0"/>
              <a:t>Break the participants into groups.  If the room is &lt;30 people, do three groups.  If the room is &gt;30 people, break into six groups.</a:t>
            </a:r>
          </a:p>
          <a:p>
            <a:pPr marL="685800" lvl="1" indent="-228600">
              <a:buFont typeface="+mj-lt"/>
              <a:buAutoNum type="arabicPeriod"/>
            </a:pPr>
            <a:r>
              <a:rPr lang="en-US" dirty="0"/>
              <a:t>Assign more than one group to each value. </a:t>
            </a:r>
          </a:p>
          <a:p>
            <a:pPr marL="685800" lvl="1" indent="-228600">
              <a:buFont typeface="+mj-lt"/>
              <a:buAutoNum type="arabicPeriod"/>
            </a:pPr>
            <a:r>
              <a:rPr lang="en-US" dirty="0"/>
              <a:t>Bring everyone together and have each group share out (after 10 mins).  </a:t>
            </a:r>
          </a:p>
          <a:p>
            <a:pPr marL="685800" lvl="1" indent="-228600">
              <a:buFont typeface="+mj-lt"/>
              <a:buAutoNum type="arabicPeriod"/>
            </a:pPr>
            <a:r>
              <a:rPr lang="en-US" dirty="0"/>
              <a:t>A co-facilitator should write some of the key ideas for each value on the flipchart. </a:t>
            </a:r>
          </a:p>
          <a:p>
            <a:r>
              <a:rPr lang="en-US" dirty="0"/>
              <a:t>SAY ‘Thank you for sharing all of that – these are amazing ideas, and we are going to take them and share them in other places.  These values are so core to our ability to grow our union and be our strongest force.’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0E89C0F-E642-4845-9E6A-8F34E40A505B}" type="slidenum">
              <a:rPr lang="en-US" smtClean="0"/>
              <a:pPr/>
              <a:t>22</a:t>
            </a:fld>
            <a:endParaRPr lang="en-US" dirty="0"/>
          </a:p>
        </p:txBody>
      </p:sp>
    </p:spTree>
    <p:extLst>
      <p:ext uri="{BB962C8B-B14F-4D97-AF65-F5344CB8AC3E}">
        <p14:creationId xmlns:p14="http://schemas.microsoft.com/office/powerpoint/2010/main" val="3576136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SAY the following statements:</a:t>
            </a:r>
          </a:p>
          <a:p>
            <a:pPr marL="628650" lvl="1" indent="-171450">
              <a:buFont typeface="Arial" panose="020B0604020202020204" pitchFamily="34" charset="0"/>
              <a:buChar char="•"/>
            </a:pPr>
            <a:r>
              <a:rPr lang="en-US" dirty="0"/>
              <a:t>That brings us to the final section of this training. </a:t>
            </a:r>
          </a:p>
          <a:p>
            <a:pPr marL="628650" lvl="1" indent="-171450">
              <a:buFont typeface="Arial" panose="020B0604020202020204" pitchFamily="34" charset="0"/>
              <a:buChar char="•"/>
            </a:pPr>
            <a:r>
              <a:rPr lang="en-US" dirty="0"/>
              <a:t>Let’s talk about member empowerment.  Let’s talk about this campaign that we are launching.</a:t>
            </a:r>
          </a:p>
          <a:p>
            <a:pPr marL="628650" lvl="1" indent="-171450">
              <a:buFont typeface="Arial" panose="020B0604020202020204" pitchFamily="34" charset="0"/>
              <a:buChar char="•"/>
            </a:pPr>
            <a:r>
              <a:rPr lang="en-US" dirty="0"/>
              <a:t>Our goal here is to ensure that every member of the IUPAT recognizes the power of their voice in our union. I am not the union, your BMST is not the union, all of us together are the union. </a:t>
            </a:r>
          </a:p>
          <a:p>
            <a:pPr marL="628650" lvl="1" indent="-171450">
              <a:buFont typeface="Arial" panose="020B0604020202020204" pitchFamily="34" charset="0"/>
              <a:buChar char="•"/>
            </a:pPr>
            <a:r>
              <a:rPr lang="en-US" dirty="0"/>
              <a:t>We are doing these trainings to ensure that every member has the confidence, the skills, and the tools to take initiative and lead on our job sites and in our union. </a:t>
            </a:r>
          </a:p>
          <a:p>
            <a:endParaRPr lang="en-US" dirty="0"/>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23</a:t>
            </a:fld>
            <a:endParaRPr lang="en-US" dirty="0"/>
          </a:p>
        </p:txBody>
      </p:sp>
    </p:spTree>
    <p:extLst>
      <p:ext uri="{BB962C8B-B14F-4D97-AF65-F5344CB8AC3E}">
        <p14:creationId xmlns:p14="http://schemas.microsoft.com/office/powerpoint/2010/main" val="22590381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the following statements: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training fits into a bigger, broader campaign that is happening within our whole international union.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just the first step. And I want to preview for you what the rest of the campaign looks like.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about running a full organizing campaign within our union to make sure we live up to that mission and our values.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This is step one – base building.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But this is just the first step.  We will be back here over and over again to talk to members at the jobsites and work through those values.  We will be hitting jobsites and finding people at local meetings, and if we have to, we will go door to door.</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only then, after we’ve met our members exactly where they are, can we begin doing more education about some of the history we showed you before and some of the challenges we face.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that is how we build power as a union.  That’s how we negotiate better contracts.  How do we pass better laws through city councils and the state legislature?  We provide better training for anyone who wants it.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I just want to emphasize that this is about all of us – every single one of us in this room – pulling our fair share.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24</a:t>
            </a:fld>
            <a:endParaRPr lang="en-US" dirty="0"/>
          </a:p>
        </p:txBody>
      </p:sp>
    </p:spTree>
    <p:extLst>
      <p:ext uri="{BB962C8B-B14F-4D97-AF65-F5344CB8AC3E}">
        <p14:creationId xmlns:p14="http://schemas.microsoft.com/office/powerpoint/2010/main" val="22471817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PHASE 1 - BASE BUILDING – It is recommitting our base and educating them on the values of the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Who is our base?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Elected Officers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Stewards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Apprentices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Activists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Delegates</a:t>
            </a:r>
          </a:p>
          <a:p>
            <a:r>
              <a:rPr lang="en-US" dirty="0"/>
              <a:t>ASK - How does each member contribute to the union’s success? Every member contributes by advocating for union rights, supporting fellow members, etc.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25</a:t>
            </a:fld>
            <a:endParaRPr lang="en-US" dirty="0"/>
          </a:p>
        </p:txBody>
      </p:sp>
    </p:spTree>
    <p:extLst>
      <p:ext uri="{BB962C8B-B14F-4D97-AF65-F5344CB8AC3E}">
        <p14:creationId xmlns:p14="http://schemas.microsoft.com/office/powerpoint/2010/main" val="202013212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’And this is what we mean by engagement.  There are three key things here.’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How do you engage members? DISCUSS the key components of engagement.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Two-way Communication: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I am not just here to lecture at you, that I am listening to what you have to say.</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when you talk to your coworker at a jobsite next week, you are listening to what they have to say.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We are past the days when union leaders only tell our members what they have to do; we have to, as a union, do this together.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does Inclusive Leadership mean? It means that when we share power, we multiply that power.  It means that there is a spot for every person in this room at the table.  Whether you are a first-year apprentice or you’ve been on your executive board for years, there is a role for you to play in leading this union.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SAY  the following statements about Regular Interaction:</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the interaction between members and the union happens regularly.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It’s not about showing up at jobsites just when we need something.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It means that as a union, we are taking the initiative to get in front of members over and over again, and show we care by truly listening and engaging with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26</a:t>
            </a:fld>
            <a:endParaRPr lang="en-US" dirty="0"/>
          </a:p>
        </p:txBody>
      </p:sp>
    </p:spTree>
    <p:extLst>
      <p:ext uri="{BB962C8B-B14F-4D97-AF65-F5344CB8AC3E}">
        <p14:creationId xmlns:p14="http://schemas.microsoft.com/office/powerpoint/2010/main" val="10361237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DISCUSS commitment to values, living and sharing the values.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HIGHLIGHT commitment – Commitment is not just about showing up—it's about belief in the cause, dedication to the union's mission, and willingness to act when needed.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IDENTIFY the factors that drive commitment: Shared purpose, strong leadership, trust, and sense of belonging.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How can you be a leader on the jobsite? In your local union?</a:t>
            </a:r>
          </a:p>
          <a:p>
            <a:r>
              <a:rPr lang="en-US" dirty="0"/>
              <a:t>EXPLAIN the difference between activism and engagement: Activism is a more intense, action-oriented form of engagement.</a:t>
            </a:r>
          </a:p>
          <a:p>
            <a:r>
              <a:rPr lang="en-US" dirty="0"/>
              <a:t>Activism involves taking action—rallies, strikes, petitions, and other activities that push the union's agenda and bring about positive change.</a:t>
            </a:r>
          </a:p>
          <a:p>
            <a:r>
              <a:rPr lang="en-US" dirty="0"/>
              <a:t>DEVELOP an action plan: Each participant will write down 2-3 ACTIONS they will take in the next month to help activate more members and build power within the union. Participants will share their plans in small groups and offer suggestions for improvement. Possible answers: Attend your union meetings. Show up and participate. Make house calls to workers/union and non–union. Participate in rallies, demonstrations, and mass meetings. Attend a school board and/or city council meeting. Become a Mentor to a member.</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27</a:t>
            </a:fld>
            <a:endParaRPr lang="en-US" dirty="0"/>
          </a:p>
        </p:txBody>
      </p:sp>
    </p:spTree>
    <p:extLst>
      <p:ext uri="{BB962C8B-B14F-4D97-AF65-F5344CB8AC3E}">
        <p14:creationId xmlns:p14="http://schemas.microsoft.com/office/powerpoint/2010/main" val="36550954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br>
              <a:rPr lang="en-US" dirty="0"/>
            </a:br>
            <a:r>
              <a:rPr lang="en-US" dirty="0"/>
              <a:t>HIGHLIGHT the importance of training, and having the right knowledge and skillset. EMPHASIZE that we empower members with skills and tools.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are the different ways to educate members?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DISCUSS the two important skills of a union leader – Active Listening and Dealing with Difficult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STATE that the following slides will briefly cover key skills and strategies for improvement.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28</a:t>
            </a:fld>
            <a:endParaRPr lang="en-US" dirty="0"/>
          </a:p>
        </p:txBody>
      </p:sp>
    </p:spTree>
    <p:extLst>
      <p:ext uri="{BB962C8B-B14F-4D97-AF65-F5344CB8AC3E}">
        <p14:creationId xmlns:p14="http://schemas.microsoft.com/office/powerpoint/2010/main" val="1283964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EMPOWER our apprentices. Honor their role in our union. Feel free to add a personal message to make apprentices feel they are part of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UPLIFT our apprentices by recognizing their vital role in shaping the future of our union. The following messages are key to making them feel seen, heard, and inspired to take part: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are the future of our Union.</a:t>
            </a:r>
            <a:r>
              <a:rPr lang="en-US" sz="1200" dirty="0">
                <a:latin typeface="+mn-lt"/>
              </a:rPr>
              <a:t> As emerging leaders and forward-thinking workers, your energy, voice, and engagement are crucial to our survival and the growth of our market share. You’re not just part of the future—you’re essential to the present.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represent our Union at the jobsites. </a:t>
            </a:r>
            <a:r>
              <a:rPr lang="en-US" sz="1200" dirty="0">
                <a:latin typeface="+mn-lt"/>
              </a:rPr>
              <a:t>Every time you show up for work, you carry the pride and responsibility of representing not only yourself but the entire Union family.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You bring a fresh perspective. </a:t>
            </a:r>
            <a:r>
              <a:rPr lang="en-US" sz="1200" dirty="0">
                <a:latin typeface="+mn-lt"/>
              </a:rPr>
              <a:t>Your tech-savviness and unique perspective challenge our old ideas and strategies. This helps our union grow with the changing times. By sharing your ideas and reimagining traditions, you also help leaders to evolve and adapt.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DISCUSS the p</a:t>
            </a:r>
            <a:r>
              <a:rPr lang="en-US" sz="1200" b="0" i="0" u="none" strike="noStrike" dirty="0">
                <a:solidFill>
                  <a:srgbClr val="000000"/>
                </a:solidFill>
                <a:effectLst/>
                <a:latin typeface="Open Sans" panose="020B0606030504020204" pitchFamily="34" charset="0"/>
              </a:rPr>
              <a:t>otential for personal growth as well. Maybe yesterday and today, you were just taping baseboards or laying vinyl. But tomorrow? You’ll be running the job, leading crews, and mentoring the next generation. Every task you do now is building the skills you’ll need to lead later. </a:t>
            </a:r>
            <a:r>
              <a:rPr lang="en-US" sz="1200" dirty="0">
                <a:latin typeface="+mn-lt"/>
              </a:rPr>
              <a:t>Mentors/mentees, focus on the importance of 2-way mutual learning, and how productive and cohesive job sites can be if </a:t>
            </a:r>
            <a:r>
              <a:rPr lang="en-US" sz="1200" dirty="0" err="1">
                <a:latin typeface="+mn-lt"/>
              </a:rPr>
              <a:t>journeyworkers</a:t>
            </a:r>
            <a:r>
              <a:rPr lang="en-US" sz="1200" dirty="0">
                <a:latin typeface="+mn-lt"/>
              </a:rPr>
              <a:t> and apprentices learn from each 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29</a:t>
            </a:fld>
            <a:endParaRPr lang="en-US" dirty="0"/>
          </a:p>
        </p:txBody>
      </p:sp>
    </p:spTree>
    <p:extLst>
      <p:ext uri="{BB962C8B-B14F-4D97-AF65-F5344CB8AC3E}">
        <p14:creationId xmlns:p14="http://schemas.microsoft.com/office/powerpoint/2010/main" val="2480174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 What is union power? It is shared decision-making, accountability, and member-led action.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EXPLAIN the course description.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b="0" dirty="0"/>
              <a:t>STATE that this course is about Building Union Power. Our strength and power as a union are derived from our members. This course will help us better understand what it means to live our union values of One Union, One Family, One Fight.</a:t>
            </a:r>
          </a:p>
          <a:p>
            <a:r>
              <a:rPr lang="en-US" dirty="0"/>
              <a:t>EMPHASIZE that true union power is when members are informed, engaged, and organized, not just represented.</a:t>
            </a:r>
          </a:p>
          <a:p>
            <a:pPr marL="0" lvl="0" indent="0" algn="l" rtl="0">
              <a:spcBef>
                <a:spcPts val="0"/>
              </a:spcBef>
              <a:spcAft>
                <a:spcPts val="0"/>
              </a:spcAft>
              <a:buNone/>
            </a:pPr>
            <a:endParaRPr lang="en-CA" b="0"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a:t>
            </a:fld>
            <a:endParaRPr lang="en-US" dirty="0"/>
          </a:p>
        </p:txBody>
      </p:sp>
    </p:spTree>
    <p:extLst>
      <p:ext uri="{BB962C8B-B14F-4D97-AF65-F5344CB8AC3E}">
        <p14:creationId xmlns:p14="http://schemas.microsoft.com/office/powerpoint/2010/main" val="58317349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What does it mean to be in a Union? It means showing up, working safely, and bringing skill to every job. It means having each other’s backs—taking care of your brothers and sisters on and off the job. It means looking out for one another, because we’re stronger together.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PROVIDE examples of basic solidarity on the jobsite or how Union members take care of each 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1:  Overtime is offered, but not available for all workers on the job.  I’ve personally seen members turn it down, to make sure workers who needed it a little bit more (buying a home, just had a child) have the opportunity.  Being unselfish, feel free to give your example.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2: Behavioral health issues, confiding in a coworker, giving direction, and proper resources.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Example 3: Standing up for someone, no matter their race, gender, or religion, for what is right.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participants what they’ve been seeing/hearing, positive or negative.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30</a:t>
            </a:fld>
            <a:endParaRPr lang="en-US" dirty="0"/>
          </a:p>
        </p:txBody>
      </p:sp>
    </p:spTree>
    <p:extLst>
      <p:ext uri="{BB962C8B-B14F-4D97-AF65-F5344CB8AC3E}">
        <p14:creationId xmlns:p14="http://schemas.microsoft.com/office/powerpoint/2010/main" val="1873732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Get Apprentices Fired Up-They’re Not Just Here for a Job</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the following messages: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Even if the work feels repetitive or routine right now, you’re part of something much bigger than just today’s task, and that’s something to be proud of.</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 are part of your Local Union, your DC, the IUPAT, NABTU, and AFL-CIO, which represents 13 million union members across the country who are building hospitals, bridges, growing communities, all while raising the standard of living for workers!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The labor movement is bigger than just a jobsite; it’s about solidarity, progress, and power, and you play a huge role in that movement.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You’re building a future, not just for yourself, but for the next generation. You have the chance to make a difference, create real opportunities, and leave your mark. This is more than a job. This is your movement.</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31</a:t>
            </a:fld>
            <a:endParaRPr lang="en-US" dirty="0"/>
          </a:p>
        </p:txBody>
      </p:sp>
    </p:spTree>
    <p:extLst>
      <p:ext uri="{BB962C8B-B14F-4D97-AF65-F5344CB8AC3E}">
        <p14:creationId xmlns:p14="http://schemas.microsoft.com/office/powerpoint/2010/main" val="14933387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What is a </a:t>
            </a:r>
            <a:r>
              <a:rPr lang="en-US" sz="1200" b="0" i="0" u="none" strike="noStrike" dirty="0">
                <a:solidFill>
                  <a:srgbClr val="000000"/>
                </a:solidFill>
                <a:effectLst/>
                <a:latin typeface="Open Sans" panose="020B0606030504020204" pitchFamily="34" charset="0"/>
              </a:rPr>
              <a:t>Collective Bargaining Agreement (</a:t>
            </a:r>
            <a:r>
              <a:rPr lang="en-US" sz="1200" dirty="0">
                <a:latin typeface="+mn-lt"/>
              </a:rPr>
              <a:t>CBA)? It is a legal agreement that locks in our wages, benefits, rights, and working conditions.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Without it, employers can change the rules whenever they want. The contract is the only thing that protects and enforces these rights.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EXPLAIN the following points: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The CBA is our power in writing</a:t>
            </a:r>
            <a:r>
              <a:rPr lang="en-US" sz="1200" b="0" dirty="0">
                <a:latin typeface="+mn-lt"/>
              </a:rPr>
              <a:t>. T</a:t>
            </a:r>
            <a:r>
              <a:rPr lang="en-US" sz="1200" dirty="0">
                <a:latin typeface="+mn-lt"/>
              </a:rPr>
              <a:t>he union contract is our foundation–without it, we’re just workers. With it, we’re a collective force.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latin typeface="+mn-lt"/>
              </a:rPr>
              <a:t>If it’s not in the contract, it’s not protected.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Nothing is handed to us—everything we have comes from bargaining. </a:t>
            </a:r>
            <a:r>
              <a:rPr lang="en-US" sz="1200" dirty="0">
                <a:latin typeface="+mn-lt"/>
              </a:rPr>
              <a:t>Our wages, benefits, and pensions aren’t gifts from employers—they exist because we fought for them together. That’s the power of the union.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latin typeface="+mn-lt"/>
              </a:rPr>
              <a:t>Our CBA reflects generations of struggle. </a:t>
            </a:r>
            <a:r>
              <a:rPr lang="en-US" sz="1200" dirty="0">
                <a:latin typeface="+mn-lt"/>
              </a:rPr>
              <a:t>It was fought for, negotiated, and won by Union members throughout history, sometimes with strikes. We’re benefiting from those who came before us, and fought for strong contracts, and we’re a part of the present and future contracts. It’s up to us, it’s our responsibility, as active union members. SITE examples by using notable strikes, locally if possible, or if not, include Auto Workers in the 30s, Sanitation in Tennessee, MLK, etc. Tie in our Union Values.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latin typeface="+mn-lt"/>
            </a:endParaRP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32</a:t>
            </a:fld>
            <a:endParaRPr lang="en-US" dirty="0"/>
          </a:p>
        </p:txBody>
      </p:sp>
    </p:spTree>
    <p:extLst>
      <p:ext uri="{BB962C8B-B14F-4D97-AF65-F5344CB8AC3E}">
        <p14:creationId xmlns:p14="http://schemas.microsoft.com/office/powerpoint/2010/main" val="18941108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STATE that we want to hear from apprentices.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ASK - Have you seen anything—good or bad—that connects to what we just talked about? What stood out to you, and why? Share your thoughts.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latin typeface="+mn-lt"/>
              </a:rPr>
              <a:t>CONDUCT a group activity (5–7 minutes):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 small groups of 3–4, have apprentices share their examples.</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Discuss: How does it connect to the training? How it impacted them or others. What could be learned from it?</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Encourage respectful listening and letting each person speak.</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Invite volunteers to share some of the more powerful or eye-opening examples with the whole group.</a:t>
            </a:r>
          </a:p>
          <a:p>
            <a:pPr marL="685800" marR="0" lvl="1" indent="-228600" algn="l" defTabSz="914400" rtl="0" eaLnBrk="1" fontAlgn="auto" latinLnBrk="0" hangingPunct="1">
              <a:lnSpc>
                <a:spcPct val="100000"/>
              </a:lnSpc>
              <a:spcBef>
                <a:spcPts val="0"/>
              </a:spcBef>
              <a:spcAft>
                <a:spcPts val="0"/>
              </a:spcAft>
              <a:buClrTx/>
              <a:buSzTx/>
              <a:buFont typeface="+mj-lt"/>
              <a:buAutoNum type="arabicPeriod"/>
              <a:tabLst/>
              <a:defRPr/>
            </a:pPr>
            <a:r>
              <a:rPr lang="en-US" sz="1200" dirty="0">
                <a:latin typeface="+mn-lt"/>
              </a:rPr>
              <a:t>Capture a few key themes or takeaways on the board or flip chart.</a:t>
            </a:r>
          </a:p>
        </p:txBody>
      </p:sp>
      <p:sp>
        <p:nvSpPr>
          <p:cNvPr id="4" name="Slide Number Placeholder 3"/>
          <p:cNvSpPr>
            <a:spLocks noGrp="1"/>
          </p:cNvSpPr>
          <p:nvPr>
            <p:ph type="sldNum" sz="quarter" idx="5"/>
          </p:nvPr>
        </p:nvSpPr>
        <p:spPr/>
        <p:txBody>
          <a:bodyPr/>
          <a:lstStyle/>
          <a:p>
            <a:fld id="{7FC5FDC6-0B8E-4F1F-8A9F-55ED113A981E}" type="slidenum">
              <a:rPr lang="en-US" smtClean="0"/>
              <a:t>33</a:t>
            </a:fld>
            <a:endParaRPr lang="en-US" dirty="0"/>
          </a:p>
        </p:txBody>
      </p:sp>
    </p:spTree>
    <p:extLst>
      <p:ext uri="{BB962C8B-B14F-4D97-AF65-F5344CB8AC3E}">
        <p14:creationId xmlns:p14="http://schemas.microsoft.com/office/powerpoint/2010/main" val="40050923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ASK - What does building power look like? </a:t>
            </a:r>
            <a:r>
              <a:rPr lang="en-US" dirty="0"/>
              <a:t>Power is Strength in numbers: Especially during strikes, ratification votes, and contract enforcement.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is power important for the union? How does a strong, united union make a difference in contract negotiations, workplace safety, and member well-being?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SHARE history and examples of union victories where collective action played a key role. How solidarity ensures better negotiation power, fair treatment, and job security.</a:t>
            </a:r>
          </a:p>
          <a:p>
            <a:r>
              <a:rPr lang="en-US" dirty="0"/>
              <a:t>EMPHASIZE the Power of One Union: Strength lies in collective action—engaged and committed members who actively participate are the union’s power.</a:t>
            </a:r>
          </a:p>
          <a:p>
            <a:r>
              <a:rPr lang="en-US" dirty="0"/>
              <a:t>The goal of this training is to help union members recognize their individual power, the importance of collective strength, and how to work together toward common goals.</a:t>
            </a:r>
          </a:p>
          <a:p>
            <a:r>
              <a:rPr lang="en-US" dirty="0"/>
              <a:t>GROUP ACTIVITY: Action Planning for Building Power (10 minutes): Participants will create an action plan that incorporates: </a:t>
            </a:r>
          </a:p>
          <a:p>
            <a:pPr lvl="1"/>
            <a:r>
              <a:rPr lang="en-US" dirty="0"/>
              <a:t>1. How they will engage with fellow members to build unity. </a:t>
            </a:r>
          </a:p>
          <a:p>
            <a:pPr lvl="1"/>
            <a:r>
              <a:rPr lang="en-US" dirty="0"/>
              <a:t>2. How they will commit to advancing union efforts. </a:t>
            </a:r>
          </a:p>
          <a:p>
            <a:pPr lvl="1"/>
            <a:r>
              <a:rPr lang="en-US" dirty="0"/>
              <a:t>3. One specific activism action they will take to support the union’s mission. </a:t>
            </a:r>
          </a:p>
          <a:p>
            <a:pPr lvl="1"/>
            <a:r>
              <a:rPr lang="en-US" dirty="0"/>
              <a:t>Participants pair up to share their action plans and provide feedback.</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REINFORCE that power isn’t about telling members what to do, but about building strength from the top down and bottom up.</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34</a:t>
            </a:fld>
            <a:endParaRPr lang="en-US" dirty="0"/>
          </a:p>
        </p:txBody>
      </p:sp>
    </p:spTree>
    <p:extLst>
      <p:ext uri="{BB962C8B-B14F-4D97-AF65-F5344CB8AC3E}">
        <p14:creationId xmlns:p14="http://schemas.microsoft.com/office/powerpoint/2010/main" val="358960805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share their learnings from the course. </a:t>
            </a:r>
            <a:r>
              <a:rPr lang="en-US" dirty="0"/>
              <a:t>What specific way can you contribute to strengthening the union and fostering solidarity?</a:t>
            </a:r>
          </a:p>
          <a:p>
            <a:pPr marL="0" lvl="0" indent="0" algn="l" rtl="0">
              <a:spcBef>
                <a:spcPts val="0"/>
              </a:spcBef>
              <a:spcAft>
                <a:spcPts val="0"/>
              </a:spcAft>
              <a:buNone/>
            </a:pPr>
            <a:r>
              <a:rPr lang="en-US" dirty="0"/>
              <a:t>STATE your personal commitments to the union. </a:t>
            </a:r>
          </a:p>
          <a:p>
            <a:pPr marL="0" lvl="0" indent="0" algn="l" rtl="0">
              <a:spcBef>
                <a:spcPts val="0"/>
              </a:spcBef>
              <a:spcAft>
                <a:spcPts val="0"/>
              </a:spcAft>
              <a:buNone/>
            </a:pPr>
            <a:r>
              <a:rPr lang="en-US" dirty="0"/>
              <a:t>REFLECT on how each member can embody the values of “One Union, One Family, One Fight” in their daily actions. </a:t>
            </a:r>
          </a:p>
          <a:p>
            <a:pPr marL="0" lvl="0" indent="0" algn="l" rtl="0">
              <a:spcBef>
                <a:spcPts val="0"/>
              </a:spcBef>
              <a:spcAft>
                <a:spcPts val="0"/>
              </a:spcAft>
              <a:buNone/>
            </a:pPr>
            <a:r>
              <a:rPr lang="en-US" dirty="0"/>
              <a:t>EMPHASIZE that building the power within begins with the understanding that we are stronger together. Our value statement "One Union, One Family, One Fight" serves as a reminder that our strength, rooted in trust, respect, and shared purpose, is the key to achieving lasting change and improving the lives of all members. Each member’s contribution matters—when we work as one, we can achieve great things.</a:t>
            </a: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35</a:t>
            </a:fld>
            <a:endParaRPr lang="en-US" dirty="0"/>
          </a:p>
        </p:txBody>
      </p:sp>
    </p:spTree>
    <p:extLst>
      <p:ext uri="{BB962C8B-B14F-4D97-AF65-F5344CB8AC3E}">
        <p14:creationId xmlns:p14="http://schemas.microsoft.com/office/powerpoint/2010/main" val="22802144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FACILITATOR NOTES:</a:t>
            </a:r>
          </a:p>
          <a:p>
            <a:pPr algn="l" rtl="0" fontAlgn="base"/>
            <a:r>
              <a:rPr lang="en-US" b="0" i="0" u="none" strike="noStrike" dirty="0">
                <a:solidFill>
                  <a:srgbClr val="000000"/>
                </a:solidFill>
                <a:effectLst/>
                <a:latin typeface="Calibri" panose="020F0502020204030204" pitchFamily="34" charset="0"/>
              </a:rPr>
              <a:t>PLAY GP’s video - https://www.youtube.com/embed/fsyFzognFm0</a:t>
            </a:r>
            <a:r>
              <a:rPr lang="en-CA" b="0" i="0" dirty="0">
                <a:solidFill>
                  <a:srgbClr val="444444"/>
                </a:solidFill>
                <a:effectLst/>
                <a:latin typeface="Calibri" panose="020F0502020204030204" pitchFamily="34" charset="0"/>
              </a:rPr>
              <a:t>​ (linked on slide and will launch a new page)</a:t>
            </a: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dirty="0">
                <a:solidFill>
                  <a:srgbClr val="444444"/>
                </a:solidFill>
                <a:effectLst/>
                <a:latin typeface="Calibri" panose="020F0502020204030204" pitchFamily="34" charset="0"/>
              </a:rPr>
              <a:t>​CREATE </a:t>
            </a:r>
            <a:r>
              <a:rPr lang="en-US" b="0" i="0" u="none" strike="noStrike" dirty="0">
                <a:solidFill>
                  <a:srgbClr val="000000"/>
                </a:solidFill>
                <a:effectLst/>
                <a:latin typeface="Calibri" panose="020F0502020204030204" pitchFamily="34" charset="0"/>
              </a:rPr>
              <a:t>a parking lot to capture and address outstanding needs after the PowerPoint presentation.</a:t>
            </a:r>
            <a:r>
              <a:rPr lang="en-US" b="0" i="0" dirty="0">
                <a:solidFill>
                  <a:srgbClr val="444444"/>
                </a:solidFill>
                <a:effectLst/>
                <a:latin typeface="Calibri" panose="020F0502020204030204" pitchFamily="34" charset="0"/>
              </a:rPr>
              <a:t>​</a:t>
            </a:r>
          </a:p>
          <a:p>
            <a:pPr algn="l" rtl="0" fontAlgn="base"/>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36</a:t>
            </a:fld>
            <a:endParaRPr lang="en-US" dirty="0"/>
          </a:p>
        </p:txBody>
      </p:sp>
    </p:spTree>
    <p:extLst>
      <p:ext uri="{BB962C8B-B14F-4D97-AF65-F5344CB8AC3E}">
        <p14:creationId xmlns:p14="http://schemas.microsoft.com/office/powerpoint/2010/main" val="10251680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our union has several resources and social media pages/apps to stay informed and connect with our brothers and sisters.</a:t>
            </a:r>
          </a:p>
          <a:p>
            <a:r>
              <a:rPr lang="en-US"/>
              <a:t>ENCOURAGE to scan and open/download the resources. </a:t>
            </a: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37</a:t>
            </a:fld>
            <a:endParaRPr lang="en-US" dirty="0"/>
          </a:p>
        </p:txBody>
      </p:sp>
    </p:spTree>
    <p:extLst>
      <p:ext uri="{BB962C8B-B14F-4D97-AF65-F5344CB8AC3E}">
        <p14:creationId xmlns:p14="http://schemas.microsoft.com/office/powerpoint/2010/main" val="144443508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ASK for any remaining questions or comments.</a:t>
            </a:r>
          </a:p>
          <a:p>
            <a:r>
              <a:rPr lang="en-US" dirty="0"/>
              <a:t>PROVIDE participants with a list of upcoming union events, meetings, trainings, and opportunities.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THANK participants for their time and commitment to strengthening the union. Encourage them to stay active, engage with their fellow members, and continue fighting for a better future for all workers.</a:t>
            </a:r>
          </a:p>
          <a:p>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38</a:t>
            </a:fld>
            <a:endParaRPr lang="en-US" dirty="0"/>
          </a:p>
        </p:txBody>
      </p:sp>
    </p:spTree>
    <p:extLst>
      <p:ext uri="{BB962C8B-B14F-4D97-AF65-F5344CB8AC3E}">
        <p14:creationId xmlns:p14="http://schemas.microsoft.com/office/powerpoint/2010/main" val="426559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CA" dirty="0"/>
              <a:t>STATE the learning outcomes.</a:t>
            </a:r>
          </a:p>
          <a:p>
            <a:br>
              <a:rPr lang="en-US" dirty="0"/>
            </a:br>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4</a:t>
            </a:fld>
            <a:endParaRPr lang="en-US" dirty="0"/>
          </a:p>
        </p:txBody>
      </p:sp>
    </p:spTree>
    <p:extLst>
      <p:ext uri="{BB962C8B-B14F-4D97-AF65-F5344CB8AC3E}">
        <p14:creationId xmlns:p14="http://schemas.microsoft.com/office/powerpoint/2010/main" val="9919806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r>
              <a:rPr lang="en-US" dirty="0"/>
              <a:t>STATE that there are four topics in the course.</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t>5</a:t>
            </a:fld>
            <a:endParaRPr lang="en-US" dirty="0"/>
          </a:p>
        </p:txBody>
      </p:sp>
    </p:spTree>
    <p:extLst>
      <p:ext uri="{BB962C8B-B14F-4D97-AF65-F5344CB8AC3E}">
        <p14:creationId xmlns:p14="http://schemas.microsoft.com/office/powerpoint/2010/main" val="27244742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lvl="0" indent="0" algn="l" rtl="0">
              <a:lnSpc>
                <a:spcPct val="80000"/>
              </a:lnSpc>
              <a:spcBef>
                <a:spcPts val="0"/>
              </a:spcBef>
              <a:spcAft>
                <a:spcPts val="0"/>
              </a:spcAft>
              <a:buNone/>
            </a:pPr>
            <a:r>
              <a:rPr lang="en-CA" sz="1200" b="0" dirty="0"/>
              <a:t>ASK - What is Market Share? </a:t>
            </a:r>
            <a:r>
              <a:rPr lang="en-US" sz="1200" dirty="0"/>
              <a:t>In the context of the union, it represents the portion of workers in a specific industry or sector who are union members.</a:t>
            </a:r>
          </a:p>
          <a:p>
            <a:pPr marL="0" lvl="0" indent="0" algn="l" rtl="0">
              <a:lnSpc>
                <a:spcPct val="80000"/>
              </a:lnSpc>
              <a:spcBef>
                <a:spcPts val="0"/>
              </a:spcBef>
              <a:spcAft>
                <a:spcPts val="0"/>
              </a:spcAft>
              <a:buNone/>
            </a:pPr>
            <a:r>
              <a:rPr lang="en-US" sz="1200" dirty="0"/>
              <a:t>SAY ‘</a:t>
            </a:r>
            <a:r>
              <a:rPr lang="en-US" dirty="0"/>
              <a:t>Let’s start by diving into our market share as a union throughout our history.’</a:t>
            </a:r>
          </a:p>
          <a:p>
            <a:pPr marL="0" lvl="0" indent="0" algn="l" rtl="0">
              <a:lnSpc>
                <a:spcPct val="80000"/>
              </a:lnSpc>
              <a:spcBef>
                <a:spcPts val="0"/>
              </a:spcBef>
              <a:spcAft>
                <a:spcPts val="0"/>
              </a:spcAft>
              <a:buNone/>
            </a:pPr>
            <a:r>
              <a:rPr lang="en-US" dirty="0"/>
              <a:t>ASK - Can anyone define what market share is? (Take a few answers.) Our market share is simply how many workers who do our crafts belong to a union.  So if there are 100 glaziers in this state, and 40 of them are in our union, then our market share is 40%.</a:t>
            </a:r>
          </a:p>
          <a:p>
            <a:pPr marL="0" lvl="0" indent="0" algn="l" rtl="0">
              <a:lnSpc>
                <a:spcPct val="80000"/>
              </a:lnSpc>
              <a:spcBef>
                <a:spcPts val="0"/>
              </a:spcBef>
              <a:spcAft>
                <a:spcPts val="0"/>
              </a:spcAft>
              <a:buClr>
                <a:schemeClr val="dk1"/>
              </a:buClr>
              <a:buSzPts val="1200"/>
              <a:buNone/>
            </a:pPr>
            <a:r>
              <a:rPr lang="en-US" dirty="0"/>
              <a:t>ASK - Does anyone have an idea of why that matters?  (Take a few answers.) That’s right, the higher our market share, the more powerful our union is.  </a:t>
            </a:r>
          </a:p>
          <a:p>
            <a:pPr marL="0" lvl="0" indent="0" algn="l" rtl="0">
              <a:lnSpc>
                <a:spcPct val="80000"/>
              </a:lnSpc>
              <a:spcBef>
                <a:spcPts val="0"/>
              </a:spcBef>
              <a:spcAft>
                <a:spcPts val="0"/>
              </a:spcAft>
              <a:buNone/>
            </a:pPr>
            <a:endParaRPr lang="en-US"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6</a:t>
            </a:fld>
            <a:endParaRPr lang="en-US" dirty="0"/>
          </a:p>
        </p:txBody>
      </p:sp>
    </p:spTree>
    <p:extLst>
      <p:ext uri="{BB962C8B-B14F-4D97-AF65-F5344CB8AC3E}">
        <p14:creationId xmlns:p14="http://schemas.microsoft.com/office/powerpoint/2010/main" val="7638020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‘Here is my question for you. What percentage of construction workers do you think belonged to labor unions in the US in the 1940s?’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By a show of hands, how many think it is A, 12%?</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 was B, 40%?</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How many think it’s C, 73%?</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And how many think its D, 87%?</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DO: Click to reveal the answer on the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dirty="0"/>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7</a:t>
            </a:fld>
            <a:endParaRPr lang="en-US" dirty="0"/>
          </a:p>
        </p:txBody>
      </p:sp>
    </p:spTree>
    <p:extLst>
      <p:ext uri="{BB962C8B-B14F-4D97-AF65-F5344CB8AC3E}">
        <p14:creationId xmlns:p14="http://schemas.microsoft.com/office/powerpoint/2010/main" val="33926316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SAY ‘That’s right, in the late 1940s, 87% of construction workers in the United States belonged to a union. I’ll give you a spoiler: that number is higher than it is today.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Why does that matter? Like we said before, the higher our market share, the more power we have to negotiate better contracts. I want you to keep this number in mind while we go through some history that has impacted our union.’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ASK - What do you think this meant for our power and influence?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8</a:t>
            </a:fld>
            <a:endParaRPr lang="en-US" dirty="0"/>
          </a:p>
        </p:txBody>
      </p:sp>
    </p:spTree>
    <p:extLst>
      <p:ext uri="{BB962C8B-B14F-4D97-AF65-F5344CB8AC3E}">
        <p14:creationId xmlns:p14="http://schemas.microsoft.com/office/powerpoint/2010/main" val="25201647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 NOTES:</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Question 2: </a:t>
            </a:r>
            <a:r>
              <a:rPr lang="en-US" dirty="0"/>
              <a:t>What percentage of construction workers belonged to labor unions in the U.S. in 2024?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ASK participants to raise their hands if they believe the answer is A. ASK them to raise their hands if they believe it’s B, C, and D. </a:t>
            </a:r>
          </a:p>
          <a:p>
            <a:endParaRPr lang="en-CA" dirty="0"/>
          </a:p>
        </p:txBody>
      </p:sp>
      <p:sp>
        <p:nvSpPr>
          <p:cNvPr id="4" name="Slide Number Placeholder 3"/>
          <p:cNvSpPr>
            <a:spLocks noGrp="1"/>
          </p:cNvSpPr>
          <p:nvPr>
            <p:ph type="sldNum" sz="quarter" idx="5"/>
          </p:nvPr>
        </p:nvSpPr>
        <p:spPr/>
        <p:txBody>
          <a:bodyPr/>
          <a:lstStyle/>
          <a:p>
            <a:fld id="{7FC5FDC6-0B8E-4F1F-8A9F-55ED113A981E}" type="slidenum">
              <a:rPr lang="en-US" smtClean="0"/>
              <a:pPr/>
              <a:t>9</a:t>
            </a:fld>
            <a:endParaRPr lang="en-US" dirty="0"/>
          </a:p>
        </p:txBody>
      </p:sp>
    </p:spTree>
    <p:extLst>
      <p:ext uri="{BB962C8B-B14F-4D97-AF65-F5344CB8AC3E}">
        <p14:creationId xmlns:p14="http://schemas.microsoft.com/office/powerpoint/2010/main" val="239015500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8C3FE-02E5-78E3-501C-1C4426503D4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E394709-540F-726D-A06F-3E550C89BEB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7" name="Google Shape;63;p1">
            <a:extLst>
              <a:ext uri="{FF2B5EF4-FFF2-40B4-BE49-F238E27FC236}">
                <a16:creationId xmlns:a16="http://schemas.microsoft.com/office/drawing/2014/main" id="{8374F918-8613-4DA3-BDA6-203A2E5249C6}"/>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3504660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4" name="Google Shape;63;p1">
            <a:extLst>
              <a:ext uri="{FF2B5EF4-FFF2-40B4-BE49-F238E27FC236}">
                <a16:creationId xmlns:a16="http://schemas.microsoft.com/office/drawing/2014/main" id="{03CF4562-7C77-4735-BB89-845C4E67B50D}"/>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33136894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Content with Caption">
    <p:spTree>
      <p:nvGrpSpPr>
        <p:cNvPr id="1" name=""/>
        <p:cNvGrpSpPr/>
        <p:nvPr/>
      </p:nvGrpSpPr>
      <p:grpSpPr>
        <a:xfrm>
          <a:off x="0" y="0"/>
          <a:ext cx="0" cy="0"/>
          <a:chOff x="0" y="0"/>
          <a:chExt cx="0" cy="0"/>
        </a:xfrm>
      </p:grpSpPr>
      <p:sp>
        <p:nvSpPr>
          <p:cNvPr id="3" name="Parallelogram 2">
            <a:extLst>
              <a:ext uri="{FF2B5EF4-FFF2-40B4-BE49-F238E27FC236}">
                <a16:creationId xmlns:a16="http://schemas.microsoft.com/office/drawing/2014/main" id="{BABFA23D-EF08-498D-B396-87960FB4784F}"/>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1">
            <a:extLst>
              <a:ext uri="{FF2B5EF4-FFF2-40B4-BE49-F238E27FC236}">
                <a16:creationId xmlns:a16="http://schemas.microsoft.com/office/drawing/2014/main" id="{9D887AEA-21B2-49AB-8ECD-4932A6828B18}"/>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6" name="Google Shape;63;p1">
            <a:extLst>
              <a:ext uri="{FF2B5EF4-FFF2-40B4-BE49-F238E27FC236}">
                <a16:creationId xmlns:a16="http://schemas.microsoft.com/office/drawing/2014/main" id="{CF52B625-78C0-4567-BA44-D8702AF6AE71}"/>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1504357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ontent with Caption">
    <p:spTree>
      <p:nvGrpSpPr>
        <p:cNvPr id="1" name=""/>
        <p:cNvGrpSpPr/>
        <p:nvPr/>
      </p:nvGrpSpPr>
      <p:grpSpPr>
        <a:xfrm>
          <a:off x="0" y="0"/>
          <a:ext cx="0" cy="0"/>
          <a:chOff x="0" y="0"/>
          <a:chExt cx="0" cy="0"/>
        </a:xfrm>
      </p:grpSpPr>
      <p:sp>
        <p:nvSpPr>
          <p:cNvPr id="5" name="Parallelogram 4">
            <a:extLst>
              <a:ext uri="{FF2B5EF4-FFF2-40B4-BE49-F238E27FC236}">
                <a16:creationId xmlns:a16="http://schemas.microsoft.com/office/drawing/2014/main" id="{DCAE9823-823F-4720-B650-AF179F11CF5D}"/>
              </a:ext>
            </a:extLst>
          </p:cNvPr>
          <p:cNvSpPr/>
          <p:nvPr userDrawn="1"/>
        </p:nvSpPr>
        <p:spPr>
          <a:xfrm>
            <a:off x="-241300" y="203200"/>
            <a:ext cx="1065804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 name="Title 1">
            <a:extLst>
              <a:ext uri="{FF2B5EF4-FFF2-40B4-BE49-F238E27FC236}">
                <a16:creationId xmlns:a16="http://schemas.microsoft.com/office/drawing/2014/main" id="{7EA81A4B-6FC5-4B9B-98CE-5A055879B847}"/>
              </a:ext>
            </a:extLst>
          </p:cNvPr>
          <p:cNvSpPr>
            <a:spLocks noGrp="1"/>
          </p:cNvSpPr>
          <p:nvPr>
            <p:ph type="title"/>
          </p:nvPr>
        </p:nvSpPr>
        <p:spPr>
          <a:xfrm>
            <a:off x="381000" y="-142082"/>
            <a:ext cx="10515600" cy="1325563"/>
          </a:xfrm>
        </p:spPr>
        <p:txBody>
          <a:bodyPr>
            <a:normAutofit/>
          </a:bodyPr>
          <a:lstStyle>
            <a:lvl1pPr>
              <a:defRPr sz="2200" b="1">
                <a:latin typeface="Open Sans" panose="020B0606030504020204" pitchFamily="34" charset="0"/>
                <a:ea typeface="Open Sans" panose="020B0606030504020204" pitchFamily="34" charset="0"/>
                <a:cs typeface="Open Sans" panose="020B0606030504020204" pitchFamily="34" charset="0"/>
              </a:defRPr>
            </a:lvl1pPr>
          </a:lstStyle>
          <a:p>
            <a:r>
              <a:rPr lang="en-US" dirty="0"/>
              <a:t>Click to edit Master title style</a:t>
            </a:r>
            <a:endParaRPr lang="en-CA" dirty="0"/>
          </a:p>
        </p:txBody>
      </p:sp>
      <p:pic>
        <p:nvPicPr>
          <p:cNvPr id="8" name="Google Shape;63;p1">
            <a:extLst>
              <a:ext uri="{FF2B5EF4-FFF2-40B4-BE49-F238E27FC236}">
                <a16:creationId xmlns:a16="http://schemas.microsoft.com/office/drawing/2014/main" id="{CC26D842-41E6-4D0E-92D1-5CB91F0DB3F2}"/>
              </a:ext>
            </a:extLst>
          </p:cNvPr>
          <p:cNvPicPr preferRelativeResize="0"/>
          <p:nvPr userDrawn="1"/>
        </p:nvPicPr>
        <p:blipFill>
          <a:blip r:embed="rId2">
            <a:alphaModFix/>
          </a:blip>
          <a:stretch>
            <a:fillRect/>
          </a:stretch>
        </p:blipFill>
        <p:spPr>
          <a:xfrm>
            <a:off x="4535424" y="6195886"/>
            <a:ext cx="365760" cy="561530"/>
          </a:xfrm>
          <a:prstGeom prst="rect">
            <a:avLst/>
          </a:prstGeom>
          <a:noFill/>
          <a:ln>
            <a:noFill/>
          </a:ln>
        </p:spPr>
      </p:pic>
    </p:spTree>
    <p:extLst>
      <p:ext uri="{BB962C8B-B14F-4D97-AF65-F5344CB8AC3E}">
        <p14:creationId xmlns:p14="http://schemas.microsoft.com/office/powerpoint/2010/main" val="22975166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4_Content with Caption">
    <p:spTree>
      <p:nvGrpSpPr>
        <p:cNvPr id="1" name=""/>
        <p:cNvGrpSpPr/>
        <p:nvPr/>
      </p:nvGrpSpPr>
      <p:grpSpPr>
        <a:xfrm>
          <a:off x="0" y="0"/>
          <a:ext cx="0" cy="0"/>
          <a:chOff x="0" y="0"/>
          <a:chExt cx="0" cy="0"/>
        </a:xfrm>
      </p:grpSpPr>
      <p:grpSp>
        <p:nvGrpSpPr>
          <p:cNvPr id="3" name="Group 7">
            <a:extLst>
              <a:ext uri="{FF2B5EF4-FFF2-40B4-BE49-F238E27FC236}">
                <a16:creationId xmlns:a16="http://schemas.microsoft.com/office/drawing/2014/main" id="{816EED4A-ACE1-434C-8CCF-3D84EF467CDB}"/>
              </a:ext>
            </a:extLst>
          </p:cNvPr>
          <p:cNvGrpSpPr/>
          <p:nvPr/>
        </p:nvGrpSpPr>
        <p:grpSpPr>
          <a:xfrm>
            <a:off x="0" y="6354064"/>
            <a:ext cx="12192000" cy="558800"/>
            <a:chOff x="0" y="6299200"/>
            <a:chExt cx="12192000" cy="558800"/>
          </a:xfrm>
        </p:grpSpPr>
        <p:sp>
          <p:nvSpPr>
            <p:cNvPr id="9" name="Rectangle 8">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0" name="Rectangle 9">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6" name="Footer Placeholder 5">
            <a:extLst>
              <a:ext uri="{FF2B5EF4-FFF2-40B4-BE49-F238E27FC236}">
                <a16:creationId xmlns:a16="http://schemas.microsoft.com/office/drawing/2014/main" id="{623936E3-69D7-9EA4-6E7E-004EF268B4C6}"/>
              </a:ext>
            </a:extLst>
          </p:cNvPr>
          <p:cNvSpPr>
            <a:spLocks noGrp="1"/>
          </p:cNvSpPr>
          <p:nvPr>
            <p:ph type="ftr" sz="quarter" idx="11"/>
          </p:nvPr>
        </p:nvSpPr>
        <p:spPr>
          <a:xfrm>
            <a:off x="835152" y="6479857"/>
            <a:ext cx="7775448" cy="365125"/>
          </a:xfrm>
        </p:spPr>
        <p:txBody>
          <a:bodyPr/>
          <a:lstStyle>
            <a:lvl1pPr algn="l">
              <a:defRPr sz="1400">
                <a:solidFill>
                  <a:schemeClr val="bg1"/>
                </a:solidFill>
              </a:defRPr>
            </a:lvl1pPr>
          </a:lstStyle>
          <a:p>
            <a:r>
              <a:rPr lang="en-US" dirty="0"/>
              <a:t>COR 1011 TEAM Training</a:t>
            </a:r>
          </a:p>
        </p:txBody>
      </p:sp>
      <p:sp>
        <p:nvSpPr>
          <p:cNvPr id="7" name="Slide Number Placeholder 6">
            <a:extLst>
              <a:ext uri="{FF2B5EF4-FFF2-40B4-BE49-F238E27FC236}">
                <a16:creationId xmlns:a16="http://schemas.microsoft.com/office/drawing/2014/main" id="{EFF33C00-8CE3-2245-6132-F545A1DC6EFF}"/>
              </a:ext>
            </a:extLst>
          </p:cNvPr>
          <p:cNvSpPr>
            <a:spLocks noGrp="1"/>
          </p:cNvSpPr>
          <p:nvPr>
            <p:ph type="sldNum" sz="quarter" idx="12"/>
          </p:nvPr>
        </p:nvSpPr>
        <p:spPr>
          <a:xfrm>
            <a:off x="8610600" y="6478333"/>
            <a:ext cx="2743200" cy="365125"/>
          </a:xfrm>
        </p:spPr>
        <p:txBody>
          <a:bodyPr/>
          <a:lstStyle>
            <a:lvl1pPr>
              <a:defRPr sz="1400">
                <a:solidFill>
                  <a:schemeClr val="bg1"/>
                </a:solidFill>
              </a:defRPr>
            </a:lvl1pPr>
          </a:lstStyle>
          <a:p>
            <a:fld id="{A3FBB878-1B24-4F37-B406-070A62E7DF3D}" type="slidenum">
              <a:rPr lang="en-US" smtClean="0"/>
              <a:pPr/>
              <a:t>‹#›</a:t>
            </a:fld>
            <a:endParaRPr lang="en-US" dirty="0"/>
          </a:p>
        </p:txBody>
      </p:sp>
      <p:pic>
        <p:nvPicPr>
          <p:cNvPr id="11" name="Picture 10">
            <a:extLst>
              <a:ext uri="{FF2B5EF4-FFF2-40B4-BE49-F238E27FC236}">
                <a16:creationId xmlns:a16="http://schemas.microsoft.com/office/drawing/2014/main" id="{E1C564D5-9040-454F-BEE6-9CB2410E081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12" name="Picture 11">
            <a:extLst>
              <a:ext uri="{FF2B5EF4-FFF2-40B4-BE49-F238E27FC236}">
                <a16:creationId xmlns:a16="http://schemas.microsoft.com/office/drawing/2014/main" id="{9FF66FFA-A946-4C95-9559-11B9E8E93A2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13" name="TextBox 12">
            <a:extLst>
              <a:ext uri="{FF2B5EF4-FFF2-40B4-BE49-F238E27FC236}">
                <a16:creationId xmlns:a16="http://schemas.microsoft.com/office/drawing/2014/main" id="{4C21D53C-9087-42BC-AFE8-13327F86ACC0}"/>
              </a:ext>
            </a:extLst>
          </p:cNvPr>
          <p:cNvSpPr txBox="1"/>
          <p:nvPr/>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14" name="Parallelogram 13">
            <a:extLst>
              <a:ext uri="{FF2B5EF4-FFF2-40B4-BE49-F238E27FC236}">
                <a16:creationId xmlns:a16="http://schemas.microsoft.com/office/drawing/2014/main" id="{CE1395EB-F2BE-4ECA-81BD-2854CBEA4244}"/>
              </a:ext>
            </a:extLst>
          </p:cNvPr>
          <p:cNvSpPr/>
          <p:nvPr/>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Title 1">
            <a:extLst>
              <a:ext uri="{FF2B5EF4-FFF2-40B4-BE49-F238E27FC236}">
                <a16:creationId xmlns:a16="http://schemas.microsoft.com/office/drawing/2014/main" id="{DB171630-6BA0-4C01-B84B-B763CF9548DA}"/>
              </a:ext>
            </a:extLst>
          </p:cNvPr>
          <p:cNvSpPr>
            <a:spLocks noGrp="1"/>
          </p:cNvSpPr>
          <p:nvPr>
            <p:ph type="title" hasCustomPrompt="1"/>
          </p:nvPr>
        </p:nvSpPr>
        <p:spPr>
          <a:xfrm>
            <a:off x="381000" y="-142082"/>
            <a:ext cx="10515600" cy="1325563"/>
          </a:xfrm>
        </p:spPr>
        <p:txBody>
          <a:bodyPr>
            <a:normAutofit/>
          </a:bodyPr>
          <a:lstStyle>
            <a:lvl1pPr>
              <a:defRPr sz="2200" b="1">
                <a:solidFill>
                  <a:schemeClr val="tx1"/>
                </a:solidFill>
                <a:latin typeface="Open Sans" panose="020B0606030504020204" pitchFamily="34" charset="0"/>
                <a:ea typeface="Open Sans" panose="020B0606030504020204" pitchFamily="34" charset="0"/>
                <a:cs typeface="Open Sans" panose="020B0606030504020204" pitchFamily="34" charset="0"/>
              </a:defRPr>
            </a:lvl1pPr>
          </a:lstStyle>
          <a:p>
            <a:r>
              <a:rPr lang="en-US" dirty="0"/>
              <a:t>Knowledge Check</a:t>
            </a:r>
            <a:endParaRPr lang="en-CA" dirty="0"/>
          </a:p>
        </p:txBody>
      </p:sp>
      <p:sp>
        <p:nvSpPr>
          <p:cNvPr id="15" name="Text Placeholder 2">
            <a:extLst>
              <a:ext uri="{FF2B5EF4-FFF2-40B4-BE49-F238E27FC236}">
                <a16:creationId xmlns:a16="http://schemas.microsoft.com/office/drawing/2014/main" id="{14483724-E2D5-4C3E-B42E-C4AC7591BC09}"/>
              </a:ext>
            </a:extLst>
          </p:cNvPr>
          <p:cNvSpPr>
            <a:spLocks noGrp="1"/>
          </p:cNvSpPr>
          <p:nvPr>
            <p:ph idx="1" hasCustomPrompt="1"/>
          </p:nvPr>
        </p:nvSpPr>
        <p:spPr>
          <a:xfrm>
            <a:off x="838200" y="1825625"/>
            <a:ext cx="10515600" cy="4351338"/>
          </a:xfrm>
          <a:prstGeom prst="rect">
            <a:avLst/>
          </a:prstGeom>
        </p:spPr>
        <p:txBody>
          <a:bodyPr vert="horz" lIns="91440" tIns="45720" rIns="91440" bIns="45720" rtlCol="0">
            <a:normAutofit/>
          </a:bodyPr>
          <a:lstStyle>
            <a:lvl1pPr marL="0" indent="0">
              <a:buNone/>
              <a:defRPr sz="2200">
                <a:latin typeface="Open Sans" panose="020B0606030504020204" pitchFamily="34" charset="0"/>
                <a:ea typeface="Open Sans" panose="020B0606030504020204" pitchFamily="34" charset="0"/>
                <a:cs typeface="Open Sans" panose="020B0606030504020204" pitchFamily="34" charset="0"/>
              </a:defRPr>
            </a:lvl1pPr>
            <a:lvl2pPr marL="914400" indent="-457200">
              <a:spcAft>
                <a:spcPts val="500"/>
              </a:spcAft>
              <a:buClr>
                <a:srgbClr val="E8B909"/>
              </a:buClr>
              <a:buFont typeface="+mj-lt"/>
              <a:buAutoNum type="alphaUcPeriod"/>
              <a:defRPr sz="1800">
                <a:latin typeface="Open Sans" panose="020B0606030504020204" pitchFamily="34" charset="0"/>
                <a:ea typeface="Open Sans" panose="020B0606030504020204" pitchFamily="34" charset="0"/>
                <a:cs typeface="Open Sans" panose="020B0606030504020204" pitchFamily="34" charset="0"/>
              </a:defRPr>
            </a:lvl2pPr>
            <a:lvl3pPr marL="1371600" indent="-457200">
              <a:buFont typeface="+mj-lt"/>
              <a:buAutoNum type="alphaUcPeriod"/>
              <a:defRPr/>
            </a:lvl3pPr>
            <a:lvl4pPr marL="1714500" indent="-342900">
              <a:buFont typeface="+mj-lt"/>
              <a:buAutoNum type="alphaUcPeriod"/>
              <a:defRPr/>
            </a:lvl4pPr>
            <a:lvl5pPr marL="2171700" indent="-342900">
              <a:buFont typeface="+mj-lt"/>
              <a:buAutoNum type="alphaUcPeriod"/>
              <a:defRPr/>
            </a:lvl5pPr>
          </a:lstStyle>
          <a:p>
            <a:pPr lvl="0"/>
            <a:r>
              <a:rPr lang="en-US" dirty="0"/>
              <a:t>Question #1 - Click to edit Master text styles</a:t>
            </a:r>
          </a:p>
          <a:p>
            <a:pPr lvl="0"/>
            <a:endParaRPr lang="en-US" dirty="0"/>
          </a:p>
          <a:p>
            <a:pPr lvl="1"/>
            <a:r>
              <a:rPr lang="en-US" dirty="0"/>
              <a:t>Answer #1</a:t>
            </a:r>
          </a:p>
          <a:p>
            <a:pPr lvl="1"/>
            <a:r>
              <a:rPr lang="en-US" dirty="0"/>
              <a:t>Answer #2</a:t>
            </a:r>
          </a:p>
          <a:p>
            <a:pPr lvl="1"/>
            <a:r>
              <a:rPr lang="en-US" dirty="0"/>
              <a:t>Answer #3</a:t>
            </a:r>
          </a:p>
          <a:p>
            <a:pPr lvl="1"/>
            <a:r>
              <a:rPr lang="en-US" dirty="0"/>
              <a:t>Answer #4</a:t>
            </a:r>
          </a:p>
          <a:p>
            <a:pPr lvl="1"/>
            <a:endParaRPr lang="en-US" dirty="0"/>
          </a:p>
        </p:txBody>
      </p:sp>
      <p:grpSp>
        <p:nvGrpSpPr>
          <p:cNvPr id="16" name="Group 15">
            <a:extLst>
              <a:ext uri="{FF2B5EF4-FFF2-40B4-BE49-F238E27FC236}">
                <a16:creationId xmlns:a16="http://schemas.microsoft.com/office/drawing/2014/main" id="{816EED4A-ACE1-434C-8CCF-3D84EF467CDB}"/>
              </a:ext>
            </a:extLst>
          </p:cNvPr>
          <p:cNvGrpSpPr/>
          <p:nvPr userDrawn="1"/>
        </p:nvGrpSpPr>
        <p:grpSpPr>
          <a:xfrm>
            <a:off x="0" y="6354064"/>
            <a:ext cx="12192000" cy="558800"/>
            <a:chOff x="0" y="6299200"/>
            <a:chExt cx="12192000" cy="558800"/>
          </a:xfrm>
        </p:grpSpPr>
        <p:sp>
          <p:nvSpPr>
            <p:cNvPr id="17" name="Rectangle 16">
              <a:extLst>
                <a:ext uri="{FF2B5EF4-FFF2-40B4-BE49-F238E27FC236}">
                  <a16:creationId xmlns:a16="http://schemas.microsoft.com/office/drawing/2014/main" id="{0BF88BA2-541B-40AC-BC59-11F0583A00AB}"/>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18" name="Rectangle 17">
              <a:extLst>
                <a:ext uri="{FF2B5EF4-FFF2-40B4-BE49-F238E27FC236}">
                  <a16:creationId xmlns:a16="http://schemas.microsoft.com/office/drawing/2014/main" id="{3C3570BA-1E1C-4867-A846-B982124B1327}"/>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pic>
        <p:nvPicPr>
          <p:cNvPr id="19" name="Picture 18">
            <a:extLst>
              <a:ext uri="{FF2B5EF4-FFF2-40B4-BE49-F238E27FC236}">
                <a16:creationId xmlns:a16="http://schemas.microsoft.com/office/drawing/2014/main" id="{E1C564D5-9040-454F-BEE6-9CB2410E081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07959" y="172194"/>
            <a:ext cx="909290" cy="910897"/>
          </a:xfrm>
          <a:prstGeom prst="rect">
            <a:avLst/>
          </a:prstGeom>
        </p:spPr>
      </p:pic>
      <p:pic>
        <p:nvPicPr>
          <p:cNvPr id="20" name="Picture 19">
            <a:extLst>
              <a:ext uri="{FF2B5EF4-FFF2-40B4-BE49-F238E27FC236}">
                <a16:creationId xmlns:a16="http://schemas.microsoft.com/office/drawing/2014/main" id="{9FF66FFA-A946-4C95-9559-11B9E8E93A23}"/>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759044" y="5068081"/>
            <a:ext cx="1574617" cy="1059587"/>
          </a:xfrm>
          <a:prstGeom prst="rect">
            <a:avLst/>
          </a:prstGeom>
        </p:spPr>
      </p:pic>
      <p:sp>
        <p:nvSpPr>
          <p:cNvPr id="21" name="TextBox 20">
            <a:extLst>
              <a:ext uri="{FF2B5EF4-FFF2-40B4-BE49-F238E27FC236}">
                <a16:creationId xmlns:a16="http://schemas.microsoft.com/office/drawing/2014/main" id="{4C21D53C-9087-42BC-AFE8-13327F86ACC0}"/>
              </a:ext>
            </a:extLst>
          </p:cNvPr>
          <p:cNvSpPr txBox="1"/>
          <p:nvPr userDrawn="1"/>
        </p:nvSpPr>
        <p:spPr>
          <a:xfrm>
            <a:off x="11107959" y="1009756"/>
            <a:ext cx="1373017" cy="307777"/>
          </a:xfrm>
          <a:prstGeom prst="rect">
            <a:avLst/>
          </a:prstGeom>
          <a:noFill/>
        </p:spPr>
        <p:txBody>
          <a:bodyPr wrap="square" rtlCol="0">
            <a:spAutoFit/>
          </a:bodyPr>
          <a:lstStyle/>
          <a:p>
            <a:r>
              <a:rPr lang="en-CA" sz="1400" b="1" dirty="0">
                <a:solidFill>
                  <a:srgbClr val="E7B909"/>
                </a:solidFill>
              </a:rPr>
              <a:t>i</a:t>
            </a:r>
            <a:r>
              <a:rPr lang="en-CA" sz="1400" b="1" dirty="0"/>
              <a:t>FTI.edu</a:t>
            </a:r>
          </a:p>
        </p:txBody>
      </p:sp>
      <p:sp>
        <p:nvSpPr>
          <p:cNvPr id="22" name="Parallelogram 21">
            <a:extLst>
              <a:ext uri="{FF2B5EF4-FFF2-40B4-BE49-F238E27FC236}">
                <a16:creationId xmlns:a16="http://schemas.microsoft.com/office/drawing/2014/main" id="{CE1395EB-F2BE-4ECA-81BD-2854CBEA4244}"/>
              </a:ext>
            </a:extLst>
          </p:cNvPr>
          <p:cNvSpPr/>
          <p:nvPr userDrawn="1"/>
        </p:nvSpPr>
        <p:spPr>
          <a:xfrm>
            <a:off x="-241300" y="203200"/>
            <a:ext cx="4361355"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1942542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2B8AA41-094A-4CFA-93B6-24C861C4DCE4}" type="datetime1">
              <a:rPr lang="en-US" smtClean="0"/>
              <a:t>1/15/2026</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9E536737-1CED-4AD4-9002-4BDA8463580C}" type="slidenum">
              <a:rPr lang="en-US" smtClean="0"/>
              <a:t>‹#›</a:t>
            </a:fld>
            <a:endParaRPr lang="en-US" dirty="0"/>
          </a:p>
        </p:txBody>
      </p:sp>
    </p:spTree>
    <p:extLst>
      <p:ext uri="{BB962C8B-B14F-4D97-AF65-F5344CB8AC3E}">
        <p14:creationId xmlns:p14="http://schemas.microsoft.com/office/powerpoint/2010/main" val="3662876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BEF0E43-1D19-1319-D7EC-07D28268785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D2D4667-390A-468A-CDF9-0A9CBDC6935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A1003DC-2BEF-000C-0D27-6EDCF2B02F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5" name="Footer Placeholder 4">
            <a:extLst>
              <a:ext uri="{FF2B5EF4-FFF2-40B4-BE49-F238E27FC236}">
                <a16:creationId xmlns:a16="http://schemas.microsoft.com/office/drawing/2014/main" id="{0337692C-57FC-B152-239A-A1C4D4A734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Code and Course Name</a:t>
            </a:r>
          </a:p>
        </p:txBody>
      </p:sp>
      <p:sp>
        <p:nvSpPr>
          <p:cNvPr id="6" name="Slide Number Placeholder 5">
            <a:extLst>
              <a:ext uri="{FF2B5EF4-FFF2-40B4-BE49-F238E27FC236}">
                <a16:creationId xmlns:a16="http://schemas.microsoft.com/office/drawing/2014/main" id="{A3696203-FA8F-6E46-FE55-5CF3423B1D0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FBB878-1B24-4F37-B406-070A62E7DF3D}" type="slidenum">
              <a:rPr lang="en-US" smtClean="0"/>
              <a:t>‹#›</a:t>
            </a:fld>
            <a:endParaRPr lang="en-US" dirty="0"/>
          </a:p>
        </p:txBody>
      </p:sp>
      <p:grpSp>
        <p:nvGrpSpPr>
          <p:cNvPr id="7" name="Group 6">
            <a:extLst>
              <a:ext uri="{FF2B5EF4-FFF2-40B4-BE49-F238E27FC236}">
                <a16:creationId xmlns:a16="http://schemas.microsoft.com/office/drawing/2014/main" id="{ED33F1E2-F6B3-4A69-8FE3-93352D3BB30A}"/>
              </a:ext>
            </a:extLst>
          </p:cNvPr>
          <p:cNvGrpSpPr/>
          <p:nvPr userDrawn="1"/>
        </p:nvGrpSpPr>
        <p:grpSpPr>
          <a:xfrm>
            <a:off x="0" y="6356350"/>
            <a:ext cx="12192000" cy="558800"/>
            <a:chOff x="0" y="6299200"/>
            <a:chExt cx="12192000" cy="558800"/>
          </a:xfrm>
        </p:grpSpPr>
        <p:sp>
          <p:nvSpPr>
            <p:cNvPr id="8" name="Rectangle 7">
              <a:extLst>
                <a:ext uri="{FF2B5EF4-FFF2-40B4-BE49-F238E27FC236}">
                  <a16:creationId xmlns:a16="http://schemas.microsoft.com/office/drawing/2014/main" id="{13ED1C3A-5616-43CF-931F-DEB3262B69FC}"/>
                </a:ext>
              </a:extLst>
            </p:cNvPr>
            <p:cNvSpPr/>
            <p:nvPr userDrawn="1"/>
          </p:nvSpPr>
          <p:spPr>
            <a:xfrm>
              <a:off x="0" y="6375400"/>
              <a:ext cx="12192000" cy="482600"/>
            </a:xfrm>
            <a:prstGeom prst="rect">
              <a:avLst/>
            </a:prstGeom>
            <a:solidFill>
              <a:schemeClr val="tx1">
                <a:alpha val="9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182880"/>
              <a:endParaRPr lang="en-US" sz="1400" dirty="0">
                <a:solidFill>
                  <a:schemeClr val="bg1"/>
                </a:solidFill>
              </a:endParaRPr>
            </a:p>
          </p:txBody>
        </p:sp>
        <p:sp>
          <p:nvSpPr>
            <p:cNvPr id="9" name="Rectangle 8">
              <a:extLst>
                <a:ext uri="{FF2B5EF4-FFF2-40B4-BE49-F238E27FC236}">
                  <a16:creationId xmlns:a16="http://schemas.microsoft.com/office/drawing/2014/main" id="{4C0D632D-F461-4C23-B364-95478A810C75}"/>
                </a:ext>
              </a:extLst>
            </p:cNvPr>
            <p:cNvSpPr/>
            <p:nvPr/>
          </p:nvSpPr>
          <p:spPr>
            <a:xfrm>
              <a:off x="0" y="6299200"/>
              <a:ext cx="12192000" cy="9144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dirty="0">
                <a:solidFill>
                  <a:schemeClr val="bg1"/>
                </a:solidFill>
              </a:endParaRPr>
            </a:p>
          </p:txBody>
        </p:sp>
      </p:grpSp>
      <p:sp>
        <p:nvSpPr>
          <p:cNvPr id="10" name="Footer Placeholder 5">
            <a:extLst>
              <a:ext uri="{FF2B5EF4-FFF2-40B4-BE49-F238E27FC236}">
                <a16:creationId xmlns:a16="http://schemas.microsoft.com/office/drawing/2014/main" id="{4D3256ED-B8A1-4574-9824-927A9B352AFA}"/>
              </a:ext>
            </a:extLst>
          </p:cNvPr>
          <p:cNvSpPr txBox="1">
            <a:spLocks/>
          </p:cNvSpPr>
          <p:nvPr userDrawn="1"/>
        </p:nvSpPr>
        <p:spPr>
          <a:xfrm>
            <a:off x="3581400" y="6479857"/>
            <a:ext cx="5257799" cy="363601"/>
          </a:xfrm>
          <a:prstGeom prst="rect">
            <a:avLst/>
          </a:prstGeom>
        </p:spPr>
        <p:txBody>
          <a:bodyPr/>
          <a:lstStyle>
            <a:defPPr>
              <a:defRPr lang="en-US"/>
            </a:defPPr>
            <a:lvl1pPr marL="0" algn="ctr" defTabSz="914400" rtl="0" eaLnBrk="1" latinLnBrk="0" hangingPunct="1">
              <a:defRPr sz="1600" b="1"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t>One Union. </a:t>
            </a:r>
            <a:r>
              <a:rPr lang="en-US" sz="1400" dirty="0">
                <a:solidFill>
                  <a:srgbClr val="E7B909"/>
                </a:solidFill>
              </a:rPr>
              <a:t>One Family</a:t>
            </a:r>
            <a:r>
              <a:rPr lang="en-US" sz="1400" dirty="0"/>
              <a:t>. One Fight!</a:t>
            </a:r>
          </a:p>
        </p:txBody>
      </p:sp>
      <p:sp>
        <p:nvSpPr>
          <p:cNvPr id="11" name="Slide Number Placeholder 6">
            <a:extLst>
              <a:ext uri="{FF2B5EF4-FFF2-40B4-BE49-F238E27FC236}">
                <a16:creationId xmlns:a16="http://schemas.microsoft.com/office/drawing/2014/main" id="{FA5D2CFE-2FD0-4653-8ED5-411E2828B182}"/>
              </a:ext>
            </a:extLst>
          </p:cNvPr>
          <p:cNvSpPr txBox="1">
            <a:spLocks/>
          </p:cNvSpPr>
          <p:nvPr userDrawn="1"/>
        </p:nvSpPr>
        <p:spPr>
          <a:xfrm>
            <a:off x="8610600" y="6478333"/>
            <a:ext cx="2743200" cy="365125"/>
          </a:xfrm>
          <a:prstGeom prst="rect">
            <a:avLst/>
          </a:prstGeom>
        </p:spPr>
        <p:txBody>
          <a:bodyP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fld id="{A3FBB878-1B24-4F37-B406-070A62E7DF3D}" type="slidenum">
              <a:rPr lang="en-US" smtClean="0"/>
              <a:pPr algn="r"/>
              <a:t>‹#›</a:t>
            </a:fld>
            <a:endParaRPr lang="en-US" dirty="0"/>
          </a:p>
        </p:txBody>
      </p:sp>
    </p:spTree>
    <p:extLst>
      <p:ext uri="{BB962C8B-B14F-4D97-AF65-F5344CB8AC3E}">
        <p14:creationId xmlns:p14="http://schemas.microsoft.com/office/powerpoint/2010/main" val="2811968869"/>
      </p:ext>
    </p:extLst>
  </p:cSld>
  <p:clrMap bg1="lt1" tx1="dk1" bg2="lt2" tx2="dk2" accent1="accent1" accent2="accent2" accent3="accent3" accent4="accent4" accent5="accent5" accent6="accent6" hlink="hlink" folHlink="folHlink"/>
  <p:sldLayoutIdLst>
    <p:sldLayoutId id="2147483649" r:id="rId1"/>
    <p:sldLayoutId id="2147483656" r:id="rId2"/>
    <p:sldLayoutId id="2147483657" r:id="rId3"/>
    <p:sldLayoutId id="2147483658" r:id="rId4"/>
    <p:sldLayoutId id="2147483659" r:id="rId5"/>
    <p:sldLayoutId id="2147483660"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notesSlide" Target="../notesSlides/notesSlide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6.jpeg"/><Relationship Id="rId5" Type="http://schemas.openxmlformats.org/officeDocument/2006/relationships/image" Target="../media/image5.png"/><Relationship Id="rId4"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3.xml"/><Relationship Id="rId1" Type="http://schemas.openxmlformats.org/officeDocument/2006/relationships/tags" Target="../tags/tag11.xml"/><Relationship Id="rId5" Type="http://schemas.openxmlformats.org/officeDocument/2006/relationships/image" Target="../media/image10.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xml"/><Relationship Id="rId1" Type="http://schemas.openxmlformats.org/officeDocument/2006/relationships/tags" Target="../tags/tag12.xml"/><Relationship Id="rId5" Type="http://schemas.openxmlformats.org/officeDocument/2006/relationships/image" Target="../media/image10.png"/><Relationship Id="rId4" Type="http://schemas.openxmlformats.org/officeDocument/2006/relationships/image" Target="../media/image1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xml"/><Relationship Id="rId1" Type="http://schemas.openxmlformats.org/officeDocument/2006/relationships/tags" Target="../tags/tag13.xml"/><Relationship Id="rId5" Type="http://schemas.openxmlformats.org/officeDocument/2006/relationships/image" Target="../media/image10.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tags" Target="../tags/tag14.xml"/><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3.xml"/><Relationship Id="rId1" Type="http://schemas.openxmlformats.org/officeDocument/2006/relationships/tags" Target="../tags/tag16.xml"/><Relationship Id="rId5" Type="http://schemas.openxmlformats.org/officeDocument/2006/relationships/image" Target="../media/image10.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ags" Target="../tags/tag17.xml"/><Relationship Id="rId5" Type="http://schemas.openxmlformats.org/officeDocument/2006/relationships/image" Target="../media/image10.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3.xml"/><Relationship Id="rId1" Type="http://schemas.openxmlformats.org/officeDocument/2006/relationships/tags" Target="../tags/tag18.xml"/><Relationship Id="rId5" Type="http://schemas.openxmlformats.org/officeDocument/2006/relationships/image" Target="../media/image10.png"/><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3.xml"/><Relationship Id="rId1" Type="http://schemas.openxmlformats.org/officeDocument/2006/relationships/tags" Target="../tags/tag19.xml"/><Relationship Id="rId5" Type="http://schemas.openxmlformats.org/officeDocument/2006/relationships/image" Target="../media/image10.png"/><Relationship Id="rId4" Type="http://schemas.openxmlformats.org/officeDocument/2006/relationships/image" Target="../media/image24.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4.xml"/><Relationship Id="rId1" Type="http://schemas.openxmlformats.org/officeDocument/2006/relationships/tags" Target="../tags/tag20.xml"/><Relationship Id="rId5" Type="http://schemas.openxmlformats.org/officeDocument/2006/relationships/image" Target="../media/image10.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3.xml"/><Relationship Id="rId1" Type="http://schemas.openxmlformats.org/officeDocument/2006/relationships/tags" Target="../tags/tag3.xml"/><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21.xml"/><Relationship Id="rId6" Type="http://schemas.openxmlformats.org/officeDocument/2006/relationships/image" Target="../media/image27.jpeg"/><Relationship Id="rId5" Type="http://schemas.openxmlformats.org/officeDocument/2006/relationships/image" Target="../media/image26.jp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3.xml"/><Relationship Id="rId1" Type="http://schemas.openxmlformats.org/officeDocument/2006/relationships/tags" Target="../tags/tag22.xml"/><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3.xml"/><Relationship Id="rId1" Type="http://schemas.openxmlformats.org/officeDocument/2006/relationships/tags" Target="../tags/tag23.xml"/><Relationship Id="rId5" Type="http://schemas.openxmlformats.org/officeDocument/2006/relationships/image" Target="../media/image10.png"/><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notesSlide" Target="../notesSlides/notesSlide23.xml"/><Relationship Id="rId7" Type="http://schemas.openxmlformats.org/officeDocument/2006/relationships/image" Target="../media/image33.jpeg"/><Relationship Id="rId2" Type="http://schemas.openxmlformats.org/officeDocument/2006/relationships/slideLayout" Target="../slideLayouts/slideLayout1.xml"/><Relationship Id="rId1" Type="http://schemas.openxmlformats.org/officeDocument/2006/relationships/tags" Target="../tags/tag24.xml"/><Relationship Id="rId6" Type="http://schemas.openxmlformats.org/officeDocument/2006/relationships/image" Target="../media/image32.jpg"/><Relationship Id="rId5" Type="http://schemas.openxmlformats.org/officeDocument/2006/relationships/image" Target="../media/image31.jpg"/><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xml"/><Relationship Id="rId1" Type="http://schemas.openxmlformats.org/officeDocument/2006/relationships/tags" Target="../tags/tag25.xml"/><Relationship Id="rId5" Type="http://schemas.openxmlformats.org/officeDocument/2006/relationships/image" Target="../media/image10.png"/><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10.png"/><Relationship Id="rId2" Type="http://schemas.openxmlformats.org/officeDocument/2006/relationships/slideLayout" Target="../slideLayouts/slideLayout3.xml"/><Relationship Id="rId1" Type="http://schemas.openxmlformats.org/officeDocument/2006/relationships/tags" Target="../tags/tag26.xml"/><Relationship Id="rId6" Type="http://schemas.openxmlformats.org/officeDocument/2006/relationships/image" Target="../media/image37.jpeg"/><Relationship Id="rId5" Type="http://schemas.openxmlformats.org/officeDocument/2006/relationships/image" Target="../media/image36.png"/><Relationship Id="rId4" Type="http://schemas.openxmlformats.org/officeDocument/2006/relationships/image" Target="../media/image35.jpeg"/></Relationships>
</file>

<file path=ppt/slides/_rels/slide26.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notesSlide" Target="../notesSlides/notesSlide26.xml"/><Relationship Id="rId7" Type="http://schemas.openxmlformats.org/officeDocument/2006/relationships/image" Target="../media/image41.png"/><Relationship Id="rId2" Type="http://schemas.openxmlformats.org/officeDocument/2006/relationships/slideLayout" Target="../slideLayouts/slideLayout3.xml"/><Relationship Id="rId1" Type="http://schemas.openxmlformats.org/officeDocument/2006/relationships/tags" Target="../tags/tag27.xml"/><Relationship Id="rId6" Type="http://schemas.openxmlformats.org/officeDocument/2006/relationships/image" Target="../media/image40.png"/><Relationship Id="rId11" Type="http://schemas.openxmlformats.org/officeDocument/2006/relationships/image" Target="../media/image1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xml"/><Relationship Id="rId1" Type="http://schemas.openxmlformats.org/officeDocument/2006/relationships/tags" Target="../tags/tag28.xml"/><Relationship Id="rId6" Type="http://schemas.openxmlformats.org/officeDocument/2006/relationships/image" Target="../media/image10.png"/><Relationship Id="rId5" Type="http://schemas.openxmlformats.org/officeDocument/2006/relationships/image" Target="../media/image46.png"/><Relationship Id="rId4" Type="http://schemas.openxmlformats.org/officeDocument/2006/relationships/image" Target="../media/image45.jpe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3.xml"/><Relationship Id="rId1" Type="http://schemas.openxmlformats.org/officeDocument/2006/relationships/tags" Target="../tags/tag29.xml"/><Relationship Id="rId5" Type="http://schemas.openxmlformats.org/officeDocument/2006/relationships/image" Target="../media/image10.png"/><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4.xml"/><Relationship Id="rId1" Type="http://schemas.openxmlformats.org/officeDocument/2006/relationships/tags" Target="../tags/tag30.xml"/><Relationship Id="rId5" Type="http://schemas.openxmlformats.org/officeDocument/2006/relationships/image" Target="../media/image10.png"/><Relationship Id="rId4" Type="http://schemas.openxmlformats.org/officeDocument/2006/relationships/image" Target="../media/image48.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7.png"/><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xml"/><Relationship Id="rId1" Type="http://schemas.openxmlformats.org/officeDocument/2006/relationships/tags" Target="../tags/tag31.xml"/><Relationship Id="rId5" Type="http://schemas.openxmlformats.org/officeDocument/2006/relationships/image" Target="../media/image10.png"/><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notesSlide" Target="../notesSlides/notesSlide31.xml"/><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slideLayout" Target="../slideLayouts/slideLayout3.xml"/><Relationship Id="rId1" Type="http://schemas.openxmlformats.org/officeDocument/2006/relationships/tags" Target="../tags/tag32.xml"/><Relationship Id="rId6" Type="http://schemas.openxmlformats.org/officeDocument/2006/relationships/image" Target="../media/image51.jpeg"/><Relationship Id="rId11" Type="http://schemas.openxmlformats.org/officeDocument/2006/relationships/image" Target="../media/image55.png"/><Relationship Id="rId5" Type="http://schemas.openxmlformats.org/officeDocument/2006/relationships/image" Target="../media/image50.jpeg"/><Relationship Id="rId10" Type="http://schemas.openxmlformats.org/officeDocument/2006/relationships/image" Target="../media/image6.jpeg"/><Relationship Id="rId4" Type="http://schemas.openxmlformats.org/officeDocument/2006/relationships/image" Target="../media/image10.png"/><Relationship Id="rId9"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3.xml"/><Relationship Id="rId1" Type="http://schemas.openxmlformats.org/officeDocument/2006/relationships/tags" Target="../tags/tag33.xml"/><Relationship Id="rId5" Type="http://schemas.openxmlformats.org/officeDocument/2006/relationships/image" Target="../media/image57.jpeg"/><Relationship Id="rId4" Type="http://schemas.openxmlformats.org/officeDocument/2006/relationships/image" Target="../media/image10.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3.xml"/><Relationship Id="rId1" Type="http://schemas.openxmlformats.org/officeDocument/2006/relationships/tags" Target="../tags/tag34.xml"/><Relationship Id="rId5" Type="http://schemas.openxmlformats.org/officeDocument/2006/relationships/image" Target="../media/image58.png"/><Relationship Id="rId4" Type="http://schemas.openxmlformats.org/officeDocument/2006/relationships/image" Target="../media/image1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3.xml"/><Relationship Id="rId1" Type="http://schemas.openxmlformats.org/officeDocument/2006/relationships/tags" Target="../tags/tag35.xml"/><Relationship Id="rId5" Type="http://schemas.openxmlformats.org/officeDocument/2006/relationships/image" Target="../media/image10.png"/><Relationship Id="rId4" Type="http://schemas.openxmlformats.org/officeDocument/2006/relationships/image" Target="../media/image59.jp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7.png"/><Relationship Id="rId5" Type="http://schemas.openxmlformats.org/officeDocument/2006/relationships/image" Target="../media/image5.png"/><Relationship Id="rId4" Type="http://schemas.openxmlformats.org/officeDocument/2006/relationships/image" Target="../media/image60.jp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3.xml"/><Relationship Id="rId1" Type="http://schemas.openxmlformats.org/officeDocument/2006/relationships/tags" Target="../tags/tag37.xml"/><Relationship Id="rId6" Type="http://schemas.openxmlformats.org/officeDocument/2006/relationships/image" Target="../media/image61.png"/><Relationship Id="rId5" Type="http://schemas.openxmlformats.org/officeDocument/2006/relationships/hyperlink" Target="https://www.youtube.com/embed/fsyFzognFm0" TargetMode="External"/><Relationship Id="rId4"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notesSlide" Target="../notesSlides/notesSlide37.xml"/><Relationship Id="rId7" Type="http://schemas.openxmlformats.org/officeDocument/2006/relationships/image" Target="../media/image64.png"/><Relationship Id="rId2" Type="http://schemas.openxmlformats.org/officeDocument/2006/relationships/slideLayout" Target="../slideLayouts/slideLayout4.xml"/><Relationship Id="rId1" Type="http://schemas.openxmlformats.org/officeDocument/2006/relationships/tags" Target="../tags/tag38.xml"/><Relationship Id="rId6" Type="http://schemas.openxmlformats.org/officeDocument/2006/relationships/image" Target="../media/image63.png"/><Relationship Id="rId11" Type="http://schemas.openxmlformats.org/officeDocument/2006/relationships/image" Target="../media/image68.png"/><Relationship Id="rId5" Type="http://schemas.openxmlformats.org/officeDocument/2006/relationships/image" Target="../media/image62.png"/><Relationship Id="rId10" Type="http://schemas.openxmlformats.org/officeDocument/2006/relationships/image" Target="../media/image67.png"/><Relationship Id="rId4" Type="http://schemas.openxmlformats.org/officeDocument/2006/relationships/image" Target="../media/image10.png"/><Relationship Id="rId9" Type="http://schemas.openxmlformats.org/officeDocument/2006/relationships/image" Target="../media/image66.png"/></Relationships>
</file>

<file path=ppt/slides/_rels/slide3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notesSlide" Target="../notesSlides/notesSlide38.xml"/><Relationship Id="rId7" Type="http://schemas.openxmlformats.org/officeDocument/2006/relationships/slide" Target="slide1.xml"/><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hyperlink" Target="http://www.iupat.org/" TargetMode="External"/><Relationship Id="rId5" Type="http://schemas.openxmlformats.org/officeDocument/2006/relationships/hyperlink" Target="mailto:Support@iupat.org" TargetMode="External"/><Relationship Id="rId10" Type="http://schemas.openxmlformats.org/officeDocument/2006/relationships/image" Target="../media/image7.png"/><Relationship Id="rId4" Type="http://schemas.openxmlformats.org/officeDocument/2006/relationships/image" Target="../media/image60.jp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5.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3.xml"/><Relationship Id="rId1" Type="http://schemas.openxmlformats.org/officeDocument/2006/relationships/tags" Target="../tags/tag6.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10.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13.jpeg"/><Relationship Id="rId5" Type="http://schemas.openxmlformats.org/officeDocument/2006/relationships/image" Target="../media/image12.jp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3.xml"/><Relationship Id="rId1" Type="http://schemas.openxmlformats.org/officeDocument/2006/relationships/tags" Target="../tags/tag8.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3.xml"/><Relationship Id="rId1" Type="http://schemas.openxmlformats.org/officeDocument/2006/relationships/tags" Target="../tags/tag9.xml"/><Relationship Id="rId5" Type="http://schemas.openxmlformats.org/officeDocument/2006/relationships/image" Target="../media/image10.pn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3.xml"/><Relationship Id="rId1" Type="http://schemas.openxmlformats.org/officeDocument/2006/relationships/tags" Target="../tags/tag10.xml"/><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D1D662D-3A37-48CC-A846-E4EB91536DBB}"/>
              </a:ext>
            </a:extLst>
          </p:cNvPr>
          <p:cNvPicPr>
            <a:picLocks noChangeAspect="1"/>
          </p:cNvPicPr>
          <p:nvPr/>
        </p:nvPicPr>
        <p:blipFill>
          <a:blip r:embed="rId4">
            <a:extLst>
              <a:ext uri="{28A0092B-C50C-407E-A947-70E740481C1C}">
                <a14:useLocalDpi xmlns:a14="http://schemas.microsoft.com/office/drawing/2010/main" val="0"/>
              </a:ext>
            </a:extLst>
          </a:blip>
          <a:srcRect t="2385" b="2385"/>
          <a:stretch/>
        </p:blipFill>
        <p:spPr>
          <a:xfrm>
            <a:off x="-49306" y="-811849"/>
            <a:ext cx="12290612" cy="773741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98612" y="5232374"/>
            <a:ext cx="12290612" cy="1693193"/>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98612" y="5112309"/>
            <a:ext cx="12290612" cy="195046"/>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9" name="Picture 18">
            <a:extLst>
              <a:ext uri="{FF2B5EF4-FFF2-40B4-BE49-F238E27FC236}">
                <a16:creationId xmlns:a16="http://schemas.microsoft.com/office/drawing/2014/main" id="{4D0A50A5-4B1F-4146-AA63-7AC4B0614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930115" y="4278050"/>
            <a:ext cx="1261884" cy="1261884"/>
          </a:xfrm>
          <a:prstGeom prst="rect">
            <a:avLst/>
          </a:prstGeom>
        </p:spPr>
      </p:pic>
      <p:sp>
        <p:nvSpPr>
          <p:cNvPr id="21" name="TextBox 20">
            <a:extLst>
              <a:ext uri="{FF2B5EF4-FFF2-40B4-BE49-F238E27FC236}">
                <a16:creationId xmlns:a16="http://schemas.microsoft.com/office/drawing/2014/main" id="{8C756FB2-BDCA-A849-9D5D-E75B00BCA451}"/>
              </a:ext>
            </a:extLst>
          </p:cNvPr>
          <p:cNvSpPr txBox="1"/>
          <p:nvPr/>
        </p:nvSpPr>
        <p:spPr>
          <a:xfrm>
            <a:off x="1710316" y="5307355"/>
            <a:ext cx="11007201" cy="1261884"/>
          </a:xfrm>
          <a:prstGeom prst="rect">
            <a:avLst/>
          </a:prstGeom>
          <a:noFill/>
        </p:spPr>
        <p:txBody>
          <a:bodyPr wrap="square" rtlCol="0">
            <a:spAutoFit/>
          </a:bodyPr>
          <a:lstStyle/>
          <a:p>
            <a:r>
              <a:rPr lang="en-US"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COR 1056 </a:t>
            </a: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Building Union Power - Apprentices</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a:t>
            </a:r>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One Family</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One Fight!</a:t>
            </a:r>
          </a:p>
          <a:p>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Education and Engagement</a:t>
            </a:r>
          </a:p>
        </p:txBody>
      </p:sp>
      <p:pic>
        <p:nvPicPr>
          <p:cNvPr id="5" name="Picture 4">
            <a:extLst>
              <a:ext uri="{FF2B5EF4-FFF2-40B4-BE49-F238E27FC236}">
                <a16:creationId xmlns:a16="http://schemas.microsoft.com/office/drawing/2014/main" id="{9F00A41F-CD2E-4986-AB61-DAB24B41A0FB}"/>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2651" y="4057997"/>
            <a:ext cx="908157" cy="1469411"/>
          </a:xfrm>
          <a:prstGeom prst="rect">
            <a:avLst/>
          </a:prstGeom>
        </p:spPr>
      </p:pic>
      <p:sp>
        <p:nvSpPr>
          <p:cNvPr id="2" name="Oval 1">
            <a:extLst>
              <a:ext uri="{FF2B5EF4-FFF2-40B4-BE49-F238E27FC236}">
                <a16:creationId xmlns:a16="http://schemas.microsoft.com/office/drawing/2014/main" id="{4E74FAA1-22A3-4CCC-8F65-B72D23B68937}"/>
              </a:ext>
            </a:extLst>
          </p:cNvPr>
          <p:cNvSpPr/>
          <p:nvPr/>
        </p:nvSpPr>
        <p:spPr>
          <a:xfrm flipH="1">
            <a:off x="3467100"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Oval 9">
            <a:extLst>
              <a:ext uri="{FF2B5EF4-FFF2-40B4-BE49-F238E27FC236}">
                <a16:creationId xmlns:a16="http://schemas.microsoft.com/office/drawing/2014/main" id="{9979FCD3-623C-496D-8C1B-3F10919CBAF7}"/>
              </a:ext>
            </a:extLst>
          </p:cNvPr>
          <p:cNvSpPr/>
          <p:nvPr/>
        </p:nvSpPr>
        <p:spPr>
          <a:xfrm flipH="1">
            <a:off x="5433484" y="5939648"/>
            <a:ext cx="108000" cy="108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13" name="Picture 12">
            <a:extLst>
              <a:ext uri="{FF2B5EF4-FFF2-40B4-BE49-F238E27FC236}">
                <a16:creationId xmlns:a16="http://schemas.microsoft.com/office/drawing/2014/main" id="{3CF0F48C-6911-4EBB-9E03-FF47F7C32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1273" y="5359428"/>
            <a:ext cx="1391855" cy="1391855"/>
          </a:xfrm>
          <a:prstGeom prst="rect">
            <a:avLst/>
          </a:prstGeom>
        </p:spPr>
      </p:pic>
      <p:sp>
        <p:nvSpPr>
          <p:cNvPr id="15" name="TextBox 14">
            <a:extLst>
              <a:ext uri="{FF2B5EF4-FFF2-40B4-BE49-F238E27FC236}">
                <a16:creationId xmlns:a16="http://schemas.microsoft.com/office/drawing/2014/main" id="{5A8A60BF-92E9-4EE3-8F81-7918B7BD1A10}"/>
              </a:ext>
            </a:extLst>
          </p:cNvPr>
          <p:cNvSpPr txBox="1"/>
          <p:nvPr/>
        </p:nvSpPr>
        <p:spPr>
          <a:xfrm>
            <a:off x="10930114" y="3718862"/>
            <a:ext cx="1115582" cy="461665"/>
          </a:xfrm>
          <a:prstGeom prst="rect">
            <a:avLst/>
          </a:prstGeom>
          <a:solidFill>
            <a:schemeClr val="accent4"/>
          </a:solidFill>
        </p:spPr>
        <p:txBody>
          <a:bodyPr wrap="square" rtlCol="0">
            <a:spAutoFit/>
          </a:bodyPr>
          <a:lstStyle/>
          <a:p>
            <a:pPr algn="ct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DC 35</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 name="Picture 3">
            <a:extLst>
              <a:ext uri="{FF2B5EF4-FFF2-40B4-BE49-F238E27FC236}">
                <a16:creationId xmlns:a16="http://schemas.microsoft.com/office/drawing/2014/main" id="{815B2C72-5C35-4D2A-BF5E-FAA5A3668DD2}"/>
              </a:ext>
            </a:extLst>
          </p:cNvPr>
          <p:cNvPicPr>
            <a:picLocks noChangeAspect="1"/>
          </p:cNvPicPr>
          <p:nvPr/>
        </p:nvPicPr>
        <p:blipFill>
          <a:blip r:embed="rId8"/>
          <a:stretch>
            <a:fillRect/>
          </a:stretch>
        </p:blipFill>
        <p:spPr>
          <a:xfrm>
            <a:off x="10227270" y="5630652"/>
            <a:ext cx="1581371" cy="1133633"/>
          </a:xfrm>
          <a:prstGeom prst="rect">
            <a:avLst/>
          </a:prstGeom>
        </p:spPr>
      </p:pic>
    </p:spTree>
    <p:custDataLst>
      <p:tags r:id="rId1"/>
    </p:custDataLst>
    <p:extLst>
      <p:ext uri="{BB962C8B-B14F-4D97-AF65-F5344CB8AC3E}">
        <p14:creationId xmlns:p14="http://schemas.microsoft.com/office/powerpoint/2010/main" val="3058802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Halyard Display" panose="00000500000000000000" pitchFamily="50"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916646" y="1559261"/>
            <a:ext cx="1806072"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Question 2</a:t>
            </a:r>
          </a:p>
        </p:txBody>
      </p:sp>
      <p:sp>
        <p:nvSpPr>
          <p:cNvPr id="15" name="TextBox 14">
            <a:extLst>
              <a:ext uri="{FF2B5EF4-FFF2-40B4-BE49-F238E27FC236}">
                <a16:creationId xmlns:a16="http://schemas.microsoft.com/office/drawing/2014/main" id="{E04D4B1A-091F-4E15-8028-778990BECB69}"/>
              </a:ext>
            </a:extLst>
          </p:cNvPr>
          <p:cNvSpPr txBox="1"/>
          <p:nvPr/>
        </p:nvSpPr>
        <p:spPr>
          <a:xfrm>
            <a:off x="3890715" y="2630446"/>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6" name="Picture 2" descr="Painters | DC16 UNION">
            <a:extLst>
              <a:ext uri="{FF2B5EF4-FFF2-40B4-BE49-F238E27FC236}">
                <a16:creationId xmlns:a16="http://schemas.microsoft.com/office/drawing/2014/main" id="{086A9312-207A-4E2E-A91D-B10BF9F1BB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532" t="-3995" b="3995"/>
          <a:stretch/>
        </p:blipFill>
        <p:spPr bwMode="auto">
          <a:xfrm>
            <a:off x="6096000" y="2520100"/>
            <a:ext cx="5107967" cy="352105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95A3C697-572F-4C0A-886A-D7D3578B86EF}"/>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812348E3-2F16-4E8E-82F1-C9E72C824DFA}"/>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9906175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Trend</a:t>
            </a:r>
            <a:r>
              <a:rPr lang="en-CA" dirty="0"/>
              <a:t> of Total Membership</a:t>
            </a:r>
          </a:p>
        </p:txBody>
      </p:sp>
      <p:pic>
        <p:nvPicPr>
          <p:cNvPr id="3" name="Picture 2">
            <a:extLst>
              <a:ext uri="{FF2B5EF4-FFF2-40B4-BE49-F238E27FC236}">
                <a16:creationId xmlns:a16="http://schemas.microsoft.com/office/drawing/2014/main" id="{1F97BFB6-D17D-409C-945A-D2097309B1D5}"/>
              </a:ext>
            </a:extLst>
          </p:cNvPr>
          <p:cNvPicPr>
            <a:picLocks noChangeAspect="1"/>
          </p:cNvPicPr>
          <p:nvPr/>
        </p:nvPicPr>
        <p:blipFill rotWithShape="1">
          <a:blip r:embed="rId4"/>
          <a:srcRect l="1681" t="2380" b="2591"/>
          <a:stretch/>
        </p:blipFill>
        <p:spPr>
          <a:xfrm>
            <a:off x="1295400" y="957469"/>
            <a:ext cx="9067800" cy="5093809"/>
          </a:xfrm>
          <a:prstGeom prst="rect">
            <a:avLst/>
          </a:prstGeom>
        </p:spPr>
      </p:pic>
      <p:pic>
        <p:nvPicPr>
          <p:cNvPr id="7" name="Picture 6">
            <a:extLst>
              <a:ext uri="{FF2B5EF4-FFF2-40B4-BE49-F238E27FC236}">
                <a16:creationId xmlns:a16="http://schemas.microsoft.com/office/drawing/2014/main" id="{4950542C-364C-4012-8B12-7E9D5C8D8E0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8" name="Footer Placeholder 1">
            <a:extLst>
              <a:ext uri="{FF2B5EF4-FFF2-40B4-BE49-F238E27FC236}">
                <a16:creationId xmlns:a16="http://schemas.microsoft.com/office/drawing/2014/main" id="{4C5F5BAD-F120-42F6-83F2-2360F789710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5250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E38046-7672-44CF-80F3-56662DD7D707}"/>
              </a:ext>
            </a:extLst>
          </p:cNvPr>
          <p:cNvSpPr>
            <a:spLocks noGrp="1"/>
          </p:cNvSpPr>
          <p:nvPr>
            <p:ph type="title"/>
          </p:nvPr>
        </p:nvSpPr>
        <p:spPr/>
        <p:txBody>
          <a:bodyPr/>
          <a:lstStyle/>
          <a:p>
            <a:r>
              <a:rPr lang="en-CA" dirty="0">
                <a:solidFill>
                  <a:schemeClr val="bg1"/>
                </a:solidFill>
              </a:rPr>
              <a:t>Percentage of Construction Workers </a:t>
            </a:r>
            <a:r>
              <a:rPr lang="en-CA" dirty="0"/>
              <a:t>Belonging to Unions in the U.S.</a:t>
            </a:r>
          </a:p>
        </p:txBody>
      </p:sp>
      <p:pic>
        <p:nvPicPr>
          <p:cNvPr id="4" name="Picture 3">
            <a:extLst>
              <a:ext uri="{FF2B5EF4-FFF2-40B4-BE49-F238E27FC236}">
                <a16:creationId xmlns:a16="http://schemas.microsoft.com/office/drawing/2014/main" id="{11C90BEA-47F1-4B35-8F07-F9178178CCE3}"/>
              </a:ext>
            </a:extLst>
          </p:cNvPr>
          <p:cNvPicPr>
            <a:picLocks noChangeAspect="1"/>
          </p:cNvPicPr>
          <p:nvPr/>
        </p:nvPicPr>
        <p:blipFill>
          <a:blip r:embed="rId4"/>
          <a:stretch>
            <a:fillRect/>
          </a:stretch>
        </p:blipFill>
        <p:spPr>
          <a:xfrm>
            <a:off x="1205892" y="1424021"/>
            <a:ext cx="8865816" cy="4604136"/>
          </a:xfrm>
          <a:prstGeom prst="rect">
            <a:avLst/>
          </a:prstGeom>
        </p:spPr>
      </p:pic>
      <p:sp>
        <p:nvSpPr>
          <p:cNvPr id="11" name="TextBox 10">
            <a:extLst>
              <a:ext uri="{FF2B5EF4-FFF2-40B4-BE49-F238E27FC236}">
                <a16:creationId xmlns:a16="http://schemas.microsoft.com/office/drawing/2014/main" id="{CD8674F3-F858-4C45-859C-FC3EEB2E61D1}"/>
              </a:ext>
            </a:extLst>
          </p:cNvPr>
          <p:cNvSpPr txBox="1"/>
          <p:nvPr/>
        </p:nvSpPr>
        <p:spPr>
          <a:xfrm>
            <a:off x="2231381" y="1635181"/>
            <a:ext cx="163981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Taft-Hartley</a:t>
            </a:r>
          </a:p>
        </p:txBody>
      </p:sp>
      <p:sp>
        <p:nvSpPr>
          <p:cNvPr id="12" name="TextBox 11">
            <a:extLst>
              <a:ext uri="{FF2B5EF4-FFF2-40B4-BE49-F238E27FC236}">
                <a16:creationId xmlns:a16="http://schemas.microsoft.com/office/drawing/2014/main" id="{50C61B23-7F35-4385-AB6E-A8BE41A464BF}"/>
              </a:ext>
            </a:extLst>
          </p:cNvPr>
          <p:cNvSpPr txBox="1"/>
          <p:nvPr/>
        </p:nvSpPr>
        <p:spPr>
          <a:xfrm>
            <a:off x="3696207" y="2130952"/>
            <a:ext cx="3208061" cy="307777"/>
          </a:xfrm>
          <a:prstGeom prst="rect">
            <a:avLst/>
          </a:prstGeom>
          <a:noFill/>
        </p:spPr>
        <p:txBody>
          <a:bodyPr wrap="square" rtlCol="0">
            <a:spAutoFit/>
          </a:bodyPr>
          <a:lstStyle/>
          <a:p>
            <a:r>
              <a:rPr lang="en-US" sz="1400" b="1" i="1" dirty="0">
                <a:latin typeface="Open Sans" panose="020B0606030504020204" pitchFamily="34" charset="0"/>
                <a:ea typeface="Open Sans" panose="020B0606030504020204" pitchFamily="34" charset="0"/>
                <a:cs typeface="Open Sans" panose="020B0606030504020204" pitchFamily="34" charset="0"/>
              </a:rPr>
              <a:t>Organized </a:t>
            </a:r>
            <a:r>
              <a:rPr lang="en-CA" sz="1400" b="1" i="1" dirty="0">
                <a:latin typeface="Open Sans" panose="020B0606030504020204" pitchFamily="34" charset="0"/>
                <a:ea typeface="Open Sans" panose="020B0606030504020204" pitchFamily="34" charset="0"/>
                <a:cs typeface="Open Sans" panose="020B0606030504020204" pitchFamily="34" charset="0"/>
              </a:rPr>
              <a:t>C</a:t>
            </a:r>
            <a:r>
              <a:rPr lang="en-US" sz="1400" b="1" i="1" dirty="0" err="1">
                <a:latin typeface="Open Sans" panose="020B0606030504020204" pitchFamily="34" charset="0"/>
                <a:ea typeface="Open Sans" panose="020B0606030504020204" pitchFamily="34" charset="0"/>
                <a:cs typeface="Open Sans" panose="020B0606030504020204" pitchFamily="34" charset="0"/>
              </a:rPr>
              <a:t>apital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a:extLst>
              <a:ext uri="{FF2B5EF4-FFF2-40B4-BE49-F238E27FC236}">
                <a16:creationId xmlns:a16="http://schemas.microsoft.com/office/drawing/2014/main" id="{329E8353-6CFF-4647-A903-1B48746C91D6}"/>
              </a:ext>
            </a:extLst>
          </p:cNvPr>
          <p:cNvSpPr txBox="1"/>
          <p:nvPr/>
        </p:nvSpPr>
        <p:spPr>
          <a:xfrm>
            <a:off x="5472765" y="3137250"/>
            <a:ext cx="2756835" cy="738664"/>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Professional Air Traffic Controllers’ Organization (PATCO). </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719BE718-7989-4294-87B7-FA26B41B7432}"/>
              </a:ext>
            </a:extLst>
          </p:cNvPr>
          <p:cNvSpPr txBox="1"/>
          <p:nvPr/>
        </p:nvSpPr>
        <p:spPr>
          <a:xfrm>
            <a:off x="6424434" y="4057962"/>
            <a:ext cx="1235709"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NAFTA</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a:extLst>
              <a:ext uri="{FF2B5EF4-FFF2-40B4-BE49-F238E27FC236}">
                <a16:creationId xmlns:a16="http://schemas.microsoft.com/office/drawing/2014/main" id="{D0CEECF7-3AC6-4E48-9846-4E6D1646CE56}"/>
              </a:ext>
            </a:extLst>
          </p:cNvPr>
          <p:cNvSpPr txBox="1"/>
          <p:nvPr/>
        </p:nvSpPr>
        <p:spPr>
          <a:xfrm>
            <a:off x="7111301" y="4374021"/>
            <a:ext cx="4383674" cy="307777"/>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Recession</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TextBox 18">
            <a:extLst>
              <a:ext uri="{FF2B5EF4-FFF2-40B4-BE49-F238E27FC236}">
                <a16:creationId xmlns:a16="http://schemas.microsoft.com/office/drawing/2014/main" id="{057ABA72-4E17-4576-BDAA-BC68D04E0B77}"/>
              </a:ext>
            </a:extLst>
          </p:cNvPr>
          <p:cNvSpPr txBox="1"/>
          <p:nvPr/>
        </p:nvSpPr>
        <p:spPr>
          <a:xfrm>
            <a:off x="8873277" y="4527909"/>
            <a:ext cx="2143065" cy="523220"/>
          </a:xfrm>
          <a:prstGeom prst="rect">
            <a:avLst/>
          </a:prstGeom>
          <a:noFill/>
        </p:spPr>
        <p:txBody>
          <a:bodyPr wrap="square" rtlCol="0">
            <a:spAutoFit/>
          </a:bodyPr>
          <a:lstStyle/>
          <a:p>
            <a:r>
              <a:rPr lang="en-CA" sz="1400" b="1" i="1" dirty="0">
                <a:latin typeface="Open Sans" panose="020B0606030504020204" pitchFamily="34" charset="0"/>
                <a:ea typeface="Open Sans" panose="020B0606030504020204" pitchFamily="34" charset="0"/>
                <a:cs typeface="Open Sans" panose="020B0606030504020204" pitchFamily="34" charset="0"/>
              </a:rPr>
              <a:t>Pandemic and Rising Union Approval</a:t>
            </a:r>
            <a:endParaRPr lang="en-US" sz="1400" b="1" i="1"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Google Shape;217;p12">
            <a:extLst>
              <a:ext uri="{FF2B5EF4-FFF2-40B4-BE49-F238E27FC236}">
                <a16:creationId xmlns:a16="http://schemas.microsoft.com/office/drawing/2014/main" id="{7B474513-BC64-485B-B54C-B56A2F93AB12}"/>
              </a:ext>
            </a:extLst>
          </p:cNvPr>
          <p:cNvSpPr txBox="1"/>
          <p:nvPr/>
        </p:nvSpPr>
        <p:spPr>
          <a:xfrm>
            <a:off x="2120292" y="1193209"/>
            <a:ext cx="1141413"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00B050"/>
                </a:solidFill>
                <a:latin typeface="Open Sans" pitchFamily="34" charset="0"/>
                <a:ea typeface="Open Sans" pitchFamily="34" charset="0"/>
                <a:cs typeface="Open Sans" pitchFamily="34" charset="0"/>
                <a:sym typeface="Times New Roman"/>
              </a:rPr>
              <a:t>87%</a:t>
            </a:r>
            <a:endParaRPr sz="1400" dirty="0">
              <a:solidFill>
                <a:srgbClr val="00B050"/>
              </a:solidFill>
              <a:latin typeface="Open Sans" pitchFamily="34" charset="0"/>
              <a:ea typeface="Open Sans" pitchFamily="34" charset="0"/>
              <a:cs typeface="Open Sans" pitchFamily="34" charset="0"/>
            </a:endParaRPr>
          </a:p>
        </p:txBody>
      </p:sp>
      <p:sp>
        <p:nvSpPr>
          <p:cNvPr id="14" name="Google Shape;218;p12">
            <a:extLst>
              <a:ext uri="{FF2B5EF4-FFF2-40B4-BE49-F238E27FC236}">
                <a16:creationId xmlns:a16="http://schemas.microsoft.com/office/drawing/2014/main" id="{EA81BA1A-FD8C-4FBB-808C-5919252B8B24}"/>
              </a:ext>
            </a:extLst>
          </p:cNvPr>
          <p:cNvSpPr txBox="1"/>
          <p:nvPr/>
        </p:nvSpPr>
        <p:spPr>
          <a:xfrm>
            <a:off x="9210695" y="5078019"/>
            <a:ext cx="1188900" cy="46162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2400" b="1" dirty="0">
                <a:solidFill>
                  <a:srgbClr val="FF0000"/>
                </a:solidFill>
                <a:latin typeface="Open Sans" pitchFamily="34" charset="0"/>
                <a:ea typeface="Open Sans" pitchFamily="34" charset="0"/>
                <a:cs typeface="Open Sans" pitchFamily="34" charset="0"/>
                <a:sym typeface="Times New Roman"/>
              </a:rPr>
              <a:t>10%</a:t>
            </a:r>
            <a:endParaRPr sz="1400" dirty="0">
              <a:solidFill>
                <a:srgbClr val="FF0000"/>
              </a:solidFill>
              <a:latin typeface="Open Sans" pitchFamily="34" charset="0"/>
              <a:ea typeface="Open Sans" pitchFamily="34" charset="0"/>
              <a:cs typeface="Open Sans" pitchFamily="34" charset="0"/>
            </a:endParaRPr>
          </a:p>
        </p:txBody>
      </p:sp>
      <p:pic>
        <p:nvPicPr>
          <p:cNvPr id="20" name="Picture 19">
            <a:extLst>
              <a:ext uri="{FF2B5EF4-FFF2-40B4-BE49-F238E27FC236}">
                <a16:creationId xmlns:a16="http://schemas.microsoft.com/office/drawing/2014/main" id="{BFD3D1FF-B884-433A-9D0C-E486BF194F18}"/>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5" name="Footer Placeholder 1">
            <a:extLst>
              <a:ext uri="{FF2B5EF4-FFF2-40B4-BE49-F238E27FC236}">
                <a16:creationId xmlns:a16="http://schemas.microsoft.com/office/drawing/2014/main" id="{468BC76F-CBD9-4CF1-8231-C3C5113B719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886587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6"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District Council  35 </a:t>
            </a:r>
            <a:r>
              <a:rPr lang="en-CA" dirty="0"/>
              <a:t>Membership Trend</a:t>
            </a:r>
          </a:p>
        </p:txBody>
      </p:sp>
      <p:pic>
        <p:nvPicPr>
          <p:cNvPr id="10" name="Picture 9">
            <a:extLst>
              <a:ext uri="{FF2B5EF4-FFF2-40B4-BE49-F238E27FC236}">
                <a16:creationId xmlns:a16="http://schemas.microsoft.com/office/drawing/2014/main" id="{B0281B7A-F6B8-4DF3-9A0A-5CD8159630A3}"/>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3AE4071D-9A47-42CA-B3CA-8224B04FB27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grpSp>
        <p:nvGrpSpPr>
          <p:cNvPr id="6" name="Group 5">
            <a:extLst>
              <a:ext uri="{FF2B5EF4-FFF2-40B4-BE49-F238E27FC236}">
                <a16:creationId xmlns:a16="http://schemas.microsoft.com/office/drawing/2014/main" id="{93346B67-6E7E-94D7-30A6-20202A56CB15}"/>
              </a:ext>
            </a:extLst>
          </p:cNvPr>
          <p:cNvGrpSpPr/>
          <p:nvPr/>
        </p:nvGrpSpPr>
        <p:grpSpPr>
          <a:xfrm>
            <a:off x="2290511" y="1005840"/>
            <a:ext cx="7638770" cy="5186842"/>
            <a:chOff x="2290511" y="1005840"/>
            <a:chExt cx="7638770" cy="5186842"/>
          </a:xfrm>
        </p:grpSpPr>
        <p:pic>
          <p:nvPicPr>
            <p:cNvPr id="8" name="Picture 7" descr="A graph showing the number of members&#10;&#10;AI-generated content may be incorrect.">
              <a:extLst>
                <a:ext uri="{FF2B5EF4-FFF2-40B4-BE49-F238E27FC236}">
                  <a16:creationId xmlns:a16="http://schemas.microsoft.com/office/drawing/2014/main" id="{CE0638E0-09AE-2BA5-A82E-8108BD612194}"/>
                </a:ext>
              </a:extLst>
            </p:cNvPr>
            <p:cNvPicPr>
              <a:picLocks noChangeAspect="1"/>
            </p:cNvPicPr>
            <p:nvPr/>
          </p:nvPicPr>
          <p:blipFill>
            <a:blip r:embed="rId5">
              <a:extLst>
                <a:ext uri="{28A0092B-C50C-407E-A947-70E740481C1C}">
                  <a14:useLocalDpi xmlns:a14="http://schemas.microsoft.com/office/drawing/2010/main" val="0"/>
                </a:ext>
              </a:extLst>
            </a:blip>
            <a:srcRect l="803" t="1222" r="803" b="11222"/>
            <a:stretch/>
          </p:blipFill>
          <p:spPr>
            <a:xfrm>
              <a:off x="2290511" y="1005840"/>
              <a:ext cx="7610978" cy="4914849"/>
            </a:xfrm>
            <a:prstGeom prst="rect">
              <a:avLst/>
            </a:prstGeom>
          </p:spPr>
        </p:pic>
        <p:pic>
          <p:nvPicPr>
            <p:cNvPr id="9" name="Picture 8">
              <a:extLst>
                <a:ext uri="{FF2B5EF4-FFF2-40B4-BE49-F238E27FC236}">
                  <a16:creationId xmlns:a16="http://schemas.microsoft.com/office/drawing/2014/main" id="{DE954816-AE3C-9A01-6FA1-03B3B4CC5D98}"/>
                </a:ext>
              </a:extLst>
            </p:cNvPr>
            <p:cNvPicPr>
              <a:picLocks noChangeAspect="1"/>
            </p:cNvPicPr>
            <p:nvPr/>
          </p:nvPicPr>
          <p:blipFill rotWithShape="1">
            <a:blip r:embed="rId6">
              <a:extLst>
                <a:ext uri="{28A0092B-C50C-407E-A947-70E740481C1C}">
                  <a14:useLocalDpi xmlns:a14="http://schemas.microsoft.com/office/drawing/2010/main" val="0"/>
                </a:ext>
              </a:extLst>
            </a:blip>
            <a:srcRect l="2678" t="92809" r="3027" b="1191"/>
            <a:stretch/>
          </p:blipFill>
          <p:spPr>
            <a:xfrm>
              <a:off x="2658811" y="5905500"/>
              <a:ext cx="7270470" cy="287182"/>
            </a:xfrm>
            <a:prstGeom prst="rect">
              <a:avLst/>
            </a:prstGeom>
          </p:spPr>
        </p:pic>
      </p:grpSp>
    </p:spTree>
    <p:custDataLst>
      <p:tags r:id="rId1"/>
    </p:custDataLst>
    <p:extLst>
      <p:ext uri="{BB962C8B-B14F-4D97-AF65-F5344CB8AC3E}">
        <p14:creationId xmlns:p14="http://schemas.microsoft.com/office/powerpoint/2010/main" val="11520349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646331"/>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History</a:t>
            </a: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 </a:t>
            </a:r>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of </a:t>
            </a:r>
            <a:r>
              <a:rPr lang="en-US" sz="36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Our Union</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a:t>
            </a:r>
            <a:r>
              <a:rPr lang="en-US" sz="10000" dirty="0">
                <a:solidFill>
                  <a:schemeClr val="bg1"/>
                </a:solidFill>
                <a:latin typeface="Source Sans Pro"/>
                <a:ea typeface="Source Sans Pro"/>
                <a:cs typeface="Source Sans Pro"/>
                <a:sym typeface="Source Sans Pro"/>
              </a:rPr>
              <a:t>2</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4" name="Picture 3">
            <a:extLst>
              <a:ext uri="{FF2B5EF4-FFF2-40B4-BE49-F238E27FC236}">
                <a16:creationId xmlns:a16="http://schemas.microsoft.com/office/drawing/2014/main" id="{A9C32453-846A-439E-8B4D-0FBDCFE2AAB0}"/>
              </a:ext>
            </a:extLst>
          </p:cNvPr>
          <p:cNvPicPr>
            <a:picLocks noChangeAspect="1"/>
          </p:cNvPicPr>
          <p:nvPr/>
        </p:nvPicPr>
        <p:blipFill>
          <a:blip r:embed="rId5"/>
          <a:stretch>
            <a:fillRect/>
          </a:stretch>
        </p:blipFill>
        <p:spPr>
          <a:xfrm>
            <a:off x="2783429" y="984729"/>
            <a:ext cx="6625141" cy="1405978"/>
          </a:xfrm>
          <a:prstGeom prst="rect">
            <a:avLst/>
          </a:prstGeom>
        </p:spPr>
      </p:pic>
      <p:pic>
        <p:nvPicPr>
          <p:cNvPr id="11" name="Picture 10">
            <a:extLst>
              <a:ext uri="{FF2B5EF4-FFF2-40B4-BE49-F238E27FC236}">
                <a16:creationId xmlns:a16="http://schemas.microsoft.com/office/drawing/2014/main" id="{0FEA77DC-6FEB-46B0-B94A-5BF3E9644494}"/>
              </a:ext>
            </a:extLst>
          </p:cNvPr>
          <p:cNvPicPr>
            <a:picLocks noChangeAspect="1"/>
          </p:cNvPicPr>
          <p:nvPr/>
        </p:nvPicPr>
        <p:blipFill rotWithShape="1">
          <a:blip r:embed="rId6"/>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332633027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6" name="Title 5">
            <a:extLst>
              <a:ext uri="{FF2B5EF4-FFF2-40B4-BE49-F238E27FC236}">
                <a16:creationId xmlns:a16="http://schemas.microsoft.com/office/drawing/2014/main" id="{D6E9133A-6710-43BC-BC87-27C22D1F2757}"/>
              </a:ext>
            </a:extLst>
          </p:cNvPr>
          <p:cNvSpPr>
            <a:spLocks noGrp="1"/>
          </p:cNvSpPr>
          <p:nvPr>
            <p:ph type="title"/>
          </p:nvPr>
        </p:nvSpPr>
        <p:spPr>
          <a:xfrm>
            <a:off x="365760" y="-142082"/>
            <a:ext cx="10530840" cy="1325563"/>
          </a:xfrm>
        </p:spPr>
        <p:txBody>
          <a:bodyPr>
            <a:normAutofit/>
          </a:bodyPr>
          <a:lstStyle/>
          <a:p>
            <a:r>
              <a:rPr lang="en-CA" sz="2400" dirty="0">
                <a:solidFill>
                  <a:schemeClr val="bg1"/>
                </a:solidFill>
                <a:latin typeface="Questa Slab" panose="02000000000000000000" pitchFamily="50" charset="0"/>
              </a:rPr>
              <a:t>Pre 1994 </a:t>
            </a:r>
            <a:r>
              <a:rPr lang="en-CA" sz="2400" dirty="0">
                <a:latin typeface="Questa Slab" panose="02000000000000000000" pitchFamily="50" charset="0"/>
              </a:rPr>
              <a:t>Convention</a:t>
            </a:r>
          </a:p>
        </p:txBody>
      </p:sp>
      <p:pic>
        <p:nvPicPr>
          <p:cNvPr id="15" name="Picture 14">
            <a:extLst>
              <a:ext uri="{FF2B5EF4-FFF2-40B4-BE49-F238E27FC236}">
                <a16:creationId xmlns:a16="http://schemas.microsoft.com/office/drawing/2014/main" id="{14D82948-541C-46BE-A1E5-DA046376F7B5}"/>
              </a:ext>
            </a:extLst>
          </p:cNvPr>
          <p:cNvPicPr>
            <a:picLocks noChangeAspect="1"/>
          </p:cNvPicPr>
          <p:nvPr/>
        </p:nvPicPr>
        <p:blipFill>
          <a:blip r:embed="rId4"/>
          <a:stretch>
            <a:fillRect/>
          </a:stretch>
        </p:blipFill>
        <p:spPr>
          <a:xfrm>
            <a:off x="1047045" y="1309991"/>
            <a:ext cx="10097909" cy="4220164"/>
          </a:xfrm>
          <a:prstGeom prst="rect">
            <a:avLst/>
          </a:prstGeom>
        </p:spPr>
      </p:pic>
      <p:pic>
        <p:nvPicPr>
          <p:cNvPr id="10" name="Picture 9">
            <a:extLst>
              <a:ext uri="{FF2B5EF4-FFF2-40B4-BE49-F238E27FC236}">
                <a16:creationId xmlns:a16="http://schemas.microsoft.com/office/drawing/2014/main" id="{ECA77B04-D81D-47FA-8530-3EC0A6194E2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45A6AC3-4C8B-481A-AAFE-6317B060F20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52475529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CDC82B14-8FD8-415F-B306-6BE232F6ED35}"/>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1994 </a:t>
            </a:r>
            <a:r>
              <a:rPr lang="en-CA" sz="2400" dirty="0">
                <a:latin typeface="Questa Slab" panose="02000000000000000000" pitchFamily="50" charset="0"/>
              </a:rPr>
              <a:t>Convention</a:t>
            </a:r>
          </a:p>
        </p:txBody>
      </p:sp>
      <p:pic>
        <p:nvPicPr>
          <p:cNvPr id="18" name="Picture 17">
            <a:extLst>
              <a:ext uri="{FF2B5EF4-FFF2-40B4-BE49-F238E27FC236}">
                <a16:creationId xmlns:a16="http://schemas.microsoft.com/office/drawing/2014/main" id="{F03C2492-1933-42AB-98EA-DE89BC9D0E3E}"/>
              </a:ext>
            </a:extLst>
          </p:cNvPr>
          <p:cNvPicPr>
            <a:picLocks noChangeAspect="1"/>
          </p:cNvPicPr>
          <p:nvPr/>
        </p:nvPicPr>
        <p:blipFill>
          <a:blip r:embed="rId4"/>
          <a:stretch>
            <a:fillRect/>
          </a:stretch>
        </p:blipFill>
        <p:spPr>
          <a:xfrm>
            <a:off x="1270914" y="1352260"/>
            <a:ext cx="9650172" cy="4153480"/>
          </a:xfrm>
          <a:prstGeom prst="rect">
            <a:avLst/>
          </a:prstGeom>
        </p:spPr>
      </p:pic>
      <p:pic>
        <p:nvPicPr>
          <p:cNvPr id="10" name="Picture 9">
            <a:extLst>
              <a:ext uri="{FF2B5EF4-FFF2-40B4-BE49-F238E27FC236}">
                <a16:creationId xmlns:a16="http://schemas.microsoft.com/office/drawing/2014/main" id="{0B70FA33-7B74-4173-A3F3-BA85A064DA64}"/>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1D2AE524-ACB8-4649-BB21-92E031D775F6}"/>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46364289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DADA52F8-26A8-45DD-98CB-2D02E9583A84}"/>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1999-</a:t>
            </a:r>
            <a:r>
              <a:rPr lang="en-CA" sz="2400" dirty="0">
                <a:latin typeface="Questa Slab" panose="02000000000000000000" pitchFamily="50" charset="0"/>
              </a:rPr>
              <a:t>2009</a:t>
            </a:r>
          </a:p>
        </p:txBody>
      </p:sp>
      <p:pic>
        <p:nvPicPr>
          <p:cNvPr id="16" name="Picture 15">
            <a:extLst>
              <a:ext uri="{FF2B5EF4-FFF2-40B4-BE49-F238E27FC236}">
                <a16:creationId xmlns:a16="http://schemas.microsoft.com/office/drawing/2014/main" id="{E24D1F82-B0CE-411D-AFD4-87414219DC55}"/>
              </a:ext>
            </a:extLst>
          </p:cNvPr>
          <p:cNvPicPr>
            <a:picLocks noChangeAspect="1"/>
          </p:cNvPicPr>
          <p:nvPr/>
        </p:nvPicPr>
        <p:blipFill>
          <a:blip r:embed="rId4"/>
          <a:stretch>
            <a:fillRect/>
          </a:stretch>
        </p:blipFill>
        <p:spPr>
          <a:xfrm>
            <a:off x="1323309" y="1228418"/>
            <a:ext cx="9545382" cy="4401164"/>
          </a:xfrm>
          <a:prstGeom prst="rect">
            <a:avLst/>
          </a:prstGeom>
        </p:spPr>
      </p:pic>
      <p:pic>
        <p:nvPicPr>
          <p:cNvPr id="10" name="Picture 9">
            <a:extLst>
              <a:ext uri="{FF2B5EF4-FFF2-40B4-BE49-F238E27FC236}">
                <a16:creationId xmlns:a16="http://schemas.microsoft.com/office/drawing/2014/main" id="{A6CFC11C-14AC-4FAE-A480-4448B2226D9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F22AFF1A-9F3E-4C63-9C91-F3319759577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4135867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2"/>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3" name="Rectangle 3"/>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63524" name="Rectangle 4"/>
          <p:cNvSpPr>
            <a:spLocks noChangeArrowheads="1"/>
          </p:cNvSpPr>
          <p:nvPr/>
        </p:nvSpPr>
        <p:spPr bwMode="auto">
          <a:xfrm>
            <a:off x="1524001" y="329684"/>
            <a:ext cx="184731" cy="369332"/>
          </a:xfrm>
          <a:prstGeom prst="rect">
            <a:avLst/>
          </a:prstGeom>
          <a:noFill/>
          <a:ln w="9525">
            <a:noFill/>
            <a:miter lim="800000"/>
            <a:headEnd/>
            <a:tailEnd/>
          </a:ln>
          <a:effectLst/>
        </p:spPr>
        <p:txBody>
          <a:bodyPr wrap="none" anchor="ctr">
            <a:spAutoFit/>
          </a:bodyPr>
          <a:lstStyle/>
          <a:p>
            <a:endParaRPr lang="en-US" dirty="0"/>
          </a:p>
        </p:txBody>
      </p:sp>
      <p:sp>
        <p:nvSpPr>
          <p:cNvPr id="3" name="Title 2">
            <a:extLst>
              <a:ext uri="{FF2B5EF4-FFF2-40B4-BE49-F238E27FC236}">
                <a16:creationId xmlns:a16="http://schemas.microsoft.com/office/drawing/2014/main" id="{F48424A8-9C56-4DB6-9F44-B65D2F40E9B0}"/>
              </a:ext>
            </a:extLst>
          </p:cNvPr>
          <p:cNvSpPr>
            <a:spLocks noGrp="1"/>
          </p:cNvSpPr>
          <p:nvPr>
            <p:ph type="title"/>
          </p:nvPr>
        </p:nvSpPr>
        <p:spPr/>
        <p:txBody>
          <a:bodyPr>
            <a:normAutofit/>
          </a:bodyPr>
          <a:lstStyle/>
          <a:p>
            <a:r>
              <a:rPr lang="en-CA" sz="2400" dirty="0">
                <a:solidFill>
                  <a:schemeClr val="bg1"/>
                </a:solidFill>
                <a:latin typeface="Questa Slab" panose="02000000000000000000" pitchFamily="50" charset="0"/>
              </a:rPr>
              <a:t>2010-</a:t>
            </a:r>
            <a:r>
              <a:rPr lang="en-CA" sz="2400" dirty="0">
                <a:latin typeface="Questa Slab" panose="02000000000000000000" pitchFamily="50" charset="0"/>
              </a:rPr>
              <a:t>Present</a:t>
            </a:r>
          </a:p>
        </p:txBody>
      </p:sp>
      <p:pic>
        <p:nvPicPr>
          <p:cNvPr id="10" name="Picture 9">
            <a:extLst>
              <a:ext uri="{FF2B5EF4-FFF2-40B4-BE49-F238E27FC236}">
                <a16:creationId xmlns:a16="http://schemas.microsoft.com/office/drawing/2014/main" id="{79E4544D-A51D-476C-91E7-4AD3464BC6FB}"/>
              </a:ext>
            </a:extLst>
          </p:cNvPr>
          <p:cNvPicPr>
            <a:picLocks noChangeAspect="1"/>
          </p:cNvPicPr>
          <p:nvPr/>
        </p:nvPicPr>
        <p:blipFill>
          <a:blip r:embed="rId4"/>
          <a:stretch>
            <a:fillRect/>
          </a:stretch>
        </p:blipFill>
        <p:spPr>
          <a:xfrm>
            <a:off x="927966" y="971207"/>
            <a:ext cx="10336067" cy="4915586"/>
          </a:xfrm>
          <a:prstGeom prst="rect">
            <a:avLst/>
          </a:prstGeom>
        </p:spPr>
      </p:pic>
      <p:pic>
        <p:nvPicPr>
          <p:cNvPr id="11" name="Picture 10">
            <a:extLst>
              <a:ext uri="{FF2B5EF4-FFF2-40B4-BE49-F238E27FC236}">
                <a16:creationId xmlns:a16="http://schemas.microsoft.com/office/drawing/2014/main" id="{5F95E62C-E330-459F-BFC3-131BCFFCA833}"/>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2" name="Footer Placeholder 1">
            <a:extLst>
              <a:ext uri="{FF2B5EF4-FFF2-40B4-BE49-F238E27FC236}">
                <a16:creationId xmlns:a16="http://schemas.microsoft.com/office/drawing/2014/main" id="{27EB4955-87AC-4A74-A0CB-04CFF724C388}"/>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1120724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Obstacles</a:t>
            </a:r>
            <a:endParaRPr lang="en-CA" dirty="0"/>
          </a:p>
        </p:txBody>
      </p:sp>
      <p:pic>
        <p:nvPicPr>
          <p:cNvPr id="4" name="Picture 3">
            <a:extLst>
              <a:ext uri="{FF2B5EF4-FFF2-40B4-BE49-F238E27FC236}">
                <a16:creationId xmlns:a16="http://schemas.microsoft.com/office/drawing/2014/main" id="{7F316044-7A99-44B1-95EF-24E13B47D57E}"/>
              </a:ext>
            </a:extLst>
          </p:cNvPr>
          <p:cNvPicPr>
            <a:picLocks noChangeAspect="1"/>
          </p:cNvPicPr>
          <p:nvPr/>
        </p:nvPicPr>
        <p:blipFill rotWithShape="1">
          <a:blip r:embed="rId4"/>
          <a:srcRect l="1748" t="1934" r="3776"/>
          <a:stretch/>
        </p:blipFill>
        <p:spPr>
          <a:xfrm>
            <a:off x="3157538" y="919548"/>
            <a:ext cx="5243512" cy="5260201"/>
          </a:xfrm>
          <a:prstGeom prst="rect">
            <a:avLst/>
          </a:prstGeom>
        </p:spPr>
      </p:pic>
      <p:sp>
        <p:nvSpPr>
          <p:cNvPr id="9" name="TextBox 8">
            <a:extLst>
              <a:ext uri="{FF2B5EF4-FFF2-40B4-BE49-F238E27FC236}">
                <a16:creationId xmlns:a16="http://schemas.microsoft.com/office/drawing/2014/main" id="{D5CC7B33-AAAD-4BA9-8D95-7F1F39848492}"/>
              </a:ext>
            </a:extLst>
          </p:cNvPr>
          <p:cNvSpPr txBox="1"/>
          <p:nvPr/>
        </p:nvSpPr>
        <p:spPr>
          <a:xfrm>
            <a:off x="3765348" y="1686636"/>
            <a:ext cx="1790854" cy="1015663"/>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Lack of Organizing Resources</a:t>
            </a:r>
            <a:endParaRPr lang="en-CA" sz="1400" b="1" dirty="0">
              <a:solidFill>
                <a:schemeClr val="bg1"/>
              </a:solidFill>
            </a:endParaRPr>
          </a:p>
        </p:txBody>
      </p:sp>
      <p:sp>
        <p:nvSpPr>
          <p:cNvPr id="11" name="TextBox 10">
            <a:extLst>
              <a:ext uri="{FF2B5EF4-FFF2-40B4-BE49-F238E27FC236}">
                <a16:creationId xmlns:a16="http://schemas.microsoft.com/office/drawing/2014/main" id="{AD43B649-3D06-4DE5-83E6-1FC543D4326F}"/>
              </a:ext>
            </a:extLst>
          </p:cNvPr>
          <p:cNvSpPr txBox="1"/>
          <p:nvPr/>
        </p:nvSpPr>
        <p:spPr>
          <a:xfrm>
            <a:off x="6260898" y="1378860"/>
            <a:ext cx="1790854" cy="1631216"/>
          </a:xfrm>
          <a:prstGeom prst="rect">
            <a:avLst/>
          </a:prstGeom>
          <a:noFill/>
        </p:spPr>
        <p:txBody>
          <a:bodyPr wrap="square" rtlCol="0">
            <a:spAutoFit/>
          </a:bodyPr>
          <a:lstStyle/>
          <a:p>
            <a:r>
              <a:rPr lang="en-US" sz="2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Ignoring Segments of Work and Geographic Locations</a:t>
            </a:r>
            <a:endParaRPr lang="en-CA" sz="1400" b="1" dirty="0">
              <a:solidFill>
                <a:schemeClr val="bg1"/>
              </a:solidFill>
            </a:endParaRPr>
          </a:p>
        </p:txBody>
      </p:sp>
      <p:sp>
        <p:nvSpPr>
          <p:cNvPr id="12" name="TextBox 11">
            <a:extLst>
              <a:ext uri="{FF2B5EF4-FFF2-40B4-BE49-F238E27FC236}">
                <a16:creationId xmlns:a16="http://schemas.microsoft.com/office/drawing/2014/main" id="{5D1DCB45-23A6-4B93-9EF3-6A6F18C51817}"/>
              </a:ext>
            </a:extLst>
          </p:cNvPr>
          <p:cNvSpPr txBox="1"/>
          <p:nvPr/>
        </p:nvSpPr>
        <p:spPr>
          <a:xfrm>
            <a:off x="3871017" y="4324295"/>
            <a:ext cx="2015434"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Internal Politics</a:t>
            </a:r>
          </a:p>
          <a:p>
            <a:endParaRPr lang="en-CA" sz="1400" b="1" dirty="0"/>
          </a:p>
        </p:txBody>
      </p:sp>
      <p:sp>
        <p:nvSpPr>
          <p:cNvPr id="13" name="TextBox 12">
            <a:extLst>
              <a:ext uri="{FF2B5EF4-FFF2-40B4-BE49-F238E27FC236}">
                <a16:creationId xmlns:a16="http://schemas.microsoft.com/office/drawing/2014/main" id="{D9A8A80F-7141-4CF1-AF55-3229C6E095B5}"/>
              </a:ext>
            </a:extLst>
          </p:cNvPr>
          <p:cNvSpPr txBox="1"/>
          <p:nvPr/>
        </p:nvSpPr>
        <p:spPr>
          <a:xfrm>
            <a:off x="6438900" y="4324295"/>
            <a:ext cx="1790855" cy="923330"/>
          </a:xfrm>
          <a:prstGeom prst="rect">
            <a:avLst/>
          </a:prstGeom>
          <a:noFill/>
        </p:spPr>
        <p:txBody>
          <a:bodyPr wrap="square" rtlCol="0">
            <a:spAutoFit/>
          </a:bodyPr>
          <a:lstStyle/>
          <a:p>
            <a:r>
              <a:rPr lang="en-US" sz="2000" b="1" dirty="0">
                <a:latin typeface="Open Sans" panose="020B0606030504020204" pitchFamily="34" charset="0"/>
                <a:ea typeface="Open Sans" panose="020B0606030504020204" pitchFamily="34" charset="0"/>
                <a:cs typeface="Open Sans" panose="020B0606030504020204" pitchFamily="34" charset="0"/>
              </a:rPr>
              <a:t>Member Apathy</a:t>
            </a:r>
          </a:p>
          <a:p>
            <a:endParaRPr lang="en-CA" sz="1400" b="1" dirty="0"/>
          </a:p>
        </p:txBody>
      </p:sp>
      <p:pic>
        <p:nvPicPr>
          <p:cNvPr id="15" name="Picture 14">
            <a:extLst>
              <a:ext uri="{FF2B5EF4-FFF2-40B4-BE49-F238E27FC236}">
                <a16:creationId xmlns:a16="http://schemas.microsoft.com/office/drawing/2014/main" id="{B9F0E3A8-2227-40A0-8DB0-6310CD3C5271}"/>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5CFAFC53-940C-49B2-B3D8-7F55D43D649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0799654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DC4615-487E-48FE-8139-D2EF85860419}"/>
              </a:ext>
            </a:extLst>
          </p:cNvPr>
          <p:cNvSpPr>
            <a:spLocks noGrp="1"/>
          </p:cNvSpPr>
          <p:nvPr>
            <p:ph type="title"/>
          </p:nvPr>
        </p:nvSpPr>
        <p:spPr/>
        <p:txBody>
          <a:bodyPr/>
          <a:lstStyle/>
          <a:p>
            <a:r>
              <a:rPr lang="en-CA" dirty="0">
                <a:solidFill>
                  <a:schemeClr val="bg1"/>
                </a:solidFill>
              </a:rPr>
              <a:t>Introduction</a:t>
            </a:r>
          </a:p>
        </p:txBody>
      </p:sp>
      <p:sp>
        <p:nvSpPr>
          <p:cNvPr id="3" name="TextBox 2">
            <a:extLst>
              <a:ext uri="{FF2B5EF4-FFF2-40B4-BE49-F238E27FC236}">
                <a16:creationId xmlns:a16="http://schemas.microsoft.com/office/drawing/2014/main" id="{F4691479-E1BF-45DB-BAEC-5B2E1C68E078}"/>
              </a:ext>
            </a:extLst>
          </p:cNvPr>
          <p:cNvSpPr txBox="1"/>
          <p:nvPr/>
        </p:nvSpPr>
        <p:spPr>
          <a:xfrm>
            <a:off x="6511424" y="1854041"/>
            <a:ext cx="5680576" cy="2185214"/>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Answer the Questions:</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How did you become a member? </a:t>
            </a:r>
          </a:p>
          <a:p>
            <a:pPr marL="514350" indent="-514350">
              <a:spcAft>
                <a:spcPts val="2400"/>
              </a:spcAft>
              <a:buClr>
                <a:srgbClr val="E8B909"/>
              </a:buClr>
              <a:buSzPct val="120000"/>
              <a:buFont typeface="+mj-lt"/>
              <a:buAutoNum type="arabicPeriod"/>
            </a:pPr>
            <a:r>
              <a:rPr lang="en-US" sz="2400" dirty="0">
                <a:latin typeface="Open Sans" panose="020B0606030504020204" pitchFamily="34" charset="0"/>
                <a:ea typeface="Open Sans" panose="020B0606030504020204" pitchFamily="34" charset="0"/>
                <a:cs typeface="Open Sans" panose="020B0606030504020204" pitchFamily="34" charset="0"/>
              </a:rPr>
              <a:t>What are you expecting from becoming an IUPAT member?</a:t>
            </a:r>
          </a:p>
        </p:txBody>
      </p:sp>
      <p:sp>
        <p:nvSpPr>
          <p:cNvPr id="11" name="Rectangle 10">
            <a:extLst>
              <a:ext uri="{FF2B5EF4-FFF2-40B4-BE49-F238E27FC236}">
                <a16:creationId xmlns:a16="http://schemas.microsoft.com/office/drawing/2014/main" id="{10FC346A-032A-4659-9BE8-FF1F0E4F8E14}"/>
              </a:ext>
            </a:extLst>
          </p:cNvPr>
          <p:cNvSpPr/>
          <p:nvPr/>
        </p:nvSpPr>
        <p:spPr>
          <a:xfrm>
            <a:off x="5991224" y="838200"/>
            <a:ext cx="104776" cy="5520559"/>
          </a:xfrm>
          <a:prstGeom prst="rect">
            <a:avLst/>
          </a:prstGeom>
          <a:solidFill>
            <a:srgbClr val="E8B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8" name="Picture 17">
            <a:extLst>
              <a:ext uri="{FF2B5EF4-FFF2-40B4-BE49-F238E27FC236}">
                <a16:creationId xmlns:a16="http://schemas.microsoft.com/office/drawing/2014/main" id="{734AA1D6-6217-4B9A-BF92-33EFC6F81F91}"/>
              </a:ext>
            </a:extLst>
          </p:cNvPr>
          <p:cNvPicPr>
            <a:picLocks noChangeAspect="1"/>
          </p:cNvPicPr>
          <p:nvPr/>
        </p:nvPicPr>
        <p:blipFill>
          <a:blip r:embed="rId4"/>
          <a:stretch>
            <a:fillRect/>
          </a:stretch>
        </p:blipFill>
        <p:spPr>
          <a:xfrm>
            <a:off x="10001125" y="246588"/>
            <a:ext cx="1790950" cy="1295581"/>
          </a:xfrm>
          <a:prstGeom prst="rect">
            <a:avLst/>
          </a:prstGeom>
        </p:spPr>
      </p:pic>
      <p:sp>
        <p:nvSpPr>
          <p:cNvPr id="19" name="Footer Placeholder 1">
            <a:extLst>
              <a:ext uri="{FF2B5EF4-FFF2-40B4-BE49-F238E27FC236}">
                <a16:creationId xmlns:a16="http://schemas.microsoft.com/office/drawing/2014/main" id="{ADFA0EBE-25FA-49CE-8CCC-90FA80EB016C}"/>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29" name="Rectangle: Rounded Corners 28">
            <a:extLst>
              <a:ext uri="{FF2B5EF4-FFF2-40B4-BE49-F238E27FC236}">
                <a16:creationId xmlns:a16="http://schemas.microsoft.com/office/drawing/2014/main" id="{378EFC3B-05AE-4DEF-A9C3-90917DDDCC5B}"/>
              </a:ext>
            </a:extLst>
          </p:cNvPr>
          <p:cNvSpPr/>
          <p:nvPr/>
        </p:nvSpPr>
        <p:spPr>
          <a:xfrm>
            <a:off x="1784806" y="4063198"/>
            <a:ext cx="2424666" cy="655320"/>
          </a:xfrm>
          <a:prstGeom prst="roundRect">
            <a:avLst/>
          </a:prstGeom>
          <a:solidFill>
            <a:schemeClr val="tx1"/>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DCCE0D1A-6ABF-431C-9CED-7BEFA74DB4BD}"/>
              </a:ext>
            </a:extLst>
          </p:cNvPr>
          <p:cNvSpPr/>
          <p:nvPr/>
        </p:nvSpPr>
        <p:spPr>
          <a:xfrm>
            <a:off x="1784806" y="3244090"/>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4E36A8B0-0E05-4874-908F-133CAE58BD5F}"/>
              </a:ext>
            </a:extLst>
          </p:cNvPr>
          <p:cNvSpPr/>
          <p:nvPr/>
        </p:nvSpPr>
        <p:spPr>
          <a:xfrm>
            <a:off x="1784806" y="4865803"/>
            <a:ext cx="2424666"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TextBox 31">
            <a:extLst>
              <a:ext uri="{FF2B5EF4-FFF2-40B4-BE49-F238E27FC236}">
                <a16:creationId xmlns:a16="http://schemas.microsoft.com/office/drawing/2014/main" id="{5257F94A-89DC-45E8-AD06-E6FEB12BBEB4}"/>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33" name="Speech Bubble: Oval 32">
            <a:extLst>
              <a:ext uri="{FF2B5EF4-FFF2-40B4-BE49-F238E27FC236}">
                <a16:creationId xmlns:a16="http://schemas.microsoft.com/office/drawing/2014/main" id="{0229F89C-B67B-4316-941C-7F47D0F0FFBA}"/>
              </a:ext>
            </a:extLst>
          </p:cNvPr>
          <p:cNvSpPr/>
          <p:nvPr/>
        </p:nvSpPr>
        <p:spPr>
          <a:xfrm rot="1437480">
            <a:off x="951130" y="1044004"/>
            <a:ext cx="1528069" cy="1470840"/>
          </a:xfrm>
          <a:prstGeom prst="wedgeEllipseCallout">
            <a:avLst>
              <a:gd name="adj1" fmla="val -25479"/>
              <a:gd name="adj2" fmla="val 83591"/>
            </a:avLst>
          </a:prstGeom>
          <a:solidFill>
            <a:schemeClr val="bg2">
              <a:lumMod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Speech Bubble: Rectangle with Corners Rounded 33">
            <a:extLst>
              <a:ext uri="{FF2B5EF4-FFF2-40B4-BE49-F238E27FC236}">
                <a16:creationId xmlns:a16="http://schemas.microsoft.com/office/drawing/2014/main" id="{C85FBE24-BB4C-499A-AD9B-187F4C07C95F}"/>
              </a:ext>
            </a:extLst>
          </p:cNvPr>
          <p:cNvSpPr/>
          <p:nvPr/>
        </p:nvSpPr>
        <p:spPr>
          <a:xfrm>
            <a:off x="3027730" y="1462376"/>
            <a:ext cx="1240472" cy="1107768"/>
          </a:xfrm>
          <a:prstGeom prst="wedgeRoundRectCallout">
            <a:avLst>
              <a:gd name="adj1" fmla="val -7825"/>
              <a:gd name="adj2" fmla="val 86778"/>
              <a:gd name="adj3" fmla="val 16667"/>
            </a:avLst>
          </a:prstGeom>
          <a:solidFill>
            <a:schemeClr val="tx1">
              <a:lumMod val="95000"/>
              <a:lumOff val="5000"/>
            </a:schemeClr>
          </a:solidFill>
          <a:ln>
            <a:solidFill>
              <a:srgbClr val="FFFD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Speech Bubble: Oval 34">
            <a:extLst>
              <a:ext uri="{FF2B5EF4-FFF2-40B4-BE49-F238E27FC236}">
                <a16:creationId xmlns:a16="http://schemas.microsoft.com/office/drawing/2014/main" id="{EADA551A-B05F-43C5-B801-5B9E43A445E0}"/>
              </a:ext>
            </a:extLst>
          </p:cNvPr>
          <p:cNvSpPr/>
          <p:nvPr/>
        </p:nvSpPr>
        <p:spPr>
          <a:xfrm rot="21381214">
            <a:off x="2136298" y="1915113"/>
            <a:ext cx="1003693" cy="774081"/>
          </a:xfrm>
          <a:prstGeom prst="wedgeEllipseCallout">
            <a:avLst>
              <a:gd name="adj1" fmla="val -25479"/>
              <a:gd name="adj2" fmla="val 83591"/>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Speech Bubble: Oval 35">
            <a:extLst>
              <a:ext uri="{FF2B5EF4-FFF2-40B4-BE49-F238E27FC236}">
                <a16:creationId xmlns:a16="http://schemas.microsoft.com/office/drawing/2014/main" id="{6B2E9E50-4DD5-4D8A-A7D3-FBB5F334D4CF}"/>
              </a:ext>
            </a:extLst>
          </p:cNvPr>
          <p:cNvSpPr/>
          <p:nvPr/>
        </p:nvSpPr>
        <p:spPr>
          <a:xfrm rot="21381214">
            <a:off x="3944330" y="980442"/>
            <a:ext cx="1389915" cy="1021438"/>
          </a:xfrm>
          <a:prstGeom prst="wedgeEllipseCallout">
            <a:avLst>
              <a:gd name="adj1" fmla="val 27918"/>
              <a:gd name="adj2" fmla="val 89744"/>
            </a:avLst>
          </a:prstGeom>
          <a:solidFill>
            <a:srgbClr val="EEB3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43851FB8-51C9-458D-A4D0-FC373EA87513}"/>
              </a:ext>
            </a:extLst>
          </p:cNvPr>
          <p:cNvSpPr txBox="1"/>
          <p:nvPr/>
        </p:nvSpPr>
        <p:spPr>
          <a:xfrm>
            <a:off x="2347895" y="2097760"/>
            <a:ext cx="75055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TO</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C5A144F5-2621-4861-8721-449D497328C2}"/>
              </a:ext>
            </a:extLst>
          </p:cNvPr>
          <p:cNvSpPr txBox="1"/>
          <p:nvPr/>
        </p:nvSpPr>
        <p:spPr>
          <a:xfrm>
            <a:off x="982168" y="1557722"/>
            <a:ext cx="1505970" cy="461665"/>
          </a:xfrm>
          <a:prstGeom prst="rect">
            <a:avLst/>
          </a:prstGeom>
          <a:noFill/>
        </p:spPr>
        <p:txBody>
          <a:bodyPr wrap="square" rtlCol="0">
            <a:spAutoFit/>
          </a:bodyPr>
          <a:lstStyle/>
          <a:p>
            <a:pPr>
              <a:spcAft>
                <a:spcPts val="2400"/>
              </a:spcAft>
              <a:buClr>
                <a:srgbClr val="E8B909"/>
              </a:buClr>
              <a:buSzPct val="120000"/>
            </a:pPr>
            <a:r>
              <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GETTING</a:t>
            </a:r>
          </a:p>
        </p:txBody>
      </p:sp>
      <p:sp>
        <p:nvSpPr>
          <p:cNvPr id="39" name="TextBox 38">
            <a:extLst>
              <a:ext uri="{FF2B5EF4-FFF2-40B4-BE49-F238E27FC236}">
                <a16:creationId xmlns:a16="http://schemas.microsoft.com/office/drawing/2014/main" id="{97D60562-6EDA-4052-81EA-5D2B840F0697}"/>
              </a:ext>
            </a:extLst>
          </p:cNvPr>
          <p:cNvSpPr txBox="1"/>
          <p:nvPr/>
        </p:nvSpPr>
        <p:spPr>
          <a:xfrm>
            <a:off x="2403231" y="331999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Name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0" name="TextBox 39">
            <a:extLst>
              <a:ext uri="{FF2B5EF4-FFF2-40B4-BE49-F238E27FC236}">
                <a16:creationId xmlns:a16="http://schemas.microsoft.com/office/drawing/2014/main" id="{FF423848-8CAF-46DD-994F-C409196E6AE6}"/>
              </a:ext>
            </a:extLst>
          </p:cNvPr>
          <p:cNvSpPr txBox="1"/>
          <p:nvPr/>
        </p:nvSpPr>
        <p:spPr>
          <a:xfrm>
            <a:off x="2007525" y="4139529"/>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Halyard Display" panose="00000500000000000000" pitchFamily="50" charset="0"/>
                <a:ea typeface="Open Sans" panose="020B0606030504020204" pitchFamily="34" charset="0"/>
                <a:cs typeface="Open Sans" panose="020B0606030504020204" pitchFamily="34" charset="0"/>
              </a:rPr>
              <a:t>Title/</a:t>
            </a:r>
            <a:r>
              <a:rPr lang="en-US" sz="2400" b="1" dirty="0">
                <a:solidFill>
                  <a:srgbClr val="EEB310"/>
                </a:solidFill>
                <a:latin typeface="Halyard Display" panose="00000500000000000000" pitchFamily="50" charset="0"/>
                <a:ea typeface="Open Sans" panose="020B0606030504020204" pitchFamily="34" charset="0"/>
                <a:cs typeface="Open Sans" panose="020B0606030504020204" pitchFamily="34" charset="0"/>
              </a:rPr>
              <a:t>Position</a:t>
            </a:r>
          </a:p>
        </p:txBody>
      </p:sp>
      <p:sp>
        <p:nvSpPr>
          <p:cNvPr id="41" name="TextBox 40">
            <a:extLst>
              <a:ext uri="{FF2B5EF4-FFF2-40B4-BE49-F238E27FC236}">
                <a16:creationId xmlns:a16="http://schemas.microsoft.com/office/drawing/2014/main" id="{ABB4F6DE-34E2-4063-AA0D-6E00A726A7F4}"/>
              </a:ext>
            </a:extLst>
          </p:cNvPr>
          <p:cNvSpPr txBox="1"/>
          <p:nvPr/>
        </p:nvSpPr>
        <p:spPr>
          <a:xfrm>
            <a:off x="2403230" y="4936275"/>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Halyard Display" panose="00000500000000000000" pitchFamily="50" charset="0"/>
                <a:ea typeface="Open Sans" panose="020B0606030504020204" pitchFamily="34" charset="0"/>
                <a:cs typeface="Open Sans" panose="020B0606030504020204" pitchFamily="34" charset="0"/>
              </a:rPr>
              <a:t>Trade</a:t>
            </a:r>
            <a:endParaRPr lang="en-US" sz="2400" b="1" dirty="0">
              <a:solidFill>
                <a:srgbClr val="E8B909"/>
              </a:solidFill>
              <a:latin typeface="Halyard Display" panose="00000500000000000000" pitchFamily="50"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FA8153F4-2620-4366-BC4A-68B16E609012}"/>
              </a:ext>
            </a:extLst>
          </p:cNvPr>
          <p:cNvSpPr txBox="1"/>
          <p:nvPr/>
        </p:nvSpPr>
        <p:spPr>
          <a:xfrm>
            <a:off x="3087467" y="1763708"/>
            <a:ext cx="4443329" cy="461665"/>
          </a:xfrm>
          <a:prstGeom prst="rect">
            <a:avLst/>
          </a:prstGeom>
          <a:noFill/>
        </p:spPr>
        <p:txBody>
          <a:bodyPr wrap="square" rtlCol="0">
            <a:spAutoFit/>
          </a:bodyPr>
          <a:lstStyle/>
          <a:p>
            <a:pPr>
              <a:spcAft>
                <a:spcPts val="2400"/>
              </a:spcAft>
              <a:buClr>
                <a:srgbClr val="E8B909"/>
              </a:buClr>
              <a:buSzPct val="120000"/>
            </a:pP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KNOW</a:t>
            </a:r>
          </a:p>
        </p:txBody>
      </p:sp>
      <p:sp>
        <p:nvSpPr>
          <p:cNvPr id="43" name="TextBox 42">
            <a:extLst>
              <a:ext uri="{FF2B5EF4-FFF2-40B4-BE49-F238E27FC236}">
                <a16:creationId xmlns:a16="http://schemas.microsoft.com/office/drawing/2014/main" id="{92537FD3-2602-4B82-A196-EFA4B69DB02A}"/>
              </a:ext>
            </a:extLst>
          </p:cNvPr>
          <p:cNvSpPr txBox="1"/>
          <p:nvPr/>
        </p:nvSpPr>
        <p:spPr>
          <a:xfrm>
            <a:off x="4209472" y="1266807"/>
            <a:ext cx="4443329" cy="461665"/>
          </a:xfrm>
          <a:prstGeom prst="rect">
            <a:avLst/>
          </a:prstGeom>
          <a:noFill/>
        </p:spPr>
        <p:txBody>
          <a:bodyPr wrap="square" rtlCol="0">
            <a:spAutoFit/>
          </a:bodyPr>
          <a:lstStyle/>
          <a:p>
            <a:pPr>
              <a:spcAft>
                <a:spcPts val="2400"/>
              </a:spcAft>
              <a:buClr>
                <a:srgbClr val="E8B909"/>
              </a:buClr>
              <a:buSzPct val="120000"/>
            </a:pPr>
            <a:r>
              <a:rPr lang="en-US" sz="2400" b="1" dirty="0">
                <a:latin typeface="Open Sans" panose="020B0606030504020204" pitchFamily="34" charset="0"/>
                <a:ea typeface="Open Sans" panose="020B0606030504020204" pitchFamily="34" charset="0"/>
                <a:cs typeface="Open Sans" panose="020B0606030504020204" pitchFamily="34" charset="0"/>
              </a:rPr>
              <a:t>YOU</a:t>
            </a:r>
            <a:endParaRPr lang="en-US" sz="24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a:extLst>
              <a:ext uri="{FF2B5EF4-FFF2-40B4-BE49-F238E27FC236}">
                <a16:creationId xmlns:a16="http://schemas.microsoft.com/office/drawing/2014/main" id="{BD751089-45D5-4CC6-B36B-F8D56551177B}"/>
              </a:ext>
            </a:extLst>
          </p:cNvPr>
          <p:cNvPicPr>
            <a:picLocks noChangeAspect="1"/>
          </p:cNvPicPr>
          <p:nvPr/>
        </p:nvPicPr>
        <p:blipFill rotWithShape="1">
          <a:blip r:embed="rId5"/>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51231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7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9" y="3490065"/>
            <a:ext cx="7382301" cy="1138773"/>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 Value Statement – </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One Family. One Fight!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03</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1" name="Picture 10">
            <a:extLst>
              <a:ext uri="{FF2B5EF4-FFF2-40B4-BE49-F238E27FC236}">
                <a16:creationId xmlns:a16="http://schemas.microsoft.com/office/drawing/2014/main" id="{89410809-E3BF-458B-BAEA-1570915039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8245152" cy="3120790"/>
          </a:xfrm>
          <a:prstGeom prst="rect">
            <a:avLst/>
          </a:prstGeom>
        </p:spPr>
      </p:pic>
      <p:pic>
        <p:nvPicPr>
          <p:cNvPr id="12" name="Picture 11">
            <a:extLst>
              <a:ext uri="{FF2B5EF4-FFF2-40B4-BE49-F238E27FC236}">
                <a16:creationId xmlns:a16="http://schemas.microsoft.com/office/drawing/2014/main" id="{3B502D33-3339-42F2-9711-53EEFE24D5A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82336" y="-10645"/>
            <a:ext cx="4709664" cy="3139776"/>
          </a:xfrm>
          <a:prstGeom prst="rect">
            <a:avLst/>
          </a:prstGeom>
        </p:spPr>
      </p:pic>
      <p:pic>
        <p:nvPicPr>
          <p:cNvPr id="13" name="Picture 12">
            <a:extLst>
              <a:ext uri="{FF2B5EF4-FFF2-40B4-BE49-F238E27FC236}">
                <a16:creationId xmlns:a16="http://schemas.microsoft.com/office/drawing/2014/main" id="{5523D414-D6AE-4648-8E40-7F1B5BEF95AD}"/>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41106850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Our </a:t>
            </a:r>
            <a:r>
              <a:rPr lang="en-CA" dirty="0"/>
              <a:t>Mission</a:t>
            </a:r>
          </a:p>
        </p:txBody>
      </p:sp>
      <p:pic>
        <p:nvPicPr>
          <p:cNvPr id="5" name="Picture 4">
            <a:extLst>
              <a:ext uri="{FF2B5EF4-FFF2-40B4-BE49-F238E27FC236}">
                <a16:creationId xmlns:a16="http://schemas.microsoft.com/office/drawing/2014/main" id="{8C29F45E-199D-4FC0-B077-EF65F8B08217}"/>
              </a:ext>
            </a:extLst>
          </p:cNvPr>
          <p:cNvPicPr>
            <a:picLocks noChangeAspect="1"/>
          </p:cNvPicPr>
          <p:nvPr/>
        </p:nvPicPr>
        <p:blipFill>
          <a:blip r:embed="rId4"/>
          <a:stretch>
            <a:fillRect/>
          </a:stretch>
        </p:blipFill>
        <p:spPr>
          <a:xfrm>
            <a:off x="1295400" y="863386"/>
            <a:ext cx="5959588" cy="5131228"/>
          </a:xfrm>
          <a:prstGeom prst="rect">
            <a:avLst/>
          </a:prstGeom>
        </p:spPr>
      </p:pic>
      <p:pic>
        <p:nvPicPr>
          <p:cNvPr id="8" name="Picture 7">
            <a:extLst>
              <a:ext uri="{FF2B5EF4-FFF2-40B4-BE49-F238E27FC236}">
                <a16:creationId xmlns:a16="http://schemas.microsoft.com/office/drawing/2014/main" id="{A9B5A16A-CA80-45C0-9D0F-6E65A25A73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69748" y="-996911"/>
            <a:ext cx="10515599" cy="7360919"/>
          </a:xfrm>
          <a:prstGeom prst="rect">
            <a:avLst/>
          </a:prstGeom>
        </p:spPr>
      </p:pic>
      <p:pic>
        <p:nvPicPr>
          <p:cNvPr id="9" name="Picture 8">
            <a:extLst>
              <a:ext uri="{FF2B5EF4-FFF2-40B4-BE49-F238E27FC236}">
                <a16:creationId xmlns:a16="http://schemas.microsoft.com/office/drawing/2014/main" id="{422434F1-554D-4DBE-81C0-2C964AC194C4}"/>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84C94DCD-6264-439E-B448-8ED7DFFA7FF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004063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679493C-0D15-4B3F-B1B4-A2D8A0E22B9C}"/>
              </a:ext>
            </a:extLst>
          </p:cNvPr>
          <p:cNvSpPr>
            <a:spLocks noGrp="1"/>
          </p:cNvSpPr>
          <p:nvPr>
            <p:ph type="title"/>
          </p:nvPr>
        </p:nvSpPr>
        <p:spPr/>
        <p:txBody>
          <a:bodyPr/>
          <a:lstStyle/>
          <a:p>
            <a:r>
              <a:rPr lang="en-CA" dirty="0">
                <a:solidFill>
                  <a:schemeClr val="bg1"/>
                </a:solidFill>
              </a:rPr>
              <a:t>IUPAT </a:t>
            </a:r>
            <a:r>
              <a:rPr lang="en-CA" dirty="0"/>
              <a:t>Value</a:t>
            </a:r>
            <a:r>
              <a:rPr lang="en-CA" dirty="0">
                <a:solidFill>
                  <a:schemeClr val="bg1"/>
                </a:solidFill>
              </a:rPr>
              <a:t> </a:t>
            </a:r>
            <a:r>
              <a:rPr lang="en-CA" dirty="0"/>
              <a:t>Statement</a:t>
            </a:r>
          </a:p>
        </p:txBody>
      </p:sp>
      <p:pic>
        <p:nvPicPr>
          <p:cNvPr id="7" name="Google Shape;335;g367b86df2fb_0_62">
            <a:extLst>
              <a:ext uri="{FF2B5EF4-FFF2-40B4-BE49-F238E27FC236}">
                <a16:creationId xmlns:a16="http://schemas.microsoft.com/office/drawing/2014/main" id="{B15F49C3-083A-4AD3-B08F-0715B9859922}"/>
              </a:ext>
            </a:extLst>
          </p:cNvPr>
          <p:cNvPicPr preferRelativeResize="0"/>
          <p:nvPr/>
        </p:nvPicPr>
        <p:blipFill rotWithShape="1">
          <a:blip r:embed="rId4">
            <a:alphaModFix/>
          </a:blip>
          <a:srcRect l="217" r="1737"/>
          <a:stretch/>
        </p:blipFill>
        <p:spPr>
          <a:xfrm>
            <a:off x="256032" y="1059413"/>
            <a:ext cx="11609832" cy="4848902"/>
          </a:xfrm>
          <a:prstGeom prst="rect">
            <a:avLst/>
          </a:prstGeom>
          <a:noFill/>
          <a:ln>
            <a:noFill/>
          </a:ln>
        </p:spPr>
      </p:pic>
      <p:pic>
        <p:nvPicPr>
          <p:cNvPr id="8" name="Picture 7">
            <a:extLst>
              <a:ext uri="{FF2B5EF4-FFF2-40B4-BE49-F238E27FC236}">
                <a16:creationId xmlns:a16="http://schemas.microsoft.com/office/drawing/2014/main" id="{EDE86AE3-4E6A-480E-9643-6C3FC028EB9B}"/>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C6959972-44DF-49F2-B2EF-EBF5ECC1B9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1335984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29131"/>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71605" y="3241513"/>
            <a:ext cx="7430670" cy="2185214"/>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Member Empowerment</a:t>
            </a:r>
          </a:p>
          <a:p>
            <a:r>
              <a:rPr lang="en-US" sz="32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Ways Members Can Build Power within the Union</a:t>
            </a:r>
          </a:p>
          <a:p>
            <a:endPar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b="0" i="0" u="none" strike="noStrike" cap="none" dirty="0">
                <a:solidFill>
                  <a:schemeClr val="bg1"/>
                </a:solidFill>
                <a:latin typeface="Source Sans Pro"/>
                <a:ea typeface="Source Sans Pro"/>
                <a:cs typeface="Source Sans Pro"/>
                <a:sym typeface="Source Sans Pro"/>
              </a:rPr>
              <a:t>04</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587B2865-7542-469A-A042-40CCA8812CB0}"/>
              </a:ext>
            </a:extLst>
          </p:cNvPr>
          <p:cNvPicPr>
            <a:picLocks noChangeAspect="1"/>
          </p:cNvPicPr>
          <p:nvPr/>
        </p:nvPicPr>
        <p:blipFill rotWithShape="1">
          <a:blip r:embed="rId5">
            <a:extLst>
              <a:ext uri="{28A0092B-C50C-407E-A947-70E740481C1C}">
                <a14:useLocalDpi xmlns:a14="http://schemas.microsoft.com/office/drawing/2010/main" val="0"/>
              </a:ext>
            </a:extLst>
          </a:blip>
          <a:srcRect l="24371" t="27323" r="27040" b="33025"/>
          <a:stretch/>
        </p:blipFill>
        <p:spPr>
          <a:xfrm>
            <a:off x="0" y="-1"/>
            <a:ext cx="5400593" cy="3129131"/>
          </a:xfrm>
          <a:prstGeom prst="rect">
            <a:avLst/>
          </a:prstGeom>
        </p:spPr>
      </p:pic>
      <p:pic>
        <p:nvPicPr>
          <p:cNvPr id="11" name="Picture 10">
            <a:extLst>
              <a:ext uri="{FF2B5EF4-FFF2-40B4-BE49-F238E27FC236}">
                <a16:creationId xmlns:a16="http://schemas.microsoft.com/office/drawing/2014/main" id="{9F75AE59-792B-4A03-8B0F-1E8D84347DD0}"/>
              </a:ext>
            </a:extLst>
          </p:cNvPr>
          <p:cNvPicPr>
            <a:picLocks noChangeAspect="1"/>
          </p:cNvPicPr>
          <p:nvPr/>
        </p:nvPicPr>
        <p:blipFill rotWithShape="1">
          <a:blip r:embed="rId6">
            <a:extLst>
              <a:ext uri="{28A0092B-C50C-407E-A947-70E740481C1C}">
                <a14:useLocalDpi xmlns:a14="http://schemas.microsoft.com/office/drawing/2010/main" val="0"/>
              </a:ext>
            </a:extLst>
          </a:blip>
          <a:srcRect l="25861" t="12549" r="13620" b="20870"/>
          <a:stretch/>
        </p:blipFill>
        <p:spPr>
          <a:xfrm>
            <a:off x="5234992" y="-12677"/>
            <a:ext cx="2147443" cy="3150015"/>
          </a:xfrm>
          <a:prstGeom prst="rect">
            <a:avLst/>
          </a:prstGeom>
        </p:spPr>
      </p:pic>
      <p:pic>
        <p:nvPicPr>
          <p:cNvPr id="12" name="Picture 11">
            <a:extLst>
              <a:ext uri="{FF2B5EF4-FFF2-40B4-BE49-F238E27FC236}">
                <a16:creationId xmlns:a16="http://schemas.microsoft.com/office/drawing/2014/main" id="{B68D5A27-DE75-44EF-A673-BA43FA669105}"/>
              </a:ext>
            </a:extLst>
          </p:cNvPr>
          <p:cNvPicPr>
            <a:picLocks noChangeAspect="1"/>
          </p:cNvPicPr>
          <p:nvPr/>
        </p:nvPicPr>
        <p:blipFill rotWithShape="1">
          <a:blip r:embed="rId7">
            <a:extLst>
              <a:ext uri="{28A0092B-C50C-407E-A947-70E740481C1C}">
                <a14:useLocalDpi xmlns:a14="http://schemas.microsoft.com/office/drawing/2010/main" val="0"/>
              </a:ext>
            </a:extLst>
          </a:blip>
          <a:srcRect l="22602" t="12157" r="8774" b="7886"/>
          <a:stretch/>
        </p:blipFill>
        <p:spPr>
          <a:xfrm>
            <a:off x="7382435" y="-12677"/>
            <a:ext cx="4827494" cy="3141807"/>
          </a:xfrm>
          <a:prstGeom prst="rect">
            <a:avLst/>
          </a:prstGeom>
        </p:spPr>
      </p:pic>
      <p:pic>
        <p:nvPicPr>
          <p:cNvPr id="13" name="Picture 12">
            <a:extLst>
              <a:ext uri="{FF2B5EF4-FFF2-40B4-BE49-F238E27FC236}">
                <a16:creationId xmlns:a16="http://schemas.microsoft.com/office/drawing/2014/main" id="{E65A67CD-7276-4A47-A450-19515E99305C}"/>
              </a:ext>
            </a:extLst>
          </p:cNvPr>
          <p:cNvPicPr>
            <a:picLocks noChangeAspect="1"/>
          </p:cNvPicPr>
          <p:nvPr/>
        </p:nvPicPr>
        <p:blipFill rotWithShape="1">
          <a:blip r:embed="rId8"/>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1717782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Member Empowerment: </a:t>
            </a:r>
            <a:r>
              <a:rPr lang="en-CA" dirty="0"/>
              <a:t>4 Phases</a:t>
            </a:r>
          </a:p>
        </p:txBody>
      </p:sp>
      <p:pic>
        <p:nvPicPr>
          <p:cNvPr id="6" name="Picture 5">
            <a:extLst>
              <a:ext uri="{FF2B5EF4-FFF2-40B4-BE49-F238E27FC236}">
                <a16:creationId xmlns:a16="http://schemas.microsoft.com/office/drawing/2014/main" id="{04769C64-4BF6-4C2D-84CA-EFADAB70AA55}"/>
              </a:ext>
            </a:extLst>
          </p:cNvPr>
          <p:cNvPicPr>
            <a:picLocks noChangeAspect="1"/>
          </p:cNvPicPr>
          <p:nvPr/>
        </p:nvPicPr>
        <p:blipFill rotWithShape="1">
          <a:blip r:embed="rId4"/>
          <a:srcRect t="2560"/>
          <a:stretch/>
        </p:blipFill>
        <p:spPr>
          <a:xfrm>
            <a:off x="2642708" y="948906"/>
            <a:ext cx="6188250" cy="5094024"/>
          </a:xfrm>
          <a:prstGeom prst="rect">
            <a:avLst/>
          </a:prstGeom>
        </p:spPr>
      </p:pic>
      <p:pic>
        <p:nvPicPr>
          <p:cNvPr id="8" name="Picture 7">
            <a:extLst>
              <a:ext uri="{FF2B5EF4-FFF2-40B4-BE49-F238E27FC236}">
                <a16:creationId xmlns:a16="http://schemas.microsoft.com/office/drawing/2014/main" id="{D49D4844-F81F-472F-AE53-82F6402760FD}"/>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7" name="Footer Placeholder 1">
            <a:extLst>
              <a:ext uri="{FF2B5EF4-FFF2-40B4-BE49-F238E27FC236}">
                <a16:creationId xmlns:a16="http://schemas.microsoft.com/office/drawing/2014/main" id="{A8020765-1949-4EDE-9D2D-85EDC6CE5C8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648601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1: </a:t>
            </a:r>
            <a:r>
              <a:rPr lang="en-CA" dirty="0"/>
              <a:t>Base</a:t>
            </a:r>
            <a:r>
              <a:rPr lang="en-CA" dirty="0">
                <a:solidFill>
                  <a:schemeClr val="bg1"/>
                </a:solidFill>
              </a:rPr>
              <a:t> </a:t>
            </a:r>
            <a:r>
              <a:rPr lang="en-CA" dirty="0"/>
              <a:t>Building</a:t>
            </a:r>
          </a:p>
        </p:txBody>
      </p:sp>
      <p:sp>
        <p:nvSpPr>
          <p:cNvPr id="6" name="Rectangle 3">
            <a:extLst>
              <a:ext uri="{FF2B5EF4-FFF2-40B4-BE49-F238E27FC236}">
                <a16:creationId xmlns:a16="http://schemas.microsoft.com/office/drawing/2014/main" id="{7C70D28F-6517-415E-B4B1-A461C30CED2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A" dirty="0"/>
          </a:p>
        </p:txBody>
      </p:sp>
      <p:pic>
        <p:nvPicPr>
          <p:cNvPr id="10" name="Picture 9">
            <a:extLst>
              <a:ext uri="{FF2B5EF4-FFF2-40B4-BE49-F238E27FC236}">
                <a16:creationId xmlns:a16="http://schemas.microsoft.com/office/drawing/2014/main" id="{185E46AF-525B-4C64-9D86-6AFC850CA83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8848" y="1100506"/>
            <a:ext cx="6369455" cy="4246304"/>
          </a:xfrm>
          <a:prstGeom prst="rect">
            <a:avLst/>
          </a:prstGeom>
        </p:spPr>
      </p:pic>
      <p:pic>
        <p:nvPicPr>
          <p:cNvPr id="13" name="Picture 12">
            <a:extLst>
              <a:ext uri="{FF2B5EF4-FFF2-40B4-BE49-F238E27FC236}">
                <a16:creationId xmlns:a16="http://schemas.microsoft.com/office/drawing/2014/main" id="{58C22320-C6E0-4025-B244-4E1C2A4F8BE6}"/>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3337702" y="4817485"/>
            <a:ext cx="5030233" cy="1188156"/>
          </a:xfrm>
          <a:prstGeom prst="rect">
            <a:avLst/>
          </a:prstGeom>
        </p:spPr>
      </p:pic>
      <p:pic>
        <p:nvPicPr>
          <p:cNvPr id="15" name="Picture 4" descr="Find an IUPAT Office - IUPAT">
            <a:extLst>
              <a:ext uri="{FF2B5EF4-FFF2-40B4-BE49-F238E27FC236}">
                <a16:creationId xmlns:a16="http://schemas.microsoft.com/office/drawing/2014/main" id="{7CD1C761-03D2-4440-88A5-A60B1AB8BB34}"/>
              </a:ext>
            </a:extLst>
          </p:cNvPr>
          <p:cNvPicPr>
            <a:picLocks noChangeAspect="1" noChangeArrowheads="1"/>
          </p:cNvPicPr>
          <p:nvPr/>
        </p:nvPicPr>
        <p:blipFill rotWithShape="1">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l="30361" r="31461"/>
          <a:stretch/>
        </p:blipFill>
        <p:spPr bwMode="auto">
          <a:xfrm>
            <a:off x="5341378" y="3570123"/>
            <a:ext cx="904393" cy="17766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AA1BD10-7163-4EBB-80DC-F6B4CB17A726}"/>
              </a:ext>
            </a:extLst>
          </p:cNvPr>
          <p:cNvPicPr>
            <a:picLocks noChangeAspect="1"/>
          </p:cNvPicPr>
          <p:nvPr/>
        </p:nvPicPr>
        <p:blipFill rotWithShape="1">
          <a:blip r:embed="rId7"/>
          <a:srcRect t="13588"/>
          <a:stretch/>
        </p:blipFill>
        <p:spPr>
          <a:xfrm>
            <a:off x="10001125" y="6469466"/>
            <a:ext cx="633692" cy="382484"/>
          </a:xfrm>
          <a:prstGeom prst="rect">
            <a:avLst/>
          </a:prstGeom>
        </p:spPr>
      </p:pic>
      <p:sp>
        <p:nvSpPr>
          <p:cNvPr id="9" name="Footer Placeholder 1">
            <a:extLst>
              <a:ext uri="{FF2B5EF4-FFF2-40B4-BE49-F238E27FC236}">
                <a16:creationId xmlns:a16="http://schemas.microsoft.com/office/drawing/2014/main" id="{24A40178-BB91-4B8E-AF5D-CD3E3102B3BF}"/>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5128012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Phase 2: </a:t>
            </a:r>
            <a:r>
              <a:rPr lang="en-CA" dirty="0"/>
              <a:t>Engagement</a:t>
            </a:r>
          </a:p>
        </p:txBody>
      </p:sp>
      <p:pic>
        <p:nvPicPr>
          <p:cNvPr id="12" name="Picture 11">
            <a:extLst>
              <a:ext uri="{FF2B5EF4-FFF2-40B4-BE49-F238E27FC236}">
                <a16:creationId xmlns:a16="http://schemas.microsoft.com/office/drawing/2014/main" id="{AD9B7D4E-FD66-4A5C-8126-36F87EDA8205}"/>
              </a:ext>
            </a:extLst>
          </p:cNvPr>
          <p:cNvPicPr>
            <a:picLocks noChangeAspect="1"/>
          </p:cNvPicPr>
          <p:nvPr/>
        </p:nvPicPr>
        <p:blipFill rotWithShape="1">
          <a:blip r:embed="rId4">
            <a:clrChange>
              <a:clrFrom>
                <a:srgbClr val="FFFFFF"/>
              </a:clrFrom>
              <a:clrTo>
                <a:srgbClr val="FFFFFF">
                  <a:alpha val="0"/>
                </a:srgbClr>
              </a:clrTo>
            </a:clrChange>
          </a:blip>
          <a:srcRect l="-132" t="-1910" r="72477" b="63832"/>
          <a:stretch/>
        </p:blipFill>
        <p:spPr>
          <a:xfrm>
            <a:off x="4717337" y="4020524"/>
            <a:ext cx="2166113" cy="2211278"/>
          </a:xfrm>
          <a:prstGeom prst="rect">
            <a:avLst/>
          </a:prstGeom>
        </p:spPr>
      </p:pic>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9" name="Google Shape;374;g367b86df2fb_1_0">
            <a:extLst>
              <a:ext uri="{FF2B5EF4-FFF2-40B4-BE49-F238E27FC236}">
                <a16:creationId xmlns:a16="http://schemas.microsoft.com/office/drawing/2014/main" id="{20F93CBC-98A0-447B-A79F-8CA95231B8C0}"/>
              </a:ext>
            </a:extLst>
          </p:cNvPr>
          <p:cNvPicPr preferRelativeResize="0"/>
          <p:nvPr/>
        </p:nvPicPr>
        <p:blipFill rotWithShape="1">
          <a:blip r:embed="rId5">
            <a:alphaModFix/>
          </a:blip>
          <a:srcRect/>
          <a:stretch/>
        </p:blipFill>
        <p:spPr>
          <a:xfrm>
            <a:off x="7257010" y="4322301"/>
            <a:ext cx="4934990" cy="2016175"/>
          </a:xfrm>
          <a:prstGeom prst="rect">
            <a:avLst/>
          </a:prstGeom>
          <a:noFill/>
          <a:ln>
            <a:noFill/>
          </a:ln>
        </p:spPr>
      </p:pic>
      <p:pic>
        <p:nvPicPr>
          <p:cNvPr id="10" name="Google Shape;378;g367b86df2fb_1_0">
            <a:extLst>
              <a:ext uri="{FF2B5EF4-FFF2-40B4-BE49-F238E27FC236}">
                <a16:creationId xmlns:a16="http://schemas.microsoft.com/office/drawing/2014/main" id="{C3CFFA1B-7A11-4CAF-A047-64B27DFBA2EE}"/>
              </a:ext>
            </a:extLst>
          </p:cNvPr>
          <p:cNvPicPr preferRelativeResize="0"/>
          <p:nvPr/>
        </p:nvPicPr>
        <p:blipFill rotWithShape="1">
          <a:blip r:embed="rId6">
            <a:alphaModFix/>
          </a:blip>
          <a:srcRect/>
          <a:stretch/>
        </p:blipFill>
        <p:spPr>
          <a:xfrm>
            <a:off x="4886287" y="1837959"/>
            <a:ext cx="3334289" cy="2041184"/>
          </a:xfrm>
          <a:prstGeom prst="rect">
            <a:avLst/>
          </a:prstGeom>
          <a:noFill/>
          <a:ln>
            <a:noFill/>
          </a:ln>
          <a:effectLst>
            <a:outerShdw blurRad="292100" dist="139700" dir="2700000" algn="tl" rotWithShape="0">
              <a:srgbClr val="333333">
                <a:alpha val="64705"/>
              </a:srgbClr>
            </a:outerShdw>
          </a:effectLst>
        </p:spPr>
      </p:pic>
      <p:pic>
        <p:nvPicPr>
          <p:cNvPr id="11" name="Google Shape;379;g367b86df2fb_1_0">
            <a:extLst>
              <a:ext uri="{FF2B5EF4-FFF2-40B4-BE49-F238E27FC236}">
                <a16:creationId xmlns:a16="http://schemas.microsoft.com/office/drawing/2014/main" id="{F66E0245-C87B-4DD2-9E45-D4569C33F92D}"/>
              </a:ext>
            </a:extLst>
          </p:cNvPr>
          <p:cNvPicPr preferRelativeResize="0"/>
          <p:nvPr/>
        </p:nvPicPr>
        <p:blipFill rotWithShape="1">
          <a:blip r:embed="rId7">
            <a:alphaModFix/>
          </a:blip>
          <a:srcRect/>
          <a:stretch/>
        </p:blipFill>
        <p:spPr>
          <a:xfrm>
            <a:off x="9257569" y="2335819"/>
            <a:ext cx="2627219" cy="1788408"/>
          </a:xfrm>
          <a:prstGeom prst="rect">
            <a:avLst/>
          </a:prstGeom>
          <a:noFill/>
          <a:ln>
            <a:noFill/>
          </a:ln>
        </p:spPr>
      </p:pic>
      <p:pic>
        <p:nvPicPr>
          <p:cNvPr id="13" name="Google Shape;380;g367b86df2fb_1_0">
            <a:extLst>
              <a:ext uri="{FF2B5EF4-FFF2-40B4-BE49-F238E27FC236}">
                <a16:creationId xmlns:a16="http://schemas.microsoft.com/office/drawing/2014/main" id="{BF6F2333-883B-478B-80A5-0F0670CFE67F}"/>
              </a:ext>
            </a:extLst>
          </p:cNvPr>
          <p:cNvPicPr preferRelativeResize="0"/>
          <p:nvPr/>
        </p:nvPicPr>
        <p:blipFill rotWithShape="1">
          <a:blip r:embed="rId8">
            <a:alphaModFix/>
          </a:blip>
          <a:srcRect/>
          <a:stretch/>
        </p:blipFill>
        <p:spPr>
          <a:xfrm>
            <a:off x="5422119" y="13018"/>
            <a:ext cx="2798457" cy="1557475"/>
          </a:xfrm>
          <a:prstGeom prst="rect">
            <a:avLst/>
          </a:prstGeom>
          <a:noFill/>
          <a:ln>
            <a:noFill/>
          </a:ln>
        </p:spPr>
      </p:pic>
      <p:pic>
        <p:nvPicPr>
          <p:cNvPr id="14" name="Google Shape;381;g367b86df2fb_1_0">
            <a:extLst>
              <a:ext uri="{FF2B5EF4-FFF2-40B4-BE49-F238E27FC236}">
                <a16:creationId xmlns:a16="http://schemas.microsoft.com/office/drawing/2014/main" id="{72001052-55E1-4D5D-993A-A73DCD17C0BF}"/>
              </a:ext>
            </a:extLst>
          </p:cNvPr>
          <p:cNvPicPr preferRelativeResize="0"/>
          <p:nvPr/>
        </p:nvPicPr>
        <p:blipFill rotWithShape="1">
          <a:blip r:embed="rId9">
            <a:alphaModFix/>
          </a:blip>
          <a:srcRect/>
          <a:stretch/>
        </p:blipFill>
        <p:spPr>
          <a:xfrm>
            <a:off x="874910" y="1170172"/>
            <a:ext cx="3354967" cy="1549756"/>
          </a:xfrm>
          <a:prstGeom prst="rect">
            <a:avLst/>
          </a:prstGeom>
          <a:noFill/>
          <a:ln>
            <a:noFill/>
          </a:ln>
        </p:spPr>
      </p:pic>
      <p:pic>
        <p:nvPicPr>
          <p:cNvPr id="15" name="Google Shape;383;g367b86df2fb_1_0">
            <a:extLst>
              <a:ext uri="{FF2B5EF4-FFF2-40B4-BE49-F238E27FC236}">
                <a16:creationId xmlns:a16="http://schemas.microsoft.com/office/drawing/2014/main" id="{40FEA6C6-A3A6-412E-9989-7225D3BE1BDE}"/>
              </a:ext>
            </a:extLst>
          </p:cNvPr>
          <p:cNvPicPr preferRelativeResize="0"/>
          <p:nvPr/>
        </p:nvPicPr>
        <p:blipFill rotWithShape="1">
          <a:blip r:embed="rId10">
            <a:alphaModFix/>
          </a:blip>
          <a:srcRect/>
          <a:stretch/>
        </p:blipFill>
        <p:spPr>
          <a:xfrm>
            <a:off x="1620821" y="2663841"/>
            <a:ext cx="2350605" cy="3604262"/>
          </a:xfrm>
          <a:prstGeom prst="rect">
            <a:avLst/>
          </a:prstGeom>
          <a:noFill/>
          <a:ln>
            <a:noFill/>
          </a:ln>
        </p:spPr>
      </p:pic>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11"/>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0988957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75B84B68-0885-11A0-F0E9-6D18AEABB8F6}"/>
              </a:ext>
            </a:extLst>
          </p:cNvPr>
          <p:cNvSpPr txBox="1"/>
          <p:nvPr/>
        </p:nvSpPr>
        <p:spPr>
          <a:xfrm>
            <a:off x="871516" y="4055459"/>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Commit</a:t>
            </a:r>
            <a:r>
              <a:rPr lang="en-CA" sz="2400" b="1" dirty="0">
                <a:latin typeface="Open Sans" panose="020B0606030504020204" pitchFamily="34" charset="0"/>
                <a:ea typeface="Open Sans" panose="020B0606030504020204" pitchFamily="34" charset="0"/>
                <a:cs typeface="Open Sans" panose="020B0606030504020204" pitchFamily="34" charset="0"/>
              </a:rPr>
              <a:t> </a:t>
            </a:r>
            <a:r>
              <a:rPr lang="en-CA" sz="2400" dirty="0">
                <a:latin typeface="Open Sans" panose="020B0606030504020204" pitchFamily="34" charset="0"/>
                <a:ea typeface="Open Sans" panose="020B0606030504020204" pitchFamily="34" charset="0"/>
                <a:cs typeface="Open Sans" panose="020B0606030504020204" pitchFamily="34" charset="0"/>
              </a:rPr>
              <a:t>to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Live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Share</a:t>
            </a:r>
            <a:r>
              <a:rPr lang="en-CA" sz="2400" dirty="0">
                <a:latin typeface="Open Sans" panose="020B0606030504020204" pitchFamily="34" charset="0"/>
                <a:ea typeface="Open Sans" panose="020B0606030504020204" pitchFamily="34" charset="0"/>
                <a:cs typeface="Open Sans" panose="020B0606030504020204" pitchFamily="34" charset="0"/>
              </a:rPr>
              <a:t> the values.</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 Phase 2: Engagement - </a:t>
            </a:r>
            <a:r>
              <a:rPr lang="en-CA" dirty="0"/>
              <a:t>Membership Participation Check List</a:t>
            </a:r>
          </a:p>
        </p:txBody>
      </p:sp>
      <p:pic>
        <p:nvPicPr>
          <p:cNvPr id="8" name="Picture 2">
            <a:extLst>
              <a:ext uri="{FF2B5EF4-FFF2-40B4-BE49-F238E27FC236}">
                <a16:creationId xmlns:a16="http://schemas.microsoft.com/office/drawing/2014/main" id="{F460757A-C239-485A-A2F0-5CF219A659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861" y="1448605"/>
            <a:ext cx="6326387" cy="234173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C392744-A196-4B0F-880A-1D146A6F065D}"/>
              </a:ext>
            </a:extLst>
          </p:cNvPr>
          <p:cNvSpPr txBox="1"/>
          <p:nvPr/>
        </p:nvSpPr>
        <p:spPr>
          <a:xfrm>
            <a:off x="5643374" y="4090990"/>
            <a:ext cx="5866732" cy="1200329"/>
          </a:xfrm>
          <a:prstGeom prst="rect">
            <a:avLst/>
          </a:prstGeom>
          <a:noFill/>
        </p:spPr>
        <p:txBody>
          <a:bodyPr wrap="square" rtlCol="0">
            <a:spAutoFit/>
          </a:bodyPr>
          <a:lstStyle/>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on the job site. </a:t>
            </a:r>
          </a:p>
          <a:p>
            <a:pPr marL="685800" indent="-342900">
              <a:buClr>
                <a:srgbClr val="E8B909"/>
              </a:buClr>
              <a:buSzPct val="120000"/>
              <a:buFont typeface="Arial" panose="020B0604020202020204" pitchFamily="34" charset="0"/>
              <a:buChar char="•"/>
            </a:pPr>
            <a:r>
              <a:rPr lang="en-CA" sz="2400" dirty="0">
                <a:latin typeface="Open Sans" panose="020B0606030504020204" pitchFamily="34" charset="0"/>
                <a:ea typeface="Open Sans" panose="020B0606030504020204" pitchFamily="34" charset="0"/>
                <a:cs typeface="Open Sans" panose="020B0606030504020204" pitchFamily="34" charset="0"/>
              </a:rPr>
              <a:t>Be a leader in your local union. </a:t>
            </a:r>
          </a:p>
          <a:p>
            <a:pPr marL="685800" indent="-342900">
              <a:buClr>
                <a:srgbClr val="E8B909"/>
              </a:buClr>
              <a:buSzPct val="120000"/>
              <a:buFont typeface="Arial" panose="020B0604020202020204" pitchFamily="34" charset="0"/>
              <a:buChar char="•"/>
            </a:pPr>
            <a:r>
              <a:rPr lang="en-CA" sz="2400" b="1" dirty="0">
                <a:solidFill>
                  <a:srgbClr val="FAD31C"/>
                </a:solidFill>
                <a:latin typeface="Open Sans" panose="020B0606030504020204" pitchFamily="34" charset="0"/>
                <a:ea typeface="Open Sans" panose="020B0606030504020204" pitchFamily="34" charset="0"/>
                <a:cs typeface="Open Sans" panose="020B0606030504020204" pitchFamily="34" charset="0"/>
              </a:rPr>
              <a:t>Participate</a:t>
            </a:r>
            <a:r>
              <a:rPr lang="en-CA" sz="2400" dirty="0">
                <a:latin typeface="Open Sans" panose="020B0606030504020204" pitchFamily="34" charset="0"/>
                <a:ea typeface="Open Sans" panose="020B0606030504020204" pitchFamily="34" charset="0"/>
                <a:cs typeface="Open Sans" panose="020B0606030504020204" pitchFamily="34" charset="0"/>
              </a:rPr>
              <a:t> in the union activities. </a:t>
            </a:r>
            <a:endParaRPr lang="en-CA" dirty="0">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C459DF0-7020-451A-BF54-78D8753CFAE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0371" y="1448605"/>
            <a:ext cx="3116519" cy="2369258"/>
          </a:xfrm>
          <a:prstGeom prst="rect">
            <a:avLst/>
          </a:prstGeom>
        </p:spPr>
      </p:pic>
      <p:pic>
        <p:nvPicPr>
          <p:cNvPr id="13" name="Picture 12">
            <a:extLst>
              <a:ext uri="{FF2B5EF4-FFF2-40B4-BE49-F238E27FC236}">
                <a16:creationId xmlns:a16="http://schemas.microsoft.com/office/drawing/2014/main" id="{304E329C-0E2C-4EBF-8044-94F1696A0C3F}"/>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BD8F3B6-A534-4387-8407-C063A4026F4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5633073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 Phase 3: </a:t>
            </a:r>
            <a:r>
              <a:rPr lang="en-CA" dirty="0"/>
              <a:t>Education</a:t>
            </a:r>
          </a:p>
        </p:txBody>
      </p:sp>
      <p:pic>
        <p:nvPicPr>
          <p:cNvPr id="4" name="Picture 3">
            <a:extLst>
              <a:ext uri="{FF2B5EF4-FFF2-40B4-BE49-F238E27FC236}">
                <a16:creationId xmlns:a16="http://schemas.microsoft.com/office/drawing/2014/main" id="{6E6FFE17-2C9F-4DF5-9EBA-DABC3C77D866}"/>
              </a:ext>
            </a:extLst>
          </p:cNvPr>
          <p:cNvPicPr>
            <a:picLocks noChangeAspect="1"/>
          </p:cNvPicPr>
          <p:nvPr/>
        </p:nvPicPr>
        <p:blipFill rotWithShape="1">
          <a:blip r:embed="rId4"/>
          <a:srcRect t="4234"/>
          <a:stretch/>
        </p:blipFill>
        <p:spPr>
          <a:xfrm>
            <a:off x="2204494" y="948267"/>
            <a:ext cx="7783011" cy="5190973"/>
          </a:xfrm>
          <a:prstGeom prst="rect">
            <a:avLst/>
          </a:prstGeom>
        </p:spPr>
      </p:pic>
      <p:pic>
        <p:nvPicPr>
          <p:cNvPr id="7" name="Picture 6">
            <a:extLst>
              <a:ext uri="{FF2B5EF4-FFF2-40B4-BE49-F238E27FC236}">
                <a16:creationId xmlns:a16="http://schemas.microsoft.com/office/drawing/2014/main" id="{1302D35F-3CC3-4AE4-985E-C2216909648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6" name="Footer Placeholder 1">
            <a:extLst>
              <a:ext uri="{FF2B5EF4-FFF2-40B4-BE49-F238E27FC236}">
                <a16:creationId xmlns:a16="http://schemas.microsoft.com/office/drawing/2014/main" id="{84E23308-BEA1-416E-AE17-4E44AD54344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92375302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EAD2D68-1334-41A6-9AEB-D641909A907A}"/>
              </a:ext>
            </a:extLst>
          </p:cNvPr>
          <p:cNvPicPr>
            <a:picLocks noChangeAspect="1"/>
          </p:cNvPicPr>
          <p:nvPr/>
        </p:nvPicPr>
        <p:blipFill rotWithShape="1">
          <a:blip r:embed="rId4"/>
          <a:srcRect t="22317"/>
          <a:stretch/>
        </p:blipFill>
        <p:spPr>
          <a:xfrm>
            <a:off x="835150" y="828056"/>
            <a:ext cx="9459159" cy="4711335"/>
          </a:xfrm>
          <a:prstGeom prst="rect">
            <a:avLst/>
          </a:prstGeom>
        </p:spPr>
      </p:pic>
      <p:sp>
        <p:nvSpPr>
          <p:cNvPr id="2" name="Rectangle 1">
            <a:extLst>
              <a:ext uri="{FF2B5EF4-FFF2-40B4-BE49-F238E27FC236}">
                <a16:creationId xmlns:a16="http://schemas.microsoft.com/office/drawing/2014/main" id="{91DBD98C-FA59-4ADF-9A99-8546C4F0BDAD}"/>
              </a:ext>
            </a:extLst>
          </p:cNvPr>
          <p:cNvSpPr/>
          <p:nvPr/>
        </p:nvSpPr>
        <p:spPr>
          <a:xfrm>
            <a:off x="835151" y="4639293"/>
            <a:ext cx="9459159" cy="1467282"/>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Why Apprentices </a:t>
            </a:r>
            <a:r>
              <a:rPr lang="en-US" dirty="0"/>
              <a:t>Matter</a:t>
            </a:r>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79732F11-1094-4842-9CDB-B1218A19EBEA}"/>
              </a:ext>
            </a:extLst>
          </p:cNvPr>
          <p:cNvSpPr txBox="1"/>
          <p:nvPr/>
        </p:nvSpPr>
        <p:spPr>
          <a:xfrm>
            <a:off x="2824390" y="4728031"/>
            <a:ext cx="7176735" cy="2308324"/>
          </a:xfrm>
          <a:prstGeom prst="rect">
            <a:avLst/>
          </a:prstGeom>
          <a:noFill/>
        </p:spPr>
        <p:txBody>
          <a:bodyPr wrap="square">
            <a:spAutoFit/>
          </a:bodyPr>
          <a:lstStyle/>
          <a:p>
            <a:pPr rtl="0">
              <a:spcBef>
                <a:spcPts val="0"/>
              </a:spcBef>
              <a:spcAft>
                <a:spcPts val="0"/>
              </a:spcAft>
            </a:pP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You are the </a:t>
            </a:r>
            <a:r>
              <a:rPr lang="en-US" sz="2400" b="1" i="0" u="none" strike="noStrike" dirty="0">
                <a:solidFill>
                  <a:schemeClr val="bg1"/>
                </a:solidFill>
                <a:effectLst/>
                <a:latin typeface="Open Sans" panose="020B0606030504020204" pitchFamily="34" charset="0"/>
                <a:ea typeface="Open Sans" panose="020B0606030504020204" pitchFamily="34" charset="0"/>
                <a:cs typeface="Open Sans" panose="020B0606030504020204" pitchFamily="34" charset="0"/>
              </a:rPr>
              <a:t>FUTURE</a:t>
            </a:r>
            <a:r>
              <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of our Union.</a:t>
            </a: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REPRESENT</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 our Union at the jobsite.</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You bring a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FRESH PERSPECTIVE</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rPr>
              <a:t>.</a:t>
            </a:r>
            <a:endParaRPr lang="en-US" sz="2400" b="0" i="0" u="none" strike="noStrike"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a:p>
            <a:pPr rtl="0">
              <a:spcBef>
                <a:spcPts val="0"/>
              </a:spcBef>
              <a:spcAft>
                <a:spcPts val="0"/>
              </a:spcAft>
            </a:pPr>
            <a:endParaRPr lang="en-US" sz="2400" b="0" dirty="0">
              <a:effectLst/>
              <a:latin typeface="Open Sans" panose="020B0606030504020204" pitchFamily="34" charset="0"/>
              <a:ea typeface="Open Sans" panose="020B0606030504020204" pitchFamily="34" charset="0"/>
              <a:cs typeface="Open Sans" panose="020B0606030504020204" pitchFamily="34" charset="0"/>
            </a:endParaRPr>
          </a:p>
          <a:p>
            <a:br>
              <a:rPr lang="en-US" sz="2400" dirty="0">
                <a:latin typeface="Open Sans" panose="020B0606030504020204" pitchFamily="34" charset="0"/>
                <a:ea typeface="Open Sans" panose="020B0606030504020204" pitchFamily="34" charset="0"/>
                <a:cs typeface="Open Sans" panose="020B0606030504020204" pitchFamily="34" charset="0"/>
              </a:rPr>
            </a:br>
            <a:endParaRPr lang="en-CA" sz="2400" dirty="0">
              <a:latin typeface="Open Sans" panose="020B0606030504020204" pitchFamily="34" charset="0"/>
              <a:ea typeface="Open Sans" panose="020B0606030504020204" pitchFamily="34" charset="0"/>
              <a:cs typeface="Open Sans" panose="020B0606030504020204" pitchFamily="34" charset="0"/>
            </a:endParaRPr>
          </a:p>
        </p:txBody>
      </p:sp>
    </p:spTree>
    <p:custDataLst>
      <p:tags r:id="rId1"/>
    </p:custDataLst>
    <p:extLst>
      <p:ext uri="{BB962C8B-B14F-4D97-AF65-F5344CB8AC3E}">
        <p14:creationId xmlns:p14="http://schemas.microsoft.com/office/powerpoint/2010/main" val="36681035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159AF2C-8190-4CF8-9D2F-794BF105A11E}"/>
              </a:ext>
            </a:extLst>
          </p:cNvPr>
          <p:cNvSpPr/>
          <p:nvPr/>
        </p:nvSpPr>
        <p:spPr>
          <a:xfrm>
            <a:off x="3825712" y="2909617"/>
            <a:ext cx="6866870" cy="12641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9" name="TextBox 18">
            <a:extLst>
              <a:ext uri="{FF2B5EF4-FFF2-40B4-BE49-F238E27FC236}">
                <a16:creationId xmlns:a16="http://schemas.microsoft.com/office/drawing/2014/main" id="{75B84B68-0885-11A0-F0E9-6D18AEABB8F6}"/>
              </a:ext>
            </a:extLst>
          </p:cNvPr>
          <p:cNvSpPr txBox="1"/>
          <p:nvPr/>
        </p:nvSpPr>
        <p:spPr>
          <a:xfrm>
            <a:off x="3945452" y="1509662"/>
            <a:ext cx="7070890" cy="4537974"/>
          </a:xfrm>
          <a:prstGeom prst="rect">
            <a:avLst/>
          </a:prstGeom>
          <a:noFill/>
        </p:spPr>
        <p:txBody>
          <a:bodyPr wrap="square" rtlCol="0">
            <a:spAutoFit/>
          </a:bodyPr>
          <a:lstStyle/>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Centered around IUPAT’s value statement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One Union, One Family, One Fight</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r>
              <a:rPr lang="en-US" sz="2000" dirty="0">
                <a:solidFill>
                  <a:srgbClr val="E7B909"/>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the course emphasizes the importance of </a:t>
            </a:r>
            <a:r>
              <a:rPr lang="en-US" sz="2000" b="1" dirty="0">
                <a:latin typeface="Open Sans" panose="020B0606030504020204" pitchFamily="34" charset="0"/>
                <a:ea typeface="Open Sans" panose="020B0606030504020204" pitchFamily="34" charset="0"/>
                <a:cs typeface="Open Sans" panose="020B0606030504020204" pitchFamily="34" charset="0"/>
              </a:rPr>
              <a:t>commitment, mutual support, and solidarity </a:t>
            </a:r>
            <a:r>
              <a:rPr lang="en-US" sz="2000" dirty="0">
                <a:latin typeface="Open Sans" panose="020B0606030504020204" pitchFamily="34" charset="0"/>
                <a:ea typeface="Open Sans" panose="020B0606030504020204" pitchFamily="34" charset="0"/>
                <a:cs typeface="Open Sans" panose="020B0606030504020204" pitchFamily="34" charset="0"/>
              </a:rPr>
              <a:t>in driving meaningful change within our union.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This training module is designed to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empower</a:t>
            </a:r>
            <a:r>
              <a:rPr lang="en-US" sz="2000" b="1" dirty="0">
                <a:solidFill>
                  <a:schemeClr val="accent4">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en-US" sz="2000" dirty="0">
                <a:latin typeface="Open Sans" panose="020B0606030504020204" pitchFamily="34" charset="0"/>
                <a:ea typeface="Open Sans" panose="020B0606030504020204" pitchFamily="34" charset="0"/>
                <a:cs typeface="Open Sans" panose="020B0606030504020204" pitchFamily="34" charset="0"/>
              </a:rPr>
              <a:t>our members by fostering a shared understanding and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commitment</a:t>
            </a:r>
            <a:r>
              <a:rPr lang="en-US" sz="2000" dirty="0">
                <a:latin typeface="Open Sans" panose="020B0606030504020204" pitchFamily="34" charset="0"/>
                <a:ea typeface="Open Sans" panose="020B0606030504020204" pitchFamily="34" charset="0"/>
                <a:cs typeface="Open Sans" panose="020B0606030504020204" pitchFamily="34" charset="0"/>
              </a:rPr>
              <a:t> to our core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values</a:t>
            </a:r>
            <a:r>
              <a:rPr lang="en-US" sz="2000" dirty="0">
                <a:latin typeface="Open Sans" panose="020B0606030504020204" pitchFamily="34" charset="0"/>
                <a:ea typeface="Open Sans" panose="020B0606030504020204" pitchFamily="34" charset="0"/>
                <a:cs typeface="Open Sans" panose="020B0606030504020204" pitchFamily="34" charset="0"/>
              </a:rPr>
              <a:t>. </a:t>
            </a:r>
          </a:p>
          <a:p>
            <a:pPr>
              <a:lnSpc>
                <a:spcPts val="2600"/>
              </a:lnSpc>
              <a:spcAft>
                <a:spcPts val="1800"/>
              </a:spcAft>
              <a:buClr>
                <a:srgbClr val="E8B909"/>
              </a:buClr>
              <a:buSzPct val="120000"/>
            </a:pPr>
            <a:r>
              <a:rPr lang="en-US" sz="2000" dirty="0">
                <a:latin typeface="Open Sans" panose="020B0606030504020204" pitchFamily="34" charset="0"/>
                <a:ea typeface="Open Sans" panose="020B0606030504020204" pitchFamily="34" charset="0"/>
                <a:cs typeface="Open Sans" panose="020B0606030504020204" pitchFamily="34" charset="0"/>
              </a:rPr>
              <a:t>Participants will gain insight into their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personal role in strengthening union power</a:t>
            </a:r>
            <a:r>
              <a:rPr lang="en-US" sz="2000" dirty="0">
                <a:latin typeface="Open Sans" panose="020B0606030504020204" pitchFamily="34" charset="0"/>
                <a:ea typeface="Open Sans" panose="020B0606030504020204" pitchFamily="34" charset="0"/>
                <a:cs typeface="Open Sans" panose="020B0606030504020204" pitchFamily="34" charset="0"/>
              </a:rPr>
              <a:t>, understand the value of working together toward common goals, and leave with a deeper sense of how individual actions </a:t>
            </a:r>
            <a:r>
              <a:rPr lang="en-US" sz="2000" b="1" dirty="0">
                <a:solidFill>
                  <a:schemeClr val="accent4"/>
                </a:solidFill>
                <a:latin typeface="Open Sans" panose="020B0606030504020204" pitchFamily="34" charset="0"/>
                <a:ea typeface="Open Sans" panose="020B0606030504020204" pitchFamily="34" charset="0"/>
                <a:cs typeface="Open Sans" panose="020B0606030504020204" pitchFamily="34" charset="0"/>
              </a:rPr>
              <a:t>contribute to our union’s success</a:t>
            </a:r>
            <a:r>
              <a:rPr lang="en-US" sz="20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5" name="Title 4">
            <a:extLst>
              <a:ext uri="{FF2B5EF4-FFF2-40B4-BE49-F238E27FC236}">
                <a16:creationId xmlns:a16="http://schemas.microsoft.com/office/drawing/2014/main" id="{0B1DC1A8-B202-4B81-AB48-D4CC6FEA168C}"/>
              </a:ext>
            </a:extLst>
          </p:cNvPr>
          <p:cNvSpPr>
            <a:spLocks noGrp="1"/>
          </p:cNvSpPr>
          <p:nvPr>
            <p:ph type="title"/>
          </p:nvPr>
        </p:nvSpPr>
        <p:spPr/>
        <p:txBody>
          <a:bodyPr/>
          <a:lstStyle/>
          <a:p>
            <a:r>
              <a:rPr lang="en-CA" dirty="0">
                <a:solidFill>
                  <a:schemeClr val="bg1"/>
                </a:solidFill>
              </a:rPr>
              <a:t>Course </a:t>
            </a:r>
            <a:r>
              <a:rPr lang="en-CA" dirty="0"/>
              <a:t>Description</a:t>
            </a:r>
          </a:p>
        </p:txBody>
      </p:sp>
      <p:sp>
        <p:nvSpPr>
          <p:cNvPr id="9" name="TextBox 8">
            <a:extLst>
              <a:ext uri="{FF2B5EF4-FFF2-40B4-BE49-F238E27FC236}">
                <a16:creationId xmlns:a16="http://schemas.microsoft.com/office/drawing/2014/main" id="{501A49E9-AE4A-44BA-8A4F-43781B8ACC3F}"/>
              </a:ext>
            </a:extLst>
          </p:cNvPr>
          <p:cNvSpPr txBox="1"/>
          <p:nvPr/>
        </p:nvSpPr>
        <p:spPr>
          <a:xfrm>
            <a:off x="3867560" y="941911"/>
            <a:ext cx="8064502" cy="430887"/>
          </a:xfrm>
          <a:prstGeom prst="rect">
            <a:avLst/>
          </a:prstGeom>
          <a:noFill/>
        </p:spPr>
        <p:txBody>
          <a:bodyPr wrap="square" rtlCol="0">
            <a:spAutoFit/>
          </a:bodyPr>
          <a:lstStyle/>
          <a:p>
            <a:r>
              <a:rPr lang="en-US" sz="2200" b="1" dirty="0">
                <a:latin typeface="Open Sans" panose="020B0606030504020204" pitchFamily="34" charset="0"/>
                <a:ea typeface="Open Sans" panose="020B0606030504020204" pitchFamily="34" charset="0"/>
                <a:cs typeface="Open Sans" panose="020B0606030504020204" pitchFamily="34" charset="0"/>
              </a:rPr>
              <a:t>COR 1028 Building Union Power</a:t>
            </a:r>
          </a:p>
        </p:txBody>
      </p:sp>
      <p:pic>
        <p:nvPicPr>
          <p:cNvPr id="7" name="Picture 6">
            <a:extLst>
              <a:ext uri="{FF2B5EF4-FFF2-40B4-BE49-F238E27FC236}">
                <a16:creationId xmlns:a16="http://schemas.microsoft.com/office/drawing/2014/main" id="{15B4C20D-75A2-4944-8EEF-3F86CBB8018F}"/>
              </a:ext>
            </a:extLst>
          </p:cNvPr>
          <p:cNvPicPr>
            <a:picLocks noChangeAspect="1"/>
          </p:cNvPicPr>
          <p:nvPr/>
        </p:nvPicPr>
        <p:blipFill>
          <a:blip r:embed="rId4"/>
          <a:stretch>
            <a:fillRect/>
          </a:stretch>
        </p:blipFill>
        <p:spPr>
          <a:xfrm>
            <a:off x="10001125" y="246588"/>
            <a:ext cx="1790950" cy="1295581"/>
          </a:xfrm>
          <a:prstGeom prst="rect">
            <a:avLst/>
          </a:prstGeom>
        </p:spPr>
      </p:pic>
      <p:pic>
        <p:nvPicPr>
          <p:cNvPr id="12" name="Picture 11">
            <a:extLst>
              <a:ext uri="{FF2B5EF4-FFF2-40B4-BE49-F238E27FC236}">
                <a16:creationId xmlns:a16="http://schemas.microsoft.com/office/drawing/2014/main" id="{547A94CF-C206-43F8-93BE-687E30A9DA8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815" y="1810626"/>
            <a:ext cx="2853576" cy="2853576"/>
          </a:xfrm>
          <a:prstGeom prst="rect">
            <a:avLst/>
          </a:prstGeom>
        </p:spPr>
      </p:pic>
      <p:pic>
        <p:nvPicPr>
          <p:cNvPr id="14" name="Picture 13">
            <a:extLst>
              <a:ext uri="{FF2B5EF4-FFF2-40B4-BE49-F238E27FC236}">
                <a16:creationId xmlns:a16="http://schemas.microsoft.com/office/drawing/2014/main" id="{F16D9224-8CDD-4C7F-9634-F8E33EA79893}"/>
              </a:ext>
            </a:extLst>
          </p:cNvPr>
          <p:cNvPicPr>
            <a:picLocks noChangeAspect="1"/>
          </p:cNvPicPr>
          <p:nvPr/>
        </p:nvPicPr>
        <p:blipFill rotWithShape="1">
          <a:blip r:embed="rId6"/>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7821F9D6-4354-4489-A7F9-0A0DE9D59C72}"/>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610938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bout the IUPAT - IUPAT">
            <a:extLst>
              <a:ext uri="{FF2B5EF4-FFF2-40B4-BE49-F238E27FC236}">
                <a16:creationId xmlns:a16="http://schemas.microsoft.com/office/drawing/2014/main" id="{68980725-09F1-460F-BA10-D5D0A8CC83B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655"/>
          <a:stretch/>
        </p:blipFill>
        <p:spPr bwMode="auto">
          <a:xfrm>
            <a:off x="515005" y="819807"/>
            <a:ext cx="10249646" cy="5351259"/>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US" dirty="0">
                <a:solidFill>
                  <a:schemeClr val="bg1"/>
                </a:solidFill>
              </a:rPr>
              <a:t>What Does it Mean </a:t>
            </a:r>
            <a:r>
              <a:rPr lang="en-US" dirty="0"/>
              <a:t>to be in a Union?</a:t>
            </a:r>
            <a:endParaRPr lang="en-CA" dirty="0"/>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8" name="Rectangle 7">
            <a:extLst>
              <a:ext uri="{FF2B5EF4-FFF2-40B4-BE49-F238E27FC236}">
                <a16:creationId xmlns:a16="http://schemas.microsoft.com/office/drawing/2014/main" id="{06EF3513-01B7-4938-B94E-8A40AAD11F31}"/>
              </a:ext>
            </a:extLst>
          </p:cNvPr>
          <p:cNvSpPr/>
          <p:nvPr/>
        </p:nvSpPr>
        <p:spPr>
          <a:xfrm>
            <a:off x="515006" y="4493755"/>
            <a:ext cx="10288506" cy="1677311"/>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6" name="TextBox 5">
            <a:extLst>
              <a:ext uri="{FF2B5EF4-FFF2-40B4-BE49-F238E27FC236}">
                <a16:creationId xmlns:a16="http://schemas.microsoft.com/office/drawing/2014/main" id="{1B625AB2-BCF2-4228-87B0-8A9AAB8843F2}"/>
              </a:ext>
            </a:extLst>
          </p:cNvPr>
          <p:cNvSpPr txBox="1"/>
          <p:nvPr/>
        </p:nvSpPr>
        <p:spPr>
          <a:xfrm>
            <a:off x="553866" y="4650692"/>
            <a:ext cx="10462476" cy="1154162"/>
          </a:xfrm>
          <a:prstGeom prst="rect">
            <a:avLst/>
          </a:prstGeom>
          <a:noFill/>
        </p:spPr>
        <p:txBody>
          <a:bodyPr wrap="square">
            <a:spAutoFit/>
          </a:bodyPr>
          <a:lstStyle/>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Showing up</a:t>
            </a:r>
            <a:r>
              <a:rPr lang="en-US" sz="2300" b="0" i="0" u="none" strike="noStrike" dirty="0">
                <a:solidFill>
                  <a:srgbClr val="000000"/>
                </a:solidFill>
                <a:effectLst/>
                <a:latin typeface="Open Sans" panose="020B0606030504020204" pitchFamily="34" charset="0"/>
              </a:rPr>
              <a:t>, working safely, and bringing skill to every job.</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Having each other’s backs</a:t>
            </a:r>
            <a:r>
              <a:rPr lang="en-US" sz="2300" b="0" i="0" u="none" strike="noStrike" dirty="0">
                <a:solidFill>
                  <a:srgbClr val="000000"/>
                </a:solidFill>
                <a:effectLst/>
                <a:latin typeface="Open Sans" panose="020B0606030504020204" pitchFamily="34" charset="0"/>
              </a:rPr>
              <a:t>—taking care of </a:t>
            </a:r>
            <a:r>
              <a:rPr lang="en-US" sz="2300" b="1" i="0" u="none" strike="noStrike" dirty="0">
                <a:solidFill>
                  <a:schemeClr val="bg1">
                    <a:lumMod val="95000"/>
                  </a:schemeClr>
                </a:solidFill>
                <a:effectLst/>
                <a:latin typeface="Open Sans" panose="020B0606030504020204" pitchFamily="34" charset="0"/>
              </a:rPr>
              <a:t>your brothers &amp;  sisters</a:t>
            </a:r>
            <a:r>
              <a:rPr lang="en-US" sz="2300" b="0" i="0" u="none" strike="noStrike" dirty="0">
                <a:solidFill>
                  <a:schemeClr val="bg1">
                    <a:lumMod val="95000"/>
                  </a:schemeClr>
                </a:solidFill>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300" b="1" i="0" u="none" strike="noStrike" dirty="0">
                <a:solidFill>
                  <a:srgbClr val="000000"/>
                </a:solidFill>
                <a:effectLst/>
                <a:latin typeface="Open Sans" panose="020B0606030504020204" pitchFamily="34" charset="0"/>
              </a:rPr>
              <a:t>Looking out for one another</a:t>
            </a:r>
            <a:r>
              <a:rPr lang="en-US" sz="2300" b="0" i="0" u="none" strike="noStrike" dirty="0">
                <a:solidFill>
                  <a:srgbClr val="000000"/>
                </a:solidFill>
                <a:effectLst/>
                <a:latin typeface="Open Sans" panose="020B0606030504020204" pitchFamily="34" charset="0"/>
              </a:rPr>
              <a:t>, because we’re stronger together.</a:t>
            </a:r>
          </a:p>
        </p:txBody>
      </p:sp>
    </p:spTree>
    <p:custDataLst>
      <p:tags r:id="rId1"/>
    </p:custDataLst>
    <p:extLst>
      <p:ext uri="{BB962C8B-B14F-4D97-AF65-F5344CB8AC3E}">
        <p14:creationId xmlns:p14="http://schemas.microsoft.com/office/powerpoint/2010/main" val="42730942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Labor </a:t>
            </a:r>
            <a:r>
              <a:rPr lang="en-CA" dirty="0"/>
              <a:t>Movement</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4098" name="Picture 2" descr="Our History - IUPAT">
            <a:extLst>
              <a:ext uri="{FF2B5EF4-FFF2-40B4-BE49-F238E27FC236}">
                <a16:creationId xmlns:a16="http://schemas.microsoft.com/office/drawing/2014/main" id="{E1D5A563-9D54-4A1E-A39E-AE2ADDD8864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9117"/>
          <a:stretch/>
        </p:blipFill>
        <p:spPr bwMode="auto">
          <a:xfrm>
            <a:off x="323851" y="831542"/>
            <a:ext cx="6669980" cy="3151908"/>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Local Union 2001 – DC16 UNION">
            <a:extLst>
              <a:ext uri="{FF2B5EF4-FFF2-40B4-BE49-F238E27FC236}">
                <a16:creationId xmlns:a16="http://schemas.microsoft.com/office/drawing/2014/main" id="{A70E0455-7C2E-4EC1-996B-934522746DF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908" b="22675"/>
          <a:stretch/>
        </p:blipFill>
        <p:spPr bwMode="auto">
          <a:xfrm>
            <a:off x="318067" y="3428999"/>
            <a:ext cx="5082259" cy="272790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istrict Council 11">
            <a:extLst>
              <a:ext uri="{FF2B5EF4-FFF2-40B4-BE49-F238E27FC236}">
                <a16:creationId xmlns:a16="http://schemas.microsoft.com/office/drawing/2014/main" id="{61B0CDBB-A492-4119-B9B4-DF2A370F040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6112"/>
          <a:stretch/>
        </p:blipFill>
        <p:spPr bwMode="auto">
          <a:xfrm>
            <a:off x="6905751" y="814149"/>
            <a:ext cx="5286249" cy="316930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IUPAT (@GoIUPAT) / X">
            <a:extLst>
              <a:ext uri="{FF2B5EF4-FFF2-40B4-BE49-F238E27FC236}">
                <a16:creationId xmlns:a16="http://schemas.microsoft.com/office/drawing/2014/main" id="{70C4382F-6BC3-4676-AB0A-9CB392FB38AF}"/>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614" t="30183" b="22980"/>
          <a:stretch/>
        </p:blipFill>
        <p:spPr bwMode="auto">
          <a:xfrm>
            <a:off x="4629150" y="3404241"/>
            <a:ext cx="7562850" cy="2727903"/>
          </a:xfrm>
          <a:prstGeom prst="rect">
            <a:avLst/>
          </a:prstGeom>
          <a:noFill/>
          <a:extLst>
            <a:ext uri="{909E8E84-426E-40DD-AFC4-6F175D3DCCD1}">
              <a14:hiddenFill xmlns:a14="http://schemas.microsoft.com/office/drawing/2010/main">
                <a:solidFill>
                  <a:srgbClr val="FFFFFF"/>
                </a:solidFill>
              </a14:hiddenFill>
            </a:ext>
          </a:extLst>
        </p:spPr>
      </p:pic>
      <p:sp>
        <p:nvSpPr>
          <p:cNvPr id="22" name="Rectangle 21">
            <a:extLst>
              <a:ext uri="{FF2B5EF4-FFF2-40B4-BE49-F238E27FC236}">
                <a16:creationId xmlns:a16="http://schemas.microsoft.com/office/drawing/2014/main" id="{3DA1E572-6BD6-42D3-91CD-7F04FBACBD9B}"/>
              </a:ext>
            </a:extLst>
          </p:cNvPr>
          <p:cNvSpPr/>
          <p:nvPr/>
        </p:nvSpPr>
        <p:spPr>
          <a:xfrm>
            <a:off x="318067" y="3003845"/>
            <a:ext cx="11873934" cy="596606"/>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21A5B147-E83F-4213-8E3F-81D9D95B748E}"/>
              </a:ext>
            </a:extLst>
          </p:cNvPr>
          <p:cNvSpPr txBox="1"/>
          <p:nvPr/>
        </p:nvSpPr>
        <p:spPr>
          <a:xfrm>
            <a:off x="-125222" y="3078149"/>
            <a:ext cx="12760512" cy="830997"/>
          </a:xfrm>
          <a:prstGeom prst="rect">
            <a:avLst/>
          </a:prstGeom>
          <a:noFill/>
        </p:spPr>
        <p:txBody>
          <a:bodyPr wrap="square">
            <a:spAutoFit/>
          </a:bodyPr>
          <a:lstStyle/>
          <a:p>
            <a:pPr algn="ctr" rtl="0">
              <a:spcBef>
                <a:spcPts val="0"/>
              </a:spcBef>
              <a:spcAft>
                <a:spcPts val="0"/>
              </a:spcAft>
            </a:pPr>
            <a:r>
              <a:rPr lang="en-US" sz="2400" b="1" i="0" u="none" strike="noStrike" dirty="0">
                <a:solidFill>
                  <a:srgbClr val="000000"/>
                </a:solidFill>
                <a:effectLst/>
                <a:latin typeface="Open Sans" panose="020B0606030504020204" pitchFamily="34" charset="0"/>
              </a:rPr>
              <a:t>You’re part of a powerful movement-</a:t>
            </a:r>
            <a:r>
              <a:rPr lang="en-US" sz="2400" b="1" i="0" u="none" strike="noStrike" dirty="0">
                <a:solidFill>
                  <a:schemeClr val="bg1">
                    <a:lumMod val="95000"/>
                  </a:schemeClr>
                </a:solidFill>
                <a:effectLst/>
                <a:latin typeface="Open Sans" panose="020B0606030504020204" pitchFamily="34" charset="0"/>
              </a:rPr>
              <a:t>the Labor Movement! </a:t>
            </a:r>
            <a:br>
              <a:rPr lang="en-US" sz="2400" b="1" dirty="0"/>
            </a:br>
            <a:endParaRPr lang="en-CA" sz="2400" b="1" dirty="0"/>
          </a:p>
        </p:txBody>
      </p:sp>
      <p:pic>
        <p:nvPicPr>
          <p:cNvPr id="4108" name="Picture 12" descr="The AFL-CIO convention and the state of labor unions | LAist">
            <a:extLst>
              <a:ext uri="{FF2B5EF4-FFF2-40B4-BE49-F238E27FC236}">
                <a16:creationId xmlns:a16="http://schemas.microsoft.com/office/drawing/2014/main" id="{E1D0A61C-0D4E-4898-9C7D-F66A94B1A9D1}"/>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003984" y="145204"/>
            <a:ext cx="1089781" cy="108978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a:extLst>
              <a:ext uri="{FF2B5EF4-FFF2-40B4-BE49-F238E27FC236}">
                <a16:creationId xmlns:a16="http://schemas.microsoft.com/office/drawing/2014/main" id="{6825419D-DAD1-49E5-A6F5-AE0790A802EA}"/>
              </a:ext>
            </a:extLst>
          </p:cNvPr>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02945" y="197884"/>
            <a:ext cx="696146" cy="1126374"/>
          </a:xfrm>
          <a:prstGeom prst="rect">
            <a:avLst/>
          </a:prstGeom>
        </p:spPr>
      </p:pic>
      <p:pic>
        <p:nvPicPr>
          <p:cNvPr id="4110" name="Picture 14" descr="North America's Building Trades Unions - Wikipedia">
            <a:extLst>
              <a:ext uri="{FF2B5EF4-FFF2-40B4-BE49-F238E27FC236}">
                <a16:creationId xmlns:a16="http://schemas.microsoft.com/office/drawing/2014/main" id="{0B108D89-43E8-4C7C-8221-A13D6FEF213B}"/>
              </a:ext>
            </a:extLst>
          </p:cNvPr>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113378" y="170912"/>
            <a:ext cx="1980275" cy="838029"/>
          </a:xfrm>
          <a:prstGeom prst="rect">
            <a:avLst/>
          </a:prstGeom>
          <a:noFill/>
          <a:extLst>
            <a:ext uri="{909E8E84-426E-40DD-AFC4-6F175D3DCCD1}">
              <a14:hiddenFill xmlns:a14="http://schemas.microsoft.com/office/drawing/2010/main">
                <a:solidFill>
                  <a:srgbClr val="FFFFFF"/>
                </a:solidFill>
              </a14:hiddenFill>
            </a:ext>
          </a:extLst>
        </p:spPr>
      </p:pic>
      <p:sp>
        <p:nvSpPr>
          <p:cNvPr id="2" name="AutoShape 2" descr="Homepage | DC36">
            <a:extLst>
              <a:ext uri="{FF2B5EF4-FFF2-40B4-BE49-F238E27FC236}">
                <a16:creationId xmlns:a16="http://schemas.microsoft.com/office/drawing/2014/main" id="{16366417-764A-4295-AA92-1878D3AA6492}"/>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sp>
        <p:nvSpPr>
          <p:cNvPr id="4" name="AutoShape 2" descr="Home | Painters District Council No. 30">
            <a:extLst>
              <a:ext uri="{FF2B5EF4-FFF2-40B4-BE49-F238E27FC236}">
                <a16:creationId xmlns:a16="http://schemas.microsoft.com/office/drawing/2014/main" id="{9D1A8647-F7A3-437C-9822-EDDD4430270F}"/>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CA"/>
          </a:p>
        </p:txBody>
      </p:sp>
      <p:pic>
        <p:nvPicPr>
          <p:cNvPr id="1026" name="Picture 2" descr="Finishing Trades Institute of New England - Finishing Trades Institute of New  England">
            <a:extLst>
              <a:ext uri="{FF2B5EF4-FFF2-40B4-BE49-F238E27FC236}">
                <a16:creationId xmlns:a16="http://schemas.microsoft.com/office/drawing/2014/main" id="{D18850DD-16E1-1240-F25E-107618B4146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50980" y="241828"/>
            <a:ext cx="941653" cy="94165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15140613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949B0EE-3785-49B3-929F-BDEE741D579D}"/>
              </a:ext>
            </a:extLst>
          </p:cNvPr>
          <p:cNvSpPr/>
          <p:nvPr/>
        </p:nvSpPr>
        <p:spPr>
          <a:xfrm>
            <a:off x="6936264" y="1169701"/>
            <a:ext cx="4874736" cy="46452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Union </a:t>
            </a:r>
            <a:r>
              <a:rPr lang="en-CA" dirty="0"/>
              <a:t>Rights</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6" name="TextBox 5">
            <a:extLst>
              <a:ext uri="{FF2B5EF4-FFF2-40B4-BE49-F238E27FC236}">
                <a16:creationId xmlns:a16="http://schemas.microsoft.com/office/drawing/2014/main" id="{B374C97D-B95D-4D99-961B-03D8E847EA4B}"/>
              </a:ext>
            </a:extLst>
          </p:cNvPr>
          <p:cNvSpPr txBox="1"/>
          <p:nvPr/>
        </p:nvSpPr>
        <p:spPr>
          <a:xfrm>
            <a:off x="7229521" y="1400626"/>
            <a:ext cx="4288221" cy="3877985"/>
          </a:xfrm>
          <a:prstGeom prst="rect">
            <a:avLst/>
          </a:prstGeom>
          <a:noFill/>
        </p:spPr>
        <p:txBody>
          <a:bodyPr wrap="square">
            <a:spAutoFit/>
          </a:bodyPr>
          <a:lstStyle/>
          <a:p>
            <a:pPr algn="ctr" rtl="0">
              <a:spcBef>
                <a:spcPts val="0"/>
              </a:spcBef>
              <a:spcAft>
                <a:spcPts val="0"/>
              </a:spcAft>
            </a:pPr>
            <a:r>
              <a:rPr lang="en-US" sz="2600" b="0" i="0" u="none" strike="noStrike" dirty="0">
                <a:effectLst/>
                <a:latin typeface="Open Sans" panose="020B0606030504020204" pitchFamily="34" charset="0"/>
              </a:rPr>
              <a:t>What is a </a:t>
            </a:r>
            <a:r>
              <a:rPr lang="en-US" sz="2600" b="1" i="0" u="none" strike="noStrike" dirty="0">
                <a:effectLst/>
                <a:latin typeface="Open Sans" panose="020B0606030504020204" pitchFamily="34" charset="0"/>
              </a:rPr>
              <a:t>Collective Bargaining Agreement (CBA)?</a:t>
            </a:r>
          </a:p>
          <a:p>
            <a:pPr rtl="0">
              <a:spcBef>
                <a:spcPts val="0"/>
              </a:spcBef>
              <a:spcAft>
                <a:spcPts val="0"/>
              </a:spcAft>
            </a:pPr>
            <a:endParaRPr lang="en-US" sz="2400" b="0" i="0" u="none" strike="noStrike" dirty="0">
              <a:effectLst/>
              <a:latin typeface="Open Sans" panose="020B0606030504020204" pitchFamily="34" charset="0"/>
            </a:endParaRP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It is our </a:t>
            </a:r>
            <a:r>
              <a:rPr lang="en-US" sz="2400" b="1" i="0" u="none" strike="noStrike" dirty="0">
                <a:solidFill>
                  <a:schemeClr val="bg1"/>
                </a:solidFill>
                <a:effectLst/>
                <a:latin typeface="Open Sans" panose="020B0606030504020204" pitchFamily="34" charset="0"/>
              </a:rPr>
              <a:t>power in writing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Nothing is handed to us—</a:t>
            </a:r>
            <a:r>
              <a:rPr lang="en-US" sz="2400" b="1" i="0" u="none" strike="noStrike" dirty="0">
                <a:solidFill>
                  <a:schemeClr val="bg1"/>
                </a:solidFill>
                <a:effectLst/>
                <a:latin typeface="Open Sans" panose="020B0606030504020204" pitchFamily="34" charset="0"/>
              </a:rPr>
              <a:t>everything we have comes from bargaining</a:t>
            </a:r>
            <a:r>
              <a:rPr lang="en-US" sz="2400" b="0" i="0" u="none" strike="noStrike" dirty="0">
                <a:effectLst/>
                <a:latin typeface="Open Sans" panose="020B0606030504020204" pitchFamily="34" charset="0"/>
              </a:rPr>
              <a:t>.</a:t>
            </a:r>
          </a:p>
          <a:p>
            <a:pPr marL="342900" indent="-342900" rtl="0">
              <a:spcBef>
                <a:spcPts val="0"/>
              </a:spcBef>
              <a:spcAft>
                <a:spcPts val="0"/>
              </a:spcAft>
              <a:buFont typeface="Arial" panose="020B0604020202020204" pitchFamily="34" charset="0"/>
              <a:buChar char="•"/>
            </a:pPr>
            <a:r>
              <a:rPr lang="en-US" sz="2400" b="0" i="0" u="none" strike="noStrike" dirty="0">
                <a:effectLst/>
                <a:latin typeface="Open Sans" panose="020B0606030504020204" pitchFamily="34" charset="0"/>
              </a:rPr>
              <a:t>Our CBA reflects </a:t>
            </a:r>
            <a:r>
              <a:rPr lang="en-US" sz="2400" b="1" i="0" u="none" strike="noStrike" dirty="0">
                <a:solidFill>
                  <a:schemeClr val="bg1"/>
                </a:solidFill>
                <a:effectLst/>
                <a:latin typeface="Open Sans" panose="020B0606030504020204" pitchFamily="34" charset="0"/>
              </a:rPr>
              <a:t>generations of struggle</a:t>
            </a:r>
            <a:r>
              <a:rPr lang="en-US" sz="2400" b="0" i="0" u="none" strike="noStrike" dirty="0">
                <a:effectLst/>
                <a:latin typeface="Open Sans" panose="020B0606030504020204" pitchFamily="34" charset="0"/>
              </a:rPr>
              <a:t>.</a:t>
            </a:r>
          </a:p>
        </p:txBody>
      </p:sp>
      <p:pic>
        <p:nvPicPr>
          <p:cNvPr id="2050" name="Picture 2" descr="No photo description available.">
            <a:extLst>
              <a:ext uri="{FF2B5EF4-FFF2-40B4-BE49-F238E27FC236}">
                <a16:creationId xmlns:a16="http://schemas.microsoft.com/office/drawing/2014/main" id="{30DBDBD8-B3BE-4882-A948-1C52737598C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480" b="25950"/>
          <a:stretch/>
        </p:blipFill>
        <p:spPr bwMode="auto">
          <a:xfrm>
            <a:off x="381000" y="1183482"/>
            <a:ext cx="6555265" cy="4245152"/>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4665E302-6409-4FD6-BF2F-1744D32BF55D}"/>
              </a:ext>
            </a:extLst>
          </p:cNvPr>
          <p:cNvSpPr txBox="1"/>
          <p:nvPr/>
        </p:nvSpPr>
        <p:spPr>
          <a:xfrm>
            <a:off x="230947" y="5412908"/>
            <a:ext cx="6555263" cy="523220"/>
          </a:xfrm>
          <a:prstGeom prst="rect">
            <a:avLst/>
          </a:prstGeom>
          <a:noFill/>
        </p:spPr>
        <p:txBody>
          <a:bodyPr wrap="square">
            <a:spAutoFit/>
          </a:bodyPr>
          <a:lstStyle/>
          <a:p>
            <a:pPr algn="ctr"/>
            <a:r>
              <a:rPr lang="en-US" sz="1400" i="1" dirty="0"/>
              <a:t>Members of LU2012 on the ratification of their historic Collective Bargaining Agreement between the Members and Contractors of Kansas City</a:t>
            </a:r>
            <a:endParaRPr lang="en-CA" sz="1400" i="1" dirty="0"/>
          </a:p>
        </p:txBody>
      </p:sp>
    </p:spTree>
    <p:custDataLst>
      <p:tags r:id="rId1"/>
    </p:custDataLst>
    <p:extLst>
      <p:ext uri="{BB962C8B-B14F-4D97-AF65-F5344CB8AC3E}">
        <p14:creationId xmlns:p14="http://schemas.microsoft.com/office/powerpoint/2010/main" val="103071783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Apprentice </a:t>
            </a:r>
            <a:r>
              <a:rPr lang="en-CA" dirty="0"/>
              <a:t>Workshop</a:t>
            </a:r>
          </a:p>
        </p:txBody>
      </p:sp>
      <p:sp>
        <p:nvSpPr>
          <p:cNvPr id="16" name="TextBox 15">
            <a:extLst>
              <a:ext uri="{FF2B5EF4-FFF2-40B4-BE49-F238E27FC236}">
                <a16:creationId xmlns:a16="http://schemas.microsoft.com/office/drawing/2014/main" id="{3A38C1FC-1DC2-4AE3-9E0A-C3EC48675A26}"/>
              </a:ext>
            </a:extLst>
          </p:cNvPr>
          <p:cNvSpPr txBox="1"/>
          <p:nvPr/>
        </p:nvSpPr>
        <p:spPr>
          <a:xfrm>
            <a:off x="2083933" y="2453089"/>
            <a:ext cx="476250" cy="369332"/>
          </a:xfrm>
          <a:prstGeom prst="rect">
            <a:avLst/>
          </a:prstGeom>
          <a:solidFill>
            <a:schemeClr val="bg1"/>
          </a:solidFill>
        </p:spPr>
        <p:txBody>
          <a:bodyPr wrap="square" rtlCol="0">
            <a:spAutoFit/>
          </a:bodyPr>
          <a:lstStyle/>
          <a:p>
            <a:endParaRPr lang="en-US" dirty="0"/>
          </a:p>
        </p:txBody>
      </p:sp>
      <p:pic>
        <p:nvPicPr>
          <p:cNvPr id="18" name="Picture 17">
            <a:extLst>
              <a:ext uri="{FF2B5EF4-FFF2-40B4-BE49-F238E27FC236}">
                <a16:creationId xmlns:a16="http://schemas.microsoft.com/office/drawing/2014/main" id="{E9C700B6-C813-4F97-8252-706EDB61C4A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9" name="Footer Placeholder 1">
            <a:extLst>
              <a:ext uri="{FF2B5EF4-FFF2-40B4-BE49-F238E27FC236}">
                <a16:creationId xmlns:a16="http://schemas.microsoft.com/office/drawing/2014/main" id="{FF39C913-C22E-4687-9B11-85B2B557C9D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17" name="Picture 16">
            <a:extLst>
              <a:ext uri="{FF2B5EF4-FFF2-40B4-BE49-F238E27FC236}">
                <a16:creationId xmlns:a16="http://schemas.microsoft.com/office/drawing/2014/main" id="{CFD05539-D51A-4A52-8B23-1AE7BC658E44}"/>
              </a:ext>
            </a:extLst>
          </p:cNvPr>
          <p:cNvPicPr>
            <a:picLocks noChangeAspect="1"/>
          </p:cNvPicPr>
          <p:nvPr/>
        </p:nvPicPr>
        <p:blipFill>
          <a:blip r:embed="rId5"/>
          <a:stretch>
            <a:fillRect/>
          </a:stretch>
        </p:blipFill>
        <p:spPr>
          <a:xfrm>
            <a:off x="734735" y="1562377"/>
            <a:ext cx="10708109" cy="3255962"/>
          </a:xfrm>
          <a:prstGeom prst="rect">
            <a:avLst/>
          </a:prstGeom>
        </p:spPr>
      </p:pic>
    </p:spTree>
    <p:custDataLst>
      <p:tags r:id="rId1"/>
    </p:custDataLst>
    <p:extLst>
      <p:ext uri="{BB962C8B-B14F-4D97-AF65-F5344CB8AC3E}">
        <p14:creationId xmlns:p14="http://schemas.microsoft.com/office/powerpoint/2010/main" val="317431722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CCF9011-6F01-42D8-960E-525A9F61716D}"/>
              </a:ext>
            </a:extLst>
          </p:cNvPr>
          <p:cNvSpPr/>
          <p:nvPr/>
        </p:nvSpPr>
        <p:spPr>
          <a:xfrm>
            <a:off x="2045680" y="5291649"/>
            <a:ext cx="8712401" cy="461665"/>
          </a:xfrm>
          <a:prstGeom prst="rect">
            <a:avLst/>
          </a:prstGeom>
          <a:solidFill>
            <a:srgbClr val="FFD03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a:solidFill>
                  <a:schemeClr val="bg1"/>
                </a:solidFill>
              </a:rPr>
              <a:t>Phase 4: </a:t>
            </a:r>
            <a:r>
              <a:rPr lang="en-CA"/>
              <a:t>Building </a:t>
            </a:r>
            <a:r>
              <a:rPr lang="en-CA" dirty="0"/>
              <a:t>Power</a:t>
            </a:r>
          </a:p>
        </p:txBody>
      </p:sp>
      <p:sp>
        <p:nvSpPr>
          <p:cNvPr id="13" name="TextBox 12">
            <a:extLst>
              <a:ext uri="{FF2B5EF4-FFF2-40B4-BE49-F238E27FC236}">
                <a16:creationId xmlns:a16="http://schemas.microsoft.com/office/drawing/2014/main" id="{3F1AEB71-B5E0-4657-B43D-1AB04774D619}"/>
              </a:ext>
            </a:extLst>
          </p:cNvPr>
          <p:cNvSpPr txBox="1"/>
          <p:nvPr/>
        </p:nvSpPr>
        <p:spPr>
          <a:xfrm>
            <a:off x="4999702" y="1741667"/>
            <a:ext cx="6277897" cy="3416320"/>
          </a:xfrm>
          <a:prstGeom prst="rect">
            <a:avLst/>
          </a:prstGeom>
          <a:noFill/>
        </p:spPr>
        <p:txBody>
          <a:bodyPr wrap="square">
            <a:spAutoFit/>
          </a:bodyPr>
          <a:lstStyle/>
          <a:p>
            <a:r>
              <a:rPr lang="en-US"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Union Power </a:t>
            </a:r>
            <a:r>
              <a:rPr lang="en-US" sz="2400" dirty="0">
                <a:latin typeface="Open Sans" panose="020B0606030504020204" pitchFamily="34" charset="0"/>
                <a:ea typeface="Open Sans" panose="020B0606030504020204" pitchFamily="34" charset="0"/>
                <a:cs typeface="Open Sans" panose="020B0606030504020204" pitchFamily="34" charset="0"/>
              </a:rPr>
              <a:t>comes from the strength of engaged and committed members who unite and speak with one voice.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a:p>
            <a:r>
              <a:rPr lang="en-US" sz="2400" dirty="0">
                <a:latin typeface="Open Sans" panose="020B0606030504020204" pitchFamily="34" charset="0"/>
                <a:ea typeface="Open Sans" panose="020B0606030504020204" pitchFamily="34" charset="0"/>
                <a:cs typeface="Open Sans" panose="020B0606030504020204" pitchFamily="34" charset="0"/>
              </a:rPr>
              <a:t>The more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involved</a:t>
            </a:r>
            <a:r>
              <a:rPr lang="en-US" sz="2400" dirty="0">
                <a:latin typeface="Open Sans" panose="020B0606030504020204" pitchFamily="34" charset="0"/>
                <a:ea typeface="Open Sans" panose="020B0606030504020204" pitchFamily="34" charset="0"/>
                <a:cs typeface="Open Sans" panose="020B0606030504020204" pitchFamily="34" charset="0"/>
              </a:rPr>
              <a:t>,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informed</a:t>
            </a:r>
            <a:r>
              <a:rPr lang="en-US" sz="2400" dirty="0">
                <a:latin typeface="Open Sans" panose="020B0606030504020204" pitchFamily="34" charset="0"/>
                <a:ea typeface="Open Sans" panose="020B0606030504020204" pitchFamily="34" charset="0"/>
                <a:cs typeface="Open Sans" panose="020B0606030504020204" pitchFamily="34" charset="0"/>
              </a:rPr>
              <a:t>, and </a:t>
            </a:r>
            <a:r>
              <a:rPr lang="en-US" sz="2400" dirty="0">
                <a:solidFill>
                  <a:schemeClr val="accent4"/>
                </a:solidFill>
                <a:latin typeface="Open Sans" panose="020B0606030504020204" pitchFamily="34" charset="0"/>
                <a:ea typeface="Open Sans" panose="020B0606030504020204" pitchFamily="34" charset="0"/>
                <a:cs typeface="Open Sans" panose="020B0606030504020204" pitchFamily="34" charset="0"/>
              </a:rPr>
              <a:t>unified</a:t>
            </a:r>
            <a:r>
              <a:rPr lang="en-US" sz="2400" dirty="0">
                <a:latin typeface="Open Sans" panose="020B0606030504020204" pitchFamily="34" charset="0"/>
                <a:ea typeface="Open Sans" panose="020B0606030504020204" pitchFamily="34" charset="0"/>
                <a:cs typeface="Open Sans" panose="020B0606030504020204" pitchFamily="34" charset="0"/>
              </a:rPr>
              <a:t> we are, the stronger our union becomes, giving us the power to </a:t>
            </a:r>
            <a:r>
              <a:rPr lang="en-US" sz="2400" b="1" dirty="0">
                <a:latin typeface="Open Sans" panose="020B0606030504020204" pitchFamily="34" charset="0"/>
                <a:ea typeface="Open Sans" panose="020B0606030504020204" pitchFamily="34" charset="0"/>
                <a:cs typeface="Open Sans" panose="020B0606030504020204" pitchFamily="34" charset="0"/>
              </a:rPr>
              <a:t>drive meaningful change</a:t>
            </a:r>
            <a:r>
              <a:rPr lang="en-US" sz="2400" dirty="0">
                <a:latin typeface="Open Sans" panose="020B0606030504020204" pitchFamily="34" charset="0"/>
                <a:ea typeface="Open Sans" panose="020B0606030504020204" pitchFamily="34" charset="0"/>
                <a:cs typeface="Open Sans" panose="020B0606030504020204" pitchFamily="34" charset="0"/>
              </a:rPr>
              <a:t>. </a:t>
            </a:r>
          </a:p>
          <a:p>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a:extLst>
              <a:ext uri="{FF2B5EF4-FFF2-40B4-BE49-F238E27FC236}">
                <a16:creationId xmlns:a16="http://schemas.microsoft.com/office/drawing/2014/main" id="{30B31049-3FF7-4E7D-929B-A20BA5A62BA4}"/>
              </a:ext>
            </a:extLst>
          </p:cNvPr>
          <p:cNvSpPr txBox="1"/>
          <p:nvPr/>
        </p:nvSpPr>
        <p:spPr>
          <a:xfrm>
            <a:off x="2104353" y="5267955"/>
            <a:ext cx="8595056" cy="461665"/>
          </a:xfrm>
          <a:prstGeom prst="rect">
            <a:avLst/>
          </a:prstGeom>
          <a:noFill/>
          <a:ln w="28575">
            <a:noFill/>
          </a:ln>
        </p:spPr>
        <p:txBody>
          <a:bodyPr wrap="square">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Strength is found in the solidarity of our union’s members.</a:t>
            </a:r>
          </a:p>
        </p:txBody>
      </p:sp>
      <p:pic>
        <p:nvPicPr>
          <p:cNvPr id="10" name="Picture 9">
            <a:extLst>
              <a:ext uri="{FF2B5EF4-FFF2-40B4-BE49-F238E27FC236}">
                <a16:creationId xmlns:a16="http://schemas.microsoft.com/office/drawing/2014/main" id="{9279784C-133D-4962-BC6D-A8CEA95D57E8}"/>
              </a:ext>
            </a:extLst>
          </p:cNvPr>
          <p:cNvPicPr>
            <a:picLocks noChangeAspect="1"/>
          </p:cNvPicPr>
          <p:nvPr/>
        </p:nvPicPr>
        <p:blipFill rotWithShape="1">
          <a:blip r:embed="rId4">
            <a:extLst>
              <a:ext uri="{28A0092B-C50C-407E-A947-70E740481C1C}">
                <a14:useLocalDpi xmlns:a14="http://schemas.microsoft.com/office/drawing/2010/main" val="0"/>
              </a:ext>
            </a:extLst>
          </a:blip>
          <a:srcRect l="15445" t="23848" r="6106"/>
          <a:stretch/>
        </p:blipFill>
        <p:spPr>
          <a:xfrm>
            <a:off x="381001" y="1755114"/>
            <a:ext cx="4353232" cy="3169373"/>
          </a:xfrm>
          <a:prstGeom prst="rect">
            <a:avLst/>
          </a:prstGeom>
        </p:spPr>
      </p:pic>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414175625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E3249571-7408-4288-9147-EF4F80EEFC1B}"/>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16" name="Rectangle 15">
            <a:extLst>
              <a:ext uri="{FF2B5EF4-FFF2-40B4-BE49-F238E27FC236}">
                <a16:creationId xmlns:a16="http://schemas.microsoft.com/office/drawing/2014/main" id="{C873FFF4-0A24-4151-A100-D2EEBEC07575}"/>
              </a:ext>
            </a:extLst>
          </p:cNvPr>
          <p:cNvSpPr/>
          <p:nvPr/>
        </p:nvSpPr>
        <p:spPr>
          <a:xfrm>
            <a:off x="795308" y="1936750"/>
            <a:ext cx="9847293" cy="4104715"/>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37186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Summary</a:t>
            </a: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sp>
        <p:nvSpPr>
          <p:cNvPr id="10" name="TextBox 9">
            <a:extLst>
              <a:ext uri="{FF2B5EF4-FFF2-40B4-BE49-F238E27FC236}">
                <a16:creationId xmlns:a16="http://schemas.microsoft.com/office/drawing/2014/main" id="{75B84B68-0885-11A0-F0E9-6D18AEABB8F6}"/>
              </a:ext>
            </a:extLst>
          </p:cNvPr>
          <p:cNvSpPr txBox="1"/>
          <p:nvPr/>
        </p:nvSpPr>
        <p:spPr>
          <a:xfrm>
            <a:off x="1046031" y="2132703"/>
            <a:ext cx="8530096" cy="3908762"/>
          </a:xfrm>
          <a:prstGeom prst="rect">
            <a:avLst/>
          </a:prstGeom>
          <a:noFill/>
        </p:spPr>
        <p:txBody>
          <a:bodyPr wrap="square" rtlCol="0">
            <a:spAutoFit/>
          </a:bodyPr>
          <a:lstStyle/>
          <a:p>
            <a:pPr marL="285750" indent="-285750">
              <a:spcAft>
                <a:spcPts val="2400"/>
              </a:spcAft>
              <a:buClr>
                <a:srgbClr val="E8B909"/>
              </a:buClr>
              <a:buSzPct val="120000"/>
              <a:buFont typeface="Wingdings" panose="05000000000000000000" pitchFamily="2" charset="2"/>
              <a:buChar char="§"/>
            </a:pP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future of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Union is in </a:t>
            </a:r>
            <a:r>
              <a:rPr lang="en-CA"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OUR</a:t>
            </a:r>
            <a:r>
              <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 hands. </a:t>
            </a:r>
          </a:p>
          <a:p>
            <a:pPr marL="285750" indent="-285750">
              <a:spcAft>
                <a:spcPts val="2400"/>
              </a:spcAft>
              <a:buClr>
                <a:srgbClr val="E8B909"/>
              </a:buClr>
              <a:buSzPct val="120000"/>
              <a:buFont typeface="Wingdings" panose="05000000000000000000" pitchFamily="2" charset="2"/>
              <a:buChar char="§"/>
            </a:pPr>
            <a:r>
              <a:rPr lang="en-CA" sz="2400" dirty="0">
                <a:solidFill>
                  <a:srgbClr val="E7B909"/>
                </a:solidFill>
                <a:latin typeface="Open Sans" panose="020B0606030504020204" pitchFamily="34" charset="0"/>
                <a:ea typeface="Open Sans" panose="020B0606030504020204" pitchFamily="34" charset="0"/>
                <a:cs typeface="Open Sans" panose="020B0606030504020204" pitchFamily="34" charset="0"/>
              </a:rPr>
              <a:t>Membership participation is </a:t>
            </a:r>
            <a:r>
              <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t>CRITICAL.</a:t>
            </a:r>
          </a:p>
          <a:p>
            <a:pPr marL="285750" indent="-285750">
              <a:spcAft>
                <a:spcPts val="2400"/>
              </a:spcAft>
              <a:buClr>
                <a:srgbClr val="E8B909"/>
              </a:buClr>
              <a:buSzPct val="120000"/>
              <a:buFont typeface="Wingdings" panose="05000000000000000000" pitchFamily="2" charset="2"/>
              <a:buChar char="§"/>
            </a:pP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The value statement of </a:t>
            </a:r>
            <a:r>
              <a:rPr lang="en-US" sz="2400" b="1" i="1" dirty="0">
                <a:solidFill>
                  <a:schemeClr val="bg1"/>
                </a:solidFill>
                <a:latin typeface="Open Sans" panose="020B0606030504020204" pitchFamily="34" charset="0"/>
                <a:ea typeface="Open Sans" panose="020B0606030504020204" pitchFamily="34" charset="0"/>
                <a:cs typeface="Open Sans" panose="020B0606030504020204" pitchFamily="34" charset="0"/>
              </a:rPr>
              <a:t>One Union, One Family, One Fight </a:t>
            </a:r>
            <a:r>
              <a:rPr lang="en-US" sz="2400" dirty="0">
                <a:solidFill>
                  <a:schemeClr val="bg1"/>
                </a:solidFill>
                <a:latin typeface="Open Sans" panose="020B0606030504020204" pitchFamily="34" charset="0"/>
                <a:ea typeface="Open Sans" panose="020B0606030504020204" pitchFamily="34" charset="0"/>
                <a:cs typeface="Open Sans" panose="020B0606030504020204" pitchFamily="34" charset="0"/>
              </a:rPr>
              <a:t>is the foundation for building a united and powerful union.</a:t>
            </a:r>
          </a:p>
          <a:p>
            <a:pPr marL="285750" indent="-285750">
              <a:spcAft>
                <a:spcPts val="2400"/>
              </a:spcAft>
              <a:buClr>
                <a:srgbClr val="E8B909"/>
              </a:buClr>
              <a:buSzPct val="120000"/>
              <a:buFont typeface="Wingdings" panose="05000000000000000000" pitchFamily="2" charset="2"/>
              <a:buChar char="§"/>
            </a:pPr>
            <a:endParaRPr lang="en-CA"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marL="285750" indent="-285750">
              <a:spcAft>
                <a:spcPts val="2400"/>
              </a:spcAft>
              <a:buClr>
                <a:srgbClr val="E8B909"/>
              </a:buClr>
              <a:buSzPct val="120000"/>
              <a:buFont typeface="Wingdings" panose="05000000000000000000" pitchFamily="2" charset="2"/>
              <a:buChar char="§"/>
            </a:pPr>
            <a:endParaRPr lang="en-CA" sz="2400"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Picture 10">
            <a:extLst>
              <a:ext uri="{FF2B5EF4-FFF2-40B4-BE49-F238E27FC236}">
                <a16:creationId xmlns:a16="http://schemas.microsoft.com/office/drawing/2014/main" id="{43BC78E7-5E18-4068-BFB4-4AC7B432AA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sp>
        <p:nvSpPr>
          <p:cNvPr id="13" name="TextBox 12">
            <a:extLst>
              <a:ext uri="{FF2B5EF4-FFF2-40B4-BE49-F238E27FC236}">
                <a16:creationId xmlns:a16="http://schemas.microsoft.com/office/drawing/2014/main" id="{0EB58C60-7E91-4645-924B-94F3CBFA33C4}"/>
              </a:ext>
            </a:extLst>
          </p:cNvPr>
          <p:cNvSpPr txBox="1"/>
          <p:nvPr/>
        </p:nvSpPr>
        <p:spPr>
          <a:xfrm>
            <a:off x="576295" y="5098796"/>
            <a:ext cx="10285317" cy="486800"/>
          </a:xfrm>
          <a:prstGeom prst="rect">
            <a:avLst/>
          </a:prstGeom>
          <a:noFill/>
        </p:spPr>
        <p:txBody>
          <a:bodyPr wrap="square">
            <a:spAutoFit/>
          </a:bodyPr>
          <a:lstStyle/>
          <a:p>
            <a:pPr algn="ctr">
              <a:lnSpc>
                <a:spcPts val="3000"/>
              </a:lnSpc>
              <a:spcAft>
                <a:spcPts val="1200"/>
              </a:spcAft>
            </a:pPr>
            <a:r>
              <a:rPr lang="en-US" sz="2800" b="1" dirty="0">
                <a:solidFill>
                  <a:srgbClr val="E7B909"/>
                </a:solidFill>
                <a:latin typeface="Open Sans" panose="020B0606030504020204" pitchFamily="34" charset="0"/>
                <a:ea typeface="Open Sans" panose="020B0606030504020204" pitchFamily="34" charset="0"/>
                <a:cs typeface="Open Sans" panose="020B0606030504020204" pitchFamily="34" charset="0"/>
              </a:rPr>
              <a:t>OUR Union is only as Strong as OUR Members.</a:t>
            </a:r>
          </a:p>
        </p:txBody>
      </p:sp>
      <p:pic>
        <p:nvPicPr>
          <p:cNvPr id="12" name="Picture 11">
            <a:extLst>
              <a:ext uri="{FF2B5EF4-FFF2-40B4-BE49-F238E27FC236}">
                <a16:creationId xmlns:a16="http://schemas.microsoft.com/office/drawing/2014/main" id="{FBF68EDF-AEB3-4971-82C6-E2D666EB2F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206918616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5BF9D4-A951-4962-8E2D-315230E8636B}"/>
              </a:ext>
            </a:extLst>
          </p:cNvPr>
          <p:cNvSpPr>
            <a:spLocks noGrp="1"/>
          </p:cNvSpPr>
          <p:nvPr>
            <p:ph type="title"/>
          </p:nvPr>
        </p:nvSpPr>
        <p:spPr/>
        <p:txBody>
          <a:bodyPr/>
          <a:lstStyle/>
          <a:p>
            <a:r>
              <a:rPr lang="en-CA" dirty="0">
                <a:solidFill>
                  <a:schemeClr val="bg1"/>
                </a:solidFill>
              </a:rPr>
              <a:t>GP’s </a:t>
            </a:r>
            <a:r>
              <a:rPr lang="en-CA" dirty="0"/>
              <a:t>Message</a:t>
            </a:r>
          </a:p>
        </p:txBody>
      </p:sp>
      <p:pic>
        <p:nvPicPr>
          <p:cNvPr id="12" name="Picture 11">
            <a:extLst>
              <a:ext uri="{FF2B5EF4-FFF2-40B4-BE49-F238E27FC236}">
                <a16:creationId xmlns:a16="http://schemas.microsoft.com/office/drawing/2014/main" id="{639398E8-C7DB-4780-8174-77027B151C76}"/>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892507DE-71AF-42CC-99F5-A37B394EED5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
        <p:nvSpPr>
          <p:cNvPr id="7" name="Rectangle 6">
            <a:extLst>
              <a:ext uri="{FF2B5EF4-FFF2-40B4-BE49-F238E27FC236}">
                <a16:creationId xmlns:a16="http://schemas.microsoft.com/office/drawing/2014/main" id="{CD4DD819-3F84-42E8-A1F9-435684295205}"/>
              </a:ext>
            </a:extLst>
          </p:cNvPr>
          <p:cNvSpPr/>
          <p:nvPr/>
        </p:nvSpPr>
        <p:spPr>
          <a:xfrm>
            <a:off x="1802695" y="1042737"/>
            <a:ext cx="8426190" cy="4710009"/>
          </a:xfrm>
          <a:prstGeom prst="rect">
            <a:avLst/>
          </a:prstGeom>
          <a:solidFill>
            <a:srgbClr val="19191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8" name="Picture 7">
            <a:hlinkClick r:id="rId5"/>
            <a:extLst>
              <a:ext uri="{FF2B5EF4-FFF2-40B4-BE49-F238E27FC236}">
                <a16:creationId xmlns:a16="http://schemas.microsoft.com/office/drawing/2014/main" id="{67200DB4-506F-4459-8933-CFFBB5960273}"/>
              </a:ext>
            </a:extLst>
          </p:cNvPr>
          <p:cNvPicPr>
            <a:picLocks noChangeAspect="1"/>
          </p:cNvPicPr>
          <p:nvPr/>
        </p:nvPicPr>
        <p:blipFill>
          <a:blip r:embed="rId6"/>
          <a:stretch>
            <a:fillRect/>
          </a:stretch>
        </p:blipFill>
        <p:spPr>
          <a:xfrm>
            <a:off x="1882905" y="1137338"/>
            <a:ext cx="8271748" cy="4527336"/>
          </a:xfrm>
          <a:prstGeom prst="rect">
            <a:avLst/>
          </a:prstGeom>
        </p:spPr>
      </p:pic>
    </p:spTree>
    <p:custDataLst>
      <p:tags r:id="rId1"/>
    </p:custDataLst>
    <p:extLst>
      <p:ext uri="{BB962C8B-B14F-4D97-AF65-F5344CB8AC3E}">
        <p14:creationId xmlns:p14="http://schemas.microsoft.com/office/powerpoint/2010/main" val="12286912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rallelogram 1">
            <a:extLst>
              <a:ext uri="{FF2B5EF4-FFF2-40B4-BE49-F238E27FC236}">
                <a16:creationId xmlns:a16="http://schemas.microsoft.com/office/drawing/2014/main" id="{459E9B88-F81B-C794-437E-79E32F8D2292}"/>
              </a:ext>
            </a:extLst>
          </p:cNvPr>
          <p:cNvSpPr/>
          <p:nvPr/>
        </p:nvSpPr>
        <p:spPr>
          <a:xfrm>
            <a:off x="-241300" y="203200"/>
            <a:ext cx="6772729"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endParaRPr lang="en-US" sz="2200" b="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6" name="Picture 15">
            <a:extLst>
              <a:ext uri="{FF2B5EF4-FFF2-40B4-BE49-F238E27FC236}">
                <a16:creationId xmlns:a16="http://schemas.microsoft.com/office/drawing/2014/main" id="{70CC55D6-6C0F-45FB-8F9D-F82FD371F529}"/>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21" name="Rectangle: Rounded Corners 20">
            <a:extLst>
              <a:ext uri="{FF2B5EF4-FFF2-40B4-BE49-F238E27FC236}">
                <a16:creationId xmlns:a16="http://schemas.microsoft.com/office/drawing/2014/main" id="{F0208185-3FEC-4E79-93DC-328AA2D3BF98}"/>
              </a:ext>
            </a:extLst>
          </p:cNvPr>
          <p:cNvSpPr/>
          <p:nvPr/>
        </p:nvSpPr>
        <p:spPr>
          <a:xfrm>
            <a:off x="466466" y="1445030"/>
            <a:ext cx="11200999" cy="2502247"/>
          </a:xfrm>
          <a:prstGeom prst="roundRect">
            <a:avLst/>
          </a:prstGeom>
          <a:solidFill>
            <a:srgbClr val="FFD03B"/>
          </a:solidFill>
          <a:ln>
            <a:solidFill>
              <a:srgbClr val="FFD0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5" name="TextBox 24">
            <a:extLst>
              <a:ext uri="{FF2B5EF4-FFF2-40B4-BE49-F238E27FC236}">
                <a16:creationId xmlns:a16="http://schemas.microsoft.com/office/drawing/2014/main" id="{83990393-01D6-4C6E-BC4F-DB02FE5F48AF}"/>
              </a:ext>
            </a:extLst>
          </p:cNvPr>
          <p:cNvSpPr txBox="1"/>
          <p:nvPr/>
        </p:nvSpPr>
        <p:spPr>
          <a:xfrm>
            <a:off x="568847" y="1765349"/>
            <a:ext cx="1868161" cy="523220"/>
          </a:xfrm>
          <a:prstGeom prst="rect">
            <a:avLst/>
          </a:prstGeom>
          <a:noFill/>
        </p:spPr>
        <p:txBody>
          <a:bodyPr wrap="square" rtlCol="0">
            <a:spAutoFit/>
          </a:bodyPr>
          <a:lstStyle/>
          <a:p>
            <a:pPr algn="ctr"/>
            <a:r>
              <a:rPr lang="en-US" sz="1400" b="1" dirty="0">
                <a:latin typeface="Open Sans" panose="020B0606030504020204" pitchFamily="34" charset="0"/>
                <a:ea typeface="Open Sans" panose="020B0606030504020204" pitchFamily="34" charset="0"/>
                <a:cs typeface="Open Sans" panose="020B0606030504020204" pitchFamily="34" charset="0"/>
              </a:rPr>
              <a:t>Member </a:t>
            </a:r>
          </a:p>
          <a:p>
            <a:pPr algn="ctr"/>
            <a:r>
              <a:rPr lang="en-US" sz="1400" b="1" dirty="0">
                <a:latin typeface="Open Sans" panose="020B0606030504020204" pitchFamily="34" charset="0"/>
                <a:ea typeface="Open Sans" panose="020B0606030504020204" pitchFamily="34" charset="0"/>
                <a:cs typeface="Open Sans" panose="020B0606030504020204" pitchFamily="34" charset="0"/>
              </a:rPr>
              <a:t>Mobile Portal</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7" name="TextBox 26">
            <a:extLst>
              <a:ext uri="{FF2B5EF4-FFF2-40B4-BE49-F238E27FC236}">
                <a16:creationId xmlns:a16="http://schemas.microsoft.com/office/drawing/2014/main" id="{C1A050B3-16F9-4233-91A8-654334BC7B57}"/>
              </a:ext>
            </a:extLst>
          </p:cNvPr>
          <p:cNvSpPr txBox="1"/>
          <p:nvPr/>
        </p:nvSpPr>
        <p:spPr>
          <a:xfrm>
            <a:off x="2616278"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YouTube</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a:extLst>
              <a:ext uri="{FF2B5EF4-FFF2-40B4-BE49-F238E27FC236}">
                <a16:creationId xmlns:a16="http://schemas.microsoft.com/office/drawing/2014/main" id="{8839A467-7F37-4422-B729-0C6AEE3C7371}"/>
              </a:ext>
            </a:extLst>
          </p:cNvPr>
          <p:cNvSpPr txBox="1"/>
          <p:nvPr/>
        </p:nvSpPr>
        <p:spPr>
          <a:xfrm>
            <a:off x="4375921" y="1907849"/>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Facebook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a:extLst>
              <a:ext uri="{FF2B5EF4-FFF2-40B4-BE49-F238E27FC236}">
                <a16:creationId xmlns:a16="http://schemas.microsoft.com/office/drawing/2014/main" id="{350F0AB5-D0C4-4661-A078-5121056900C0}"/>
              </a:ext>
            </a:extLst>
          </p:cNvPr>
          <p:cNvSpPr txBox="1"/>
          <p:nvPr/>
        </p:nvSpPr>
        <p:spPr>
          <a:xfrm>
            <a:off x="6172768" y="1896061"/>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Instagram</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Picture 30">
            <a:extLst>
              <a:ext uri="{FF2B5EF4-FFF2-40B4-BE49-F238E27FC236}">
                <a16:creationId xmlns:a16="http://schemas.microsoft.com/office/drawing/2014/main" id="{84C27011-FE0F-4E1B-8724-DFBA86EB441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94464" y="2517224"/>
            <a:ext cx="1038528" cy="1038528"/>
          </a:xfrm>
          <a:prstGeom prst="rect">
            <a:avLst/>
          </a:prstGeom>
        </p:spPr>
      </p:pic>
      <p:pic>
        <p:nvPicPr>
          <p:cNvPr id="33" name="Picture 32">
            <a:extLst>
              <a:ext uri="{FF2B5EF4-FFF2-40B4-BE49-F238E27FC236}">
                <a16:creationId xmlns:a16="http://schemas.microsoft.com/office/drawing/2014/main" id="{D4ECC64C-E05E-465B-9C39-238841470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1795" y="2491079"/>
            <a:ext cx="1038528" cy="1038528"/>
          </a:xfrm>
          <a:prstGeom prst="rect">
            <a:avLst/>
          </a:prstGeom>
        </p:spPr>
      </p:pic>
      <p:pic>
        <p:nvPicPr>
          <p:cNvPr id="34" name="Picture 33">
            <a:extLst>
              <a:ext uri="{FF2B5EF4-FFF2-40B4-BE49-F238E27FC236}">
                <a16:creationId xmlns:a16="http://schemas.microsoft.com/office/drawing/2014/main" id="{0A6510E2-5971-4792-8C65-14D0FE255AE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762630" y="2517224"/>
            <a:ext cx="1038528" cy="1038528"/>
          </a:xfrm>
          <a:prstGeom prst="rect">
            <a:avLst/>
          </a:prstGeom>
        </p:spPr>
      </p:pic>
      <p:pic>
        <p:nvPicPr>
          <p:cNvPr id="35" name="Picture 34">
            <a:extLst>
              <a:ext uri="{FF2B5EF4-FFF2-40B4-BE49-F238E27FC236}">
                <a16:creationId xmlns:a16="http://schemas.microsoft.com/office/drawing/2014/main" id="{D8A0C6A1-A275-418E-8711-F8C2389BB2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063604" y="2526703"/>
            <a:ext cx="1038743" cy="1038743"/>
          </a:xfrm>
          <a:prstGeom prst="rect">
            <a:avLst/>
          </a:prstGeom>
        </p:spPr>
      </p:pic>
      <p:sp>
        <p:nvSpPr>
          <p:cNvPr id="36" name="TextBox 35">
            <a:extLst>
              <a:ext uri="{FF2B5EF4-FFF2-40B4-BE49-F238E27FC236}">
                <a16:creationId xmlns:a16="http://schemas.microsoft.com/office/drawing/2014/main" id="{BE841B22-D29B-4493-B3E7-3890481736AB}"/>
              </a:ext>
            </a:extLst>
          </p:cNvPr>
          <p:cNvSpPr txBox="1"/>
          <p:nvPr/>
        </p:nvSpPr>
        <p:spPr>
          <a:xfrm>
            <a:off x="2540237" y="3565446"/>
            <a:ext cx="6697682" cy="369332"/>
          </a:xfrm>
          <a:prstGeom prst="rect">
            <a:avLst/>
          </a:prstGeom>
          <a:noFill/>
        </p:spPr>
        <p:txBody>
          <a:bodyPr wrap="square">
            <a:spAutoFit/>
          </a:bodyPr>
          <a:lstStyle/>
          <a:p>
            <a:endParaRPr lang="en-CA" dirty="0"/>
          </a:p>
        </p:txBody>
      </p:sp>
      <p:pic>
        <p:nvPicPr>
          <p:cNvPr id="37" name="Picture 36">
            <a:extLst>
              <a:ext uri="{FF2B5EF4-FFF2-40B4-BE49-F238E27FC236}">
                <a16:creationId xmlns:a16="http://schemas.microsoft.com/office/drawing/2014/main" id="{28B5B378-B7DD-4DBA-8CB7-152A3E83D33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55917" y="2533347"/>
            <a:ext cx="1041105" cy="1041105"/>
          </a:xfrm>
          <a:prstGeom prst="rect">
            <a:avLst/>
          </a:prstGeom>
        </p:spPr>
      </p:pic>
      <p:sp>
        <p:nvSpPr>
          <p:cNvPr id="39" name="TextBox 38">
            <a:extLst>
              <a:ext uri="{FF2B5EF4-FFF2-40B4-BE49-F238E27FC236}">
                <a16:creationId xmlns:a16="http://schemas.microsoft.com/office/drawing/2014/main" id="{6C8BE55A-7620-4222-843C-0EF9CFE6CF09}"/>
              </a:ext>
            </a:extLst>
          </p:cNvPr>
          <p:cNvSpPr txBox="1"/>
          <p:nvPr/>
        </p:nvSpPr>
        <p:spPr>
          <a:xfrm>
            <a:off x="8243269" y="190545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a:t>
            </a:r>
            <a:r>
              <a:rPr lang="en-US" sz="1400" b="1" dirty="0" err="1">
                <a:latin typeface="Open Sans" panose="020B0606030504020204" pitchFamily="34" charset="0"/>
                <a:ea typeface="Open Sans" panose="020B0606030504020204" pitchFamily="34" charset="0"/>
                <a:cs typeface="Open Sans" panose="020B0606030504020204" pitchFamily="34" charset="0"/>
              </a:rPr>
              <a:t>Tiktok</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41" name="Picture 40">
            <a:extLst>
              <a:ext uri="{FF2B5EF4-FFF2-40B4-BE49-F238E27FC236}">
                <a16:creationId xmlns:a16="http://schemas.microsoft.com/office/drawing/2014/main" id="{CB90FF09-E160-448F-9618-CCA18944701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13455" y="2534052"/>
            <a:ext cx="1040400" cy="1040400"/>
          </a:xfrm>
          <a:prstGeom prst="rect">
            <a:avLst/>
          </a:prstGeom>
        </p:spPr>
      </p:pic>
      <p:sp>
        <p:nvSpPr>
          <p:cNvPr id="42" name="TextBox 41">
            <a:extLst>
              <a:ext uri="{FF2B5EF4-FFF2-40B4-BE49-F238E27FC236}">
                <a16:creationId xmlns:a16="http://schemas.microsoft.com/office/drawing/2014/main" id="{AAF22ED5-ED89-4685-A7EE-3ADECE14CED0}"/>
              </a:ext>
            </a:extLst>
          </p:cNvPr>
          <p:cNvSpPr txBox="1"/>
          <p:nvPr/>
        </p:nvSpPr>
        <p:spPr>
          <a:xfrm>
            <a:off x="10285839" y="1907847"/>
            <a:ext cx="2740396" cy="440505"/>
          </a:xfrm>
          <a:prstGeom prst="rect">
            <a:avLst/>
          </a:prstGeom>
          <a:noFill/>
        </p:spPr>
        <p:txBody>
          <a:bodyPr wrap="square" rtlCol="0">
            <a:spAutoFit/>
          </a:bodyPr>
          <a:lstStyle/>
          <a:p>
            <a:pPr>
              <a:lnSpc>
                <a:spcPts val="3000"/>
              </a:lnSpc>
              <a:spcAft>
                <a:spcPts val="1200"/>
              </a:spcAft>
            </a:pPr>
            <a:r>
              <a:rPr lang="en-US" sz="1400" b="1" dirty="0">
                <a:latin typeface="Open Sans" panose="020B0606030504020204" pitchFamily="34" charset="0"/>
                <a:ea typeface="Open Sans" panose="020B0606030504020204" pitchFamily="34" charset="0"/>
                <a:cs typeface="Open Sans" panose="020B0606030504020204" pitchFamily="34" charset="0"/>
              </a:rPr>
              <a:t>IUPAT X</a:t>
            </a:r>
            <a:endParaRPr lang="en-US"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Title 3">
            <a:extLst>
              <a:ext uri="{FF2B5EF4-FFF2-40B4-BE49-F238E27FC236}">
                <a16:creationId xmlns:a16="http://schemas.microsoft.com/office/drawing/2014/main" id="{2958B77F-BF0F-439E-8A7D-0D149CCB8D09}"/>
              </a:ext>
            </a:extLst>
          </p:cNvPr>
          <p:cNvSpPr>
            <a:spLocks noGrp="1"/>
          </p:cNvSpPr>
          <p:nvPr>
            <p:ph type="title"/>
          </p:nvPr>
        </p:nvSpPr>
        <p:spPr/>
        <p:txBody>
          <a:bodyPr/>
          <a:lstStyle/>
          <a:p>
            <a:r>
              <a:rPr lang="en-US" sz="2200" b="1">
                <a:solidFill>
                  <a:schemeClr val="bg1"/>
                </a:solidFill>
                <a:latin typeface="Open Sans" panose="020B0606030504020204" pitchFamily="34" charset="0"/>
                <a:ea typeface="Open Sans" panose="020B0606030504020204" pitchFamily="34" charset="0"/>
                <a:cs typeface="Open Sans" panose="020B0606030504020204" pitchFamily="34" charset="0"/>
              </a:rPr>
              <a:t>Stay Connected to </a:t>
            </a:r>
            <a:r>
              <a:rPr lang="en-US" sz="2200" b="1">
                <a:solidFill>
                  <a:schemeClr val="tx1"/>
                </a:solidFill>
                <a:latin typeface="Open Sans" panose="020B0606030504020204" pitchFamily="34" charset="0"/>
                <a:ea typeface="Open Sans" panose="020B0606030504020204" pitchFamily="34" charset="0"/>
                <a:cs typeface="Open Sans" panose="020B0606030504020204" pitchFamily="34" charset="0"/>
              </a:rPr>
              <a:t>Our Union Family </a:t>
            </a:r>
            <a:endParaRPr lang="en-CA" dirty="0"/>
          </a:p>
        </p:txBody>
      </p:sp>
      <p:sp>
        <p:nvSpPr>
          <p:cNvPr id="3" name="Footer Placeholder 1">
            <a:extLst>
              <a:ext uri="{FF2B5EF4-FFF2-40B4-BE49-F238E27FC236}">
                <a16:creationId xmlns:a16="http://schemas.microsoft.com/office/drawing/2014/main" id="{9E93CD87-C8E9-689C-C4EC-041BED01B5B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pic>
        <p:nvPicPr>
          <p:cNvPr id="5" name="Picture 4">
            <a:extLst>
              <a:ext uri="{FF2B5EF4-FFF2-40B4-BE49-F238E27FC236}">
                <a16:creationId xmlns:a16="http://schemas.microsoft.com/office/drawing/2014/main" id="{FAEF4102-8A30-C07B-91C6-825211FBA3C4}"/>
              </a:ext>
            </a:extLst>
          </p:cNvPr>
          <p:cNvPicPr>
            <a:picLocks noChangeAspect="1"/>
          </p:cNvPicPr>
          <p:nvPr/>
        </p:nvPicPr>
        <p:blipFill rotWithShape="1">
          <a:blip r:embed="rId11"/>
          <a:srcRect l="5193" t="15786"/>
          <a:stretch/>
        </p:blipFill>
        <p:spPr>
          <a:xfrm>
            <a:off x="6607629" y="3971096"/>
            <a:ext cx="5588935" cy="2386217"/>
          </a:xfrm>
          <a:prstGeom prst="rect">
            <a:avLst/>
          </a:prstGeom>
        </p:spPr>
      </p:pic>
    </p:spTree>
    <p:custDataLst>
      <p:tags r:id="rId1"/>
    </p:custDataLst>
    <p:extLst>
      <p:ext uri="{BB962C8B-B14F-4D97-AF65-F5344CB8AC3E}">
        <p14:creationId xmlns:p14="http://schemas.microsoft.com/office/powerpoint/2010/main" val="22491907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D00C8021-09E8-41BF-BFD6-AC0A204D1679}"/>
              </a:ext>
            </a:extLst>
          </p:cNvPr>
          <p:cNvPicPr>
            <a:picLocks noChangeAspect="1"/>
          </p:cNvPicPr>
          <p:nvPr/>
        </p:nvPicPr>
        <p:blipFill rotWithShape="1">
          <a:blip r:embed="rId4">
            <a:extLst>
              <a:ext uri="{28A0092B-C50C-407E-A947-70E740481C1C}">
                <a14:useLocalDpi xmlns:a14="http://schemas.microsoft.com/office/drawing/2010/main" val="0"/>
              </a:ext>
            </a:extLst>
          </a:blip>
          <a:srcRect l="18327" t="20981" r="10394" b="34384"/>
          <a:stretch/>
        </p:blipFill>
        <p:spPr>
          <a:xfrm>
            <a:off x="0" y="0"/>
            <a:ext cx="12192000" cy="6965576"/>
          </a:xfrm>
          <a:prstGeom prst="rect">
            <a:avLst/>
          </a:prstGeom>
        </p:spPr>
      </p:pic>
      <p:sp>
        <p:nvSpPr>
          <p:cNvPr id="7" name="Rectangle 6">
            <a:extLst>
              <a:ext uri="{FF2B5EF4-FFF2-40B4-BE49-F238E27FC236}">
                <a16:creationId xmlns:a16="http://schemas.microsoft.com/office/drawing/2014/main" id="{F1AF6EEC-E1DB-DB09-A20F-024818E3BE22}"/>
              </a:ext>
            </a:extLst>
          </p:cNvPr>
          <p:cNvSpPr/>
          <p:nvPr/>
        </p:nvSpPr>
        <p:spPr>
          <a:xfrm>
            <a:off x="0" y="0"/>
            <a:ext cx="12418142" cy="6965576"/>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Parallelogram 1">
            <a:extLst>
              <a:ext uri="{FF2B5EF4-FFF2-40B4-BE49-F238E27FC236}">
                <a16:creationId xmlns:a16="http://schemas.microsoft.com/office/drawing/2014/main" id="{459E9B88-F81B-C794-437E-79E32F8D2292}"/>
              </a:ext>
            </a:extLst>
          </p:cNvPr>
          <p:cNvSpPr/>
          <p:nvPr/>
        </p:nvSpPr>
        <p:spPr>
          <a:xfrm>
            <a:off x="-241300" y="203200"/>
            <a:ext cx="4757316" cy="635000"/>
          </a:xfrm>
          <a:prstGeom prst="parallelogram">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91440"/>
            <a:r>
              <a:rPr lang="en-US" sz="2200" b="1" dirty="0">
                <a:solidFill>
                  <a:schemeClr val="bg1"/>
                </a:solidFill>
                <a:latin typeface="Open Sans" panose="020B0606030504020204" pitchFamily="34" charset="0"/>
                <a:ea typeface="Open Sans" panose="020B0606030504020204" pitchFamily="34" charset="0"/>
                <a:cs typeface="Open Sans" panose="020B0606030504020204" pitchFamily="34" charset="0"/>
              </a:rPr>
              <a:t>Questions</a:t>
            </a:r>
            <a:r>
              <a:rPr lang="en-US" sz="2200" b="1" dirty="0">
                <a:solidFill>
                  <a:schemeClr val="tx1">
                    <a:lumMod val="85000"/>
                    <a:lumOff val="15000"/>
                  </a:schemeClr>
                </a:solidFill>
                <a:latin typeface="Open Sans" panose="020B0606030504020204" pitchFamily="34" charset="0"/>
                <a:ea typeface="Open Sans" panose="020B0606030504020204" pitchFamily="34" charset="0"/>
                <a:cs typeface="Open Sans" panose="020B0606030504020204" pitchFamily="34" charset="0"/>
              </a:rPr>
              <a:t> or Comments?</a:t>
            </a:r>
          </a:p>
        </p:txBody>
      </p:sp>
      <p:sp>
        <p:nvSpPr>
          <p:cNvPr id="3" name="TextBox 2">
            <a:extLst>
              <a:ext uri="{FF2B5EF4-FFF2-40B4-BE49-F238E27FC236}">
                <a16:creationId xmlns:a16="http://schemas.microsoft.com/office/drawing/2014/main" id="{CC35D5E5-EDDF-E022-EF23-BAF6ED9B3229}"/>
              </a:ext>
            </a:extLst>
          </p:cNvPr>
          <p:cNvSpPr txBox="1"/>
          <p:nvPr/>
        </p:nvSpPr>
        <p:spPr>
          <a:xfrm>
            <a:off x="774700" y="1524000"/>
            <a:ext cx="9752986" cy="4380045"/>
          </a:xfrm>
          <a:prstGeom prst="rect">
            <a:avLst/>
          </a:prstGeom>
          <a:noFill/>
        </p:spPr>
        <p:txBody>
          <a:bodyPr wrap="square" rtlCol="0">
            <a:spAutoFit/>
          </a:bodyPr>
          <a:lstStyle/>
          <a:p>
            <a:pPr>
              <a:lnSpc>
                <a:spcPts val="3000"/>
              </a:lnSpc>
              <a:spcAft>
                <a:spcPts val="1200"/>
              </a:spcAft>
            </a:pPr>
            <a: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Contact Information</a:t>
            </a:r>
            <a:br>
              <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br>
            <a:endParaRPr lang="en-US" sz="2400" b="1"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5">
                  <a:extLst>
                    <a:ext uri="{A12FA001-AC4F-418D-AE19-62706E023703}">
                      <ahyp:hlinkClr xmlns:ahyp="http://schemas.microsoft.com/office/drawing/2018/hyperlinkcolor" val="tx"/>
                    </a:ext>
                  </a:extLst>
                </a:hlinkClick>
              </a:rPr>
              <a:t>Support@iupat.org</a:t>
            </a:r>
            <a:endPar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International Union of Painters and Allied Trades</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7234 Parkway Drive</a:t>
            </a:r>
          </a:p>
          <a:p>
            <a:pPr algn="ctr">
              <a:spcAft>
                <a:spcPts val="1200"/>
              </a:spcAft>
            </a:pPr>
            <a:r>
              <a:rPr lang="en-CA"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rPr>
              <a:t>Hanover, MD 21076</a:t>
            </a:r>
          </a:p>
          <a:p>
            <a:pPr algn="ctr">
              <a:spcAft>
                <a:spcPts val="1200"/>
              </a:spcAft>
            </a:pP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hlinkClick r:id="rId6">
                  <a:extLst>
                    <a:ext uri="{A12FA001-AC4F-418D-AE19-62706E023703}">
                      <ahyp:hlinkClr xmlns:ahyp="http://schemas.microsoft.com/office/drawing/2018/hyperlinkcolor" val="tx"/>
                    </a:ext>
                  </a:extLst>
                </a:hlinkClick>
              </a:rPr>
              <a:t>http://www.iupat.org</a:t>
            </a:r>
            <a:r>
              <a:rPr lang="en-CA"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p>
          <a:p>
            <a:pPr algn="ctr">
              <a:spcAft>
                <a:spcPts val="1200"/>
              </a:spcAft>
            </a:pPr>
            <a:br>
              <a:rPr lang="en-CA" b="1" dirty="0">
                <a:solidFill>
                  <a:schemeClr val="accent2">
                    <a:lumMod val="75000"/>
                  </a:schemeClr>
                </a:solidFill>
                <a:latin typeface="Open Sans" panose="020B0606030504020204" pitchFamily="34" charset="0"/>
                <a:ea typeface="Open Sans" panose="020B0606030504020204" pitchFamily="34" charset="0"/>
                <a:cs typeface="Open Sans" panose="020B0606030504020204" pitchFamily="34" charset="0"/>
              </a:rPr>
            </a:b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UNION. </a:t>
            </a:r>
            <a:r>
              <a:rPr lang="en-CA" sz="2800" b="1" dirty="0">
                <a:solidFill>
                  <a:schemeClr val="bg1"/>
                </a:solidFill>
                <a:latin typeface="Open Sans" panose="020B0606030504020204" pitchFamily="34" charset="0"/>
                <a:ea typeface="Open Sans" panose="020B0606030504020204" pitchFamily="34" charset="0"/>
                <a:cs typeface="Open Sans" panose="020B0606030504020204" pitchFamily="34" charset="0"/>
              </a:rPr>
              <a:t>ONE FAMILY. </a:t>
            </a:r>
            <a:r>
              <a:rPr lang="en-CA" sz="28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ONE FIGHT!</a:t>
            </a:r>
            <a:endParaRPr lang="en-CA" b="1" dirty="0">
              <a:solidFill>
                <a:srgbClr val="E8B909"/>
              </a:solidFill>
              <a:latin typeface="Open Sans" panose="020B0606030504020204" pitchFamily="34" charset="0"/>
              <a:ea typeface="Open Sans" panose="020B0606030504020204" pitchFamily="34" charset="0"/>
              <a:cs typeface="Open Sans" panose="020B0606030504020204" pitchFamily="34" charset="0"/>
            </a:endParaRPr>
          </a:p>
          <a:p>
            <a:pPr>
              <a:lnSpc>
                <a:spcPts val="3000"/>
              </a:lnSpc>
              <a:spcAft>
                <a:spcPts val="1200"/>
              </a:spcAft>
            </a:pPr>
            <a:endParaRPr lang="en-US" dirty="0">
              <a:solidFill>
                <a:schemeClr val="bg1">
                  <a:lumMod val="8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549C714A-660F-4BB6-A221-89069AD7737C}"/>
              </a:ext>
            </a:extLst>
          </p:cNvPr>
          <p:cNvSpPr txBox="1"/>
          <p:nvPr/>
        </p:nvSpPr>
        <p:spPr>
          <a:xfrm>
            <a:off x="10699042" y="1804958"/>
            <a:ext cx="1373017" cy="400110"/>
          </a:xfrm>
          <a:prstGeom prst="rect">
            <a:avLst/>
          </a:prstGeom>
          <a:noFill/>
        </p:spPr>
        <p:txBody>
          <a:bodyPr wrap="square" rtlCol="0">
            <a:spAutoFit/>
          </a:bodyPr>
          <a:lstStyle/>
          <a:p>
            <a:r>
              <a:rPr lang="en-CA" sz="2000" b="1" dirty="0">
                <a:solidFill>
                  <a:srgbClr val="E8B909"/>
                </a:solidFill>
              </a:rPr>
              <a:t>i</a:t>
            </a:r>
            <a:r>
              <a:rPr lang="en-CA" sz="2000" b="1" dirty="0">
                <a:solidFill>
                  <a:schemeClr val="bg1"/>
                </a:solidFill>
              </a:rPr>
              <a:t>FTI.edu</a:t>
            </a:r>
          </a:p>
        </p:txBody>
      </p:sp>
      <p:pic>
        <p:nvPicPr>
          <p:cNvPr id="11" name="Picture 10">
            <a:hlinkClick r:id="rId7" action="ppaction://hlinksldjump"/>
            <a:extLst>
              <a:ext uri="{FF2B5EF4-FFF2-40B4-BE49-F238E27FC236}">
                <a16:creationId xmlns:a16="http://schemas.microsoft.com/office/drawing/2014/main" id="{A2419D31-D53D-4CFA-AD2D-B671E1E671B2}"/>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10647627" y="4961139"/>
            <a:ext cx="1152244" cy="1152244"/>
          </a:xfrm>
          <a:prstGeom prst="rect">
            <a:avLst/>
          </a:prstGeom>
        </p:spPr>
      </p:pic>
      <p:pic>
        <p:nvPicPr>
          <p:cNvPr id="10" name="Picture 9">
            <a:extLst>
              <a:ext uri="{FF2B5EF4-FFF2-40B4-BE49-F238E27FC236}">
                <a16:creationId xmlns:a16="http://schemas.microsoft.com/office/drawing/2014/main" id="{E55A65FA-EB27-442F-8132-7C676D50A8D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401293" y="209543"/>
            <a:ext cx="1727207" cy="1727207"/>
          </a:xfrm>
          <a:prstGeom prst="rect">
            <a:avLst/>
          </a:prstGeom>
        </p:spPr>
      </p:pic>
      <p:pic>
        <p:nvPicPr>
          <p:cNvPr id="12" name="Picture 11">
            <a:extLst>
              <a:ext uri="{FF2B5EF4-FFF2-40B4-BE49-F238E27FC236}">
                <a16:creationId xmlns:a16="http://schemas.microsoft.com/office/drawing/2014/main" id="{BE192BD0-0C88-41C6-8D12-92D726F2EF6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87994" y="203200"/>
            <a:ext cx="1601758" cy="1601758"/>
          </a:xfrm>
          <a:prstGeom prst="rect">
            <a:avLst/>
          </a:prstGeom>
        </p:spPr>
      </p:pic>
    </p:spTree>
    <p:custDataLst>
      <p:tags r:id="rId1"/>
    </p:custDataLst>
    <p:extLst>
      <p:ext uri="{BB962C8B-B14F-4D97-AF65-F5344CB8AC3E}">
        <p14:creationId xmlns:p14="http://schemas.microsoft.com/office/powerpoint/2010/main" val="161360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12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49A5AF1-4D64-46EB-AB52-6BCF8784ED4A}"/>
              </a:ext>
            </a:extLst>
          </p:cNvPr>
          <p:cNvSpPr>
            <a:spLocks noGrp="1"/>
          </p:cNvSpPr>
          <p:nvPr>
            <p:ph type="title"/>
          </p:nvPr>
        </p:nvSpPr>
        <p:spPr/>
        <p:txBody>
          <a:bodyPr/>
          <a:lstStyle/>
          <a:p>
            <a:r>
              <a:rPr lang="en-CA" dirty="0">
                <a:solidFill>
                  <a:schemeClr val="bg1"/>
                </a:solidFill>
              </a:rPr>
              <a:t>Learning</a:t>
            </a:r>
            <a:r>
              <a:rPr lang="en-CA" dirty="0"/>
              <a:t> Outcomes</a:t>
            </a:r>
          </a:p>
        </p:txBody>
      </p:sp>
      <p:sp>
        <p:nvSpPr>
          <p:cNvPr id="8" name="Google Shape;114;g367b86df2fb_0_5">
            <a:extLst>
              <a:ext uri="{FF2B5EF4-FFF2-40B4-BE49-F238E27FC236}">
                <a16:creationId xmlns:a16="http://schemas.microsoft.com/office/drawing/2014/main" id="{A29F4F28-4480-4F68-9397-3D203A656A19}"/>
              </a:ext>
            </a:extLst>
          </p:cNvPr>
          <p:cNvSpPr/>
          <p:nvPr/>
        </p:nvSpPr>
        <p:spPr>
          <a:xfrm>
            <a:off x="482600" y="1460500"/>
            <a:ext cx="11125200" cy="4076700"/>
          </a:xfrm>
          <a:prstGeom prst="roundRect">
            <a:avLst>
              <a:gd name="adj" fmla="val 16667"/>
            </a:avLst>
          </a:prstGeom>
          <a:solidFill>
            <a:srgbClr val="0C0C0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 name="Google Shape;115;g367b86df2fb_0_5">
            <a:extLst>
              <a:ext uri="{FF2B5EF4-FFF2-40B4-BE49-F238E27FC236}">
                <a16:creationId xmlns:a16="http://schemas.microsoft.com/office/drawing/2014/main" id="{C460F009-5CFB-4772-A7FF-64D557A547EC}"/>
              </a:ext>
            </a:extLst>
          </p:cNvPr>
          <p:cNvSpPr txBox="1"/>
          <p:nvPr/>
        </p:nvSpPr>
        <p:spPr>
          <a:xfrm>
            <a:off x="935419" y="1759765"/>
            <a:ext cx="10515600" cy="3417000"/>
          </a:xfrm>
          <a:prstGeom prst="rect">
            <a:avLst/>
          </a:prstGeom>
          <a:noFill/>
          <a:ln>
            <a:noFill/>
          </a:ln>
        </p:spPr>
        <p:txBody>
          <a:bodyPr spcFirstLastPara="1" wrap="square" lIns="91425" tIns="45700" rIns="91425" bIns="45700" anchor="t" anchorCtr="0">
            <a:spAutoFit/>
          </a:bodyPr>
          <a:lstStyle/>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Identify key events and milestones in our union’s history.</a:t>
            </a:r>
            <a:b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b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Explain IUPAT’s Mission and Values Statement —</a:t>
            </a:r>
            <a:r>
              <a:rPr lang="en-US" sz="2400" b="1"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One Union, One Family, One Fight</a:t>
            </a:r>
            <a:r>
              <a:rPr lang="en-US" sz="2400" dirty="0">
                <a:solidFill>
                  <a:srgbClr val="EEB310"/>
                </a:solidFill>
                <a:latin typeface="Open Sans" panose="020B0606030504020204" pitchFamily="34" charset="0"/>
                <a:ea typeface="Open Sans" panose="020B0606030504020204" pitchFamily="34" charset="0"/>
                <a:cs typeface="Open Sans" panose="020B0606030504020204" pitchFamily="34" charset="0"/>
                <a:sym typeface="Arial"/>
              </a:rPr>
              <a:t>.</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Recognize and describe the decline in union power and its key factors.</a:t>
            </a:r>
            <a:endParaRPr dirty="0">
              <a:latin typeface="Open Sans" panose="020B0606030504020204" pitchFamily="34" charset="0"/>
              <a:ea typeface="Open Sans" panose="020B0606030504020204" pitchFamily="34" charset="0"/>
              <a:cs typeface="Open Sans" panose="020B0606030504020204" pitchFamily="34" charset="0"/>
            </a:endParaRPr>
          </a:p>
          <a:p>
            <a:pPr marL="285750" marR="0" lvl="0" indent="-133350" algn="l" rtl="0">
              <a:spcBef>
                <a:spcPts val="0"/>
              </a:spcBef>
              <a:spcAft>
                <a:spcPts val="0"/>
              </a:spcAft>
              <a:buClr>
                <a:srgbClr val="FAD31C"/>
              </a:buClr>
              <a:buSzPts val="2400"/>
              <a:buFont typeface="Noto Sans Symbols"/>
              <a:buNone/>
            </a:pPr>
            <a:endParaRPr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endParaRPr>
          </a:p>
          <a:p>
            <a:pPr marL="285750" marR="0" lvl="0" indent="-285750" algn="l" rtl="0">
              <a:spcBef>
                <a:spcPts val="0"/>
              </a:spcBef>
              <a:spcAft>
                <a:spcPts val="0"/>
              </a:spcAft>
              <a:buClr>
                <a:srgbClr val="FAD31C"/>
              </a:buClr>
              <a:buSzPts val="2400"/>
              <a:buFont typeface="Noto Sans Symbols"/>
              <a:buChar char="▪"/>
            </a:pPr>
            <a:r>
              <a:rPr lang="en-US" sz="2400" dirty="0">
                <a:solidFill>
                  <a:schemeClr val="lt1"/>
                </a:solidFill>
                <a:latin typeface="Open Sans" panose="020B0606030504020204" pitchFamily="34" charset="0"/>
                <a:ea typeface="Open Sans" panose="020B0606030504020204" pitchFamily="34" charset="0"/>
                <a:cs typeface="Open Sans" panose="020B0606030504020204" pitchFamily="34" charset="0"/>
                <a:sym typeface="Arial"/>
              </a:rPr>
              <a:t>Discuss ways members can take an active role in building power within our union.</a:t>
            </a:r>
            <a:endParaRPr dirty="0">
              <a:latin typeface="Open Sans" panose="020B0606030504020204" pitchFamily="34" charset="0"/>
              <a:ea typeface="Open Sans" panose="020B0606030504020204" pitchFamily="34" charset="0"/>
              <a:cs typeface="Open Sans" panose="020B0606030504020204" pitchFamily="34" charset="0"/>
            </a:endParaRPr>
          </a:p>
        </p:txBody>
      </p:sp>
      <p:pic>
        <p:nvPicPr>
          <p:cNvPr id="10" name="Picture 9">
            <a:extLst>
              <a:ext uri="{FF2B5EF4-FFF2-40B4-BE49-F238E27FC236}">
                <a16:creationId xmlns:a16="http://schemas.microsoft.com/office/drawing/2014/main" id="{C13B6BE7-53F8-45E9-A430-1942670D1C7F}"/>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1" name="Footer Placeholder 1">
            <a:extLst>
              <a:ext uri="{FF2B5EF4-FFF2-40B4-BE49-F238E27FC236}">
                <a16:creationId xmlns:a16="http://schemas.microsoft.com/office/drawing/2014/main" id="{A58B1E3F-3D25-4893-A3A9-6484614A237D}"/>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384146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D629F14-92C7-0156-5285-CF56DEFDD6FD}"/>
              </a:ext>
            </a:extLst>
          </p:cNvPr>
          <p:cNvSpPr txBox="1"/>
          <p:nvPr/>
        </p:nvSpPr>
        <p:spPr>
          <a:xfrm>
            <a:off x="1389945" y="1238073"/>
            <a:ext cx="516488" cy="3316292"/>
          </a:xfrm>
          <a:prstGeom prst="rect">
            <a:avLst/>
          </a:prstGeom>
          <a:noFill/>
        </p:spPr>
        <p:txBody>
          <a:bodyPr wrap="none" rtlCol="0">
            <a:spAutoFit/>
          </a:bodyPr>
          <a:lstStyle/>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1</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2</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3</a:t>
            </a:r>
          </a:p>
          <a:p>
            <a:pPr>
              <a:spcAft>
                <a:spcPts val="650"/>
              </a:spcAft>
            </a:pPr>
            <a:r>
              <a:rPr lang="en-US" sz="4800" b="1" spc="-150" dirty="0">
                <a:solidFill>
                  <a:srgbClr val="E7B909"/>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9" name="TextBox 18">
            <a:extLst>
              <a:ext uri="{FF2B5EF4-FFF2-40B4-BE49-F238E27FC236}">
                <a16:creationId xmlns:a16="http://schemas.microsoft.com/office/drawing/2014/main" id="{75B84B68-0885-11A0-F0E9-6D18AEABB8F6}"/>
              </a:ext>
            </a:extLst>
          </p:cNvPr>
          <p:cNvSpPr txBox="1"/>
          <p:nvPr/>
        </p:nvSpPr>
        <p:spPr>
          <a:xfrm>
            <a:off x="2150619" y="1341947"/>
            <a:ext cx="6011582" cy="3108543"/>
          </a:xfrm>
          <a:prstGeom prst="rect">
            <a:avLst/>
          </a:prstGeom>
          <a:noFill/>
        </p:spPr>
        <p:txBody>
          <a:bodyPr wrap="none" rtlCol="0">
            <a:spAutoFit/>
          </a:bodyPr>
          <a:lstStyle/>
          <a:p>
            <a:r>
              <a:rPr lang="en-US" sz="2800" dirty="0">
                <a:latin typeface="Open Sans" panose="020B0606030504020204" pitchFamily="34" charset="0"/>
                <a:ea typeface="Open Sans" panose="020B0606030504020204" pitchFamily="34" charset="0"/>
                <a:cs typeface="Open Sans" panose="020B0606030504020204" pitchFamily="34" charset="0"/>
              </a:rPr>
              <a:t>Market Share Past and Present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IUPAT History </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Our Mission and Value Statement</a:t>
            </a:r>
          </a:p>
          <a:p>
            <a:endParaRPr lang="en-US" sz="2800" dirty="0">
              <a:latin typeface="Open Sans" panose="020B0606030504020204" pitchFamily="34" charset="0"/>
              <a:ea typeface="Open Sans" panose="020B0606030504020204" pitchFamily="34" charset="0"/>
              <a:cs typeface="Open Sans" panose="020B0606030504020204" pitchFamily="34" charset="0"/>
            </a:endParaRPr>
          </a:p>
          <a:p>
            <a:r>
              <a:rPr lang="en-US" sz="2800" dirty="0">
                <a:latin typeface="Open Sans" panose="020B0606030504020204" pitchFamily="34" charset="0"/>
                <a:ea typeface="Open Sans" panose="020B0606030504020204" pitchFamily="34" charset="0"/>
                <a:cs typeface="Open Sans" panose="020B0606030504020204" pitchFamily="34" charset="0"/>
              </a:rPr>
              <a:t>Member Empowerment</a:t>
            </a:r>
            <a:endParaRPr lang="en-US" sz="2500" dirty="0">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B19B4968-AA76-45E5-ABFE-108A1D7F6B63}"/>
              </a:ext>
            </a:extLst>
          </p:cNvPr>
          <p:cNvSpPr>
            <a:spLocks noGrp="1"/>
          </p:cNvSpPr>
          <p:nvPr>
            <p:ph type="title"/>
          </p:nvPr>
        </p:nvSpPr>
        <p:spPr/>
        <p:txBody>
          <a:bodyPr/>
          <a:lstStyle/>
          <a:p>
            <a:r>
              <a:rPr lang="en-CA" dirty="0">
                <a:solidFill>
                  <a:schemeClr val="bg1">
                    <a:lumMod val="95000"/>
                  </a:schemeClr>
                </a:solidFill>
              </a:rPr>
              <a:t>Course</a:t>
            </a:r>
            <a:r>
              <a:rPr lang="en-CA" dirty="0"/>
              <a:t> Topics</a:t>
            </a:r>
          </a:p>
        </p:txBody>
      </p:sp>
      <p:pic>
        <p:nvPicPr>
          <p:cNvPr id="9" name="Picture 8">
            <a:extLst>
              <a:ext uri="{FF2B5EF4-FFF2-40B4-BE49-F238E27FC236}">
                <a16:creationId xmlns:a16="http://schemas.microsoft.com/office/drawing/2014/main" id="{C1C7924C-397A-4905-9DC4-B368825842A1}"/>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0" name="Footer Placeholder 1">
            <a:extLst>
              <a:ext uri="{FF2B5EF4-FFF2-40B4-BE49-F238E27FC236}">
                <a16:creationId xmlns:a16="http://schemas.microsoft.com/office/drawing/2014/main" id="{349CBCBD-6548-4175-B6AB-F7F856D499A7}"/>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801194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1AF6EEC-E1DB-DB09-A20F-024818E3BE22}"/>
              </a:ext>
            </a:extLst>
          </p:cNvPr>
          <p:cNvSpPr/>
          <p:nvPr/>
        </p:nvSpPr>
        <p:spPr>
          <a:xfrm>
            <a:off x="0" y="3271993"/>
            <a:ext cx="12192000" cy="1602827"/>
          </a:xfrm>
          <a:prstGeom prst="rect">
            <a:avLst/>
          </a:prstGeom>
          <a:solidFill>
            <a:schemeClr val="tx1">
              <a:lumMod val="95000"/>
              <a:lumOff val="5000"/>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22BAFBE6-7276-355F-10CE-C73F3D59C0E1}"/>
              </a:ext>
            </a:extLst>
          </p:cNvPr>
          <p:cNvSpPr/>
          <p:nvPr/>
        </p:nvSpPr>
        <p:spPr>
          <a:xfrm>
            <a:off x="0" y="3145756"/>
            <a:ext cx="12192000" cy="152400"/>
          </a:xfrm>
          <a:prstGeom prst="rect">
            <a:avLst/>
          </a:prstGeom>
          <a:solidFill>
            <a:srgbClr val="E8B90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8C756FB2-BDCA-A849-9D5D-E75B00BCA451}"/>
              </a:ext>
            </a:extLst>
          </p:cNvPr>
          <p:cNvSpPr txBox="1"/>
          <p:nvPr/>
        </p:nvSpPr>
        <p:spPr>
          <a:xfrm>
            <a:off x="496778" y="3490065"/>
            <a:ext cx="9119155" cy="1200329"/>
          </a:xfrm>
          <a:prstGeom prst="rect">
            <a:avLst/>
          </a:prstGeom>
          <a:noFill/>
        </p:spPr>
        <p:txBody>
          <a:bodyPr wrap="square" rtlCol="0">
            <a:spAutoFit/>
          </a:bodyPr>
          <a:lstStyle/>
          <a:p>
            <a:r>
              <a:rPr lang="en-US" sz="36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Construction Unions:</a:t>
            </a:r>
            <a:b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br>
            <a:r>
              <a:rPr lang="en-US" sz="3600" b="1" dirty="0">
                <a:solidFill>
                  <a:srgbClr val="E8B909"/>
                </a:solidFill>
                <a:latin typeface="Open Sans" panose="020B0606030504020204" pitchFamily="34" charset="0"/>
                <a:ea typeface="Open Sans" panose="020B0606030504020204" pitchFamily="34" charset="0"/>
                <a:cs typeface="Open Sans" panose="020B0606030504020204" pitchFamily="34" charset="0"/>
              </a:rPr>
              <a:t>Market Share Past and Present</a:t>
            </a:r>
          </a:p>
        </p:txBody>
      </p:sp>
      <p:sp>
        <p:nvSpPr>
          <p:cNvPr id="9" name="Google Shape;225;p7">
            <a:extLst>
              <a:ext uri="{FF2B5EF4-FFF2-40B4-BE49-F238E27FC236}">
                <a16:creationId xmlns:a16="http://schemas.microsoft.com/office/drawing/2014/main" id="{BE1A04EB-48DB-48BA-B2AA-437BFF149837}"/>
              </a:ext>
            </a:extLst>
          </p:cNvPr>
          <p:cNvSpPr/>
          <p:nvPr/>
        </p:nvSpPr>
        <p:spPr>
          <a:xfrm>
            <a:off x="8044820" y="3646940"/>
            <a:ext cx="1682840" cy="1479646"/>
          </a:xfrm>
          <a:prstGeom prst="rect">
            <a:avLst/>
          </a:prstGeom>
          <a:solidFill>
            <a:srgbClr val="FFFFFF">
              <a:alpha val="9803"/>
            </a:srgbClr>
          </a:solidFill>
          <a:ln w="127000" cap="flat" cmpd="sng">
            <a:solidFill>
              <a:srgbClr val="E7B90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10000" dirty="0">
                <a:solidFill>
                  <a:schemeClr val="bg1"/>
                </a:solidFill>
                <a:latin typeface="Source Sans Pro"/>
                <a:ea typeface="Source Sans Pro"/>
                <a:sym typeface="Source Sans Pro"/>
              </a:rPr>
              <a:t>01</a:t>
            </a:r>
            <a:endParaRPr sz="10000" dirty="0">
              <a:solidFill>
                <a:schemeClr val="bg1"/>
              </a:solidFill>
            </a:endParaRPr>
          </a:p>
        </p:txBody>
      </p:sp>
      <p:grpSp>
        <p:nvGrpSpPr>
          <p:cNvPr id="2" name="Google Shape;228;p7">
            <a:extLst>
              <a:ext uri="{FF2B5EF4-FFF2-40B4-BE49-F238E27FC236}">
                <a16:creationId xmlns:a16="http://schemas.microsoft.com/office/drawing/2014/main" id="{4A18EBEC-6182-4B29-9B12-26D608C617BC}"/>
              </a:ext>
            </a:extLst>
          </p:cNvPr>
          <p:cNvGrpSpPr/>
          <p:nvPr/>
        </p:nvGrpSpPr>
        <p:grpSpPr>
          <a:xfrm>
            <a:off x="10062363" y="3576470"/>
            <a:ext cx="2464340" cy="1701137"/>
            <a:chOff x="10422411" y="939875"/>
            <a:chExt cx="1837799" cy="1369289"/>
          </a:xfrm>
        </p:grpSpPr>
        <p:pic>
          <p:nvPicPr>
            <p:cNvPr id="14" name="Google Shape;229;p7">
              <a:extLst>
                <a:ext uri="{FF2B5EF4-FFF2-40B4-BE49-F238E27FC236}">
                  <a16:creationId xmlns:a16="http://schemas.microsoft.com/office/drawing/2014/main" id="{C2C3D28D-3503-4E00-81F8-52250BECECB4}"/>
                </a:ext>
              </a:extLst>
            </p:cNvPr>
            <p:cNvPicPr preferRelativeResize="0"/>
            <p:nvPr/>
          </p:nvPicPr>
          <p:blipFill rotWithShape="1">
            <a:blip r:embed="rId4" cstate="print">
              <a:alphaModFix/>
            </a:blip>
            <a:srcRect/>
            <a:stretch/>
          </p:blipFill>
          <p:spPr>
            <a:xfrm>
              <a:off x="10422411" y="939875"/>
              <a:ext cx="1254989" cy="1254989"/>
            </a:xfrm>
            <a:prstGeom prst="rect">
              <a:avLst/>
            </a:prstGeom>
            <a:noFill/>
            <a:ln>
              <a:noFill/>
            </a:ln>
          </p:spPr>
        </p:pic>
        <p:sp>
          <p:nvSpPr>
            <p:cNvPr id="15" name="Google Shape;230;p7">
              <a:extLst>
                <a:ext uri="{FF2B5EF4-FFF2-40B4-BE49-F238E27FC236}">
                  <a16:creationId xmlns:a16="http://schemas.microsoft.com/office/drawing/2014/main" id="{2E4BFC44-AB6F-4879-97CF-2C79F6C32914}"/>
                </a:ext>
              </a:extLst>
            </p:cNvPr>
            <p:cNvSpPr txBox="1"/>
            <p:nvPr/>
          </p:nvSpPr>
          <p:spPr>
            <a:xfrm>
              <a:off x="11735270" y="1991664"/>
              <a:ext cx="524940" cy="317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2000"/>
                <a:buFont typeface="Arial"/>
                <a:buNone/>
              </a:pPr>
              <a:r>
                <a:rPr lang="en-US" sz="2000" b="0" i="0" u="none" strike="noStrike" cap="none" dirty="0">
                  <a:solidFill>
                    <a:schemeClr val="dk1"/>
                  </a:solidFill>
                  <a:latin typeface="Source Sans Pro"/>
                  <a:ea typeface="Source Sans Pro"/>
                  <a:cs typeface="Source Sans Pro"/>
                  <a:sym typeface="Source Sans Pro"/>
                </a:rPr>
                <a:t>®</a:t>
              </a:r>
              <a:endParaRPr dirty="0"/>
            </a:p>
          </p:txBody>
        </p:sp>
      </p:grpSp>
      <p:sp>
        <p:nvSpPr>
          <p:cNvPr id="16" name="TextBox 15">
            <a:extLst>
              <a:ext uri="{FF2B5EF4-FFF2-40B4-BE49-F238E27FC236}">
                <a16:creationId xmlns:a16="http://schemas.microsoft.com/office/drawing/2014/main" id="{76466472-48A5-4E2E-B9D4-AD8DFC2E2260}"/>
              </a:ext>
            </a:extLst>
          </p:cNvPr>
          <p:cNvSpPr txBox="1"/>
          <p:nvPr/>
        </p:nvSpPr>
        <p:spPr>
          <a:xfrm>
            <a:off x="10229639" y="5135008"/>
            <a:ext cx="1373017" cy="461665"/>
          </a:xfrm>
          <a:prstGeom prst="rect">
            <a:avLst/>
          </a:prstGeom>
          <a:noFill/>
        </p:spPr>
        <p:txBody>
          <a:bodyPr wrap="square" rtlCol="0">
            <a:spAutoFit/>
          </a:bodyPr>
          <a:lstStyle/>
          <a:p>
            <a:r>
              <a:rPr lang="en-CA" sz="2400" b="1" dirty="0">
                <a:solidFill>
                  <a:srgbClr val="E7B909"/>
                </a:solidFill>
              </a:rPr>
              <a:t>i</a:t>
            </a:r>
            <a:r>
              <a:rPr lang="en-CA" sz="2400" b="1" dirty="0"/>
              <a:t>FTI.edu</a:t>
            </a:r>
          </a:p>
        </p:txBody>
      </p:sp>
      <p:pic>
        <p:nvPicPr>
          <p:cNvPr id="10" name="Picture 9">
            <a:extLst>
              <a:ext uri="{FF2B5EF4-FFF2-40B4-BE49-F238E27FC236}">
                <a16:creationId xmlns:a16="http://schemas.microsoft.com/office/drawing/2014/main" id="{4B9663BC-7AF1-4F06-9AE2-9FEE818039EF}"/>
              </a:ext>
            </a:extLst>
          </p:cNvPr>
          <p:cNvPicPr>
            <a:picLocks noChangeAspect="1"/>
          </p:cNvPicPr>
          <p:nvPr/>
        </p:nvPicPr>
        <p:blipFill rotWithShape="1">
          <a:blip r:embed="rId5">
            <a:extLst>
              <a:ext uri="{28A0092B-C50C-407E-A947-70E740481C1C}">
                <a14:useLocalDpi xmlns:a14="http://schemas.microsoft.com/office/drawing/2010/main" val="0"/>
              </a:ext>
            </a:extLst>
          </a:blip>
          <a:srcRect t="23664"/>
          <a:stretch/>
        </p:blipFill>
        <p:spPr>
          <a:xfrm>
            <a:off x="0" y="-57398"/>
            <a:ext cx="6337325" cy="3225124"/>
          </a:xfrm>
          <a:prstGeom prst="rect">
            <a:avLst/>
          </a:prstGeom>
        </p:spPr>
      </p:pic>
      <p:pic>
        <p:nvPicPr>
          <p:cNvPr id="11" name="Picture 10">
            <a:extLst>
              <a:ext uri="{FF2B5EF4-FFF2-40B4-BE49-F238E27FC236}">
                <a16:creationId xmlns:a16="http://schemas.microsoft.com/office/drawing/2014/main" id="{0F513BBC-D5EB-4FFC-B4FE-85C2FBA49C49}"/>
              </a:ext>
            </a:extLst>
          </p:cNvPr>
          <p:cNvPicPr>
            <a:picLocks noChangeAspect="1"/>
          </p:cNvPicPr>
          <p:nvPr/>
        </p:nvPicPr>
        <p:blipFill rotWithShape="1">
          <a:blip r:embed="rId6">
            <a:extLst>
              <a:ext uri="{28A0092B-C50C-407E-A947-70E740481C1C}">
                <a14:useLocalDpi xmlns:a14="http://schemas.microsoft.com/office/drawing/2010/main" val="0"/>
              </a:ext>
            </a:extLst>
          </a:blip>
          <a:srcRect r="2430" b="17790"/>
          <a:stretch/>
        </p:blipFill>
        <p:spPr>
          <a:xfrm>
            <a:off x="6337324" y="-120911"/>
            <a:ext cx="5854675" cy="3288637"/>
          </a:xfrm>
          <a:prstGeom prst="rect">
            <a:avLst/>
          </a:prstGeom>
        </p:spPr>
      </p:pic>
      <p:pic>
        <p:nvPicPr>
          <p:cNvPr id="12" name="Picture 11">
            <a:extLst>
              <a:ext uri="{FF2B5EF4-FFF2-40B4-BE49-F238E27FC236}">
                <a16:creationId xmlns:a16="http://schemas.microsoft.com/office/drawing/2014/main" id="{8C3B5244-D02A-403F-90F7-6F2E64A62625}"/>
              </a:ext>
            </a:extLst>
          </p:cNvPr>
          <p:cNvPicPr>
            <a:picLocks noChangeAspect="1"/>
          </p:cNvPicPr>
          <p:nvPr/>
        </p:nvPicPr>
        <p:blipFill rotWithShape="1">
          <a:blip r:embed="rId7"/>
          <a:srcRect t="13588"/>
          <a:stretch/>
        </p:blipFill>
        <p:spPr>
          <a:xfrm>
            <a:off x="10001125" y="6469466"/>
            <a:ext cx="633692" cy="382484"/>
          </a:xfrm>
          <a:prstGeom prst="rect">
            <a:avLst/>
          </a:prstGeom>
        </p:spPr>
      </p:pic>
    </p:spTree>
    <p:custDataLst>
      <p:tags r:id="rId1"/>
    </p:custDataLst>
    <p:extLst>
      <p:ext uri="{BB962C8B-B14F-4D97-AF65-F5344CB8AC3E}">
        <p14:creationId xmlns:p14="http://schemas.microsoft.com/office/powerpoint/2010/main" val="17203012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2</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9" name="TextBox 38">
            <a:extLst>
              <a:ext uri="{FF2B5EF4-FFF2-40B4-BE49-F238E27FC236}">
                <a16:creationId xmlns:a16="http://schemas.microsoft.com/office/drawing/2014/main" id="{3C9DB7F8-7285-4DDD-B177-FC11EE7E2FF3}"/>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pic>
        <p:nvPicPr>
          <p:cNvPr id="15" name="Picture 14">
            <a:extLst>
              <a:ext uri="{FF2B5EF4-FFF2-40B4-BE49-F238E27FC236}">
                <a16:creationId xmlns:a16="http://schemas.microsoft.com/office/drawing/2014/main" id="{C27981C1-E84A-4FFA-8EBF-37F0FD2612E2}"/>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6" name="Footer Placeholder 1">
            <a:extLst>
              <a:ext uri="{FF2B5EF4-FFF2-40B4-BE49-F238E27FC236}">
                <a16:creationId xmlns:a16="http://schemas.microsoft.com/office/drawing/2014/main" id="{EFCBC3D7-FE33-45C7-861F-EEEEFA5230A9}"/>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32498638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1947</a:t>
            </a:r>
          </a:p>
        </p:txBody>
      </p:sp>
      <p:sp>
        <p:nvSpPr>
          <p:cNvPr id="38" name="TextBox 37">
            <a:extLst>
              <a:ext uri="{FF2B5EF4-FFF2-40B4-BE49-F238E27FC236}">
                <a16:creationId xmlns:a16="http://schemas.microsoft.com/office/drawing/2014/main" id="{54D55A7D-5C25-4D96-8209-669F1EE62287}"/>
              </a:ext>
            </a:extLst>
          </p:cNvPr>
          <p:cNvSpPr txBox="1"/>
          <p:nvPr/>
        </p:nvSpPr>
        <p:spPr>
          <a:xfrm>
            <a:off x="6233368" y="4144361"/>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Picture 6" descr="Professional Painters Confront the Roller – Disposable America">
            <a:extLst>
              <a:ext uri="{FF2B5EF4-FFF2-40B4-BE49-F238E27FC236}">
                <a16:creationId xmlns:a16="http://schemas.microsoft.com/office/drawing/2014/main" id="{6943A808-3458-4E76-B514-B6D33F49D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2045" y="2849278"/>
            <a:ext cx="3879947" cy="3107987"/>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Rounded Corners 24">
            <a:extLst>
              <a:ext uri="{FF2B5EF4-FFF2-40B4-BE49-F238E27FC236}">
                <a16:creationId xmlns:a16="http://schemas.microsoft.com/office/drawing/2014/main" id="{01E9F975-3412-4B8F-AEAC-0BE87C0C6951}"/>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27" name="TextBox 26">
            <a:extLst>
              <a:ext uri="{FF2B5EF4-FFF2-40B4-BE49-F238E27FC236}">
                <a16:creationId xmlns:a16="http://schemas.microsoft.com/office/drawing/2014/main" id="{C690EED3-C230-410E-A903-926003D18066}"/>
              </a:ext>
            </a:extLst>
          </p:cNvPr>
          <p:cNvSpPr txBox="1"/>
          <p:nvPr/>
        </p:nvSpPr>
        <p:spPr>
          <a:xfrm>
            <a:off x="1914117" y="1850368"/>
            <a:ext cx="8586736" cy="830997"/>
          </a:xfrm>
          <a:prstGeom prst="rect">
            <a:avLst/>
          </a:prstGeom>
          <a:noFill/>
        </p:spPr>
        <p:txBody>
          <a:bodyPr wrap="square" rtlCol="0">
            <a:spAutoFit/>
          </a:bodyPr>
          <a:lstStyle/>
          <a:p>
            <a:r>
              <a:rPr lang="en-CA"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the 1940s?</a:t>
            </a:r>
            <a:endParaRPr lang="en-US" sz="2400" dirty="0">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a:extLst>
              <a:ext uri="{FF2B5EF4-FFF2-40B4-BE49-F238E27FC236}">
                <a16:creationId xmlns:a16="http://schemas.microsoft.com/office/drawing/2014/main" id="{9237F964-A191-456F-8D82-12887979970D}"/>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87</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2" name="TextBox 41">
            <a:extLst>
              <a:ext uri="{FF2B5EF4-FFF2-40B4-BE49-F238E27FC236}">
                <a16:creationId xmlns:a16="http://schemas.microsoft.com/office/drawing/2014/main" id="{3269611C-1936-4484-95FC-0891AE164787}"/>
              </a:ext>
            </a:extLst>
          </p:cNvPr>
          <p:cNvSpPr txBox="1"/>
          <p:nvPr/>
        </p:nvSpPr>
        <p:spPr>
          <a:xfrm rot="20669704">
            <a:off x="898596"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1</a:t>
            </a:r>
          </a:p>
        </p:txBody>
      </p:sp>
      <p:sp>
        <p:nvSpPr>
          <p:cNvPr id="44" name="TextBox 43">
            <a:extLst>
              <a:ext uri="{FF2B5EF4-FFF2-40B4-BE49-F238E27FC236}">
                <a16:creationId xmlns:a16="http://schemas.microsoft.com/office/drawing/2014/main" id="{40104D64-7DDC-4D68-A17C-EAFD5F2EF7C9}"/>
              </a:ext>
            </a:extLst>
          </p:cNvPr>
          <p:cNvSpPr txBox="1"/>
          <p:nvPr/>
        </p:nvSpPr>
        <p:spPr>
          <a:xfrm>
            <a:off x="5925746" y="3525725"/>
            <a:ext cx="1310230" cy="523220"/>
          </a:xfrm>
          <a:prstGeom prst="rect">
            <a:avLst/>
          </a:prstGeom>
          <a:noFill/>
        </p:spPr>
        <p:txBody>
          <a:bodyPr wrap="none" rtlCol="0">
            <a:spAutoFit/>
          </a:bodyPr>
          <a:lstStyle/>
          <a:p>
            <a:r>
              <a:rPr lang="en-CA" sz="2800" b="1" dirty="0">
                <a:solidFill>
                  <a:srgbClr val="FFC000"/>
                </a:solidFill>
                <a:latin typeface="Questa Slab" panose="02000000000000000000" pitchFamily="50" charset="0"/>
              </a:rPr>
              <a:t>Answer</a:t>
            </a:r>
          </a:p>
        </p:txBody>
      </p:sp>
      <p:pic>
        <p:nvPicPr>
          <p:cNvPr id="12" name="Picture 11">
            <a:extLst>
              <a:ext uri="{FF2B5EF4-FFF2-40B4-BE49-F238E27FC236}">
                <a16:creationId xmlns:a16="http://schemas.microsoft.com/office/drawing/2014/main" id="{AE19771B-C6ED-427B-8EF0-2E08983BFF7C}"/>
              </a:ext>
            </a:extLst>
          </p:cNvPr>
          <p:cNvPicPr>
            <a:picLocks noChangeAspect="1"/>
          </p:cNvPicPr>
          <p:nvPr/>
        </p:nvPicPr>
        <p:blipFill rotWithShape="1">
          <a:blip r:embed="rId5"/>
          <a:srcRect t="13588"/>
          <a:stretch/>
        </p:blipFill>
        <p:spPr>
          <a:xfrm>
            <a:off x="10001125" y="6469466"/>
            <a:ext cx="633692" cy="382484"/>
          </a:xfrm>
          <a:prstGeom prst="rect">
            <a:avLst/>
          </a:prstGeom>
        </p:spPr>
      </p:pic>
      <p:sp>
        <p:nvSpPr>
          <p:cNvPr id="14" name="Footer Placeholder 1">
            <a:extLst>
              <a:ext uri="{FF2B5EF4-FFF2-40B4-BE49-F238E27FC236}">
                <a16:creationId xmlns:a16="http://schemas.microsoft.com/office/drawing/2014/main" id="{64397E71-44CA-40BC-8489-117F21F77793}"/>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193990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48DB2C4-2807-4009-903E-3D35AA93CFEE}"/>
              </a:ext>
            </a:extLst>
          </p:cNvPr>
          <p:cNvSpPr>
            <a:spLocks noGrp="1"/>
          </p:cNvSpPr>
          <p:nvPr>
            <p:ph type="title"/>
          </p:nvPr>
        </p:nvSpPr>
        <p:spPr/>
        <p:txBody>
          <a:bodyPr/>
          <a:lstStyle/>
          <a:p>
            <a:r>
              <a:rPr lang="en-CA" dirty="0">
                <a:solidFill>
                  <a:schemeClr val="bg1"/>
                </a:solidFill>
              </a:rPr>
              <a:t>Market Share - </a:t>
            </a:r>
            <a:r>
              <a:rPr lang="en-CA" dirty="0"/>
              <a:t>2024</a:t>
            </a:r>
          </a:p>
        </p:txBody>
      </p:sp>
      <p:sp>
        <p:nvSpPr>
          <p:cNvPr id="29" name="Rectangle: Rounded Corners 28">
            <a:extLst>
              <a:ext uri="{FF2B5EF4-FFF2-40B4-BE49-F238E27FC236}">
                <a16:creationId xmlns:a16="http://schemas.microsoft.com/office/drawing/2014/main" id="{BE74B29E-A3BA-42D8-ADD8-F4F30BF31595}"/>
              </a:ext>
            </a:extLst>
          </p:cNvPr>
          <p:cNvSpPr/>
          <p:nvPr/>
        </p:nvSpPr>
        <p:spPr>
          <a:xfrm>
            <a:off x="3606291" y="4137750"/>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0" name="Rectangle: Rounded Corners 29">
            <a:extLst>
              <a:ext uri="{FF2B5EF4-FFF2-40B4-BE49-F238E27FC236}">
                <a16:creationId xmlns:a16="http://schemas.microsoft.com/office/drawing/2014/main" id="{ABCFB273-0E90-4489-ADB6-3469CFADFB6E}"/>
              </a:ext>
            </a:extLst>
          </p:cNvPr>
          <p:cNvSpPr/>
          <p:nvPr/>
        </p:nvSpPr>
        <p:spPr>
          <a:xfrm>
            <a:off x="3606291" y="3146993"/>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1" name="Rectangle: Rounded Corners 30">
            <a:extLst>
              <a:ext uri="{FF2B5EF4-FFF2-40B4-BE49-F238E27FC236}">
                <a16:creationId xmlns:a16="http://schemas.microsoft.com/office/drawing/2014/main" id="{183AF273-6904-4FE0-AB3F-356ECC2ED452}"/>
              </a:ext>
            </a:extLst>
          </p:cNvPr>
          <p:cNvSpPr/>
          <p:nvPr/>
        </p:nvSpPr>
        <p:spPr>
          <a:xfrm>
            <a:off x="5705784" y="4146021"/>
            <a:ext cx="1905000" cy="655320"/>
          </a:xfrm>
          <a:prstGeom prst="roundRect">
            <a:avLst/>
          </a:prstGeom>
          <a:solidFill>
            <a:schemeClr val="tx1">
              <a:lumMod val="95000"/>
              <a:lumOff val="5000"/>
            </a:schemeClr>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2" name="Rectangle: Rounded Corners 31">
            <a:extLst>
              <a:ext uri="{FF2B5EF4-FFF2-40B4-BE49-F238E27FC236}">
                <a16:creationId xmlns:a16="http://schemas.microsoft.com/office/drawing/2014/main" id="{3E40022B-8D35-42B6-9650-C5C386FDC12E}"/>
              </a:ext>
            </a:extLst>
          </p:cNvPr>
          <p:cNvSpPr/>
          <p:nvPr/>
        </p:nvSpPr>
        <p:spPr>
          <a:xfrm>
            <a:off x="5705784" y="3150302"/>
            <a:ext cx="1905000" cy="655320"/>
          </a:xfrm>
          <a:prstGeom prst="roundRect">
            <a:avLst/>
          </a:prstGeom>
          <a:solidFill>
            <a:srgbClr val="EEB31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CA" dirty="0"/>
          </a:p>
        </p:txBody>
      </p:sp>
      <p:sp>
        <p:nvSpPr>
          <p:cNvPr id="33" name="TextBox 32">
            <a:extLst>
              <a:ext uri="{FF2B5EF4-FFF2-40B4-BE49-F238E27FC236}">
                <a16:creationId xmlns:a16="http://schemas.microsoft.com/office/drawing/2014/main" id="{B8B47150-6570-45B7-8D80-DDAB8CAA61D2}"/>
              </a:ext>
            </a:extLst>
          </p:cNvPr>
          <p:cNvSpPr txBox="1"/>
          <p:nvPr/>
        </p:nvSpPr>
        <p:spPr>
          <a:xfrm>
            <a:off x="1914117" y="1850368"/>
            <a:ext cx="8586736" cy="830997"/>
          </a:xfrm>
          <a:prstGeom prst="rect">
            <a:avLst/>
          </a:prstGeom>
          <a:noFill/>
        </p:spPr>
        <p:txBody>
          <a:bodyPr wrap="square" rtlCol="0">
            <a:spAutoFit/>
          </a:bodyPr>
          <a:lstStyle/>
          <a:p>
            <a:r>
              <a:rPr lang="en-US" sz="2400" dirty="0">
                <a:latin typeface="Open Sans" panose="020B0606030504020204" pitchFamily="34" charset="0"/>
                <a:ea typeface="Open Sans" panose="020B0606030504020204" pitchFamily="34" charset="0"/>
                <a:cs typeface="Open Sans" panose="020B0606030504020204" pitchFamily="34" charset="0"/>
              </a:rPr>
              <a:t>What percentage of construction workers belonged to labor unions in the U.S. in 2024?</a:t>
            </a:r>
          </a:p>
        </p:txBody>
      </p:sp>
      <p:sp>
        <p:nvSpPr>
          <p:cNvPr id="35" name="TextBox 34">
            <a:extLst>
              <a:ext uri="{FF2B5EF4-FFF2-40B4-BE49-F238E27FC236}">
                <a16:creationId xmlns:a16="http://schemas.microsoft.com/office/drawing/2014/main" id="{22928DD0-451E-41E3-A008-45DFD78DC3CF}"/>
              </a:ext>
            </a:extLst>
          </p:cNvPr>
          <p:cNvSpPr txBox="1"/>
          <p:nvPr/>
        </p:nvSpPr>
        <p:spPr>
          <a:xfrm>
            <a:off x="3890715" y="3276360"/>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 </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0.3</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DB96DB3E-6DDA-4B3F-97BD-63418E533F3C}"/>
              </a:ext>
            </a:extLst>
          </p:cNvPr>
          <p:cNvSpPr txBox="1"/>
          <p:nvPr/>
        </p:nvSpPr>
        <p:spPr>
          <a:xfrm>
            <a:off x="6092812" y="3293024"/>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B. </a:t>
            </a:r>
            <a:r>
              <a:rPr lang="pl-PL" sz="2000" dirty="0">
                <a:latin typeface="Open Sans" panose="020B0606030504020204" pitchFamily="34" charset="0"/>
                <a:ea typeface="Open Sans" panose="020B0606030504020204" pitchFamily="34" charset="0"/>
                <a:cs typeface="Open Sans" panose="020B0606030504020204" pitchFamily="34" charset="0"/>
              </a:rPr>
              <a:t>40</a:t>
            </a:r>
            <a:r>
              <a:rPr lang="en-CA" sz="2000" dirty="0">
                <a:latin typeface="Open Sans" panose="020B0606030504020204" pitchFamily="34" charset="0"/>
                <a:ea typeface="Open Sans" panose="020B0606030504020204" pitchFamily="34" charset="0"/>
                <a:cs typeface="Open Sans" panose="020B0606030504020204" pitchFamily="34" charset="0"/>
              </a:rPr>
              <a:t>.5</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7" name="TextBox 36">
            <a:extLst>
              <a:ext uri="{FF2B5EF4-FFF2-40B4-BE49-F238E27FC236}">
                <a16:creationId xmlns:a16="http://schemas.microsoft.com/office/drawing/2014/main" id="{EF612E9A-7CE9-44B4-9F69-EAB8AE836DFF}"/>
              </a:ext>
            </a:extLst>
          </p:cNvPr>
          <p:cNvSpPr txBox="1"/>
          <p:nvPr/>
        </p:nvSpPr>
        <p:spPr>
          <a:xfrm>
            <a:off x="3913731"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latin typeface="Open Sans" panose="020B0606030504020204" pitchFamily="34" charset="0"/>
                <a:ea typeface="Open Sans" panose="020B0606030504020204" pitchFamily="34" charset="0"/>
                <a:cs typeface="Open Sans" panose="020B0606030504020204" pitchFamily="34" charset="0"/>
              </a:rPr>
              <a:t>C. </a:t>
            </a:r>
            <a:r>
              <a:rPr lang="pl-PL" sz="2000" dirty="0">
                <a:latin typeface="Open Sans" panose="020B0606030504020204" pitchFamily="34" charset="0"/>
                <a:ea typeface="Open Sans" panose="020B0606030504020204" pitchFamily="34" charset="0"/>
                <a:cs typeface="Open Sans" panose="020B0606030504020204" pitchFamily="34" charset="0"/>
              </a:rPr>
              <a:t>7</a:t>
            </a:r>
            <a:r>
              <a:rPr lang="en-CA" sz="2000" dirty="0">
                <a:latin typeface="Open Sans" panose="020B0606030504020204" pitchFamily="34" charset="0"/>
                <a:ea typeface="Open Sans" panose="020B0606030504020204" pitchFamily="34" charset="0"/>
                <a:cs typeface="Open Sans" panose="020B0606030504020204" pitchFamily="34" charset="0"/>
              </a:rPr>
              <a:t>3.2</a:t>
            </a:r>
            <a:r>
              <a:rPr lang="pl-PL" sz="2000" dirty="0">
                <a:latin typeface="Open Sans" panose="020B0606030504020204" pitchFamily="34" charset="0"/>
                <a:ea typeface="Open Sans" panose="020B0606030504020204" pitchFamily="34" charset="0"/>
                <a:cs typeface="Open Sans" panose="020B0606030504020204" pitchFamily="34" charset="0"/>
              </a:rPr>
              <a:t>%</a:t>
            </a:r>
            <a:endParaRPr lang="en-US" sz="2000" dirty="0">
              <a:latin typeface="Open Sans" panose="020B0606030504020204" pitchFamily="34" charset="0"/>
              <a:ea typeface="Open Sans" panose="020B0606030504020204" pitchFamily="34" charset="0"/>
              <a:cs typeface="Open Sans" panose="020B0606030504020204" pitchFamily="34" charset="0"/>
            </a:endParaRPr>
          </a:p>
        </p:txBody>
      </p:sp>
      <p:sp>
        <p:nvSpPr>
          <p:cNvPr id="38" name="TextBox 37">
            <a:extLst>
              <a:ext uri="{FF2B5EF4-FFF2-40B4-BE49-F238E27FC236}">
                <a16:creationId xmlns:a16="http://schemas.microsoft.com/office/drawing/2014/main" id="{54D55A7D-5C25-4D96-8209-669F1EE62287}"/>
              </a:ext>
            </a:extLst>
          </p:cNvPr>
          <p:cNvSpPr txBox="1"/>
          <p:nvPr/>
        </p:nvSpPr>
        <p:spPr>
          <a:xfrm>
            <a:off x="6130130" y="4239777"/>
            <a:ext cx="1336151" cy="400110"/>
          </a:xfrm>
          <a:prstGeom prst="rect">
            <a:avLst/>
          </a:prstGeom>
          <a:noFill/>
        </p:spPr>
        <p:txBody>
          <a:bodyPr wrap="square" rtlCol="0">
            <a:spAutoFit/>
          </a:bodyPr>
          <a:lstStyle/>
          <a:p>
            <a:pPr>
              <a:spcAft>
                <a:spcPts val="3000"/>
              </a:spcAft>
              <a:buClr>
                <a:schemeClr val="tx1"/>
              </a:buClr>
              <a:buSzPct val="125000"/>
            </a:pPr>
            <a:r>
              <a:rPr lang="en-CA"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D. 25</a:t>
            </a:r>
            <a:r>
              <a:rPr lang="pl-PL" sz="2000" dirty="0">
                <a:solidFill>
                  <a:schemeClr val="bg1"/>
                </a:solidFill>
                <a:latin typeface="Open Sans" panose="020B0606030504020204" pitchFamily="34" charset="0"/>
                <a:ea typeface="Open Sans" panose="020B0606030504020204" pitchFamily="34" charset="0"/>
                <a:cs typeface="Open Sans" panose="020B0606030504020204" pitchFamily="34" charset="0"/>
              </a:rPr>
              <a:t>%</a:t>
            </a:r>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a:extLst>
              <a:ext uri="{FF2B5EF4-FFF2-40B4-BE49-F238E27FC236}">
                <a16:creationId xmlns:a16="http://schemas.microsoft.com/office/drawing/2014/main" id="{1D6F3D53-799F-4DDE-A2C4-9197E462F3E3}"/>
              </a:ext>
            </a:extLst>
          </p:cNvPr>
          <p:cNvSpPr txBox="1"/>
          <p:nvPr/>
        </p:nvSpPr>
        <p:spPr>
          <a:xfrm rot="20669704">
            <a:off x="898597" y="1590038"/>
            <a:ext cx="1842171" cy="461665"/>
          </a:xfrm>
          <a:prstGeom prst="rect">
            <a:avLst/>
          </a:prstGeom>
          <a:noFill/>
        </p:spPr>
        <p:txBody>
          <a:bodyPr wrap="none" rtlCol="0">
            <a:spAutoFit/>
          </a:bodyPr>
          <a:lstStyle/>
          <a:p>
            <a:r>
              <a:rPr lang="en-CA" sz="2400" b="1" dirty="0">
                <a:solidFill>
                  <a:srgbClr val="FFC000"/>
                </a:solidFill>
                <a:latin typeface="Open Sans" panose="020B0606030504020204" pitchFamily="34" charset="0"/>
                <a:ea typeface="Open Sans" panose="020B0606030504020204" pitchFamily="34" charset="0"/>
                <a:cs typeface="Open Sans" panose="020B0606030504020204" pitchFamily="34" charset="0"/>
              </a:rPr>
              <a:t>Question 2</a:t>
            </a:r>
          </a:p>
        </p:txBody>
      </p:sp>
      <p:pic>
        <p:nvPicPr>
          <p:cNvPr id="16" name="Picture 15">
            <a:extLst>
              <a:ext uri="{FF2B5EF4-FFF2-40B4-BE49-F238E27FC236}">
                <a16:creationId xmlns:a16="http://schemas.microsoft.com/office/drawing/2014/main" id="{ED99091A-9362-453B-9D50-58D416EA43A8}"/>
              </a:ext>
            </a:extLst>
          </p:cNvPr>
          <p:cNvPicPr>
            <a:picLocks noChangeAspect="1"/>
          </p:cNvPicPr>
          <p:nvPr/>
        </p:nvPicPr>
        <p:blipFill rotWithShape="1">
          <a:blip r:embed="rId4"/>
          <a:srcRect t="13588"/>
          <a:stretch/>
        </p:blipFill>
        <p:spPr>
          <a:xfrm>
            <a:off x="10001125" y="6469466"/>
            <a:ext cx="633692" cy="382484"/>
          </a:xfrm>
          <a:prstGeom prst="rect">
            <a:avLst/>
          </a:prstGeom>
        </p:spPr>
      </p:pic>
      <p:sp>
        <p:nvSpPr>
          <p:cNvPr id="17" name="Footer Placeholder 1">
            <a:extLst>
              <a:ext uri="{FF2B5EF4-FFF2-40B4-BE49-F238E27FC236}">
                <a16:creationId xmlns:a16="http://schemas.microsoft.com/office/drawing/2014/main" id="{145A59A8-0A9F-4B5C-97FF-7DB603C7A931}"/>
              </a:ext>
            </a:extLst>
          </p:cNvPr>
          <p:cNvSpPr txBox="1">
            <a:spLocks/>
          </p:cNvSpPr>
          <p:nvPr/>
        </p:nvSpPr>
        <p:spPr>
          <a:xfrm>
            <a:off x="835151" y="6457279"/>
            <a:ext cx="10181191" cy="365125"/>
          </a:xfrm>
          <a:prstGeom prst="rect">
            <a:avLst/>
          </a:prstGeom>
        </p:spPr>
        <p:txBody>
          <a:bodyPr vert="horz" lIns="91440" tIns="45720" rIns="91440" bIns="45720" rtlCol="0" anchor="ctr"/>
          <a:lstStyle>
            <a:defPPr>
              <a:defRPr lang="en-US"/>
            </a:defPPr>
            <a:lvl1pPr marL="0" algn="l" defTabSz="914400" rtl="0" eaLnBrk="1" latinLnBrk="0" hangingPunct="1">
              <a:defRPr sz="14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b="1" dirty="0"/>
              <a:t>COR 1056 Building Union Power - Apprentices							</a:t>
            </a:r>
          </a:p>
        </p:txBody>
      </p:sp>
    </p:spTree>
    <p:custDataLst>
      <p:tags r:id="rId1"/>
    </p:custDataLst>
    <p:extLst>
      <p:ext uri="{BB962C8B-B14F-4D97-AF65-F5344CB8AC3E}">
        <p14:creationId xmlns:p14="http://schemas.microsoft.com/office/powerpoint/2010/main" val="226539592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591c2249-4092-43db-93c7-ac5a4b15c437"/>
  <p:tag name="ARTICULATE_SLIDE_PAUSE" val="1"/>
  <p:tag name="ARTICULATE_HIDE_SLIDE" val="0"/>
  <p:tag name="ARTICULATE_PLAYER_CONTROL_PREVIOUS" val="False"/>
  <p:tag name="ARTICULATE_PLAYER_CONTROL_NEXT" val="False"/>
  <p:tag name="AUDIO_ID" val="261"/>
  <p:tag name="ARTICULATE_USED_LAYOUT" val="7"/>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b64a537f-7337-4f42-a32b-b0b33cbbf43a"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508C7FB2C430040A1A6FE27EEBBC70B" ma:contentTypeVersion="15" ma:contentTypeDescription="Create a new document." ma:contentTypeScope="" ma:versionID="245cf1e9f47b02f83b3c2812eedc80f5">
  <xsd:schema xmlns:xsd="http://www.w3.org/2001/XMLSchema" xmlns:xs="http://www.w3.org/2001/XMLSchema" xmlns:p="http://schemas.microsoft.com/office/2006/metadata/properties" xmlns:ns3="fcf637f1-8c25-4d9a-980b-6e4ba7ce705d" xmlns:ns4="b64a537f-7337-4f42-a32b-b0b33cbbf43a" targetNamespace="http://schemas.microsoft.com/office/2006/metadata/properties" ma:root="true" ma:fieldsID="d95600608412695cb5a87e50f431c2fe" ns3:_="" ns4:_="">
    <xsd:import namespace="fcf637f1-8c25-4d9a-980b-6e4ba7ce705d"/>
    <xsd:import namespace="b64a537f-7337-4f42-a32b-b0b33cbbf43a"/>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AutoKeyPoints" minOccurs="0"/>
                <xsd:element ref="ns4:MediaServiceKeyPoints" minOccurs="0"/>
                <xsd:element ref="ns4:MediaServiceObjectDetectorVersions" minOccurs="0"/>
                <xsd:element ref="ns4:_activity" minOccurs="0"/>
                <xsd:element ref="ns4:MediaServiceSearchProperties" minOccurs="0"/>
                <xsd:element ref="ns4:MediaServiceDateTaken" minOccurs="0"/>
                <xsd:element ref="ns4:MediaServiceSystemTags"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cf637f1-8c25-4d9a-980b-6e4ba7ce705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SharingHintHash" ma:index="10" nillable="true" ma:displayName="Sharing Hint Hash"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4a537f-7337-4f42-a32b-b0b33cbbf43a" elementFormDefault="qualified">
    <xsd:import namespace="http://schemas.microsoft.com/office/2006/documentManagement/types"/>
    <xsd:import namespace="http://schemas.microsoft.com/office/infopath/2007/PartnerControls"/>
    <xsd:element name="MediaServiceMetadata" ma:index="11" nillable="true" ma:displayName="MediaServiceMetadata" ma:hidden="true" ma:internalName="MediaServiceMetadata" ma:readOnly="true">
      <xsd:simpleType>
        <xsd:restriction base="dms:Note"/>
      </xsd:simpleType>
    </xsd:element>
    <xsd:element name="MediaServiceFastMetadata" ma:index="12" nillable="true" ma:displayName="MediaServiceFastMetadata" ma:hidden="true" ma:internalName="MediaServiceFastMetadata" ma:readOnly="true">
      <xsd:simpleType>
        <xsd:restriction base="dms:Note"/>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_activity" ma:index="16" nillable="true" ma:displayName="_activity" ma:hidden="true" ma:internalName="_activity">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SystemTags" ma:index="19" nillable="true" ma:displayName="MediaServiceSystemTags" ma:hidden="true" ma:internalName="MediaServiceSystemTags" ma:readOnly="true">
      <xsd:simpleType>
        <xsd:restriction base="dms:Note"/>
      </xsd:simpleType>
    </xsd:element>
    <xsd:element name="MediaServiceOCR" ma:index="20" nillable="true" ma:displayName="Extracted Text" ma:internalName="MediaServiceOCR" ma:readOnly="true">
      <xsd:simpleType>
        <xsd:restriction base="dms:Note">
          <xsd:maxLength value="255"/>
        </xsd:restriction>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C8A0A30-BFD2-4738-8DAB-63CF6A72EA5A}">
  <ds:schemaRefs>
    <ds:schemaRef ds:uri="http://purl.org/dc/elements/1.1/"/>
    <ds:schemaRef ds:uri="http://purl.org/dc/dcmitype/"/>
    <ds:schemaRef ds:uri="http://schemas.microsoft.com/office/2006/metadata/properties"/>
    <ds:schemaRef ds:uri="http://schemas.openxmlformats.org/package/2006/metadata/core-properties"/>
    <ds:schemaRef ds:uri="http://schemas.microsoft.com/office/2006/documentManagement/types"/>
    <ds:schemaRef ds:uri="http://schemas.microsoft.com/office/infopath/2007/PartnerControls"/>
    <ds:schemaRef ds:uri="b64a537f-7337-4f42-a32b-b0b33cbbf43a"/>
    <ds:schemaRef ds:uri="fcf637f1-8c25-4d9a-980b-6e4ba7ce705d"/>
    <ds:schemaRef ds:uri="http://www.w3.org/XML/1998/namespace"/>
    <ds:schemaRef ds:uri="http://purl.org/dc/terms/"/>
  </ds:schemaRefs>
</ds:datastoreItem>
</file>

<file path=customXml/itemProps2.xml><?xml version="1.0" encoding="utf-8"?>
<ds:datastoreItem xmlns:ds="http://schemas.openxmlformats.org/officeDocument/2006/customXml" ds:itemID="{BD256463-BFF8-4163-A3F9-A3601AA9BB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cf637f1-8c25-4d9a-980b-6e4ba7ce705d"/>
    <ds:schemaRef ds:uri="b64a537f-7337-4f42-a32b-b0b33cbbf43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415771A5-76B5-4380-BEA3-F87A9ABF147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7057</TotalTime>
  <Words>9155</Words>
  <Application>Microsoft Office PowerPoint</Application>
  <PresentationFormat>Widescreen</PresentationFormat>
  <Paragraphs>603</Paragraphs>
  <Slides>38</Slides>
  <Notes>38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38</vt:i4>
      </vt:variant>
    </vt:vector>
  </HeadingPairs>
  <TitlesOfParts>
    <vt:vector size="48" baseType="lpstr">
      <vt:lpstr>Arial</vt:lpstr>
      <vt:lpstr>Calibri</vt:lpstr>
      <vt:lpstr>Calibri Light</vt:lpstr>
      <vt:lpstr>Halyard Display</vt:lpstr>
      <vt:lpstr>Noto Sans Symbols</vt:lpstr>
      <vt:lpstr>Open Sans</vt:lpstr>
      <vt:lpstr>Questa Slab</vt:lpstr>
      <vt:lpstr>Source Sans Pro</vt:lpstr>
      <vt:lpstr>Wingdings</vt:lpstr>
      <vt:lpstr>Office Theme</vt:lpstr>
      <vt:lpstr>PowerPoint Presentation</vt:lpstr>
      <vt:lpstr>Introduction</vt:lpstr>
      <vt:lpstr>Course Description</vt:lpstr>
      <vt:lpstr>Learning Outcomes</vt:lpstr>
      <vt:lpstr>Course Topics</vt:lpstr>
      <vt:lpstr>PowerPoint Presentation</vt:lpstr>
      <vt:lpstr>Market Share - 1947</vt:lpstr>
      <vt:lpstr>Market Share - 1947</vt:lpstr>
      <vt:lpstr>Market Share - 2024</vt:lpstr>
      <vt:lpstr>Market Share - 2024</vt:lpstr>
      <vt:lpstr>Trend of Total Membership</vt:lpstr>
      <vt:lpstr>Percentage of Construction Workers Belonging to Unions in the U.S.</vt:lpstr>
      <vt:lpstr>District Council  35 Membership Trend</vt:lpstr>
      <vt:lpstr>PowerPoint Presentation</vt:lpstr>
      <vt:lpstr>Pre 1994 Convention</vt:lpstr>
      <vt:lpstr>1994 Convention</vt:lpstr>
      <vt:lpstr>1999-2009</vt:lpstr>
      <vt:lpstr>2010-Present</vt:lpstr>
      <vt:lpstr>Obstacles</vt:lpstr>
      <vt:lpstr>PowerPoint Presentation</vt:lpstr>
      <vt:lpstr>Our Mission</vt:lpstr>
      <vt:lpstr>IUPAT Value Statement</vt:lpstr>
      <vt:lpstr>PowerPoint Presentation</vt:lpstr>
      <vt:lpstr>Member Empowerment: 4 Phases</vt:lpstr>
      <vt:lpstr>Phase 1: Base Building</vt:lpstr>
      <vt:lpstr>Phase 2: Engagement</vt:lpstr>
      <vt:lpstr> Phase 2: Engagement - Membership Participation Check List</vt:lpstr>
      <vt:lpstr> Phase 3: Education</vt:lpstr>
      <vt:lpstr>Why Apprentices Matter</vt:lpstr>
      <vt:lpstr>What Does it Mean to be in a Union?</vt:lpstr>
      <vt:lpstr>Labor Movement</vt:lpstr>
      <vt:lpstr>Union Rights</vt:lpstr>
      <vt:lpstr>Apprentice Workshop</vt:lpstr>
      <vt:lpstr>Phase 4: Building Power</vt:lpstr>
      <vt:lpstr>PowerPoint Presentation</vt:lpstr>
      <vt:lpstr>GP’s Message</vt:lpstr>
      <vt:lpstr>Stay Connected to Our Union Family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Blue Ocelot</dc:creator>
  <cp:lastModifiedBy>Donna Cruz</cp:lastModifiedBy>
  <cp:revision>300</cp:revision>
  <dcterms:created xsi:type="dcterms:W3CDTF">2024-09-19T19:34:13Z</dcterms:created>
  <dcterms:modified xsi:type="dcterms:W3CDTF">2026-01-15T17:43:13Z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C327BAA6-9E6B-4D50-8729-8CEBD4447D9C</vt:lpwstr>
  </property>
  <property fmtid="{D5CDD505-2E9C-101B-9397-08002B2CF9AE}" pid="3" name="ArticulatePath">
    <vt:lpwstr>Template</vt:lpwstr>
  </property>
  <property fmtid="{D5CDD505-2E9C-101B-9397-08002B2CF9AE}" pid="4" name="ContentTypeId">
    <vt:lpwstr>0x010100F508C7FB2C430040A1A6FE27EEBBC70B</vt:lpwstr>
  </property>
</Properties>
</file>