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4" r:id="rId33"/>
    <p:sldId id="395" r:id="rId34"/>
    <p:sldId id="393" r:id="rId35"/>
    <p:sldId id="396" r:id="rId36"/>
    <p:sldId id="397" r:id="rId37"/>
    <p:sldId id="390" r:id="rId38"/>
    <p:sldId id="391" r:id="rId39"/>
    <p:sldId id="398" r:id="rId40"/>
    <p:sldId id="414"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44" autoAdjust="0"/>
    <p:restoredTop sz="72314" autoAdjust="0"/>
  </p:normalViewPr>
  <p:slideViewPr>
    <p:cSldViewPr snapToGrid="0" showGuides="1">
      <p:cViewPr varScale="1">
        <p:scale>
          <a:sx n="65" d="100"/>
          <a:sy n="65" d="100"/>
        </p:scale>
        <p:origin x="84" y="186"/>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2026-01-15</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1/15/2026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discussed the current state of the construction industry. We discussed the IUPAT membership during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30’s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EMPOWER our apprentices. Honor their role in our union. Feel free to add a personal message to make apprentices feel they are part of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UPLIFT our apprentices by recognizing their vital role in shaping the future of our union. The following messages are key to making them feel seen, heard, and inspired to take part: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are the future of our Union.</a:t>
            </a:r>
            <a:r>
              <a:rPr lang="en-US" sz="1200" dirty="0">
                <a:latin typeface="+mn-lt"/>
              </a:rPr>
              <a:t> As emerging leaders and forward-thinking workers, your energy, voice, and engagement are crucial to our survival and the growth of our market share. You’re not just part of the future—you’re essential to the present.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represent our Union at the jobsites. </a:t>
            </a:r>
            <a:r>
              <a:rPr lang="en-US" sz="1200" dirty="0">
                <a:latin typeface="+mn-lt"/>
              </a:rPr>
              <a:t>Every time you show up for work, you carry the pride and responsibility of representing not only yourself but the entire Union family.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bring a fresh perspective. </a:t>
            </a:r>
            <a:r>
              <a:rPr lang="en-US" sz="1200" dirty="0">
                <a:latin typeface="+mn-lt"/>
              </a:rPr>
              <a:t>Your tech-savviness and unique perspective challenge our old ideas and strategies. This helps our union grow with the changing times. By sharing your ideas and reimagining traditions, you also help leaders to evolve and adapt.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DISCUSS the p</a:t>
            </a:r>
            <a:r>
              <a:rPr lang="en-US" sz="1200" b="0" i="0" u="none" strike="noStrike" dirty="0">
                <a:solidFill>
                  <a:srgbClr val="000000"/>
                </a:solidFill>
                <a:effectLst/>
                <a:latin typeface="Open Sans" panose="020B0606030504020204" pitchFamily="34" charset="0"/>
              </a:rPr>
              <a:t>otential for personal growth as well. Maybe yesterday and today, you were just taping baseboards or laying vinyl. But tomorrow? You’ll be running the job, leading crews, and mentoring the next generation. Every task you do now is building the skills you’ll need to lead later. </a:t>
            </a:r>
            <a:r>
              <a:rPr lang="en-US" sz="1200" dirty="0">
                <a:latin typeface="+mn-lt"/>
              </a:rPr>
              <a:t>Mentors/mentees, focus on the importance of 2-way mutual learning, and how productive and cohesive job sites can be if </a:t>
            </a:r>
            <a:r>
              <a:rPr lang="en-US" sz="1200" dirty="0" err="1">
                <a:latin typeface="+mn-lt"/>
              </a:rPr>
              <a:t>journeyworkers</a:t>
            </a:r>
            <a:r>
              <a:rPr lang="en-US" sz="1200" dirty="0">
                <a:latin typeface="+mn-lt"/>
              </a:rPr>
              <a:t> and apprentices learn from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dirty="0"/>
          </a:p>
        </p:txBody>
      </p:sp>
    </p:spTree>
    <p:extLst>
      <p:ext uri="{BB962C8B-B14F-4D97-AF65-F5344CB8AC3E}">
        <p14:creationId xmlns:p14="http://schemas.microsoft.com/office/powerpoint/2010/main" val="2480174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What does it mean to be in a Union? It means showing up, working safely, and bringing skill to every job. It means having each other’s backs—taking care of your brothers and sisters on and off the job. It means looking out for one another, because we’re stronger together.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PROVIDE examples of basic solidarity on the jobsite or how Union members take care of each other.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1:  Overtime is offered, but not available for all workers on the job.  I’ve personally seen members turn it down, to make sure workers who needed it a little bit more (buying a home, just had a child) have the opportunity.  Being unselfish, feel free to give your example.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2: Behavioral health issues, confiding in a coworker, giving direction, and proper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3: Standing up for someone, no matter their race, gender, or religion, for what is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participants what they’ve been seeing/hearing, positive or negative.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1873732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Get Apprentices Fired Up-They’re Not Just Here for a Job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the following messages: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Even if the work feels repetitive or routine right now, you’re part of something much bigger than just today’s task, and that’s something to be proud of.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You are part of your Local Union, your DC, the IUPAT, NABTU, and AFL-CIO, which represents 13 million union members across the country who are building hospitals, bridges, growing communities, all while raising the standard of living for workers!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The labor movement is bigger than just a jobsite; it’s about solidarity, progress, and power, and you play a huge role in that movement.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You’re building a future, not just for yourself, but for the next generation. You have the chance to make a difference, create real opportunities, and leave your mark. This is more than a job. This is your movement.</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4933387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is a </a:t>
            </a:r>
            <a:r>
              <a:rPr lang="en-US" sz="1200" b="0" i="0" u="none" strike="noStrike" dirty="0">
                <a:solidFill>
                  <a:srgbClr val="000000"/>
                </a:solidFill>
                <a:effectLst/>
                <a:latin typeface="Open Sans" panose="020B0606030504020204" pitchFamily="34" charset="0"/>
              </a:rPr>
              <a:t>Collective Bargaining Agreement (</a:t>
            </a:r>
            <a:r>
              <a:rPr lang="en-US" sz="1200" dirty="0">
                <a:latin typeface="+mn-lt"/>
              </a:rPr>
              <a:t>CBA)? It is a legal agreement that locks in our wages, benefits, rights, and working conditions.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Without it, employers can change the rules whenever they want. The contract is the only thing that protects and enforces these rights.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EXPLAIN the following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The CBA is our power in writing</a:t>
            </a:r>
            <a:r>
              <a:rPr lang="en-US" sz="1200" b="0" dirty="0">
                <a:latin typeface="+mn-lt"/>
              </a:rPr>
              <a:t>. T</a:t>
            </a:r>
            <a:r>
              <a:rPr lang="en-US" sz="1200" dirty="0">
                <a:latin typeface="+mn-lt"/>
              </a:rPr>
              <a:t>he union contract is our foundation–without it, we’re just workers. With it, we’re a collective force.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If it’s not in the contract, it’s not protected.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Nothing is handed to us—everything we have comes from bargaining. </a:t>
            </a:r>
            <a:r>
              <a:rPr lang="en-US" sz="1200" dirty="0">
                <a:latin typeface="+mn-lt"/>
              </a:rPr>
              <a:t>Our wages, benefits, and pensions aren’t gifts from employers—they exist because we fought for them together. That’s the power of the union.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Our CBA reflects generations of struggle. </a:t>
            </a:r>
            <a:r>
              <a:rPr lang="en-US" sz="1200" dirty="0">
                <a:latin typeface="+mn-lt"/>
              </a:rPr>
              <a:t>It was fought for, negotiated, and won by Union members throughout history, sometimes with strikes. We’re benefiting from those who came before us, and fought for strong contracts, and we’re a part of the present and future contracts. It’s up to us, it’s our responsibility, as active union members. SITE examples by using notable strikes, locally if possible, or if not, include Auto Workers in the 30s, Sanitation in Tennessee, MLK, etc. Tie in our Union Values.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CREATE </a:t>
            </a:r>
            <a:r>
              <a:rPr lang="en-US" b="0" i="0" u="none" strike="noStrike" dirty="0">
                <a:solidFill>
                  <a:srgbClr val="000000"/>
                </a:solidFill>
                <a:effectLst/>
                <a:latin typeface="Calibri" panose="020F0502020204030204" pitchFamily="34" charset="0"/>
              </a:rPr>
              <a:t>a parking lot to capture and address outstanding needs after the PowerPoint presentation.</a:t>
            </a:r>
            <a:r>
              <a:rPr lang="en-US" b="0" i="0" dirty="0">
                <a:solidFill>
                  <a:srgbClr val="444444"/>
                </a:solidFill>
                <a:effectLst/>
                <a:latin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dirty="0"/>
          </a:p>
        </p:txBody>
      </p:sp>
    </p:spTree>
    <p:extLst>
      <p:ext uri="{BB962C8B-B14F-4D97-AF65-F5344CB8AC3E}">
        <p14:creationId xmlns:p14="http://schemas.microsoft.com/office/powerpoint/2010/main" val="18941108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we want to hear from apprentices.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Have you seen anything—good or bad—that connects to what we just talked about? What stood out to you, and why? Share your thoughts.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CONDUCT a group activity (5–7 minutes):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In small groups of 3–4, have apprentices share their examples.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Discuss: How does it connect to the training? How it impacted them or others. What could be learned from it?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Encourage respectful listening and letting each person speak.</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Invite volunteers to share some of the more powerful or eye-opening examples with the whole group.</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Capture a few key themes or takeaways on the board or flip chart.</a:t>
            </a:r>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40050923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algn="l" rtl="0" fontAlgn="base"/>
            <a:r>
              <a:rPr lang="en-US" b="0" i="0" u="none" strike="noStrike" dirty="0">
                <a:solidFill>
                  <a:srgbClr val="000000"/>
                </a:solidFill>
                <a:effectLst/>
                <a:latin typeface="Calibri" panose="020F0502020204030204" pitchFamily="34" charset="0"/>
              </a:rPr>
              <a:t>PLAY GP’s video - https://www.youtube.com/embed/fsyFzognFm0</a:t>
            </a:r>
            <a:r>
              <a:rPr lang="en-CA" b="0" i="0" dirty="0">
                <a:solidFill>
                  <a:srgbClr val="444444"/>
                </a:solidFill>
                <a:effectLst/>
                <a:latin typeface="Calibri" panose="020F0502020204030204" pitchFamily="34" charset="0"/>
              </a:rPr>
              <a:t>​ (linked on slide and will launch a new page)</a:t>
            </a: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​CREATE </a:t>
            </a:r>
            <a:r>
              <a:rPr lang="en-US" b="0" i="0" u="none" strike="noStrike" dirty="0">
                <a:solidFill>
                  <a:srgbClr val="000000"/>
                </a:solidFill>
                <a:effectLst/>
                <a:latin typeface="Calibri" panose="020F0502020204030204" pitchFamily="34" charset="0"/>
              </a:rPr>
              <a:t>a parking lot to capture and address outstanding needs after the PowerPoint presentation.</a:t>
            </a:r>
            <a:r>
              <a:rPr lang="en-US" b="0" i="0" dirty="0">
                <a:solidFill>
                  <a:srgbClr val="444444"/>
                </a:solidFill>
                <a:effectLst/>
                <a:latin typeface="Calibri" panose="020F0502020204030204" pitchFamily="34" charset="0"/>
              </a:rPr>
              <a:t>​</a:t>
            </a:r>
          </a:p>
          <a:p>
            <a:pPr algn="l" rtl="0" fontAlgn="base"/>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10251680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a:t>ENCOURAGE to scan and open/download the resources. </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03CF4562-7C77-4735-BB89-845C4E67B50D}"/>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6" name="Google Shape;63;p1">
            <a:extLst>
              <a:ext uri="{FF2B5EF4-FFF2-40B4-BE49-F238E27FC236}">
                <a16:creationId xmlns:a16="http://schemas.microsoft.com/office/drawing/2014/main" id="{CF52B625-78C0-4567-BA44-D8702AF6AE71}"/>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CC26D842-41E6-4D0E-92D1-5CB91F0DB3F2}"/>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1/15/2026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notesSlide" Target="../notesSlides/notesSlide31.xml"/><Relationship Id="rId7" Type="http://schemas.openxmlformats.org/officeDocument/2006/relationships/image" Target="../media/image52.jpeg"/><Relationship Id="rId12" Type="http://schemas.openxmlformats.org/officeDocument/2006/relationships/image" Target="../media/image56.pn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51.jpeg"/><Relationship Id="rId11" Type="http://schemas.openxmlformats.org/officeDocument/2006/relationships/image" Target="../media/image55.png"/><Relationship Id="rId5" Type="http://schemas.openxmlformats.org/officeDocument/2006/relationships/image" Target="../media/image50.jpeg"/><Relationship Id="rId10" Type="http://schemas.openxmlformats.org/officeDocument/2006/relationships/image" Target="../media/image6.jpeg"/><Relationship Id="rId4" Type="http://schemas.openxmlformats.org/officeDocument/2006/relationships/image" Target="../media/image10.png"/><Relationship Id="rId9" Type="http://schemas.openxmlformats.org/officeDocument/2006/relationships/image" Target="../media/image54.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33.xml"/><Relationship Id="rId5" Type="http://schemas.openxmlformats.org/officeDocument/2006/relationships/image" Target="../media/image57.jpeg"/><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58.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9.jp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0.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37.xml"/><Relationship Id="rId6" Type="http://schemas.openxmlformats.org/officeDocument/2006/relationships/image" Target="../media/image61.png"/><Relationship Id="rId5" Type="http://schemas.openxmlformats.org/officeDocument/2006/relationships/hyperlink" Target="https://www.youtube.com/embed/fsyFzognFm0" TargetMode="External"/><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37.xml"/><Relationship Id="rId7" Type="http://schemas.openxmlformats.org/officeDocument/2006/relationships/image" Target="../media/image64.png"/><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10.png"/><Relationship Id="rId9" Type="http://schemas.openxmlformats.org/officeDocument/2006/relationships/image" Target="../media/image66.png"/></Relationships>
</file>

<file path=ppt/slides/_rels/slide3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60.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98612" y="5232374"/>
            <a:ext cx="12290612"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98612" y="5112309"/>
            <a:ext cx="12290612" cy="19504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0115" y="4278050"/>
            <a:ext cx="1261884" cy="1261884"/>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Apprentices</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2651" y="4057997"/>
            <a:ext cx="908157" cy="1469411"/>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396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396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5A8A60BF-92E9-4EE3-8F81-7918B7BD1A10}"/>
              </a:ext>
            </a:extLst>
          </p:cNvPr>
          <p:cNvSpPr txBox="1"/>
          <p:nvPr/>
        </p:nvSpPr>
        <p:spPr>
          <a:xfrm>
            <a:off x="10930114" y="3718862"/>
            <a:ext cx="1115582"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30</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815B2C72-5C35-4D2A-BF5E-FAA5A3668DD2}"/>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812348E3-2F16-4E8E-82F1-C9E72C824DF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pic>
        <p:nvPicPr>
          <p:cNvPr id="7" name="Picture 6">
            <a:extLst>
              <a:ext uri="{FF2B5EF4-FFF2-40B4-BE49-F238E27FC236}">
                <a16:creationId xmlns:a16="http://schemas.microsoft.com/office/drawing/2014/main" id="{4950542C-364C-4012-8B12-7E9D5C8D8E0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8" name="Footer Placeholder 1">
            <a:extLst>
              <a:ext uri="{FF2B5EF4-FFF2-40B4-BE49-F238E27FC236}">
                <a16:creationId xmlns:a16="http://schemas.microsoft.com/office/drawing/2014/main" id="{4C5F5BAD-F120-42F6-83F2-2360F789710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20" name="Picture 19">
            <a:extLst>
              <a:ext uri="{FF2B5EF4-FFF2-40B4-BE49-F238E27FC236}">
                <a16:creationId xmlns:a16="http://schemas.microsoft.com/office/drawing/2014/main" id="{BFD3D1FF-B884-433A-9D0C-E486BF194F18}"/>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5" name="Footer Placeholder 1">
            <a:extLst>
              <a:ext uri="{FF2B5EF4-FFF2-40B4-BE49-F238E27FC236}">
                <a16:creationId xmlns:a16="http://schemas.microsoft.com/office/drawing/2014/main" id="{468BC76F-CBD9-4CF1-8231-C3C5113B719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30 </a:t>
            </a:r>
            <a:r>
              <a:rPr lang="en-CA" dirty="0"/>
              <a:t>Membership Trend</a:t>
            </a:r>
          </a:p>
        </p:txBody>
      </p:sp>
      <p:pic>
        <p:nvPicPr>
          <p:cNvPr id="10" name="Picture 9">
            <a:extLst>
              <a:ext uri="{FF2B5EF4-FFF2-40B4-BE49-F238E27FC236}">
                <a16:creationId xmlns:a16="http://schemas.microsoft.com/office/drawing/2014/main" id="{B0281B7A-F6B8-4DF3-9A0A-5CD8159630A3}"/>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3AE4071D-9A47-42CA-B3CA-8224B04FB27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grpSp>
        <p:nvGrpSpPr>
          <p:cNvPr id="2" name="Group 1">
            <a:extLst>
              <a:ext uri="{FF2B5EF4-FFF2-40B4-BE49-F238E27FC236}">
                <a16:creationId xmlns:a16="http://schemas.microsoft.com/office/drawing/2014/main" id="{1D212057-CD32-D647-2877-D6494839BFA6}"/>
              </a:ext>
            </a:extLst>
          </p:cNvPr>
          <p:cNvGrpSpPr/>
          <p:nvPr/>
        </p:nvGrpSpPr>
        <p:grpSpPr>
          <a:xfrm>
            <a:off x="2148839" y="1030514"/>
            <a:ext cx="7412142" cy="4989287"/>
            <a:chOff x="2148839" y="1030514"/>
            <a:chExt cx="7412142" cy="4989287"/>
          </a:xfrm>
        </p:grpSpPr>
        <p:pic>
          <p:nvPicPr>
            <p:cNvPr id="3" name="Picture 2" descr="A graph showing the number of members&#10;&#10;AI-generated content may be incorrect.">
              <a:extLst>
                <a:ext uri="{FF2B5EF4-FFF2-40B4-BE49-F238E27FC236}">
                  <a16:creationId xmlns:a16="http://schemas.microsoft.com/office/drawing/2014/main" id="{5EDA2A8E-A340-8E0C-6FCF-16548CEE61A0}"/>
                </a:ext>
              </a:extLst>
            </p:cNvPr>
            <p:cNvPicPr>
              <a:picLocks noChangeAspect="1"/>
            </p:cNvPicPr>
            <p:nvPr/>
          </p:nvPicPr>
          <p:blipFill>
            <a:blip r:embed="rId5">
              <a:extLst>
                <a:ext uri="{28A0092B-C50C-407E-A947-70E740481C1C}">
                  <a14:useLocalDpi xmlns:a14="http://schemas.microsoft.com/office/drawing/2010/main" val="0"/>
                </a:ext>
              </a:extLst>
            </a:blip>
            <a:srcRect l="900" t="3023" r="1000" b="11314"/>
            <a:stretch/>
          </p:blipFill>
          <p:spPr>
            <a:xfrm>
              <a:off x="2148839" y="1030514"/>
              <a:ext cx="7373715" cy="4672557"/>
            </a:xfrm>
            <a:prstGeom prst="rect">
              <a:avLst/>
            </a:prstGeom>
          </p:spPr>
        </p:pic>
        <p:pic>
          <p:nvPicPr>
            <p:cNvPr id="4" name="Picture 3">
              <a:extLst>
                <a:ext uri="{FF2B5EF4-FFF2-40B4-BE49-F238E27FC236}">
                  <a16:creationId xmlns:a16="http://schemas.microsoft.com/office/drawing/2014/main" id="{A26ABA15-ED6A-7E75-C0C7-A0B3662C5860}"/>
                </a:ext>
              </a:extLst>
            </p:cNvPr>
            <p:cNvPicPr>
              <a:picLocks noChangeAspect="1"/>
            </p:cNvPicPr>
            <p:nvPr/>
          </p:nvPicPr>
          <p:blipFill rotWithShape="1">
            <a:blip r:embed="rId6">
              <a:extLst>
                <a:ext uri="{28A0092B-C50C-407E-A947-70E740481C1C}">
                  <a14:useLocalDpi xmlns:a14="http://schemas.microsoft.com/office/drawing/2010/main" val="0"/>
                </a:ext>
              </a:extLst>
            </a:blip>
            <a:srcRect l="2678" t="92809" r="3027" b="1191"/>
            <a:stretch/>
          </p:blipFill>
          <p:spPr>
            <a:xfrm>
              <a:off x="2290511" y="5732619"/>
              <a:ext cx="7270470" cy="287182"/>
            </a:xfrm>
            <a:prstGeom prst="rect">
              <a:avLst/>
            </a:prstGeom>
          </p:spPr>
        </p:pic>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0FEA77DC-6FEB-46B0-B94A-5BF3E964449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10" name="Picture 9">
            <a:extLst>
              <a:ext uri="{FF2B5EF4-FFF2-40B4-BE49-F238E27FC236}">
                <a16:creationId xmlns:a16="http://schemas.microsoft.com/office/drawing/2014/main" id="{ECA77B04-D81D-47FA-8530-3EC0A6194E2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45A6AC3-4C8B-481A-AAFE-6317B060F20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pic>
        <p:nvPicPr>
          <p:cNvPr id="10" name="Picture 9">
            <a:extLst>
              <a:ext uri="{FF2B5EF4-FFF2-40B4-BE49-F238E27FC236}">
                <a16:creationId xmlns:a16="http://schemas.microsoft.com/office/drawing/2014/main" id="{0B70FA33-7B74-4173-A3F3-BA85A064DA6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D2AE524-ACB8-4649-BB21-92E031D775F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pic>
        <p:nvPicPr>
          <p:cNvPr id="10" name="Picture 9">
            <a:extLst>
              <a:ext uri="{FF2B5EF4-FFF2-40B4-BE49-F238E27FC236}">
                <a16:creationId xmlns:a16="http://schemas.microsoft.com/office/drawing/2014/main" id="{A6CFC11C-14AC-4FAE-A480-4448B2226D9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F22AFF1A-9F3E-4C63-9C91-F3319759577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pic>
        <p:nvPicPr>
          <p:cNvPr id="11" name="Picture 10">
            <a:extLst>
              <a:ext uri="{FF2B5EF4-FFF2-40B4-BE49-F238E27FC236}">
                <a16:creationId xmlns:a16="http://schemas.microsoft.com/office/drawing/2014/main" id="{5F95E62C-E330-459F-BFC3-131BCFFCA83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27EB4955-87AC-4A74-A0CB-04CFF724C38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pic>
        <p:nvPicPr>
          <p:cNvPr id="15" name="Picture 14">
            <a:extLst>
              <a:ext uri="{FF2B5EF4-FFF2-40B4-BE49-F238E27FC236}">
                <a16:creationId xmlns:a16="http://schemas.microsoft.com/office/drawing/2014/main" id="{B9F0E3A8-2227-40A0-8DB0-6310CD3C527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5CFAFC53-940C-49B2-B3D8-7F55D43D649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BD751089-45D5-4CC6-B36B-F8D56551177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5523D414-D6AE-4648-8E40-7F1B5BEF95A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pic>
        <p:nvPicPr>
          <p:cNvPr id="9" name="Picture 8">
            <a:extLst>
              <a:ext uri="{FF2B5EF4-FFF2-40B4-BE49-F238E27FC236}">
                <a16:creationId xmlns:a16="http://schemas.microsoft.com/office/drawing/2014/main" id="{422434F1-554D-4DBE-81C0-2C964AC194C4}"/>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84C94DCD-6264-439E-B448-8ED7DFFA7FF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pic>
        <p:nvPicPr>
          <p:cNvPr id="8" name="Picture 7">
            <a:extLst>
              <a:ext uri="{FF2B5EF4-FFF2-40B4-BE49-F238E27FC236}">
                <a16:creationId xmlns:a16="http://schemas.microsoft.com/office/drawing/2014/main" id="{EDE86AE3-4E6A-480E-9643-6C3FC028EB9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C6959972-44DF-49F2-B2EF-EBF5ECC1B99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E65A67CD-7276-4A47-A450-19515E99305C}"/>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pic>
        <p:nvPicPr>
          <p:cNvPr id="8" name="Picture 7">
            <a:extLst>
              <a:ext uri="{FF2B5EF4-FFF2-40B4-BE49-F238E27FC236}">
                <a16:creationId xmlns:a16="http://schemas.microsoft.com/office/drawing/2014/main" id="{D49D4844-F81F-472F-AE53-82F6402760FD}"/>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A8020765-1949-4EDE-9D2D-85EDC6CE5C8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AAA1BD10-7163-4EBB-80DC-F6B4CB17A726}"/>
              </a:ext>
            </a:extLst>
          </p:cNvPr>
          <p:cNvPicPr>
            <a:picLocks noChangeAspect="1"/>
          </p:cNvPicPr>
          <p:nvPr/>
        </p:nvPicPr>
        <p:blipFill rotWithShape="1">
          <a:blip r:embed="rId7"/>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24A40178-BB91-4B8E-AF5D-CD3E3102B3BF}"/>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11"/>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pic>
        <p:nvPicPr>
          <p:cNvPr id="13" name="Picture 12">
            <a:extLst>
              <a:ext uri="{FF2B5EF4-FFF2-40B4-BE49-F238E27FC236}">
                <a16:creationId xmlns:a16="http://schemas.microsoft.com/office/drawing/2014/main" id="{304E329C-0E2C-4EBF-8044-94F1696A0C3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3BD8F3B6-A534-4387-8407-C063A4026F4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pic>
        <p:nvPicPr>
          <p:cNvPr id="7" name="Picture 6">
            <a:extLst>
              <a:ext uri="{FF2B5EF4-FFF2-40B4-BE49-F238E27FC236}">
                <a16:creationId xmlns:a16="http://schemas.microsoft.com/office/drawing/2014/main" id="{1302D35F-3CC3-4AE4-985E-C22169096486}"/>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84E23308-BEA1-416E-AE17-4E44AD54344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AD2D68-1334-41A6-9AEB-D641909A907A}"/>
              </a:ext>
            </a:extLst>
          </p:cNvPr>
          <p:cNvPicPr>
            <a:picLocks noChangeAspect="1"/>
          </p:cNvPicPr>
          <p:nvPr/>
        </p:nvPicPr>
        <p:blipFill rotWithShape="1">
          <a:blip r:embed="rId4"/>
          <a:srcRect t="22317"/>
          <a:stretch/>
        </p:blipFill>
        <p:spPr>
          <a:xfrm>
            <a:off x="835150" y="828056"/>
            <a:ext cx="9459159" cy="4711335"/>
          </a:xfrm>
          <a:prstGeom prst="rect">
            <a:avLst/>
          </a:prstGeom>
        </p:spPr>
      </p:pic>
      <p:sp>
        <p:nvSpPr>
          <p:cNvPr id="2" name="Rectangle 1">
            <a:extLst>
              <a:ext uri="{FF2B5EF4-FFF2-40B4-BE49-F238E27FC236}">
                <a16:creationId xmlns:a16="http://schemas.microsoft.com/office/drawing/2014/main" id="{91DBD98C-FA59-4ADF-9A99-8546C4F0BDAD}"/>
              </a:ext>
            </a:extLst>
          </p:cNvPr>
          <p:cNvSpPr/>
          <p:nvPr/>
        </p:nvSpPr>
        <p:spPr>
          <a:xfrm>
            <a:off x="835151" y="4639293"/>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Why Apprentices </a:t>
            </a:r>
            <a:r>
              <a:rPr lang="en-US" dirty="0"/>
              <a:t>Matter</a:t>
            </a:r>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6" name="TextBox 5">
            <a:extLst>
              <a:ext uri="{FF2B5EF4-FFF2-40B4-BE49-F238E27FC236}">
                <a16:creationId xmlns:a16="http://schemas.microsoft.com/office/drawing/2014/main" id="{79732F11-1094-4842-9CDB-B1218A19EBEA}"/>
              </a:ext>
            </a:extLst>
          </p:cNvPr>
          <p:cNvSpPr txBox="1"/>
          <p:nvPr/>
        </p:nvSpPr>
        <p:spPr>
          <a:xfrm>
            <a:off x="2824390" y="4728031"/>
            <a:ext cx="7176735" cy="2308324"/>
          </a:xfrm>
          <a:prstGeom prst="rect">
            <a:avLst/>
          </a:prstGeom>
          <a:noFill/>
        </p:spPr>
        <p:txBody>
          <a:bodyPr wrap="square">
            <a:spAutoFit/>
          </a:bodyPr>
          <a:lstStyle/>
          <a:p>
            <a:pPr rtl="0">
              <a:spcBef>
                <a:spcPts val="0"/>
              </a:spcBef>
              <a:spcAft>
                <a:spcPts val="0"/>
              </a:spcAft>
            </a:pPr>
            <a:r>
              <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You are the </a:t>
            </a:r>
            <a:r>
              <a:rPr lang="en-U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FUTURE</a:t>
            </a:r>
            <a:r>
              <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of our Union.</a:t>
            </a:r>
          </a:p>
          <a:p>
            <a:pPr rtl="0">
              <a:spcBef>
                <a:spcPts val="0"/>
              </a:spcBef>
              <a:spcAft>
                <a:spcPts val="0"/>
              </a:spcAft>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You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 our Union at the jobsite.</a:t>
            </a:r>
            <a:endPar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You bring a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FRESH PERSPECTIVE</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endPar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endParaRPr lang="en-US" sz="2400" b="0" dirty="0">
              <a:effectLst/>
              <a:latin typeface="Open Sans" panose="020B0606030504020204" pitchFamily="34" charset="0"/>
              <a:ea typeface="Open Sans" panose="020B0606030504020204" pitchFamily="34" charset="0"/>
              <a:cs typeface="Open Sans" panose="020B0606030504020204" pitchFamily="34" charset="0"/>
            </a:endParaRPr>
          </a:p>
          <a:p>
            <a:br>
              <a:rPr lang="en-US" sz="2400" dirty="0">
                <a:latin typeface="Open Sans" panose="020B0606030504020204" pitchFamily="34" charset="0"/>
                <a:ea typeface="Open Sans" panose="020B0606030504020204" pitchFamily="34" charset="0"/>
                <a:cs typeface="Open Sans" panose="020B0606030504020204" pitchFamily="34" charset="0"/>
              </a:rPr>
            </a:b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668103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pic>
        <p:nvPicPr>
          <p:cNvPr id="14" name="Picture 13">
            <a:extLst>
              <a:ext uri="{FF2B5EF4-FFF2-40B4-BE49-F238E27FC236}">
                <a16:creationId xmlns:a16="http://schemas.microsoft.com/office/drawing/2014/main" id="{F16D9224-8CDD-4C7F-9634-F8E33EA79893}"/>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7821F9D6-4354-4489-A7F9-0A0DE9D59C7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bout the IUPAT - IUPAT">
            <a:extLst>
              <a:ext uri="{FF2B5EF4-FFF2-40B4-BE49-F238E27FC236}">
                <a16:creationId xmlns:a16="http://schemas.microsoft.com/office/drawing/2014/main" id="{68980725-09F1-460F-BA10-D5D0A8CC83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What Does it Mean </a:t>
            </a:r>
            <a:r>
              <a:rPr lang="en-US" dirty="0"/>
              <a:t>to be in a Union?</a:t>
            </a:r>
            <a:endParaRPr lang="en-CA" dirty="0"/>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8" name="Rectangle 7">
            <a:extLst>
              <a:ext uri="{FF2B5EF4-FFF2-40B4-BE49-F238E27FC236}">
                <a16:creationId xmlns:a16="http://schemas.microsoft.com/office/drawing/2014/main" id="{06EF3513-01B7-4938-B94E-8A40AAD11F3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1B625AB2-BCF2-4228-87B0-8A9AAB8843F2}"/>
              </a:ext>
            </a:extLst>
          </p:cNvPr>
          <p:cNvSpPr txBox="1"/>
          <p:nvPr/>
        </p:nvSpPr>
        <p:spPr>
          <a:xfrm>
            <a:off x="553866" y="4650692"/>
            <a:ext cx="10462476" cy="1154162"/>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Showing up</a:t>
            </a:r>
            <a:r>
              <a:rPr lang="en-US" sz="2300" b="0" i="0" u="none" strike="noStrike" dirty="0">
                <a:solidFill>
                  <a:srgbClr val="000000"/>
                </a:solidFill>
                <a:effectLst/>
                <a:latin typeface="Open Sans" panose="020B0606030504020204" pitchFamily="34" charset="0"/>
              </a:rPr>
              <a:t>, working safely, and bringing skill to every job.</a:t>
            </a:r>
          </a:p>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Having each other’s backs</a:t>
            </a:r>
            <a:r>
              <a:rPr lang="en-US" sz="2300" b="0" i="0" u="none" strike="noStrike" dirty="0">
                <a:solidFill>
                  <a:srgbClr val="000000"/>
                </a:solidFill>
                <a:effectLst/>
                <a:latin typeface="Open Sans" panose="020B0606030504020204" pitchFamily="34" charset="0"/>
              </a:rPr>
              <a:t>—taking care of </a:t>
            </a:r>
            <a:r>
              <a:rPr lang="en-US" sz="2300" b="1" i="0" u="none" strike="noStrike" dirty="0">
                <a:solidFill>
                  <a:schemeClr val="bg1">
                    <a:lumMod val="95000"/>
                  </a:schemeClr>
                </a:solidFill>
                <a:effectLst/>
                <a:latin typeface="Open Sans" panose="020B0606030504020204" pitchFamily="34" charset="0"/>
              </a:rPr>
              <a:t>your brothers &amp;  sisters</a:t>
            </a:r>
            <a:r>
              <a:rPr lang="en-US" sz="2300" b="0" i="0" u="none" strike="noStrike" dirty="0">
                <a:solidFill>
                  <a:schemeClr val="bg1">
                    <a:lumMod val="95000"/>
                  </a:schemeClr>
                </a:solidFill>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Looking out for one another</a:t>
            </a:r>
            <a:r>
              <a:rPr lang="en-US" sz="2300" b="0" i="0" u="none" strike="noStrike" dirty="0">
                <a:solidFill>
                  <a:srgbClr val="000000"/>
                </a:solidFill>
                <a:effectLst/>
                <a:latin typeface="Open Sans" panose="020B0606030504020204" pitchFamily="34" charset="0"/>
              </a:rPr>
              <a:t>, because we’re stronger together.</a:t>
            </a:r>
          </a:p>
        </p:txBody>
      </p:sp>
    </p:spTree>
    <p:custDataLst>
      <p:tags r:id="rId1"/>
    </p:custDataLst>
    <p:extLst>
      <p:ext uri="{BB962C8B-B14F-4D97-AF65-F5344CB8AC3E}">
        <p14:creationId xmlns:p14="http://schemas.microsoft.com/office/powerpoint/2010/main" val="42730942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Labor </a:t>
            </a:r>
            <a:r>
              <a:rPr lang="en-CA" dirty="0"/>
              <a:t>Movement</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4098" name="Picture 2" descr="Our History - IUPAT">
            <a:extLst>
              <a:ext uri="{FF2B5EF4-FFF2-40B4-BE49-F238E27FC236}">
                <a16:creationId xmlns:a16="http://schemas.microsoft.com/office/drawing/2014/main" id="{E1D5A563-9D54-4A1E-A39E-AE2ADDD8864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ocal Union 2001 – DC16 UNION">
            <a:extLst>
              <a:ext uri="{FF2B5EF4-FFF2-40B4-BE49-F238E27FC236}">
                <a16:creationId xmlns:a16="http://schemas.microsoft.com/office/drawing/2014/main" id="{A70E0455-7C2E-4EC1-996B-934522746DF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istrict Council 11">
            <a:extLst>
              <a:ext uri="{FF2B5EF4-FFF2-40B4-BE49-F238E27FC236}">
                <a16:creationId xmlns:a16="http://schemas.microsoft.com/office/drawing/2014/main" id="{61B0CDBB-A492-4119-B9B4-DF2A370F040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UPAT (@GoIUPAT) / X">
            <a:extLst>
              <a:ext uri="{FF2B5EF4-FFF2-40B4-BE49-F238E27FC236}">
                <a16:creationId xmlns:a16="http://schemas.microsoft.com/office/drawing/2014/main" id="{70C4382F-6BC3-4676-AB0A-9CB392FB38A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3DA1E572-6BD6-42D3-91CD-7F04FBACBD9B}"/>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Box 19">
            <a:extLst>
              <a:ext uri="{FF2B5EF4-FFF2-40B4-BE49-F238E27FC236}">
                <a16:creationId xmlns:a16="http://schemas.microsoft.com/office/drawing/2014/main" id="{21A5B147-E83F-4213-8E3F-81D9D95B748E}"/>
              </a:ext>
            </a:extLst>
          </p:cNvPr>
          <p:cNvSpPr txBox="1"/>
          <p:nvPr/>
        </p:nvSpPr>
        <p:spPr>
          <a:xfrm>
            <a:off x="-125222" y="3078149"/>
            <a:ext cx="12760512" cy="830997"/>
          </a:xfrm>
          <a:prstGeom prst="rect">
            <a:avLst/>
          </a:prstGeom>
          <a:noFill/>
        </p:spPr>
        <p:txBody>
          <a:bodyPr wrap="square">
            <a:spAutoFit/>
          </a:bodyPr>
          <a:lstStyle/>
          <a:p>
            <a:pPr algn="ctr" rtl="0">
              <a:spcBef>
                <a:spcPts val="0"/>
              </a:spcBef>
              <a:spcAft>
                <a:spcPts val="0"/>
              </a:spcAft>
            </a:pPr>
            <a:r>
              <a:rPr lang="en-US" sz="2400" b="1" i="0" u="none" strike="noStrike" dirty="0">
                <a:solidFill>
                  <a:srgbClr val="000000"/>
                </a:solidFill>
                <a:effectLst/>
                <a:latin typeface="Open Sans" panose="020B0606030504020204" pitchFamily="34" charset="0"/>
              </a:rPr>
              <a:t>You’re part of a powerful movement-</a:t>
            </a:r>
            <a:r>
              <a:rPr lang="en-US" sz="2400" b="1" i="0" u="none" strike="noStrike" dirty="0">
                <a:solidFill>
                  <a:schemeClr val="bg1">
                    <a:lumMod val="95000"/>
                  </a:schemeClr>
                </a:solidFill>
                <a:effectLst/>
                <a:latin typeface="Open Sans" panose="020B0606030504020204" pitchFamily="34" charset="0"/>
              </a:rPr>
              <a:t>the Labor Movement! </a:t>
            </a:r>
            <a:br>
              <a:rPr lang="en-US" sz="2400" b="1" dirty="0"/>
            </a:br>
            <a:endParaRPr lang="en-CA" sz="2400" b="1" dirty="0"/>
          </a:p>
        </p:txBody>
      </p:sp>
      <p:pic>
        <p:nvPicPr>
          <p:cNvPr id="4108" name="Picture 12" descr="The AFL-CIO convention and the state of labor unions | LAist">
            <a:extLst>
              <a:ext uri="{FF2B5EF4-FFF2-40B4-BE49-F238E27FC236}">
                <a16:creationId xmlns:a16="http://schemas.microsoft.com/office/drawing/2014/main" id="{E1D0A61C-0D4E-4898-9C7D-F66A94B1A9D1}"/>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6825419D-DAD1-49E5-A6F5-AE0790A802E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2945" y="197884"/>
            <a:ext cx="696146" cy="1126374"/>
          </a:xfrm>
          <a:prstGeom prst="rect">
            <a:avLst/>
          </a:prstGeom>
        </p:spPr>
      </p:pic>
      <p:pic>
        <p:nvPicPr>
          <p:cNvPr id="4110" name="Picture 14" descr="North America's Building Trades Unions - Wikipedia">
            <a:extLst>
              <a:ext uri="{FF2B5EF4-FFF2-40B4-BE49-F238E27FC236}">
                <a16:creationId xmlns:a16="http://schemas.microsoft.com/office/drawing/2014/main" id="{0B108D89-43E8-4C7C-8221-A13D6FEF213B}"/>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Homepage | DC36">
            <a:extLst>
              <a:ext uri="{FF2B5EF4-FFF2-40B4-BE49-F238E27FC236}">
                <a16:creationId xmlns:a16="http://schemas.microsoft.com/office/drawing/2014/main" id="{16366417-764A-4295-AA92-1878D3AA649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4" name="AutoShape 2" descr="Home | Painters District Council No. 30">
            <a:extLst>
              <a:ext uri="{FF2B5EF4-FFF2-40B4-BE49-F238E27FC236}">
                <a16:creationId xmlns:a16="http://schemas.microsoft.com/office/drawing/2014/main" id="{9D1A8647-F7A3-437C-9822-EDDD4430270F}"/>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5" name="Picture 4">
            <a:extLst>
              <a:ext uri="{FF2B5EF4-FFF2-40B4-BE49-F238E27FC236}">
                <a16:creationId xmlns:a16="http://schemas.microsoft.com/office/drawing/2014/main" id="{6EE18EF7-594F-D4DE-130D-07195B6BDF4A}"/>
              </a:ext>
            </a:extLst>
          </p:cNvPr>
          <p:cNvPicPr>
            <a:picLocks noChangeAspect="1"/>
          </p:cNvPicPr>
          <p:nvPr/>
        </p:nvPicPr>
        <p:blipFill>
          <a:blip r:embed="rId12"/>
          <a:stretch>
            <a:fillRect/>
          </a:stretch>
        </p:blipFill>
        <p:spPr>
          <a:xfrm>
            <a:off x="6966178" y="145198"/>
            <a:ext cx="1047401" cy="1259171"/>
          </a:xfrm>
          <a:prstGeom prst="rect">
            <a:avLst/>
          </a:prstGeom>
        </p:spPr>
      </p:pic>
    </p:spTree>
    <p:custDataLst>
      <p:tags r:id="rId1"/>
    </p:custDataLst>
    <p:extLst>
      <p:ext uri="{BB962C8B-B14F-4D97-AF65-F5344CB8AC3E}">
        <p14:creationId xmlns:p14="http://schemas.microsoft.com/office/powerpoint/2010/main" val="1514061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49B0EE-3785-49B3-929F-BDEE741D579D}"/>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Union </a:t>
            </a:r>
            <a:r>
              <a:rPr lang="en-CA" dirty="0"/>
              <a:t>Rights</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6" name="TextBox 5">
            <a:extLst>
              <a:ext uri="{FF2B5EF4-FFF2-40B4-BE49-F238E27FC236}">
                <a16:creationId xmlns:a16="http://schemas.microsoft.com/office/drawing/2014/main" id="{B374C97D-B95D-4D99-961B-03D8E847EA4B}"/>
              </a:ext>
            </a:extLst>
          </p:cNvPr>
          <p:cNvSpPr txBox="1"/>
          <p:nvPr/>
        </p:nvSpPr>
        <p:spPr>
          <a:xfrm>
            <a:off x="7229521" y="1400626"/>
            <a:ext cx="4288221" cy="3877985"/>
          </a:xfrm>
          <a:prstGeom prst="rect">
            <a:avLst/>
          </a:prstGeom>
          <a:noFill/>
        </p:spPr>
        <p:txBody>
          <a:bodyPr wrap="square">
            <a:spAutoFit/>
          </a:bodyPr>
          <a:lstStyle/>
          <a:p>
            <a:pPr algn="ctr" rtl="0">
              <a:spcBef>
                <a:spcPts val="0"/>
              </a:spcBef>
              <a:spcAft>
                <a:spcPts val="0"/>
              </a:spcAft>
            </a:pPr>
            <a:r>
              <a:rPr lang="en-US" sz="2600" b="0" i="0" u="none" strike="noStrike" dirty="0">
                <a:effectLst/>
                <a:latin typeface="Open Sans" panose="020B0606030504020204" pitchFamily="34" charset="0"/>
              </a:rPr>
              <a:t>What is a </a:t>
            </a:r>
            <a:r>
              <a:rPr lang="en-US" sz="2600" b="1" i="0" u="none" strike="noStrike" dirty="0">
                <a:effectLst/>
                <a:latin typeface="Open Sans" panose="020B0606030504020204" pitchFamily="34" charset="0"/>
              </a:rPr>
              <a:t>Collective Bargaining Agreement (CBA)?</a:t>
            </a:r>
          </a:p>
          <a:p>
            <a:pPr rtl="0">
              <a:spcBef>
                <a:spcPts val="0"/>
              </a:spcBef>
              <a:spcAft>
                <a:spcPts val="0"/>
              </a:spcAft>
            </a:pPr>
            <a:endParaRPr lang="en-U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It is our </a:t>
            </a:r>
            <a:r>
              <a:rPr lang="en-US" sz="2400" b="1" i="0" u="none" strike="noStrike" dirty="0">
                <a:solidFill>
                  <a:schemeClr val="bg1"/>
                </a:solidFill>
                <a:effectLst/>
                <a:latin typeface="Open Sans" panose="020B0606030504020204" pitchFamily="34" charset="0"/>
              </a:rPr>
              <a:t>power in writing</a:t>
            </a:r>
            <a:r>
              <a:rPr lang="en-US" sz="2400" b="0"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Nothing is handed to us—</a:t>
            </a:r>
            <a:r>
              <a:rPr lang="en-US" sz="2400" b="1" i="0" u="none" strike="noStrike" dirty="0">
                <a:solidFill>
                  <a:schemeClr val="bg1"/>
                </a:solidFill>
                <a:effectLst/>
                <a:latin typeface="Open Sans" panose="020B0606030504020204" pitchFamily="34" charset="0"/>
              </a:rPr>
              <a:t>everything we have comes from bargaining</a:t>
            </a:r>
            <a:r>
              <a:rPr lang="en-US" sz="2400" b="0"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Our CBA reflects </a:t>
            </a:r>
            <a:r>
              <a:rPr lang="en-US" sz="2400" b="1" i="0" u="none" strike="noStrike" dirty="0">
                <a:solidFill>
                  <a:schemeClr val="bg1"/>
                </a:solidFill>
                <a:effectLst/>
                <a:latin typeface="Open Sans" panose="020B0606030504020204" pitchFamily="34" charset="0"/>
              </a:rPr>
              <a:t>generations of struggle</a:t>
            </a:r>
            <a:r>
              <a:rPr lang="en-US" sz="2400" b="0" i="0" u="none" strike="noStrike" dirty="0">
                <a:effectLst/>
                <a:latin typeface="Open Sans" panose="020B0606030504020204" pitchFamily="34" charset="0"/>
              </a:rPr>
              <a:t>.</a:t>
            </a:r>
          </a:p>
        </p:txBody>
      </p:sp>
      <p:pic>
        <p:nvPicPr>
          <p:cNvPr id="2050" name="Picture 2" descr="No photo description available.">
            <a:extLst>
              <a:ext uri="{FF2B5EF4-FFF2-40B4-BE49-F238E27FC236}">
                <a16:creationId xmlns:a16="http://schemas.microsoft.com/office/drawing/2014/main" id="{30DBDBD8-B3BE-4882-A948-1C52737598C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665E302-6409-4FD6-BF2F-1744D32BF55D}"/>
              </a:ext>
            </a:extLst>
          </p:cNvPr>
          <p:cNvSpPr txBox="1"/>
          <p:nvPr/>
        </p:nvSpPr>
        <p:spPr>
          <a:xfrm>
            <a:off x="230947" y="5412908"/>
            <a:ext cx="6555263" cy="523220"/>
          </a:xfrm>
          <a:prstGeom prst="rect">
            <a:avLst/>
          </a:prstGeom>
          <a:noFill/>
        </p:spPr>
        <p:txBody>
          <a:bodyPr wrap="square">
            <a:spAutoFit/>
          </a:bodyPr>
          <a:lstStyle/>
          <a:p>
            <a:pPr algn="ctr"/>
            <a:r>
              <a:rPr lang="en-US" sz="1400" i="1" dirty="0"/>
              <a:t>Members of LU2012 on the ratification of their historic Collective Bargaining Agreement between the Members and Contractors of Kansas City</a:t>
            </a:r>
            <a:endParaRPr lang="en-CA" sz="1400" i="1" dirty="0"/>
          </a:p>
        </p:txBody>
      </p:sp>
    </p:spTree>
    <p:custDataLst>
      <p:tags r:id="rId1"/>
    </p:custDataLst>
    <p:extLst>
      <p:ext uri="{BB962C8B-B14F-4D97-AF65-F5344CB8AC3E}">
        <p14:creationId xmlns:p14="http://schemas.microsoft.com/office/powerpoint/2010/main" val="10307178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Apprentice </a:t>
            </a:r>
            <a:r>
              <a:rPr lang="en-CA" dirty="0"/>
              <a:t>Workshop</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17" name="Picture 16">
            <a:extLst>
              <a:ext uri="{FF2B5EF4-FFF2-40B4-BE49-F238E27FC236}">
                <a16:creationId xmlns:a16="http://schemas.microsoft.com/office/drawing/2014/main" id="{CFD05539-D51A-4A52-8B23-1AE7BC658E44}"/>
              </a:ext>
            </a:extLst>
          </p:cNvPr>
          <p:cNvPicPr>
            <a:picLocks noChangeAspect="1"/>
          </p:cNvPicPr>
          <p:nvPr/>
        </p:nvPicPr>
        <p:blipFill>
          <a:blip r:embed="rId5"/>
          <a:stretch>
            <a:fillRect/>
          </a:stretch>
        </p:blipFill>
        <p:spPr>
          <a:xfrm>
            <a:off x="734735" y="1562377"/>
            <a:ext cx="10708109" cy="3255962"/>
          </a:xfrm>
          <a:prstGeom prst="rect">
            <a:avLst/>
          </a:prstGeom>
        </p:spPr>
      </p:pic>
    </p:spTree>
    <p:custDataLst>
      <p:tags r:id="rId1"/>
    </p:custDataLst>
    <p:extLst>
      <p:ext uri="{BB962C8B-B14F-4D97-AF65-F5344CB8AC3E}">
        <p14:creationId xmlns:p14="http://schemas.microsoft.com/office/powerpoint/2010/main" val="31743172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892507DE-71AF-42CC-99F5-A37B394EED5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GP’s </a:t>
            </a:r>
            <a:r>
              <a:rPr lang="en-CA" dirty="0"/>
              <a:t>Message</a:t>
            </a:r>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892507DE-71AF-42CC-99F5-A37B394EED5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7" name="Rectangle 6">
            <a:extLst>
              <a:ext uri="{FF2B5EF4-FFF2-40B4-BE49-F238E27FC236}">
                <a16:creationId xmlns:a16="http://schemas.microsoft.com/office/drawing/2014/main" id="{CD4DD819-3F84-42E8-A1F9-435684295205}"/>
              </a:ext>
            </a:extLst>
          </p:cNvPr>
          <p:cNvSpPr/>
          <p:nvPr/>
        </p:nvSpPr>
        <p:spPr>
          <a:xfrm>
            <a:off x="1802695" y="1042737"/>
            <a:ext cx="8426190" cy="4710009"/>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8" name="Picture 7">
            <a:hlinkClick r:id="rId5"/>
            <a:extLst>
              <a:ext uri="{FF2B5EF4-FFF2-40B4-BE49-F238E27FC236}">
                <a16:creationId xmlns:a16="http://schemas.microsoft.com/office/drawing/2014/main" id="{67200DB4-506F-4459-8933-CFFBB5960273}"/>
              </a:ext>
            </a:extLst>
          </p:cNvPr>
          <p:cNvPicPr>
            <a:picLocks noChangeAspect="1"/>
          </p:cNvPicPr>
          <p:nvPr/>
        </p:nvPicPr>
        <p:blipFill>
          <a:blip r:embed="rId6"/>
          <a:stretch>
            <a:fillRect/>
          </a:stretch>
        </p:blipFill>
        <p:spPr>
          <a:xfrm>
            <a:off x="1882905" y="1137338"/>
            <a:ext cx="8271748" cy="4527336"/>
          </a:xfrm>
          <a:prstGeom prst="rect">
            <a:avLst/>
          </a:prstGeom>
        </p:spPr>
      </p:pic>
    </p:spTree>
    <p:custDataLst>
      <p:tags r:id="rId1"/>
    </p:custDataLst>
    <p:extLst>
      <p:ext uri="{BB962C8B-B14F-4D97-AF65-F5344CB8AC3E}">
        <p14:creationId xmlns:p14="http://schemas.microsoft.com/office/powerpoint/2010/main" val="1228691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F0208185-3FEC-4E79-93DC-328AA2D3BF98}"/>
              </a:ext>
            </a:extLst>
          </p:cNvPr>
          <p:cNvSpPr/>
          <p:nvPr/>
        </p:nvSpPr>
        <p:spPr>
          <a:xfrm>
            <a:off x="46646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83990393-01D6-4C6E-BC4F-DB02FE5F48AF}"/>
              </a:ext>
            </a:extLst>
          </p:cNvPr>
          <p:cNvSpPr txBox="1"/>
          <p:nvPr/>
        </p:nvSpPr>
        <p:spPr>
          <a:xfrm>
            <a:off x="56884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C1A050B3-16F9-4233-91A8-654334BC7B57}"/>
              </a:ext>
            </a:extLst>
          </p:cNvPr>
          <p:cNvSpPr txBox="1"/>
          <p:nvPr/>
        </p:nvSpPr>
        <p:spPr>
          <a:xfrm>
            <a:off x="261627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8839A467-7F37-4422-B729-0C6AEE3C7371}"/>
              </a:ext>
            </a:extLst>
          </p:cNvPr>
          <p:cNvSpPr txBox="1"/>
          <p:nvPr/>
        </p:nvSpPr>
        <p:spPr>
          <a:xfrm>
            <a:off x="437592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50F0AB5-D0C4-4661-A078-5121056900C0}"/>
              </a:ext>
            </a:extLst>
          </p:cNvPr>
          <p:cNvSpPr txBox="1"/>
          <p:nvPr/>
        </p:nvSpPr>
        <p:spPr>
          <a:xfrm>
            <a:off x="617276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1" name="Picture 30">
            <a:extLst>
              <a:ext uri="{FF2B5EF4-FFF2-40B4-BE49-F238E27FC236}">
                <a16:creationId xmlns:a16="http://schemas.microsoft.com/office/drawing/2014/main" id="{84C27011-FE0F-4E1B-8724-DFBA86EB4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4464" y="2517224"/>
            <a:ext cx="1038528" cy="1038528"/>
          </a:xfrm>
          <a:prstGeom prst="rect">
            <a:avLst/>
          </a:prstGeom>
        </p:spPr>
      </p:pic>
      <p:pic>
        <p:nvPicPr>
          <p:cNvPr id="33" name="Picture 32">
            <a:extLst>
              <a:ext uri="{FF2B5EF4-FFF2-40B4-BE49-F238E27FC236}">
                <a16:creationId xmlns:a16="http://schemas.microsoft.com/office/drawing/2014/main" id="{D4ECC64C-E05E-465B-9C39-2388414706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795" y="2491079"/>
            <a:ext cx="1038528" cy="1038528"/>
          </a:xfrm>
          <a:prstGeom prst="rect">
            <a:avLst/>
          </a:prstGeom>
        </p:spPr>
      </p:pic>
      <p:pic>
        <p:nvPicPr>
          <p:cNvPr id="34" name="Picture 33">
            <a:extLst>
              <a:ext uri="{FF2B5EF4-FFF2-40B4-BE49-F238E27FC236}">
                <a16:creationId xmlns:a16="http://schemas.microsoft.com/office/drawing/2014/main" id="{0A6510E2-5971-4792-8C65-14D0FE255A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62630" y="2517224"/>
            <a:ext cx="1038528" cy="1038528"/>
          </a:xfrm>
          <a:prstGeom prst="rect">
            <a:avLst/>
          </a:prstGeom>
        </p:spPr>
      </p:pic>
      <p:pic>
        <p:nvPicPr>
          <p:cNvPr id="35" name="Picture 34">
            <a:extLst>
              <a:ext uri="{FF2B5EF4-FFF2-40B4-BE49-F238E27FC236}">
                <a16:creationId xmlns:a16="http://schemas.microsoft.com/office/drawing/2014/main" id="{D8A0C6A1-A275-418E-8711-F8C2389BB2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63604" y="2526703"/>
            <a:ext cx="1038743" cy="1038743"/>
          </a:xfrm>
          <a:prstGeom prst="rect">
            <a:avLst/>
          </a:prstGeom>
        </p:spPr>
      </p:pic>
      <p:sp>
        <p:nvSpPr>
          <p:cNvPr id="36" name="TextBox 35">
            <a:extLst>
              <a:ext uri="{FF2B5EF4-FFF2-40B4-BE49-F238E27FC236}">
                <a16:creationId xmlns:a16="http://schemas.microsoft.com/office/drawing/2014/main" id="{BE841B22-D29B-4493-B3E7-3890481736AB}"/>
              </a:ext>
            </a:extLst>
          </p:cNvPr>
          <p:cNvSpPr txBox="1"/>
          <p:nvPr/>
        </p:nvSpPr>
        <p:spPr>
          <a:xfrm>
            <a:off x="2540237" y="3565446"/>
            <a:ext cx="6697682" cy="369332"/>
          </a:xfrm>
          <a:prstGeom prst="rect">
            <a:avLst/>
          </a:prstGeom>
          <a:noFill/>
        </p:spPr>
        <p:txBody>
          <a:bodyPr wrap="square">
            <a:spAutoFit/>
          </a:bodyPr>
          <a:lstStyle/>
          <a:p>
            <a:endParaRPr lang="en-CA" dirty="0"/>
          </a:p>
        </p:txBody>
      </p:sp>
      <p:pic>
        <p:nvPicPr>
          <p:cNvPr id="37" name="Picture 36">
            <a:extLst>
              <a:ext uri="{FF2B5EF4-FFF2-40B4-BE49-F238E27FC236}">
                <a16:creationId xmlns:a16="http://schemas.microsoft.com/office/drawing/2014/main" id="{28B5B378-B7DD-4DBA-8CB7-152A3E83D33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55917" y="2533347"/>
            <a:ext cx="1041105" cy="1041105"/>
          </a:xfrm>
          <a:prstGeom prst="rect">
            <a:avLst/>
          </a:prstGeom>
        </p:spPr>
      </p:pic>
      <p:sp>
        <p:nvSpPr>
          <p:cNvPr id="39" name="TextBox 38">
            <a:extLst>
              <a:ext uri="{FF2B5EF4-FFF2-40B4-BE49-F238E27FC236}">
                <a16:creationId xmlns:a16="http://schemas.microsoft.com/office/drawing/2014/main" id="{6C8BE55A-7620-4222-843C-0EF9CFE6CF09}"/>
              </a:ext>
            </a:extLst>
          </p:cNvPr>
          <p:cNvSpPr txBox="1"/>
          <p:nvPr/>
        </p:nvSpPr>
        <p:spPr>
          <a:xfrm>
            <a:off x="8243269" y="190545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1" name="Picture 40">
            <a:extLst>
              <a:ext uri="{FF2B5EF4-FFF2-40B4-BE49-F238E27FC236}">
                <a16:creationId xmlns:a16="http://schemas.microsoft.com/office/drawing/2014/main" id="{CB90FF09-E160-448F-9618-CCA18944701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13455" y="2534052"/>
            <a:ext cx="1040400" cy="1040400"/>
          </a:xfrm>
          <a:prstGeom prst="rect">
            <a:avLst/>
          </a:prstGeom>
        </p:spPr>
      </p:pic>
      <p:sp>
        <p:nvSpPr>
          <p:cNvPr id="42" name="TextBox 41">
            <a:extLst>
              <a:ext uri="{FF2B5EF4-FFF2-40B4-BE49-F238E27FC236}">
                <a16:creationId xmlns:a16="http://schemas.microsoft.com/office/drawing/2014/main" id="{AAF22ED5-ED89-4685-A7EE-3ADECE14CED0}"/>
              </a:ext>
            </a:extLst>
          </p:cNvPr>
          <p:cNvSpPr txBox="1"/>
          <p:nvPr/>
        </p:nvSpPr>
        <p:spPr>
          <a:xfrm>
            <a:off x="10285839" y="190784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3">
            <a:extLst>
              <a:ext uri="{FF2B5EF4-FFF2-40B4-BE49-F238E27FC236}">
                <a16:creationId xmlns:a16="http://schemas.microsoft.com/office/drawing/2014/main" id="{2958B77F-BF0F-439E-8A7D-0D149CCB8D09}"/>
              </a:ext>
            </a:extLst>
          </p:cNvPr>
          <p:cNvSpPr>
            <a:spLocks noGrp="1"/>
          </p:cNvSpPr>
          <p:nvPr>
            <p:ph type="title"/>
          </p:nvPr>
        </p:nvSpPr>
        <p:spPr/>
        <p:txBody>
          <a:bodyPr/>
          <a:lstStyle/>
          <a:p>
            <a:r>
              <a:rPr lang="en-US" sz="2200" b="1">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endParaRPr lang="en-CA" dirty="0"/>
          </a:p>
        </p:txBody>
      </p:sp>
      <p:sp>
        <p:nvSpPr>
          <p:cNvPr id="3" name="Footer Placeholder 1">
            <a:extLst>
              <a:ext uri="{FF2B5EF4-FFF2-40B4-BE49-F238E27FC236}">
                <a16:creationId xmlns:a16="http://schemas.microsoft.com/office/drawing/2014/main" id="{9E93CD87-C8E9-689C-C4EC-041BED01B5B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5" name="Picture 4">
            <a:extLst>
              <a:ext uri="{FF2B5EF4-FFF2-40B4-BE49-F238E27FC236}">
                <a16:creationId xmlns:a16="http://schemas.microsoft.com/office/drawing/2014/main" id="{FAEF4102-8A30-C07B-91C6-825211FBA3C4}"/>
              </a:ext>
            </a:extLst>
          </p:cNvPr>
          <p:cNvPicPr>
            <a:picLocks noChangeAspect="1"/>
          </p:cNvPicPr>
          <p:nvPr/>
        </p:nvPicPr>
        <p:blipFill rotWithShape="1">
          <a:blip r:embed="rId11"/>
          <a:srcRect l="5193" t="15786"/>
          <a:stretch/>
        </p:blipFill>
        <p:spPr>
          <a:xfrm>
            <a:off x="6607629" y="3971096"/>
            <a:ext cx="5588935" cy="2386217"/>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C13B6BE7-53F8-45E9-A430-1942670D1C7F}"/>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A58B1E3F-3D25-4893-A3A9-6484614A237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pic>
        <p:nvPicPr>
          <p:cNvPr id="9" name="Picture 8">
            <a:extLst>
              <a:ext uri="{FF2B5EF4-FFF2-40B4-BE49-F238E27FC236}">
                <a16:creationId xmlns:a16="http://schemas.microsoft.com/office/drawing/2014/main" id="{C1C7924C-397A-4905-9DC4-B368825842A1}"/>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349CBCBD-6548-4175-B6AB-F7F856D499A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8C3B5244-D02A-403F-90F7-6F2E64A62625}"/>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5" name="Picture 14">
            <a:extLst>
              <a:ext uri="{FF2B5EF4-FFF2-40B4-BE49-F238E27FC236}">
                <a16:creationId xmlns:a16="http://schemas.microsoft.com/office/drawing/2014/main" id="{C27981C1-E84A-4FFA-8EBF-37F0FD2612E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Footer Placeholder 1">
            <a:extLst>
              <a:ext uri="{FF2B5EF4-FFF2-40B4-BE49-F238E27FC236}">
                <a16:creationId xmlns:a16="http://schemas.microsoft.com/office/drawing/2014/main" id="{EFCBC3D7-FE33-45C7-861F-EEEEFA5230A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2" name="Picture 11">
            <a:extLst>
              <a:ext uri="{FF2B5EF4-FFF2-40B4-BE49-F238E27FC236}">
                <a16:creationId xmlns:a16="http://schemas.microsoft.com/office/drawing/2014/main" id="{AE19771B-C6ED-427B-8EF0-2E08983BFF7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64397E71-44CA-40BC-8489-117F21F7779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145A59A8-0A9F-4B5C-97FF-7DB603C7A93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Props1.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7052</TotalTime>
  <Words>9155</Words>
  <Application>Microsoft Office PowerPoint</Application>
  <PresentationFormat>Widescreen</PresentationFormat>
  <Paragraphs>603</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30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Why Apprentices Matter</vt:lpstr>
      <vt:lpstr>What Does it Mean to be in a Union?</vt:lpstr>
      <vt:lpstr>Labor Movement</vt:lpstr>
      <vt:lpstr>Union Rights</vt:lpstr>
      <vt:lpstr>Apprentice Workshop</vt:lpstr>
      <vt:lpstr>Phase 4: Building Power</vt:lpstr>
      <vt:lpstr>PowerPoint Presentation</vt:lpstr>
      <vt:lpstr>GP’s Message</vt:lpstr>
      <vt:lpstr>Stay Connected to Our Union Family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299</cp:revision>
  <dcterms:created xsi:type="dcterms:W3CDTF">2024-09-19T19:34:13Z</dcterms:created>
  <dcterms:modified xsi:type="dcterms:W3CDTF">2026-01-15T16:50:35Z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