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4" r:id="rId33"/>
    <p:sldId id="395" r:id="rId34"/>
    <p:sldId id="393" r:id="rId35"/>
    <p:sldId id="396" r:id="rId36"/>
    <p:sldId id="397" r:id="rId37"/>
    <p:sldId id="390" r:id="rId38"/>
    <p:sldId id="391" r:id="rId39"/>
    <p:sldId id="398"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38861" autoAdjust="0"/>
  </p:normalViewPr>
  <p:slideViewPr>
    <p:cSldViewPr snapToGrid="0" showGuides="1">
      <p:cViewPr varScale="1">
        <p:scale>
          <a:sx n="36" d="100"/>
          <a:sy n="36" d="100"/>
        </p:scale>
        <p:origin x="2604" y="48"/>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21’s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is a </a:t>
            </a:r>
            <a:r>
              <a:rPr lang="en-US" sz="1200" b="0" i="0" u="none" strike="noStrike" dirty="0">
                <a:solidFill>
                  <a:srgbClr val="000000"/>
                </a:solidFill>
                <a:effectLst/>
                <a:latin typeface="Open Sans" panose="020B0606030504020204" pitchFamily="34" charset="0"/>
              </a:rPr>
              <a:t>Collective Bargaining Agreement (</a:t>
            </a:r>
            <a:r>
              <a:rPr lang="en-US" sz="1200" dirty="0">
                <a:latin typeface="+mn-lt"/>
              </a:rPr>
              <a:t>CBA)? It is a legal agreement that locks in our wages, benefits, rights,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The CBA is our power in writing</a:t>
            </a:r>
            <a:r>
              <a:rPr lang="en-US" sz="1200" b="0" dirty="0">
                <a:latin typeface="+mn-lt"/>
              </a:rPr>
              <a:t>. T</a:t>
            </a:r>
            <a:r>
              <a:rPr lang="en-US" sz="1200" dirty="0">
                <a:latin typeface="+mn-lt"/>
              </a:rPr>
              <a:t>he union contract is our foundation–without it, we’re just workers. With it, we’re a collective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Nothing is handed to us—everything we have comes from bargaining. </a:t>
            </a:r>
            <a:r>
              <a:rPr lang="en-US" sz="1200" dirty="0">
                <a:latin typeface="+mn-lt"/>
              </a:rPr>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Our CBA reflects generations of struggle. </a:t>
            </a:r>
            <a:r>
              <a:rPr lang="en-US" sz="1200" dirty="0">
                <a:latin typeface="+mn-lt"/>
              </a:rPr>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algn="l" rtl="0" fontAlgn="base"/>
            <a:r>
              <a:rPr lang="en-US" b="0" i="0" u="none" strike="noStrike" dirty="0">
                <a:solidFill>
                  <a:srgbClr val="000000"/>
                </a:solidFill>
                <a:effectLst/>
                <a:latin typeface="Calibri" panose="020F0502020204030204" pitchFamily="34" charset="0"/>
              </a:rPr>
              <a:t>PLAY GP’s video - https://www.youtube.com/embed/fsyFzognFm0</a:t>
            </a:r>
            <a:r>
              <a:rPr lang="en-CA" b="0" i="0" dirty="0">
                <a:solidFill>
                  <a:srgbClr val="444444"/>
                </a:solidFill>
                <a:effectLst/>
                <a:latin typeface="Calibri" panose="020F0502020204030204" pitchFamily="34" charset="0"/>
              </a:rPr>
              <a:t>​ (linked on slide and will launch a new page)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algn="l" rtl="0" fontAlgn="base"/>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31.xml"/><Relationship Id="rId7" Type="http://schemas.openxmlformats.org/officeDocument/2006/relationships/image" Target="../media/image52.jpeg"/><Relationship Id="rId12" Type="http://schemas.openxmlformats.org/officeDocument/2006/relationships/image" Target="../media/image56.jpe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1.jpeg"/><Relationship Id="rId11" Type="http://schemas.openxmlformats.org/officeDocument/2006/relationships/image" Target="../media/image55.png"/><Relationship Id="rId5" Type="http://schemas.openxmlformats.org/officeDocument/2006/relationships/image" Target="../media/image50.jpeg"/><Relationship Id="rId10" Type="http://schemas.openxmlformats.org/officeDocument/2006/relationships/image" Target="../media/image6.jpeg"/><Relationship Id="rId4" Type="http://schemas.openxmlformats.org/officeDocument/2006/relationships/image" Target="../media/image10.png"/><Relationship Id="rId9"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57.jpe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58.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9.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0.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syFzognFm0" TargetMode="Externa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0.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5A8A60BF-92E9-4EE3-8F81-7918B7BD1A10}"/>
              </a:ext>
            </a:extLst>
          </p:cNvPr>
          <p:cNvSpPr txBox="1"/>
          <p:nvPr/>
        </p:nvSpPr>
        <p:spPr>
          <a:xfrm>
            <a:off x="10930114" y="3718862"/>
            <a:ext cx="1115582"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21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812348E3-2F16-4E8E-82F1-C9E72C824DF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4C5F5BAD-F120-42F6-83F2-2360F789710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468BC76F-CBD9-4CF1-8231-C3C5113B719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21 </a:t>
            </a:r>
            <a:r>
              <a:rPr lang="en-CA" dirty="0"/>
              <a:t>Membership Trend</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AE4071D-9A47-42CA-B3CA-8224B04FB27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9" name="Picture 8">
            <a:extLst>
              <a:ext uri="{FF2B5EF4-FFF2-40B4-BE49-F238E27FC236}">
                <a16:creationId xmlns:a16="http://schemas.microsoft.com/office/drawing/2014/main" id="{73341762-4762-42D9-822B-D0B8268A2A8B}"/>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11" name="Picture 10">
            <a:extLst>
              <a:ext uri="{FF2B5EF4-FFF2-40B4-BE49-F238E27FC236}">
                <a16:creationId xmlns:a16="http://schemas.microsoft.com/office/drawing/2014/main" id="{87C2D3AD-67B7-4795-B332-152AA12DA2B0}"/>
              </a:ext>
            </a:extLst>
          </p:cNvPr>
          <p:cNvPicPr>
            <a:picLocks noChangeAspect="1"/>
          </p:cNvPicPr>
          <p:nvPr/>
        </p:nvPicPr>
        <p:blipFill rotWithShape="1">
          <a:blip r:embed="rId6"/>
          <a:srcRect b="10513"/>
          <a:stretch/>
        </p:blipFill>
        <p:spPr>
          <a:xfrm>
            <a:off x="1979376" y="854287"/>
            <a:ext cx="7537848" cy="4849296"/>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ome - DC21 Website">
            <a:extLst>
              <a:ext uri="{FF2B5EF4-FFF2-40B4-BE49-F238E27FC236}">
                <a16:creationId xmlns:a16="http://schemas.microsoft.com/office/drawing/2014/main" id="{F6981FAE-CF6E-469B-A232-9AD95CBAD11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35726" y="275651"/>
            <a:ext cx="1021007" cy="102100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5"/>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a:t>Message</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7" name="Rectangle 6">
            <a:extLst>
              <a:ext uri="{FF2B5EF4-FFF2-40B4-BE49-F238E27FC236}">
                <a16:creationId xmlns:a16="http://schemas.microsoft.com/office/drawing/2014/main" id="{CD4DD819-3F84-42E8-A1F9-435684295205}"/>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a:hlinkClick r:id="rId5"/>
            <a:extLst>
              <a:ext uri="{FF2B5EF4-FFF2-40B4-BE49-F238E27FC236}">
                <a16:creationId xmlns:a16="http://schemas.microsoft.com/office/drawing/2014/main" id="{67200DB4-506F-4459-8933-CFFBB5960273}"/>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Footer Placeholder 1">
            <a:extLst>
              <a:ext uri="{FF2B5EF4-FFF2-40B4-BE49-F238E27FC236}">
                <a16:creationId xmlns:a16="http://schemas.microsoft.com/office/drawing/2014/main" id="{EFCBC3D7-FE33-45C7-861F-EEEEFA5230A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64397E71-44CA-40BC-8489-117F21F777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145A59A8-0A9F-4B5C-97FF-7DB603C7A9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7047</TotalTime>
  <Words>9086</Words>
  <Application>Microsoft Office PowerPoint</Application>
  <PresentationFormat>Widescreen</PresentationFormat>
  <Paragraphs>590</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21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PowerPoint Presentation</vt:lpstr>
      <vt:lpstr>GP’s Message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291</cp:revision>
  <dcterms:created xsi:type="dcterms:W3CDTF">2024-09-19T19:34:13Z</dcterms:created>
  <dcterms:modified xsi:type="dcterms:W3CDTF">2025-07-28T21:33:44Z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