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410" r:id="rId19"/>
    <p:sldId id="411" r:id="rId20"/>
    <p:sldId id="402" r:id="rId21"/>
    <p:sldId id="363" r:id="rId22"/>
    <p:sldId id="365"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4" r:id="rId39"/>
    <p:sldId id="395" r:id="rId40"/>
    <p:sldId id="393" r:id="rId41"/>
    <p:sldId id="396" r:id="rId42"/>
    <p:sldId id="397" r:id="rId43"/>
    <p:sldId id="390" r:id="rId44"/>
    <p:sldId id="398" r:id="rId45"/>
    <p:sldId id="391" r:id="rId46"/>
    <p:sldId id="408"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68" d="100"/>
          <a:sy n="68" d="100"/>
        </p:scale>
        <p:origin x="1308"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HIGHLIGHT that before the establishment of our union in 1887, Canadian workers have been fighting for worker rights. It started with the Printers’ Strike of 1872) – the fight for a 9-hour work day. The strike gained support from 10,000 supporters working in Toronto. Prime Minister John A. Macdonald – no friend of publisher and Reform politician George Brown – introduced the Trade Union Act on April 18, 1872, legalizing and protecting unions.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we will take a look at the IUPAT’s membership specifically. 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the following questions:</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happened in  1919?  </a:t>
            </a:r>
            <a:r>
              <a:rPr lang="en-CA" dirty="0" err="1">
                <a:latin typeface="+mn-lt"/>
              </a:rPr>
              <a:t>Winnepeg</a:t>
            </a:r>
            <a:r>
              <a:rPr lang="en-CA" dirty="0">
                <a:latin typeface="+mn-lt"/>
              </a:rPr>
              <a:t>  General Strike</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affected the union on 1923? - The great depression caused a steep decline in not just our union, but all unions, as work dried up across the country. </a:t>
            </a:r>
          </a:p>
          <a:p>
            <a:pPr marL="228600" lvl="0" indent="-228600" algn="l" rtl="0">
              <a:lnSpc>
                <a:spcPct val="90000"/>
              </a:lnSpc>
              <a:spcBef>
                <a:spcPts val="0"/>
              </a:spcBef>
              <a:spcAft>
                <a:spcPts val="0"/>
              </a:spcAft>
              <a:buClr>
                <a:schemeClr val="dk1"/>
              </a:buClr>
              <a:buSzPts val="1200"/>
              <a:buFont typeface="+mj-lt"/>
              <a:buAutoNum type="arabicPeriod"/>
            </a:pPr>
            <a:r>
              <a:rPr lang="en-CA" dirty="0">
                <a:latin typeface="+mn-lt"/>
              </a:rPr>
              <a:t>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p>
          <a:p>
            <a:pPr marL="228600" marR="0" lvl="0" indent="-228600" algn="l" defTabSz="914400" rtl="0" eaLnBrk="1" fontAlgn="auto" latinLnBrk="0" hangingPunct="1">
              <a:lnSpc>
                <a:spcPct val="90000"/>
              </a:lnSpc>
              <a:spcBef>
                <a:spcPts val="0"/>
              </a:spcBef>
              <a:spcAft>
                <a:spcPts val="0"/>
              </a:spcAft>
              <a:buClr>
                <a:schemeClr val="dk1"/>
              </a:buClr>
              <a:buSzPts val="1200"/>
              <a:buFont typeface="+mj-lt"/>
              <a:buAutoNum type="arabicPeriod"/>
              <a:tabLst/>
              <a:defRPr/>
            </a:pPr>
            <a:r>
              <a:rPr lang="en-CA" dirty="0">
                <a:latin typeface="+mn-lt"/>
              </a:rPr>
              <a:t>What is PC 1003 (War Act)? - </a:t>
            </a:r>
            <a:r>
              <a:rPr lang="en-US" sz="1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 - </a:t>
            </a:r>
            <a:r>
              <a:rPr lang="en-CA" dirty="0">
                <a:latin typeface="+mn-lt"/>
              </a:rPr>
              <a:t>In 1944, a</a:t>
            </a:r>
            <a:r>
              <a:rPr lang="en-US" dirty="0"/>
              <a:t>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 https://commons.wikimedia.org/wiki/File:War_Regulation_1944_Labour.png</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STATE that other significant events include Taft-Hartley, Bill 10 (Double Breasting) in Alberta, Organized Capital, Recession, and Covid.</a:t>
            </a: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err="1"/>
              <a:t>Winnepeg</a:t>
            </a:r>
            <a:r>
              <a:rPr lang="en-US" b="1" dirty="0"/>
              <a:t> General Strike (1919) </a:t>
            </a:r>
            <a:r>
              <a:rPr lang="en-US" dirty="0"/>
              <a:t>–Beginning May 15, 1919, workers fed up with their misery on and off the job and inspired by the example of the Russian Revolution rose up and took over the Canadian city of Winnipeg, Manitoba for six weeks. It was one of the most dramatic and influential strikes in Canadian history. Video - https://www.youtube.com/watch?v=iZ0QyuyEgfo </a:t>
            </a:r>
            <a:r>
              <a:rPr lang="en-US" i="1" dirty="0"/>
              <a:t>Picture from https://www.peoplesworld.org/article/lessons-from-the-1919-winnipeg-general-strike/</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a:t>
            </a:r>
            <a:r>
              <a:rPr lang="en-US" b="0" i="1" u="none" strike="noStrike" dirty="0">
                <a:solidFill>
                  <a:srgbClr val="000000"/>
                </a:solidFill>
                <a:effectLst/>
                <a:latin typeface="Calibri" panose="020F0502020204030204" pitchFamily="34" charset="0"/>
              </a:rPr>
              <a:t>The people united will never be divided! </a:t>
            </a:r>
            <a:r>
              <a:rPr lang="en-US" b="0" i="0" u="none" strike="noStrike" dirty="0">
                <a:solidFill>
                  <a:srgbClr val="000000"/>
                </a:solidFill>
                <a:effectLst/>
                <a:latin typeface="Calibri" panose="020F0502020204030204" pitchFamily="34" charset="0"/>
              </a:rPr>
              <a:t>video - youtube.com/</a:t>
            </a:r>
            <a:r>
              <a:rPr lang="en-US" b="0" i="0" u="none" strike="noStrike" dirty="0" err="1">
                <a:solidFill>
                  <a:srgbClr val="000000"/>
                </a:solidFill>
                <a:effectLst/>
                <a:latin typeface="Calibri" panose="020F0502020204030204" pitchFamily="34" charset="0"/>
              </a:rPr>
              <a:t>watch?v</a:t>
            </a:r>
            <a:r>
              <a:rPr lang="en-US" b="0" i="0" u="none" strike="noStrike" dirty="0">
                <a:solidFill>
                  <a:srgbClr val="000000"/>
                </a:solidFill>
                <a:effectLst/>
                <a:latin typeface="Calibri" panose="020F0502020204030204" pitchFamily="34" charset="0"/>
              </a:rPr>
              <a:t>=fpR2XCdD_Vo&amp;pp=ygUgSVVQQVQgLSBXZSB3aWxsIE5ldmVyIGJlIGRpdmlkZWQ%3D</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6/4/2026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37.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11.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7.jpe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fpR2XCdD_Vo?feature=oembed" TargetMode="External"/><Relationship Id="rId1" Type="http://schemas.openxmlformats.org/officeDocument/2006/relationships/tags" Target="../tags/tag41.xml"/><Relationship Id="rId6" Type="http://schemas.openxmlformats.org/officeDocument/2006/relationships/image" Target="../media/image70.jpeg"/><Relationship Id="rId5" Type="http://schemas.openxmlformats.org/officeDocument/2006/relationships/image" Target="../media/image1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3.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1.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1.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 of Total IUPAT Membership </a:t>
            </a:r>
            <a:r>
              <a:rPr lang="en-CA" dirty="0"/>
              <a:t>(Active Member Totals (1887-2024)</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5419" b="2591"/>
          <a:stretch/>
        </p:blipFill>
        <p:spPr>
          <a:xfrm>
            <a:off x="320146" y="961733"/>
            <a:ext cx="11757554" cy="5003528"/>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758DB8D3-8613-132E-D20C-43B9138B3ADB}"/>
              </a:ext>
            </a:extLst>
          </p:cNvPr>
          <p:cNvSpPr txBox="1"/>
          <p:nvPr/>
        </p:nvSpPr>
        <p:spPr>
          <a:xfrm>
            <a:off x="5379017" y="130091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8" name="TextBox 7">
            <a:extLst>
              <a:ext uri="{FF2B5EF4-FFF2-40B4-BE49-F238E27FC236}">
                <a16:creationId xmlns:a16="http://schemas.microsoft.com/office/drawing/2014/main" id="{D350F79C-9D55-6F22-D0AB-6B5291405519}"/>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C20D4E5-7317-21FB-B071-FC53A5FE2075}"/>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CB3666-E091-FBE8-F509-F734502E536B}"/>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3A2B55E-7FB0-FF64-AC21-9BB102A9F803}"/>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18E0145-FDF2-A4CE-B5BE-DE77CF142D2E}"/>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4" name="TextBox 13">
            <a:extLst>
              <a:ext uri="{FF2B5EF4-FFF2-40B4-BE49-F238E27FC236}">
                <a16:creationId xmlns:a16="http://schemas.microsoft.com/office/drawing/2014/main" id="{439799EC-1C93-924F-94AB-452744051465}"/>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5" name="TextBox 14">
            <a:extLst>
              <a:ext uri="{FF2B5EF4-FFF2-40B4-BE49-F238E27FC236}">
                <a16:creationId xmlns:a16="http://schemas.microsoft.com/office/drawing/2014/main" id="{DCD7AE6B-8A44-23AE-E1B1-5C55B5259F25}"/>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13DC7AE-2833-32B0-9753-AD41B7667CAF}"/>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2" name="TextBox 1">
            <a:extLst>
              <a:ext uri="{FF2B5EF4-FFF2-40B4-BE49-F238E27FC236}">
                <a16:creationId xmlns:a16="http://schemas.microsoft.com/office/drawing/2014/main" id="{A8AD1620-5A69-3247-B693-F09573E36258}"/>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0" name="Oval 9">
            <a:extLst>
              <a:ext uri="{FF2B5EF4-FFF2-40B4-BE49-F238E27FC236}">
                <a16:creationId xmlns:a16="http://schemas.microsoft.com/office/drawing/2014/main" id="{C7878B5F-91F1-2EA8-9974-97E44E412EFA}"/>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5677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2" grpId="0"/>
      <p:bldP spid="13" grpId="0"/>
      <p:bldP spid="14" grpId="0"/>
      <p:bldP spid="15" grpId="0"/>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0014F1E8-C93C-11D5-1E38-FA6489C6A41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26" name="Picture 2" descr="Lessons from the 1919 Winnipeg General Strike – People's World">
            <a:extLst>
              <a:ext uri="{FF2B5EF4-FFF2-40B4-BE49-F238E27FC236}">
                <a16:creationId xmlns:a16="http://schemas.microsoft.com/office/drawing/2014/main" id="{082165B8-8321-6348-E464-42C98D3002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365011" y="4698572"/>
            <a:ext cx="2667291" cy="1597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3">
            <a:extLst>
              <a:ext uri="{FF2B5EF4-FFF2-40B4-BE49-F238E27FC236}">
                <a16:creationId xmlns:a16="http://schemas.microsoft.com/office/drawing/2014/main" id="{A2938F8C-C686-25BE-705B-C27DE9A9ECA9}"/>
              </a:ext>
            </a:extLst>
          </p:cNvPr>
          <p:cNvSpPr txBox="1"/>
          <p:nvPr/>
        </p:nvSpPr>
        <p:spPr>
          <a:xfrm>
            <a:off x="228546" y="3514078"/>
            <a:ext cx="2720619"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6-Week Strike of 30,000 Workers Brought Economic Standstill</a:t>
            </a:r>
          </a:p>
        </p:txBody>
      </p:sp>
    </p:spTree>
    <p:extLst>
      <p:ext uri="{BB962C8B-B14F-4D97-AF65-F5344CB8AC3E}">
        <p14:creationId xmlns:p14="http://schemas.microsoft.com/office/powerpoint/2010/main" val="337934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9" name="Group 8">
            <a:extLst>
              <a:ext uri="{FF2B5EF4-FFF2-40B4-BE49-F238E27FC236}">
                <a16:creationId xmlns:a16="http://schemas.microsoft.com/office/drawing/2014/main" id="{3D9DB24F-6CDB-01C5-911D-7D789A42F3C8}"/>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DBC2C5B1-90FF-213C-B1BB-D7DE25402AEE}"/>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8" name="Picture 7" descr="A graph showing a line graph&#10;&#10;AI-generated content may be incorrect.">
              <a:extLst>
                <a:ext uri="{FF2B5EF4-FFF2-40B4-BE49-F238E27FC236}">
                  <a16:creationId xmlns:a16="http://schemas.microsoft.com/office/drawing/2014/main" id="{5DF04F53-AA4C-D725-C15D-3F223B5D02A7}"/>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Picture 2" descr="Home | International Union of Painters &amp; Allied Trades DC17">
            <a:extLst>
              <a:ext uri="{FF2B5EF4-FFF2-40B4-BE49-F238E27FC236}">
                <a16:creationId xmlns:a16="http://schemas.microsoft.com/office/drawing/2014/main" id="{8317C616-07C8-3D42-399F-EAF525DBE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7589" y="166136"/>
            <a:ext cx="1140210" cy="11402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The people united will </a:t>
            </a:r>
            <a:r>
              <a:rPr lang="en-US" dirty="0"/>
              <a:t>never be divided! </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 name="Online Media 1" title="The people united will never be divided!">
            <a:hlinkClick r:id="" action="ppaction://media"/>
            <a:extLst>
              <a:ext uri="{FF2B5EF4-FFF2-40B4-BE49-F238E27FC236}">
                <a16:creationId xmlns:a16="http://schemas.microsoft.com/office/drawing/2014/main" id="{AC29E79B-B921-AB59-D639-30FE6E4BAA68}"/>
              </a:ext>
            </a:extLst>
          </p:cNvPr>
          <p:cNvPicPr>
            <a:picLocks noRot="1" noChangeAspect="1"/>
          </p:cNvPicPr>
          <p:nvPr>
            <a:videoFile r:link="rId2"/>
          </p:nvPr>
        </p:nvPicPr>
        <p:blipFill>
          <a:blip r:embed="rId6"/>
          <a:stretch>
            <a:fillRect/>
          </a:stretch>
        </p:blipFill>
        <p:spPr>
          <a:xfrm>
            <a:off x="1548567" y="966403"/>
            <a:ext cx="9094865" cy="5138610"/>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BFB7542B-73F4-4209-98DA-B849A5A23F4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7092</TotalTime>
  <Words>10799</Words>
  <Application>Microsoft Office PowerPoint</Application>
  <PresentationFormat>Widescreen</PresentationFormat>
  <Paragraphs>696</Paragraphs>
  <Slides>44</Slides>
  <Notes>44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 (Active Member Totals (1887-2024)</vt:lpstr>
      <vt:lpstr>Key Historical Events in Canada</vt:lpstr>
      <vt:lpstr>Canadian Total Active Members 1984-2024</vt:lpstr>
      <vt:lpstr>District Council  17 Membership Trend</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The people united will never be divided!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309</cp:revision>
  <dcterms:created xsi:type="dcterms:W3CDTF">2024-09-19T19:34:13Z</dcterms:created>
  <dcterms:modified xsi:type="dcterms:W3CDTF">2026-06-04T14:05:14Z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