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10" r:id="rId21"/>
    <p:sldId id="402" r:id="rId22"/>
    <p:sldId id="363" r:id="rId23"/>
    <p:sldId id="330" r:id="rId24"/>
    <p:sldId id="407" r:id="rId25"/>
    <p:sldId id="339" r:id="rId26"/>
    <p:sldId id="340" r:id="rId27"/>
    <p:sldId id="342" r:id="rId28"/>
    <p:sldId id="294" r:id="rId29"/>
    <p:sldId id="331" r:id="rId30"/>
    <p:sldId id="368" r:id="rId31"/>
    <p:sldId id="383" r:id="rId32"/>
    <p:sldId id="384" r:id="rId33"/>
    <p:sldId id="385" r:id="rId34"/>
    <p:sldId id="408" r:id="rId35"/>
    <p:sldId id="387" r:id="rId36"/>
    <p:sldId id="388" r:id="rId37"/>
    <p:sldId id="389" r:id="rId38"/>
    <p:sldId id="394" r:id="rId39"/>
    <p:sldId id="395" r:id="rId40"/>
    <p:sldId id="393" r:id="rId41"/>
    <p:sldId id="396" r:id="rId42"/>
    <p:sldId id="397" r:id="rId43"/>
    <p:sldId id="390" r:id="rId44"/>
    <p:sldId id="391" r:id="rId45"/>
    <p:sldId id="409" r:id="rId46"/>
    <p:sldId id="392" r:id="rId47"/>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69659" autoAdjust="0"/>
  </p:normalViewPr>
  <p:slideViewPr>
    <p:cSldViewPr snapToGrid="0" showGuides="1">
      <p:cViewPr varScale="1">
        <p:scale>
          <a:sx n="63" d="100"/>
          <a:sy n="63" d="100"/>
        </p:scale>
        <p:origin x="150"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ags" Target="tags/tag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2026-03-23</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DISCUTEZ des principaux événements historiques au Canada qui ont eu un impact sur les syndicats.</a:t>
            </a:r>
            <a:endParaRPr lang="en-US" dirty="0"/>
          </a:p>
          <a:p>
            <a:pPr marL="171450" indent="-171450">
              <a:buFont typeface="Arial" panose="020B0604020202020204" pitchFamily="34" charset="0"/>
              <a:buChar char="•"/>
            </a:pPr>
            <a:r>
              <a:rPr lang="en-US" b="1" dirty="0"/>
              <a:t>PC 1003 (1944) </a:t>
            </a:r>
            <a:r>
              <a:rPr lang="en-US" dirty="0"/>
              <a:t>– </a:t>
            </a:r>
            <a:r>
              <a:rPr lang="fr-FR" dirty="0"/>
              <a:t>Un décret crucial adopté en temps de guerre a accordé des droits de négociation collective similaires à ceux de la loi Wagner américaine, obligeant les employeurs à négocier. Ce décret constitue le fondement du droit du travail canadien moderne en imposant la reconnaissance des syndicats par les employeurs et en favorisant la paix sociale pendant la Seconde Guerre mondiale. Il a contraint les employeurs à reconnaître les syndicats majoritaires, a interdit les grèves pendant la conciliation et a créé le Conseil des relations du travail en temps de guerre, ce qui a considérablement augmenté le nombre d'adhérents aux syndicats et a créé des précédents pour les lois provinciales. </a:t>
            </a:r>
            <a:r>
              <a:rPr lang="fr-FR" i="1" dirty="0"/>
              <a:t>Image provenant de </a:t>
            </a:r>
            <a:r>
              <a:rPr lang="en-US" i="1" dirty="0"/>
              <a:t>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fr-FR" dirty="0"/>
              <a:t>La Cour suprême a établi un principe fondamental du droit du travail canadien. Ce principe est né d'un arbitrage visant à mettre fin à la grève de 99 jours chez Ford </a:t>
            </a:r>
            <a:r>
              <a:rPr lang="fr-FR" dirty="0" err="1"/>
              <a:t>Motor</a:t>
            </a:r>
            <a:r>
              <a:rPr lang="fr-FR" dirty="0"/>
              <a:t> </a:t>
            </a:r>
            <a:r>
              <a:rPr lang="fr-FR" dirty="0" err="1"/>
              <a:t>Company</a:t>
            </a:r>
            <a:r>
              <a:rPr lang="fr-FR" dirty="0"/>
              <a:t> à Windsor, en Ontario. Le juge Rand a rendu sa décision le 29 janvier 1946, proposant un compromis qui rejetait la clause de l'atelier syndical fermé, mais instaurait la retenue obligatoire des cotisations syndicales. </a:t>
            </a:r>
            <a:r>
              <a:rPr lang="fr-FR" i="1" dirty="0"/>
              <a:t>Image provenant de </a:t>
            </a:r>
            <a:r>
              <a:rPr lang="en-US" i="1" dirty="0"/>
              <a:t>https://ucte-ucet.ca/history-of-the-rand-formula/</a:t>
            </a:r>
          </a:p>
          <a:p>
            <a:pPr marL="171450" indent="-171450">
              <a:buFont typeface="Arial" panose="020B0604020202020204" pitchFamily="34" charset="0"/>
              <a:buChar char="•"/>
            </a:pPr>
            <a:r>
              <a:rPr lang="en-US" b="1" dirty="0"/>
              <a:t>Bill 10 (Alberta,1970s) </a:t>
            </a:r>
            <a:r>
              <a:rPr lang="en-US" dirty="0"/>
              <a:t>-  </a:t>
            </a:r>
            <a:r>
              <a:rPr lang="fr-FR" dirty="0"/>
              <a:t>La pratique consistant à exploiter simultanément des entreprises syndiquées et non syndiquées (appelée « double affiliation ») a été autorisée pour les entrepreneurs. Cette pratique est devenue courante dans le secteur de la construction en Alberta, notamment dans les années 1980, comme tactique antisyndicale, contribuant ainsi à de faibles taux de syndicalisation. Bien qu'elle constitue souvent une violation des conventions collectives, elle n'est pas illégale en soi.</a:t>
            </a:r>
            <a:r>
              <a:rPr lang="en-US" dirty="0"/>
              <a:t> </a:t>
            </a:r>
            <a:r>
              <a:rPr lang="fr-FR" i="1" dirty="0"/>
              <a:t>Image provenant de </a:t>
            </a:r>
            <a:r>
              <a:rPr lang="en-US" i="1" dirty="0"/>
              <a:t>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fr-FR" dirty="0"/>
              <a:t>La Loi modifiant la législation sur les relations de travail a instauré la reconnaissance syndicale par simple présentation de cartes d'adhésion pour le secteur de la construction, permettant aux syndicats d'obtenir une accréditation automatique sans vote s'ils présentent des cartes signées par plus de 55 % des employés de l'unité de négociation. Cette mesure facilite la syndicalisation, notamment dans les métiers où existent de grands groupes d'employés facilement identifiables, et a des répercussions sur les employeurs en raison de la possibilité d'accords provinciaux automatiques.</a:t>
            </a:r>
          </a:p>
          <a:p>
            <a:pPr marL="457200" lvl="1" indent="0">
              <a:buFont typeface="Arial" panose="020B0604020202020204" pitchFamily="34" charset="0"/>
              <a:buNone/>
            </a:pPr>
            <a:r>
              <a:rPr lang="fr-FR" i="1" dirty="0"/>
              <a:t>Le nouvel article 128.1 de la Loi, ajouté par l'article 8 du projet de loi, s'applique au secteur de la construction et permet à un syndicat qui demande l'accréditation de choisir que sa demande soit traitée selon un modèle d'accréditation fondé sur l'adhésion. Dans ce cas, si la Commission est convaincue que plus de 55 % des employés sont membres du syndicat, elle peut accréditer ce dernier ou ordonner un vote de représentation. Si la Commission est convaincue que le taux d'adhésion est d'au moins 40 %, mais d'au plus 55 %, elle doit ordonner un vote de représentation. Si le taux est inférieur à 40 %, la Commission rejette la demande. La Commission peut également rejeter la demande si, en raison d'infractions à la Loi commises par le syndicat, les preuves d'adhésion présentées ne reflètent vraisemblablement pas la véritable volonté des employés.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17.</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Donnez les moyens à nos apprentis. Honorez leur rôle au sein de notre syndicat. N'hésitez pas à ajouter un message personnel pour qu'ils se sentent pleinement intégrés.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Soutenez nos apprentis en reconnaissant leur rôle essentiel dans la construction de l'avenir de notre syndicat. Les messages suivants sont essentiels pour qu'ils se sentent vus, entendus et inspirés à participer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Vous êtes l'avenir de notre syndicat. En tant que futurs leaders et travailleurs visionnaires, votre énergie, votre voix et votre engagement sont essentiels à notre survie et à l'accroissement de notre part de marché. Vous n'êtes pas seulement une composante de l'avenir, vous êtes indispensables au présent.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Vous représentez notre syndicat sur les lieux de travail. Chaque fois que vous vous présentez au travail, vous portez la fierté et la responsabilité de représenter non seulement vous-mêmes, mais aussi toute la famille syndicale.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Vous apportez un regard neuf. Votre maîtrise des technologies et votre perspective unique remettent en question nos idées et stratégies traditionnelles. Cela permet à notre syndicat de s'adapter à l'évolution du monde. En partageant vos idées et en réinventant les traditions, vous aidez également les dirigeants à évoluer et à s'adapter.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Abordez également le potentiel de développement personnel. Hier et aujourd'hui, vous posiez peut-être simplement des plinthes ou du vinyle. Mais demain ? Vous dirigerez le chantier, encadrerez des équipes et formerez la prochaine génération. Chaque tâche que vous accomplissez aujourd'hui contribue à développer les compétences dont vous aurez besoin pour diriger plus tard. Mentors et mentorés, insistez sur l'importance de l'apprentissage mutuel et sur la productivité et la cohésion accrues des chantiers lorsque les ouvriers qualifiés et les apprentis apprennent les uns des autres.</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QUESTION : Que signifie être syndiqué ? Cela signifie être présent, travailler en toute sécurité et mettre ses compétences au service de chaque tâche. Cela signifie se soutenir mutuellement, prendre soin de ses collègues, au travail comme ailleurs. Cela signifie veiller les uns sur les autres, car ensemble, nous sommes plus forts.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DONNEZ des exemples de solidarité concrète sur le chantier ou de la façon dont les membres du syndicat s’entraident.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Exemple 1 : Les heures supplémentaires sont proposées, mais ne sont pas accessibles à tous les employés. J’ai personnellement vu des collègues les refuser afin de laisser la place à ceux qui en avaient davantage besoin (achat d’une maison, naissance d’un enfant, etc.). N’hésitez pas à partager votre propre exemple.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Exemple 2 : Problèmes de santé mentale, se confier à un collègue, donner des directives et accéder aux ressources appropriées.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Exemple 3 : Défendre une personne, quelles que soient son origine, son identité de genre ou sa religion, pour ce qui est juste.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Demandez aux participants ce qu’ils ont observé ou entendu, de manière positive ou négative.</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Motivez vos apprentis : ils ne sont pas là que pour un simple emploi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Communiquez les messages suivants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Même si votre travail vous semble répétitif ou routinier en ce moment, vous participez à quelque chose de bien plus grand que la simple tâche du jour, et c'est une fierté.</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Vous faites partie de votre section locale, de votre comité de district, de l'IUPAT, de la NABTU et de l'AFL-CIO, qui représentent 13 millions de membres syndiqués à travers le pays. Ils construisent des hôpitaux, des ponts, développent des communautés, tout en améliorant le niveau de vie des travailleurs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Le mouvement syndical dépasse le simple cadre d'un chantier ; il est question de solidarité, de progrès et de force, et vous y jouez un rôle essentiel.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Vous bâtissez un avenir, non seulement pour vous, mais aussi pour les générations futures. Vous avez la possibilité de faire la différence, de créer de véritables opportunités et de laisser votre empreinte. C'est plus qu'un emploi. C'est votre mouvement.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QUESTION – Qu’est-ce qu’une convention collective ? C’est un accord légal qui garantit nos salaires, nos avantages sociaux, nos droits et nos conditions de travail.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Sans convention collective, les employeurs peuvent modifier les règles à leur guise. Le contrat est le seul moyen de protéger et de faire respecter ces droits.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EXPLIQUEZ les points suivants: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La convention collective est notre pouvoir écrit. Le contrat syndical est notre fondement ; sans lui, nous ne sommes que des travailleurs. Avec lui, nous sommes une force collective.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Ce qui n’est pas dans le contrat n’est pas protégé.</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Rien ne nous est donné ; tout ce que nous possédons est le fruit de la négociation. Nos salaires, nos avantages sociaux et nos pensions ne sont pas des cadeaux des employeurs ; ils existent parce que nous nous sommes battus ensemble pour les obtenir. C’est la force du syndicat.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Notre convention collective reflète des générations de luttes. Elle a été conquise, négociée et obtenue par les membres du syndicat à travers l’histoire, parfois par des grèves. Nous bénéficions de l’héritage de celles et ceux qui nous ont précédés et qui se sont battus pour des contrats solides, et nous participons aux contrats actuels et futurs. C’est notre responsabilité, en tant que membres actifs du syndicat. Illustrez vos propos par des exemples de grèves marquantes, de préférence locales ; sinon, citons la grève des travailleurs de l’automobile dans les années 30, celle des éboueurs du Tennessee, la grève de Martin Luther King, etc. Intégrez nos valeurs syndicales.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b="0" dirty="0">
                <a:latin typeface="+mn-lt"/>
              </a:rPr>
              <a:t>Créez un espace réservé aux besoins non satisfaits après la présentation PowerPoint.</a:t>
            </a:r>
            <a:endParaRPr lang="en-US" sz="1200" b="0" dirty="0">
              <a:latin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38</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Nous souhaitons recueillir l'avis des apprentis.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Avez-vous observé quelque chose, positif ou négatif, en lien avec ce dont nous venons de parler ? Qu'est-ce qui vous a particulièrement marqué et pourquoi ? Partagez vos réflexions.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MENEZ une activité de groupe (5 à 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Par petits groupes de 3 ou 4, invitez les apprentis à partager leurs exemples.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Discutez : Quel est le lien avec la formation ? Quel impact cela a-t-il eu sur eux ou sur les autres ? Quels enseignements peut-on en tirer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Encouragez une écoute respectueuse et laissez chacun s’exprimer.</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Invitez des volontaires à partager avec le groupe les exemples les plus marquants ou révélateurs.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Notez quelques points clés ou enseignements au tableau.</a:t>
            </a:r>
            <a:endParaRPr lang="en-US" sz="1200"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algn="l" rtl="0" fontAlgn="base"/>
            <a:r>
              <a:rPr lang="fr-FR" b="0" i="0" u="none" strike="noStrike" dirty="0">
                <a:solidFill>
                  <a:srgbClr val="000000"/>
                </a:solidFill>
                <a:effectLst/>
                <a:latin typeface="Calibri" panose="020F0502020204030204" pitchFamily="34" charset="0"/>
              </a:rPr>
              <a:t>Visionnez la vidéo de PLAY GP : https://www.youtube.com/embed/fsyFzognFm0 (lien sur la diapositive, une nouvelle page s’ouvrira).</a:t>
            </a:r>
          </a:p>
          <a:p>
            <a:pPr algn="l" rtl="0" fontAlgn="base"/>
            <a:endParaRPr lang="fr-FR" b="0" i="0" u="none" strike="noStrike" dirty="0">
              <a:solidFill>
                <a:srgbClr val="000000"/>
              </a:solidFill>
              <a:effectLst/>
              <a:latin typeface="Calibri" panose="020F0502020204030204" pitchFamily="34" charset="0"/>
            </a:endParaRPr>
          </a:p>
          <a:p>
            <a:pPr algn="l" rtl="0" fontAlgn="base"/>
            <a:r>
              <a:rPr lang="fr-FR" b="0" i="0" u="none" strike="noStrike" dirty="0">
                <a:solidFill>
                  <a:srgbClr val="000000"/>
                </a:solidFill>
                <a:effectLst/>
                <a:latin typeface="Calibri" panose="020F0502020204030204" pitchFamily="34" charset="0"/>
              </a:rPr>
              <a:t>Créez un espace de discussion pour recueillir et traiter les besoins en suspens après la présentation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5675376" y="6479127"/>
            <a:ext cx="3736847"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Google Shape;63;p1">
            <a:extLst>
              <a:ext uri="{FF2B5EF4-FFF2-40B4-BE49-F238E27FC236}">
                <a16:creationId xmlns:a16="http://schemas.microsoft.com/office/drawing/2014/main" id="{F11BD7DA-4799-46E5-A476-FE8471413DF4}"/>
              </a:ext>
            </a:extLst>
          </p:cNvPr>
          <p:cNvPicPr preferRelativeResize="0"/>
          <p:nvPr userDrawn="1"/>
        </p:nvPicPr>
        <p:blipFill>
          <a:blip r:embed="rId6">
            <a:alphaModFix/>
          </a:blip>
          <a:stretch>
            <a:fillRect/>
          </a:stretch>
        </p:blipFill>
        <p:spPr>
          <a:xfrm>
            <a:off x="5675375" y="6315996"/>
            <a:ext cx="324611" cy="476123"/>
          </a:xfrm>
          <a:prstGeom prst="rect">
            <a:avLst/>
          </a:prstGeom>
          <a:noFill/>
          <a:ln>
            <a:noFill/>
          </a:ln>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7.jp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8.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9.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2.xml"/><Relationship Id="rId7"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8.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8.pn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notesSlide" Target="../notesSlides/notesSlide37.xml"/><Relationship Id="rId7" Type="http://schemas.openxmlformats.org/officeDocument/2006/relationships/image" Target="../media/image55.jpeg"/><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image" Target="../media/image8.png"/><Relationship Id="rId9"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8.xml"/><Relationship Id="rId5" Type="http://schemas.openxmlformats.org/officeDocument/2006/relationships/image" Target="../media/image60.jpe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61.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0.xml"/><Relationship Id="rId5" Type="http://schemas.openxmlformats.org/officeDocument/2006/relationships/image" Target="../media/image8.png"/><Relationship Id="rId4" Type="http://schemas.openxmlformats.org/officeDocument/2006/relationships/image" Target="../media/image62.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63.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64.png"/><Relationship Id="rId5" Type="http://schemas.openxmlformats.org/officeDocument/2006/relationships/hyperlink" Target="https://www.youtube.com/embed/fsyFzognFm0" TargetMode="Externa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43.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63.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Apprentis</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96596" y="594390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29161"/>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CD3E88B2-5423-4FB4-89F3-C17319F507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1CE30C2-C271-4E3A-A1C3-0BD831E806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
            <a:extLst>
              <a:ext uri="{FF2B5EF4-FFF2-40B4-BE49-F238E27FC236}">
                <a16:creationId xmlns:a16="http://schemas.microsoft.com/office/drawing/2014/main" id="{F406EFF0-B8D0-4115-99AD-C0795A83F2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29A9F0F8-5050-4FFE-8FF0-7819D3A437C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BC6B6120-3B4E-4B19-8669-63F0427D6E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8" name="Footer Placeholder 1">
            <a:extLst>
              <a:ext uri="{FF2B5EF4-FFF2-40B4-BE49-F238E27FC236}">
                <a16:creationId xmlns:a16="http://schemas.microsoft.com/office/drawing/2014/main" id="{CC0797CB-0C3D-46D7-8F54-C3FFC1E0300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46C33684-5637-4DF6-85B3-14030CEAAD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14136" y="2731525"/>
            <a:ext cx="28600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259652" y="2680503"/>
            <a:ext cx="2781614"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fr-FR" dirty="0">
                <a:solidFill>
                  <a:schemeClr val="bg1"/>
                </a:solidFill>
              </a:rPr>
              <a:t>Principaux Événements </a:t>
            </a:r>
            <a:r>
              <a:rPr lang="fr-FR" dirty="0"/>
              <a:t>Historiques Au Canada</a:t>
            </a:r>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2606" y="4723999"/>
            <a:ext cx="1978254" cy="1484903"/>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517699" y="4683041"/>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90762" y="3168050"/>
            <a:ext cx="2658559"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Négociation Collective Obligatoire et Accréditation Syndicale</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368986" y="3226446"/>
            <a:ext cx="2579995"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 Arbitrage Met Fin à la Grève Chez Ford </a:t>
            </a:r>
            <a:r>
              <a:rPr lang="fr-FR" sz="2200" dirty="0" err="1">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Motor</a:t>
            </a: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 à Windsor,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255340" y="3210203"/>
            <a:ext cx="2418961"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Mise en Place d’un Système de Certification par Carte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59653" y="3234480"/>
            <a:ext cx="2672848"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Le Port de Vestes à Double Boutonnage est Autorisé Pour les Entrepreneurs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743523"/>
            <a:ext cx="2387736" cy="1537149"/>
          </a:xfrm>
          <a:prstGeom prst="rect">
            <a:avLst/>
          </a:prstGeom>
        </p:spPr>
      </p:pic>
      <p:sp>
        <p:nvSpPr>
          <p:cNvPr id="4" name="Footer Placeholder 1">
            <a:extLst>
              <a:ext uri="{FF2B5EF4-FFF2-40B4-BE49-F238E27FC236}">
                <a16:creationId xmlns:a16="http://schemas.microsoft.com/office/drawing/2014/main" id="{D35CADAC-FA1E-4D4C-2465-AB55647AC930}"/>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FBE2545D-84A6-4E3D-B9AD-468B42419980}"/>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C9F984C-C947-41F9-115A-7DC9BF5190F9}"/>
              </a:ext>
            </a:extLst>
          </p:cNvPr>
          <p:cNvGrpSpPr/>
          <p:nvPr/>
        </p:nvGrpSpPr>
        <p:grpSpPr>
          <a:xfrm>
            <a:off x="2174255" y="937185"/>
            <a:ext cx="7712433" cy="5173782"/>
            <a:chOff x="2174255" y="937185"/>
            <a:chExt cx="7712433" cy="5173782"/>
          </a:xfrm>
        </p:grpSpPr>
        <p:pic>
          <p:nvPicPr>
            <p:cNvPr id="3" name="Picture 2">
              <a:extLst>
                <a:ext uri="{FF2B5EF4-FFF2-40B4-BE49-F238E27FC236}">
                  <a16:creationId xmlns:a16="http://schemas.microsoft.com/office/drawing/2014/main" id="{752769A2-245B-8B99-E6D5-3F4BC2FEC7C0}"/>
                </a:ext>
              </a:extLst>
            </p:cNvPr>
            <p:cNvPicPr>
              <a:picLocks noChangeAspect="1"/>
            </p:cNvPicPr>
            <p:nvPr/>
          </p:nvPicPr>
          <p:blipFill rotWithShape="1">
            <a:blip r:embed="rId4">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4" name="Picture 3" descr="A graph showing a line graph&#10;&#10;AI-generated content may be incorrect.">
              <a:extLst>
                <a:ext uri="{FF2B5EF4-FFF2-40B4-BE49-F238E27FC236}">
                  <a16:creationId xmlns:a16="http://schemas.microsoft.com/office/drawing/2014/main" id="{DB20A57F-F80F-28B4-AAB3-701CA99D5796}"/>
                </a:ext>
              </a:extLst>
            </p:cNvPr>
            <p:cNvPicPr>
              <a:picLocks noChangeAspect="1"/>
            </p:cNvPicPr>
            <p:nvPr/>
          </p:nvPicPr>
          <p:blipFill>
            <a:blip r:embed="rId5">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17</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3F2ADF33-13D2-4708-99E7-0B1395175AA8}"/>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
        <p:nvSpPr>
          <p:cNvPr id="13" name="TextBox 12">
            <a:extLst>
              <a:ext uri="{FF2B5EF4-FFF2-40B4-BE49-F238E27FC236}">
                <a16:creationId xmlns:a16="http://schemas.microsoft.com/office/drawing/2014/main" id="{5E807694-BDC9-4865-9190-93E67A2BD966}"/>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17 Entre 1984 et 2024</a:t>
            </a:r>
            <a:endParaRPr lang="en-CA" b="1" dirty="0"/>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3" name="Picture 22">
            <a:extLst>
              <a:ext uri="{FF2B5EF4-FFF2-40B4-BE49-F238E27FC236}">
                <a16:creationId xmlns:a16="http://schemas.microsoft.com/office/drawing/2014/main" id="{8BF3CAEE-24E2-4E50-B126-BF1936E1C2A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34817" y="146228"/>
            <a:ext cx="1474104" cy="1066373"/>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64910180-61AA-4657-BB56-D79DF9F48C8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6" name="Footer Placeholder 1">
            <a:extLst>
              <a:ext uri="{FF2B5EF4-FFF2-40B4-BE49-F238E27FC236}">
                <a16:creationId xmlns:a16="http://schemas.microsoft.com/office/drawing/2014/main" id="{2F084058-1E7E-4FFF-9ECC-D7228B6ACA3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CB6F264-6324-46AF-959D-24845EBC44C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FF693C9A-D0F7-4A98-B5CF-648ED19273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0248F36-74A8-4FDD-84A1-85750981D0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4C5FFC3F-4EB5-4234-BD9C-41F3BD71196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B5C79B0C-6845-4E63-BF8E-716AA442806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9157B7D2-92CE-4A0B-B1CA-D0B27164883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6" name="Footer Placeholder 1">
            <a:extLst>
              <a:ext uri="{FF2B5EF4-FFF2-40B4-BE49-F238E27FC236}">
                <a16:creationId xmlns:a16="http://schemas.microsoft.com/office/drawing/2014/main" id="{3C657832-3E37-4573-BED0-E11108BEC57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87886C7B-E981-4F98-936D-D51D08358B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COR 1056 </a:t>
            </a:r>
            <a:r>
              <a:rPr lang="en-US" b="1" dirty="0" err="1">
                <a:latin typeface="Open Sans" panose="020B0606030504020204" pitchFamily="34" charset="0"/>
                <a:ea typeface="Open Sans" panose="020B0606030504020204" pitchFamily="34" charset="0"/>
                <a:cs typeface="Open Sans" panose="020B0606030504020204" pitchFamily="34" charset="0"/>
              </a:rPr>
              <a:t>Renforcer</a:t>
            </a:r>
            <a:r>
              <a:rPr lang="en-US" b="1" dirty="0">
                <a:latin typeface="Open Sans" panose="020B0606030504020204" pitchFamily="34" charset="0"/>
                <a:ea typeface="Open Sans" panose="020B0606030504020204" pitchFamily="34" charset="0"/>
                <a:cs typeface="Open Sans" panose="020B0606030504020204" pitchFamily="34" charset="0"/>
              </a:rPr>
              <a:t> le </a:t>
            </a:r>
            <a:r>
              <a:rPr lang="en-US" b="1" dirty="0" err="1">
                <a:latin typeface="Open Sans" panose="020B0606030504020204" pitchFamily="34" charset="0"/>
                <a:ea typeface="Open Sans" panose="020B0606030504020204" pitchFamily="34" charset="0"/>
                <a:cs typeface="Open Sans" panose="020B0606030504020204" pitchFamily="34" charset="0"/>
              </a:rPr>
              <a:t>Pouvoir</a:t>
            </a:r>
            <a:r>
              <a:rPr lang="en-US" b="1" dirty="0">
                <a:latin typeface="Open Sans" panose="020B0606030504020204" pitchFamily="34" charset="0"/>
                <a:ea typeface="Open Sans" panose="020B0606030504020204" pitchFamily="34" charset="0"/>
                <a:cs typeface="Open Sans" panose="020B0606030504020204" pitchFamily="34" charset="0"/>
              </a:rPr>
              <a:t> Syndical - </a:t>
            </a:r>
            <a:r>
              <a:rPr lang="en-US" b="1" dirty="0" err="1">
                <a:latin typeface="Open Sans" panose="020B0606030504020204" pitchFamily="34" charset="0"/>
                <a:ea typeface="Open Sans" panose="020B0606030504020204" pitchFamily="34" charset="0"/>
                <a:cs typeface="Open Sans" panose="020B0606030504020204" pitchFamily="34" charset="0"/>
              </a:rPr>
              <a:t>Apprentis</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CA0E2EBE-175A-4B2B-8A5F-F53CF55E842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A3AAA183-AA52-41EF-A382-CE0AD80F80A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4" name="Footer Placeholder 1">
            <a:extLst>
              <a:ext uri="{FF2B5EF4-FFF2-40B4-BE49-F238E27FC236}">
                <a16:creationId xmlns:a16="http://schemas.microsoft.com/office/drawing/2014/main" id="{C83CECDC-C757-4E45-BD62-0B2C5832D0D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DE003724-E6E6-46E1-95E1-F4E0B998DD2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7F3D6B94-F234-4899-970A-45A8BF33176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9603823D-D214-41AE-A3F8-C13D1F22A7F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FR" dirty="0">
                <a:solidFill>
                  <a:schemeClr val="bg1"/>
                </a:solidFill>
              </a:rPr>
              <a:t>Pourquoi les </a:t>
            </a:r>
            <a:r>
              <a:rPr lang="fr-FR" dirty="0"/>
              <a:t>Apprentis Sont Importants</a:t>
            </a:r>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TextBox 5">
            <a:extLst>
              <a:ext uri="{FF2B5EF4-FFF2-40B4-BE49-F238E27FC236}">
                <a16:creationId xmlns:a16="http://schemas.microsoft.com/office/drawing/2014/main" id="{79732F11-1094-4842-9CDB-B1218A19EBEA}"/>
              </a:ext>
            </a:extLst>
          </p:cNvPr>
          <p:cNvSpPr txBox="1"/>
          <p:nvPr/>
        </p:nvSpPr>
        <p:spPr>
          <a:xfrm>
            <a:off x="1175658" y="4728031"/>
            <a:ext cx="8825467" cy="1200329"/>
          </a:xfrm>
          <a:prstGeom prst="rect">
            <a:avLst/>
          </a:prstGeom>
          <a:noFill/>
        </p:spPr>
        <p:txBody>
          <a:bodyPr wrap="square">
            <a:spAutoFit/>
          </a:bodyPr>
          <a:lstStyle/>
          <a:p>
            <a:pPr rtl="0">
              <a:spcBef>
                <a:spcPts val="0"/>
              </a:spcBef>
              <a:spcAft>
                <a:spcPts val="0"/>
              </a:spcAft>
            </a:pPr>
            <a:r>
              <a:rPr lang="fr-FR"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Vous êtes l'avenir de notre syndicat.</a:t>
            </a:r>
          </a:p>
          <a:p>
            <a:pPr rtl="0">
              <a:spcBef>
                <a:spcPts val="0"/>
              </a:spcBef>
              <a:spcAft>
                <a:spcPts val="0"/>
              </a:spcAft>
            </a:pPr>
            <a:r>
              <a:rPr lang="fr-FR"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Vous représentez notre syndicat sur le lieu de travail.</a:t>
            </a:r>
          </a:p>
          <a:p>
            <a:pPr rtl="0">
              <a:spcBef>
                <a:spcPts val="0"/>
              </a:spcBef>
              <a:spcAft>
                <a:spcPts val="0"/>
              </a:spcAft>
            </a:pPr>
            <a:r>
              <a:rPr lang="fr-FR"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Vous apportez un regard neuf.</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Footer Placeholder 1">
            <a:extLst>
              <a:ext uri="{FF2B5EF4-FFF2-40B4-BE49-F238E27FC236}">
                <a16:creationId xmlns:a16="http://schemas.microsoft.com/office/drawing/2014/main" id="{2EC4D1C7-3C2C-4804-A742-35C977B90B0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Que </a:t>
            </a:r>
            <a:r>
              <a:rPr lang="en-US" dirty="0" err="1">
                <a:solidFill>
                  <a:schemeClr val="bg1"/>
                </a:solidFill>
              </a:rPr>
              <a:t>Signifie</a:t>
            </a:r>
            <a:r>
              <a:rPr lang="en-US" dirty="0">
                <a:solidFill>
                  <a:schemeClr val="bg1"/>
                </a:solidFill>
              </a:rPr>
              <a:t> </a:t>
            </a:r>
            <a:r>
              <a:rPr lang="en-US" dirty="0" err="1"/>
              <a:t>être</a:t>
            </a:r>
            <a:r>
              <a:rPr lang="en-US" dirty="0"/>
              <a:t> </a:t>
            </a:r>
            <a:r>
              <a:rPr lang="en-US" dirty="0" err="1"/>
              <a:t>Syndiqué</a:t>
            </a:r>
            <a:r>
              <a:rPr lang="en-US" dirty="0"/>
              <a:t>?</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586524"/>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fr-FR" sz="2300" i="0" u="none" strike="noStrike" dirty="0">
                <a:solidFill>
                  <a:srgbClr val="000000"/>
                </a:solidFill>
                <a:effectLst/>
                <a:latin typeface="Open Sans" panose="020B0606030504020204" pitchFamily="34" charset="0"/>
              </a:rPr>
              <a:t>Être présent, travailler en toute sécurité et faire preuve de compétence dans chaque tâche.</a:t>
            </a:r>
          </a:p>
          <a:p>
            <a:pPr marL="342900" indent="-342900" rtl="0">
              <a:spcBef>
                <a:spcPts val="0"/>
              </a:spcBef>
              <a:spcAft>
                <a:spcPts val="0"/>
              </a:spcAft>
              <a:buFont typeface="Arial" panose="020B0604020202020204" pitchFamily="34" charset="0"/>
              <a:buChar char="•"/>
            </a:pPr>
            <a:r>
              <a:rPr lang="fr-FR" sz="2300" i="0" u="none" strike="noStrike" dirty="0">
                <a:solidFill>
                  <a:srgbClr val="000000"/>
                </a:solidFill>
                <a:effectLst/>
                <a:latin typeface="Open Sans" panose="020B0606030504020204" pitchFamily="34" charset="0"/>
              </a:rPr>
              <a:t>Se soutenir mutuellement, prendre soin de ses collègues.</a:t>
            </a:r>
          </a:p>
          <a:p>
            <a:pPr marL="342900" indent="-342900" rtl="0">
              <a:spcBef>
                <a:spcPts val="0"/>
              </a:spcBef>
              <a:spcAft>
                <a:spcPts val="0"/>
              </a:spcAft>
              <a:buFont typeface="Arial" panose="020B0604020202020204" pitchFamily="34" charset="0"/>
              <a:buChar char="•"/>
            </a:pPr>
            <a:r>
              <a:rPr lang="fr-FR" sz="2300" i="0" u="none" strike="noStrike" dirty="0">
                <a:solidFill>
                  <a:srgbClr val="000000"/>
                </a:solidFill>
                <a:effectLst/>
                <a:latin typeface="Open Sans" panose="020B0606030504020204" pitchFamily="34" charset="0"/>
              </a:rPr>
              <a:t>Veiller les uns sur les autres, car ensemble, nous sommes plus forts.</a:t>
            </a:r>
            <a:endParaRPr lang="en-US" sz="2300" i="0" u="none" strike="noStrike" dirty="0">
              <a:solidFill>
                <a:srgbClr val="000000"/>
              </a:solidFill>
              <a:effectLst/>
              <a:latin typeface="Open Sans" panose="020B0606030504020204" pitchFamily="34" charset="0"/>
            </a:endParaRPr>
          </a:p>
        </p:txBody>
      </p:sp>
      <p:sp>
        <p:nvSpPr>
          <p:cNvPr id="9" name="Footer Placeholder 1">
            <a:extLst>
              <a:ext uri="{FF2B5EF4-FFF2-40B4-BE49-F238E27FC236}">
                <a16:creationId xmlns:a16="http://schemas.microsoft.com/office/drawing/2014/main" id="{699B4EE4-844D-465E-9B45-A97C122105F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Mouvement</a:t>
            </a:r>
            <a:r>
              <a:rPr lang="en-CA" dirty="0">
                <a:solidFill>
                  <a:schemeClr val="bg1"/>
                </a:solidFill>
              </a:rPr>
              <a:t> </a:t>
            </a:r>
            <a:r>
              <a:rPr lang="en-CA" dirty="0" err="1"/>
              <a:t>Ouvrier</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fr-FR" sz="2400" b="1" i="0" u="none" strike="noStrike" dirty="0">
                <a:solidFill>
                  <a:srgbClr val="000000"/>
                </a:solidFill>
                <a:effectLst/>
                <a:latin typeface="Open Sans" panose="020B0606030504020204" pitchFamily="34" charset="0"/>
              </a:rPr>
              <a:t>Vous faites partie d'un mouvement </a:t>
            </a:r>
            <a:r>
              <a:rPr lang="fr-FR" sz="2400" b="1" i="0" u="none" strike="noStrike" dirty="0" err="1">
                <a:solidFill>
                  <a:srgbClr val="000000"/>
                </a:solidFill>
                <a:effectLst/>
                <a:latin typeface="Open Sans" panose="020B0606030504020204" pitchFamily="34" charset="0"/>
              </a:rPr>
              <a:t>puissant:</a:t>
            </a:r>
            <a:r>
              <a:rPr lang="fr-FR" sz="2400" b="1" i="0" u="none" strike="noStrike" dirty="0" err="1">
                <a:solidFill>
                  <a:schemeClr val="bg1"/>
                </a:solidFill>
                <a:effectLst/>
                <a:latin typeface="Open Sans" panose="020B0606030504020204" pitchFamily="34" charset="0"/>
              </a:rPr>
              <a:t>le</a:t>
            </a:r>
            <a:r>
              <a:rPr lang="fr-FR" sz="2400" b="1" i="0" u="none" strike="noStrike" dirty="0">
                <a:solidFill>
                  <a:schemeClr val="bg1"/>
                </a:solidFill>
                <a:effectLst/>
                <a:latin typeface="Open Sans" panose="020B0606030504020204" pitchFamily="34" charset="0"/>
              </a:rPr>
              <a:t> mouvement ouvrier</a:t>
            </a:r>
            <a:r>
              <a:rPr lang="fr-FR" sz="2400" b="1" i="0" u="none" strike="noStrike" dirty="0">
                <a:solidFill>
                  <a:srgbClr val="000000"/>
                </a:solidFill>
                <a:effectLst/>
                <a:latin typeface="Open Sans" panose="020B0606030504020204" pitchFamily="34" charset="0"/>
              </a:rPr>
              <a:t>!</a:t>
            </a: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omepage | DC36">
            <a:extLst>
              <a:ext uri="{FF2B5EF4-FFF2-40B4-BE49-F238E27FC236}">
                <a16:creationId xmlns:a16="http://schemas.microsoft.com/office/drawing/2014/main" id="{16366417-764A-4295-AA92-1878D3AA64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1" name="Footer Placeholder 1">
            <a:extLst>
              <a:ext uri="{FF2B5EF4-FFF2-40B4-BE49-F238E27FC236}">
                <a16:creationId xmlns:a16="http://schemas.microsoft.com/office/drawing/2014/main" id="{5BB8481B-5428-4079-B97E-1BA37A250E68}"/>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pic>
        <p:nvPicPr>
          <p:cNvPr id="4" name="Picture 2" descr="Home | International Union of Painters &amp; Allied Trades DC17">
            <a:extLst>
              <a:ext uri="{FF2B5EF4-FFF2-40B4-BE49-F238E27FC236}">
                <a16:creationId xmlns:a16="http://schemas.microsoft.com/office/drawing/2014/main" id="{50020194-7834-CB76-8C6D-E5C455644D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67589" y="166136"/>
            <a:ext cx="1140210" cy="11402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Droits </a:t>
            </a:r>
            <a:r>
              <a:rPr lang="en-CA" dirty="0" err="1"/>
              <a:t>Syndicaux</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6" name="TextBox 5">
            <a:extLst>
              <a:ext uri="{FF2B5EF4-FFF2-40B4-BE49-F238E27FC236}">
                <a16:creationId xmlns:a16="http://schemas.microsoft.com/office/drawing/2014/main" id="{B374C97D-B95D-4D99-961B-03D8E847EA4B}"/>
              </a:ext>
            </a:extLst>
          </p:cNvPr>
          <p:cNvSpPr txBox="1"/>
          <p:nvPr/>
        </p:nvSpPr>
        <p:spPr>
          <a:xfrm>
            <a:off x="7125611" y="1400626"/>
            <a:ext cx="4581479" cy="4216539"/>
          </a:xfrm>
          <a:prstGeom prst="rect">
            <a:avLst/>
          </a:prstGeom>
          <a:noFill/>
        </p:spPr>
        <p:txBody>
          <a:bodyPr wrap="square">
            <a:spAutoFit/>
          </a:bodyPr>
          <a:lstStyle/>
          <a:p>
            <a:pPr rtl="0">
              <a:spcBef>
                <a:spcPts val="0"/>
              </a:spcBef>
              <a:spcAft>
                <a:spcPts val="0"/>
              </a:spcAft>
            </a:pPr>
            <a:r>
              <a:rPr lang="fr-FR" sz="2600" b="0" i="0" u="none" strike="noStrike" dirty="0">
                <a:effectLst/>
                <a:latin typeface="Open Sans" panose="020B0606030504020204" pitchFamily="34" charset="0"/>
              </a:rPr>
              <a:t>Qu'est-ce qu'une convention collective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fr-FR" sz="2400" b="0" i="0" u="none" strike="noStrike" dirty="0">
                <a:effectLst/>
                <a:latin typeface="Open Sans" panose="020B0606030504020204" pitchFamily="34" charset="0"/>
              </a:rPr>
              <a:t>Notre force réside dans l'écriture.</a:t>
            </a:r>
          </a:p>
          <a:p>
            <a:pPr marL="342900" indent="-342900" rtl="0">
              <a:spcBef>
                <a:spcPts val="0"/>
              </a:spcBef>
              <a:spcAft>
                <a:spcPts val="0"/>
              </a:spcAft>
              <a:buFont typeface="Arial" panose="020B0604020202020204" pitchFamily="34" charset="0"/>
              <a:buChar char="•"/>
            </a:pPr>
            <a:r>
              <a:rPr lang="fr-FR" sz="2400" b="0" i="0" u="none" strike="noStrike" dirty="0">
                <a:effectLst/>
                <a:latin typeface="Open Sans" panose="020B0606030504020204" pitchFamily="34" charset="0"/>
              </a:rPr>
              <a:t>Rien ne nous est donné ; tout ce que nous possédons est le fruit de la négociation.</a:t>
            </a:r>
          </a:p>
          <a:p>
            <a:pPr marL="342900" indent="-342900" rtl="0">
              <a:spcBef>
                <a:spcPts val="0"/>
              </a:spcBef>
              <a:spcAft>
                <a:spcPts val="0"/>
              </a:spcAft>
              <a:buFont typeface="Arial" panose="020B0604020202020204" pitchFamily="34" charset="0"/>
              <a:buChar char="•"/>
            </a:pPr>
            <a:r>
              <a:rPr lang="fr-FR" sz="2400" b="0" i="0" u="none" strike="noStrike" dirty="0">
                <a:effectLst/>
                <a:latin typeface="Open Sans" panose="020B0606030504020204" pitchFamily="34" charset="0"/>
              </a:rPr>
              <a:t>Notre convention collective est le reflet de générations de lutte.</a:t>
            </a:r>
            <a:endParaRPr lang="en-US" sz="2400" b="0" i="0" u="none" strike="noStrike" dirty="0">
              <a:effectLst/>
              <a:latin typeface="Open Sans" panose="020B0606030504020204" pitchFamily="34" charset="0"/>
            </a:endParaRP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fr-FR" sz="1400" i="1" dirty="0"/>
              <a:t>Les membres de LU2012 lors de la ratification de leur convention collective historique entre les membres et les entrepreneurs de Kansas City</a:t>
            </a:r>
            <a:endParaRPr lang="en-CA" sz="1400" i="1" dirty="0"/>
          </a:p>
        </p:txBody>
      </p:sp>
      <p:sp>
        <p:nvSpPr>
          <p:cNvPr id="11" name="Footer Placeholder 1">
            <a:extLst>
              <a:ext uri="{FF2B5EF4-FFF2-40B4-BE49-F238E27FC236}">
                <a16:creationId xmlns:a16="http://schemas.microsoft.com/office/drawing/2014/main" id="{C2595611-86CA-4444-A038-D99DA051CC2E}"/>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Atelier </a:t>
            </a:r>
            <a:r>
              <a:rPr lang="en-CA" dirty="0" err="1"/>
              <a:t>d'apprenti</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088644D-AEEA-4964-A896-4076574879C1}"/>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pic>
        <p:nvPicPr>
          <p:cNvPr id="4" name="Picture 3">
            <a:extLst>
              <a:ext uri="{FF2B5EF4-FFF2-40B4-BE49-F238E27FC236}">
                <a16:creationId xmlns:a16="http://schemas.microsoft.com/office/drawing/2014/main" id="{59D74088-48A5-450C-A258-C54FBB6187A4}"/>
              </a:ext>
            </a:extLst>
          </p:cNvPr>
          <p:cNvPicPr>
            <a:picLocks noChangeAspect="1"/>
          </p:cNvPicPr>
          <p:nvPr/>
        </p:nvPicPr>
        <p:blipFill>
          <a:blip r:embed="rId5"/>
          <a:stretch>
            <a:fillRect/>
          </a:stretch>
        </p:blipFill>
        <p:spPr>
          <a:xfrm>
            <a:off x="957714" y="1266809"/>
            <a:ext cx="10276572" cy="432438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D15C7F42-6930-461B-AC78-ABEBDD793EC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975F9C6B-7C67-4408-B21A-60B925804D3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
        <p:nvSpPr>
          <p:cNvPr id="9" name="Footer Placeholder 1">
            <a:extLst>
              <a:ext uri="{FF2B5EF4-FFF2-40B4-BE49-F238E27FC236}">
                <a16:creationId xmlns:a16="http://schemas.microsoft.com/office/drawing/2014/main" id="{5E9AF206-DA6C-40B9-9B3D-8F761224E83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228691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6B884F32-96F1-4FC4-A905-B20FCDBAE5E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D1FB53BE-1766-4EBF-A306-C69C3816A3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Apprentis</a:t>
            </a:r>
          </a:p>
        </p:txBody>
      </p:sp>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4043D420-963A-448F-998E-6AC0963A08D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FB6254CD-E45E-4DC5-A022-D87830004A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C0D1FB4C-A563-4495-B122-6EB93A3E326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14722</TotalTime>
  <Words>12006</Words>
  <Application>Microsoft Office PowerPoint</Application>
  <PresentationFormat>Widescreen</PresentationFormat>
  <Paragraphs>710</Paragraphs>
  <Slides>43</Slides>
  <Notes>43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Principaux Événements Historiques Au Canada</vt:lpstr>
      <vt:lpstr>Total des Membres Actifs Canadiens 1984-2024</vt:lpstr>
      <vt:lpstr>Adhésion des Membres du Conseil de District 17</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Pourquoi les Apprentis Sont Importants</vt:lpstr>
      <vt:lpstr>Que Signifie être Syndiqué?</vt:lpstr>
      <vt:lpstr>Mouvement Ouvrier</vt:lpstr>
      <vt:lpstr>Droits Syndicaux</vt:lpstr>
      <vt:lpstr>Atelier d'apprenti</vt:lpstr>
      <vt:lpstr>Phase 4 : Renforcer le Pouvoir</vt:lpstr>
      <vt:lpstr>PowerPoint Presentation</vt:lpstr>
      <vt:lpstr>GP’s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303</cp:revision>
  <dcterms:created xsi:type="dcterms:W3CDTF">2024-09-19T19:34:13Z</dcterms:created>
  <dcterms:modified xsi:type="dcterms:W3CDTF">2026-03-23T14:53:24Z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