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4" r:id="rId33"/>
    <p:sldId id="395" r:id="rId34"/>
    <p:sldId id="393" r:id="rId35"/>
    <p:sldId id="396" r:id="rId36"/>
    <p:sldId id="397" r:id="rId37"/>
    <p:sldId id="390" r:id="rId38"/>
    <p:sldId id="391" r:id="rId39"/>
    <p:sldId id="398"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77599" autoAdjust="0"/>
  </p:normalViewPr>
  <p:slideViewPr>
    <p:cSldViewPr snapToGrid="0" showGuides="1">
      <p:cViewPr varScale="1">
        <p:scale>
          <a:sx n="61" d="100"/>
          <a:sy n="61" d="100"/>
        </p:scale>
        <p:origin x="66" y="258"/>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2025-10-22</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09’s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is a </a:t>
            </a:r>
            <a:r>
              <a:rPr lang="en-US" sz="1200" b="0" i="0" u="none" strike="noStrike" dirty="0">
                <a:solidFill>
                  <a:srgbClr val="000000"/>
                </a:solidFill>
                <a:effectLst/>
                <a:latin typeface="Open Sans" panose="020B0606030504020204" pitchFamily="34" charset="0"/>
              </a:rPr>
              <a:t>Collective Bargaining Agreement (</a:t>
            </a:r>
            <a:r>
              <a:rPr lang="en-US" sz="1200" dirty="0">
                <a:latin typeface="+mn-lt"/>
              </a:rPr>
              <a:t>CBA)? It is a legal agreement that locks in our wages, benefits, rights,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The CBA is our power in writing</a:t>
            </a:r>
            <a:r>
              <a:rPr lang="en-US" sz="1200" b="0" dirty="0">
                <a:latin typeface="+mn-lt"/>
              </a:rPr>
              <a:t>. T</a:t>
            </a:r>
            <a:r>
              <a:rPr lang="en-US" sz="1200" dirty="0">
                <a:latin typeface="+mn-lt"/>
              </a:rPr>
              <a:t>he union contract is our foundation–without it, we’re just workers. With it, we’re a collective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Nothing is handed to us—everything we have comes from bargaining. </a:t>
            </a:r>
            <a:r>
              <a:rPr lang="en-US" sz="1200" dirty="0">
                <a:latin typeface="+mn-lt"/>
              </a:rPr>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Our CBA reflects generations of struggle. </a:t>
            </a:r>
            <a:r>
              <a:rPr lang="en-US" sz="1200" dirty="0">
                <a:latin typeface="+mn-lt"/>
              </a:rPr>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algn="l" rtl="0" fontAlgn="base"/>
            <a:r>
              <a:rPr lang="en-US" b="0" i="0" u="none" strike="noStrike" dirty="0">
                <a:solidFill>
                  <a:srgbClr val="000000"/>
                </a:solidFill>
                <a:effectLst/>
                <a:latin typeface="Calibri" panose="020F0502020204030204" pitchFamily="34" charset="0"/>
              </a:rPr>
              <a:t>PLAY GP’s video - https://www.youtube.com/embed/fpR2XCdD_Vo</a:t>
            </a:r>
            <a:r>
              <a:rPr lang="en-CA" b="0" i="0" dirty="0">
                <a:solidFill>
                  <a:srgbClr val="444444"/>
                </a:solidFill>
                <a:effectLst/>
                <a:latin typeface="Calibri" panose="020F0502020204030204" pitchFamily="34" charset="0"/>
              </a:rPr>
              <a:t>​ (linked on slide and will launch a new page)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algn="l" rtl="0" fontAlgn="base"/>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10/22/2025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31.xml"/><Relationship Id="rId7" Type="http://schemas.openxmlformats.org/officeDocument/2006/relationships/image" Target="../media/image52.jpeg"/><Relationship Id="rId12" Type="http://schemas.openxmlformats.org/officeDocument/2006/relationships/image" Target="../media/image56.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1.jpeg"/><Relationship Id="rId11" Type="http://schemas.openxmlformats.org/officeDocument/2006/relationships/image" Target="../media/image55.png"/><Relationship Id="rId5" Type="http://schemas.openxmlformats.org/officeDocument/2006/relationships/image" Target="../media/image50.jpeg"/><Relationship Id="rId10" Type="http://schemas.openxmlformats.org/officeDocument/2006/relationships/image" Target="../media/image6.jpeg"/><Relationship Id="rId4" Type="http://schemas.openxmlformats.org/officeDocument/2006/relationships/image" Target="../media/image10.png"/><Relationship Id="rId9"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57.jpe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58.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9.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0.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pR2XCdD_Vo" TargetMode="Externa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37.xml"/><Relationship Id="rId7" Type="http://schemas.openxmlformats.org/officeDocument/2006/relationships/image" Target="../media/image65.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64.png"/><Relationship Id="rId11" Type="http://schemas.openxmlformats.org/officeDocument/2006/relationships/image" Target="../media/image68.png"/><Relationship Id="rId5" Type="http://schemas.openxmlformats.org/officeDocument/2006/relationships/image" Target="../media/image63.png"/><Relationship Id="rId10" Type="http://schemas.openxmlformats.org/officeDocument/2006/relationships/image" Target="../media/image10.png"/><Relationship Id="rId4" Type="http://schemas.openxmlformats.org/officeDocument/2006/relationships/image" Target="../media/image62.png"/><Relationship Id="rId9" Type="http://schemas.openxmlformats.org/officeDocument/2006/relationships/image" Target="../media/image67.png"/></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38.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69.png"/><Relationship Id="rId4" Type="http://schemas.openxmlformats.org/officeDocument/2006/relationships/image" Target="../media/image60.jpg"/><Relationship Id="rId9" Type="http://schemas.openxmlformats.org/officeDocument/2006/relationships/slide" Target="slide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5A8A60BF-92E9-4EE3-8F81-7918B7BD1A10}"/>
              </a:ext>
            </a:extLst>
          </p:cNvPr>
          <p:cNvSpPr txBox="1"/>
          <p:nvPr/>
        </p:nvSpPr>
        <p:spPr>
          <a:xfrm>
            <a:off x="10930114" y="3718862"/>
            <a:ext cx="1115582"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09</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812348E3-2F16-4E8E-82F1-C9E72C824DF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468BC76F-CBD9-4CF1-8231-C3C5113B719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09 </a:t>
            </a:r>
            <a:r>
              <a:rPr lang="en-CA" dirty="0"/>
              <a:t>Membership Trend</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AE4071D-9A47-42CA-B3CA-8224B04FB27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9" name="Picture 8">
            <a:extLst>
              <a:ext uri="{FF2B5EF4-FFF2-40B4-BE49-F238E27FC236}">
                <a16:creationId xmlns:a16="http://schemas.microsoft.com/office/drawing/2014/main" id="{4505729B-E8F6-4274-BBC6-D8C71CC62179}"/>
              </a:ext>
            </a:extLst>
          </p:cNvPr>
          <p:cNvPicPr>
            <a:picLocks noChangeAspect="1"/>
          </p:cNvPicPr>
          <p:nvPr/>
        </p:nvPicPr>
        <p:blipFill rotWithShape="1">
          <a:blip r:embed="rId5"/>
          <a:srcRect b="11001"/>
          <a:stretch/>
        </p:blipFill>
        <p:spPr>
          <a:xfrm>
            <a:off x="2116428" y="830914"/>
            <a:ext cx="7285914" cy="4722394"/>
          </a:xfrm>
          <a:prstGeom prst="rect">
            <a:avLst/>
          </a:prstGeom>
        </p:spPr>
      </p:pic>
      <p:pic>
        <p:nvPicPr>
          <p:cNvPr id="11" name="Picture 10">
            <a:extLst>
              <a:ext uri="{FF2B5EF4-FFF2-40B4-BE49-F238E27FC236}">
                <a16:creationId xmlns:a16="http://schemas.microsoft.com/office/drawing/2014/main" id="{B3672492-DD86-45B6-B6F9-90A52BA33635}"/>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1796"/>
          <a:stretch/>
        </p:blipFill>
        <p:spPr>
          <a:xfrm>
            <a:off x="2520175" y="5657809"/>
            <a:ext cx="6969513" cy="247532"/>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58507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70481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62692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1056 Building Union Power - Apprentices</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6" y="1810627"/>
            <a:ext cx="2580900" cy="2580900"/>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istrict Council 9 Painters and Wall-coverers Vote to Ratify 5 Year  Contract – District Council 9 NY – IUPAT Painters &amp; Allied Trades">
            <a:extLst>
              <a:ext uri="{FF2B5EF4-FFF2-40B4-BE49-F238E27FC236}">
                <a16:creationId xmlns:a16="http://schemas.microsoft.com/office/drawing/2014/main" id="{817F0FCB-B992-4359-B08F-A95A6E09F4F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83681" y="326098"/>
            <a:ext cx="2098233" cy="8789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United People </a:t>
            </a:r>
            <a:r>
              <a:rPr lang="en-CA" dirty="0"/>
              <a:t>Will Never Be Divided!</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 name="Picture 3">
            <a:hlinkClick r:id="rId5"/>
            <a:extLst>
              <a:ext uri="{FF2B5EF4-FFF2-40B4-BE49-F238E27FC236}">
                <a16:creationId xmlns:a16="http://schemas.microsoft.com/office/drawing/2014/main" id="{178264CA-356A-46AF-8804-DCB397577001}"/>
              </a:ext>
            </a:extLst>
          </p:cNvPr>
          <p:cNvPicPr>
            <a:picLocks noChangeAspect="1"/>
          </p:cNvPicPr>
          <p:nvPr/>
        </p:nvPicPr>
        <p:blipFill>
          <a:blip r:embed="rId6"/>
          <a:stretch>
            <a:fillRect/>
          </a:stretch>
        </p:blipFill>
        <p:spPr>
          <a:xfrm>
            <a:off x="1295400" y="839062"/>
            <a:ext cx="10408385" cy="530655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B7E7BD61-A24B-4FC8-958C-F7991DDD21E5}"/>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sp>
        <p:nvSpPr>
          <p:cNvPr id="15" name="TextBox 14">
            <a:extLst>
              <a:ext uri="{FF2B5EF4-FFF2-40B4-BE49-F238E27FC236}">
                <a16:creationId xmlns:a16="http://schemas.microsoft.com/office/drawing/2014/main" id="{510CCE1F-6F64-4364-9645-50FCB56EE912}"/>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23AA7B57-4ED3-4AC9-A45A-7DB197357068}"/>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48F98B02-1F64-4286-95D5-BDF4F999139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FB57A0FB-96A0-4E2A-A902-4FF9666D8B44}"/>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C6196E2B-B715-4266-A334-0885475F9B47}"/>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DBAE9B3F-FA6D-4A70-8BB6-B7F38664D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24" name="Picture 23">
            <a:extLst>
              <a:ext uri="{FF2B5EF4-FFF2-40B4-BE49-F238E27FC236}">
                <a16:creationId xmlns:a16="http://schemas.microsoft.com/office/drawing/2014/main" id="{C90EFABB-45C0-4B6E-AE10-3BC7535B66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26" name="Picture 25">
            <a:extLst>
              <a:ext uri="{FF2B5EF4-FFF2-40B4-BE49-F238E27FC236}">
                <a16:creationId xmlns:a16="http://schemas.microsoft.com/office/drawing/2014/main" id="{4D87C523-FCBF-4FFC-B27B-22E4FBF8FF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0" name="Picture 29">
            <a:extLst>
              <a:ext uri="{FF2B5EF4-FFF2-40B4-BE49-F238E27FC236}">
                <a16:creationId xmlns:a16="http://schemas.microsoft.com/office/drawing/2014/main" id="{5896AB76-55F9-4028-8887-A6F2839A93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2" name="TextBox 31">
            <a:extLst>
              <a:ext uri="{FF2B5EF4-FFF2-40B4-BE49-F238E27FC236}">
                <a16:creationId xmlns:a16="http://schemas.microsoft.com/office/drawing/2014/main" id="{A2EA1825-C728-4F64-ACBA-9404337BA1FB}"/>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0" name="Picture 39">
            <a:extLst>
              <a:ext uri="{FF2B5EF4-FFF2-40B4-BE49-F238E27FC236}">
                <a16:creationId xmlns:a16="http://schemas.microsoft.com/office/drawing/2014/main" id="{42DCACC6-8292-4C1F-BCFC-FF41AFD4AA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9"/>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10"/>
          <a:srcRect t="13588"/>
          <a:stretch/>
        </p:blipFill>
        <p:spPr>
          <a:xfrm>
            <a:off x="10001125" y="6469466"/>
            <a:ext cx="633692" cy="382484"/>
          </a:xfrm>
          <a:prstGeom prst="rect">
            <a:avLst/>
          </a:prstGeom>
        </p:spPr>
      </p:pic>
      <p:sp>
        <p:nvSpPr>
          <p:cNvPr id="21" name="Footer Placeholder 1">
            <a:extLst>
              <a:ext uri="{FF2B5EF4-FFF2-40B4-BE49-F238E27FC236}">
                <a16:creationId xmlns:a16="http://schemas.microsoft.com/office/drawing/2014/main" id="{D9E31C1B-8768-4F39-BAB4-EDBCFAD97DC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3" name="TextBox 22">
            <a:extLst>
              <a:ext uri="{FF2B5EF4-FFF2-40B4-BE49-F238E27FC236}">
                <a16:creationId xmlns:a16="http://schemas.microsoft.com/office/drawing/2014/main" id="{0F578FB6-9756-454F-933B-FC90F95E93FB}"/>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0590D72C-3011-4BC6-B84D-255B6BE9C5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
        <p:nvSpPr>
          <p:cNvPr id="14" name="TextBox 13">
            <a:extLst>
              <a:ext uri="{FF2B5EF4-FFF2-40B4-BE49-F238E27FC236}">
                <a16:creationId xmlns:a16="http://schemas.microsoft.com/office/drawing/2014/main" id="{2325EBA9-2E1D-4E6D-807B-31855A025E5A}"/>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5" name="Picture 14">
            <a:extLst>
              <a:ext uri="{FF2B5EF4-FFF2-40B4-BE49-F238E27FC236}">
                <a16:creationId xmlns:a16="http://schemas.microsoft.com/office/drawing/2014/main" id="{294D0FF4-651D-4541-8A72-205A5B3A3E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6" name="Picture 15">
            <a:hlinkClick r:id="rId9" action="ppaction://hlinksldjump"/>
            <a:extLst>
              <a:ext uri="{FF2B5EF4-FFF2-40B4-BE49-F238E27FC236}">
                <a16:creationId xmlns:a16="http://schemas.microsoft.com/office/drawing/2014/main" id="{852B9022-D3D0-40C4-8C23-BE80C8DC99B9}"/>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Footer Placeholder 1">
            <a:extLst>
              <a:ext uri="{FF2B5EF4-FFF2-40B4-BE49-F238E27FC236}">
                <a16:creationId xmlns:a16="http://schemas.microsoft.com/office/drawing/2014/main" id="{EFCBC3D7-FE33-45C7-861F-EEEEFA5230A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64397E71-44CA-40BC-8489-117F21F777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145A59A8-0A9F-4B5C-97FF-7DB603C7A9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7186</TotalTime>
  <Words>9166</Words>
  <Application>Microsoft Office PowerPoint</Application>
  <PresentationFormat>Widescreen</PresentationFormat>
  <Paragraphs>603</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09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United People Will Never Be Divided!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312</cp:revision>
  <dcterms:created xsi:type="dcterms:W3CDTF">2024-09-19T19:34:13Z</dcterms:created>
  <dcterms:modified xsi:type="dcterms:W3CDTF">2025-10-22T13:36:49Z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