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handoutMasterIdLst>
    <p:handoutMasterId r:id="rId41"/>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30" r:id="rId17"/>
    <p:sldId id="290" r:id="rId18"/>
    <p:sldId id="339" r:id="rId19"/>
    <p:sldId id="340" r:id="rId20"/>
    <p:sldId id="342" r:id="rId21"/>
    <p:sldId id="294" r:id="rId22"/>
    <p:sldId id="331" r:id="rId23"/>
    <p:sldId id="368" r:id="rId24"/>
    <p:sldId id="383" r:id="rId25"/>
    <p:sldId id="384" r:id="rId26"/>
    <p:sldId id="385" r:id="rId27"/>
    <p:sldId id="386" r:id="rId28"/>
    <p:sldId id="387" r:id="rId29"/>
    <p:sldId id="388" r:id="rId30"/>
    <p:sldId id="389" r:id="rId31"/>
    <p:sldId id="393" r:id="rId32"/>
    <p:sldId id="394" r:id="rId33"/>
    <p:sldId id="395" r:id="rId34"/>
    <p:sldId id="396" r:id="rId35"/>
    <p:sldId id="390" r:id="rId36"/>
    <p:sldId id="391" r:id="rId37"/>
    <p:sldId id="399" r:id="rId38"/>
    <p:sldId id="392" r:id="rId39"/>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75" d="100"/>
          <a:sy n="75" d="100"/>
        </p:scale>
        <p:origin x="1794" y="5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8" d="100"/>
          <a:sy n="78" d="100"/>
        </p:scale>
        <p:origin x="396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The spirit of change and growth continued.  In our next conventions, we made other key updates to our union. These updates have a direct impact on you and your job, and your paycheck. </a:t>
            </a:r>
          </a:p>
          <a:p>
            <a:pPr marL="171450" indent="-171450">
              <a:buFont typeface="Arial" panose="020B0604020202020204" pitchFamily="34" charset="0"/>
              <a:buChar char="•"/>
              <a:defRPr/>
            </a:pPr>
            <a:r>
              <a:rPr lang="en-US" dirty="0"/>
              <a:t>We changed our name – before, our union was the International Brotherhood.  But we are more than that.  We are proud to have many women in our ranks.  And so we changed our name to reflect that. </a:t>
            </a:r>
          </a:p>
          <a:p>
            <a:pPr marL="171450" indent="-171450">
              <a:buFont typeface="Arial" panose="020B0604020202020204" pitchFamily="34" charset="0"/>
              <a:buChar char="•"/>
              <a:defRPr/>
            </a:pPr>
            <a:r>
              <a:rPr lang="en-US" dirty="0"/>
              <a:t>We changed our logo to unite as “One Union.”  Symbols matter. Before, if you walked into a union hall and saw a seal named only Painters – how do you think that made our glaziers or our drywall finishers feel as members of the union?</a:t>
            </a:r>
          </a:p>
          <a:p>
            <a:pPr marL="171450" indent="-171450">
              <a:buFont typeface="Arial" panose="020B0604020202020204" pitchFamily="34" charset="0"/>
              <a:buChar char="•"/>
              <a:defRPr/>
            </a:pPr>
            <a:r>
              <a:rPr lang="en-US" dirty="0"/>
              <a:t>Being One Union means that we stand shoulder to shoulder with each other, regardless of our craft and regardless of our gender. </a:t>
            </a:r>
          </a:p>
          <a:p>
            <a:pPr marL="171450" indent="-171450">
              <a:buFont typeface="Arial" panose="020B0604020202020204" pitchFamily="34" charset="0"/>
              <a:buChar char="•"/>
              <a:defRPr/>
            </a:pPr>
            <a:r>
              <a:rPr lang="en-US" dirty="0"/>
              <a:t>We created organizing funds to help our councils organize new members.</a:t>
            </a:r>
          </a:p>
          <a:p>
            <a:pPr marL="171450" indent="-171450">
              <a:buFont typeface="Arial" panose="020B0604020202020204" pitchFamily="34" charset="0"/>
              <a:buChar char="•"/>
              <a:defRPr/>
            </a:pPr>
            <a:r>
              <a:rPr lang="en-US" dirty="0"/>
              <a:t>Think back to the market share we had in the 1940s.  More market share means more power. </a:t>
            </a:r>
          </a:p>
          <a:p>
            <a:pPr marL="171450" indent="-171450">
              <a:buFont typeface="Arial" panose="020B0604020202020204" pitchFamily="34" charset="0"/>
              <a:buChar char="•"/>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indent="-171450">
              <a:buFont typeface="Arial" panose="020B0604020202020204" pitchFamily="34" charset="0"/>
              <a:buChar char="•"/>
              <a:defRPr/>
            </a:pPr>
            <a:r>
              <a:rPr lang="en-US" dirty="0"/>
              <a:t>This training fits into a bigger, broader campaign that is happening within our whole international union.</a:t>
            </a:r>
          </a:p>
          <a:p>
            <a:pPr marL="171450" indent="-171450">
              <a:buFont typeface="Arial" panose="020B0604020202020204" pitchFamily="34" charset="0"/>
              <a:buChar char="•"/>
              <a:defRPr/>
            </a:pPr>
            <a:r>
              <a:rPr lang="en-US" dirty="0"/>
              <a:t>This is just the first step and preview for what the rest of the campaign looks like.</a:t>
            </a:r>
          </a:p>
          <a:p>
            <a:pPr marL="171450" indent="-171450">
              <a:buFont typeface="Arial" panose="020B0604020202020204" pitchFamily="34" charset="0"/>
              <a:buChar char="•"/>
              <a:defRPr/>
            </a:pPr>
            <a:r>
              <a:rPr lang="en-US" dirty="0"/>
              <a:t>This is about running a full organizing campaign within our union to make sure we live up to that mission and our values. </a:t>
            </a:r>
          </a:p>
          <a:p>
            <a:pPr marL="171450" indent="-171450">
              <a:buFont typeface="Arial" panose="020B0604020202020204" pitchFamily="34" charset="0"/>
              <a:buChar char="•"/>
              <a:defRPr/>
            </a:pPr>
            <a:r>
              <a:rPr lang="en-US" dirty="0"/>
              <a:t>This is step one – base building.  </a:t>
            </a:r>
          </a:p>
          <a:p>
            <a:pPr marL="171450" indent="-171450">
              <a:buFont typeface="Arial" panose="020B0604020202020204" pitchFamily="34" charset="0"/>
              <a:buChar char="•"/>
              <a:defRPr/>
            </a:pPr>
            <a:r>
              <a:rPr lang="en-US" dirty="0"/>
              <a:t>We will be back here over and over again to talk to members at the jobsites and work through those values.  We will be hitting jobsites and finding people at local meetings, and if we have to, we will go door to door.</a:t>
            </a:r>
          </a:p>
          <a:p>
            <a:pPr marL="171450" indent="-171450">
              <a:buFont typeface="Arial" panose="020B0604020202020204" pitchFamily="34" charset="0"/>
              <a:buChar char="•"/>
              <a:defRPr/>
            </a:pPr>
            <a:r>
              <a:rPr lang="en-US" dirty="0"/>
              <a:t>And only then, after we’ve met our members exactly where they are, can we begin doing more education about some of the history we showed you before and some of the challenges we face. </a:t>
            </a:r>
          </a:p>
          <a:p>
            <a:pPr marL="171450" indent="-171450">
              <a:buFont typeface="Arial" panose="020B0604020202020204" pitchFamily="34" charset="0"/>
              <a:buChar char="•"/>
              <a:defRPr/>
            </a:pPr>
            <a:r>
              <a:rPr lang="en-US" dirty="0"/>
              <a:t>And that is how we build power as a union.  That’s how we negotiate better contracts.  How do we pass better laws through city councils and the state legislature?  We provide better training for anyone who wants it. </a:t>
            </a:r>
          </a:p>
          <a:p>
            <a:pPr marL="171450" indent="-171450">
              <a:buFont typeface="Arial" panose="020B0604020202020204" pitchFamily="34" charset="0"/>
              <a:buChar char="•"/>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234950"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234950"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234950"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 and what it means:</a:t>
            </a:r>
          </a:p>
          <a:p>
            <a:pPr marL="234950"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interaction between members and the union happens regularly. </a:t>
            </a:r>
          </a:p>
          <a:p>
            <a:pPr marL="234950"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234950" marR="0" lvl="1" indent="-1238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history/examples of union victories where collective action played a key role and how solidarity ensures better negotiation power, fair treatment, and job security.</a:t>
            </a:r>
          </a:p>
          <a:p>
            <a:r>
              <a:rPr lang="en-US" dirty="0"/>
              <a:t>EMPHASIZE the Power of One Union: Strength lies in collective action—engaged and committed members who actively participate are the union’s power. 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5.xml"/><Relationship Id="rId5" Type="http://schemas.openxmlformats.org/officeDocument/2006/relationships/image" Target="../media/image1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image" Target="../media/image10.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0.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2.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ags" Target="../tags/tag24.xml"/><Relationship Id="rId5" Type="http://schemas.openxmlformats.org/officeDocument/2006/relationships/image" Target="../media/image10.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5.xml"/><Relationship Id="rId7"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8.png"/><Relationship Id="rId11" Type="http://schemas.openxmlformats.org/officeDocument/2006/relationships/image" Target="../media/image10.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44.pn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8.xml"/><Relationship Id="rId5" Type="http://schemas.openxmlformats.org/officeDocument/2006/relationships/image" Target="../media/image10.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1.jpg"/></Relationships>
</file>

<file path=ppt/slides/_rels/slide3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4.xml"/><Relationship Id="rId7" Type="http://schemas.openxmlformats.org/officeDocument/2006/relationships/image" Target="../media/image54.png"/><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10.png"/><Relationship Id="rId10" Type="http://schemas.openxmlformats.org/officeDocument/2006/relationships/image" Target="../media/image57.png"/><Relationship Id="rId4" Type="http://schemas.openxmlformats.org/officeDocument/2006/relationships/image" Target="../media/image52.png"/><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1.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41006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52980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448646" y="968037"/>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1055 Building Union Power - Membership</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33" y="1954604"/>
            <a:ext cx="2363169" cy="2363169"/>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661B405F-0097-4E5C-8A6D-1048888B81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6521</TotalTime>
  <Words>9362</Words>
  <Application>Microsoft Office PowerPoint</Application>
  <PresentationFormat>Widescreen</PresentationFormat>
  <Paragraphs>561</Paragraphs>
  <Slides>35</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281</cp:revision>
  <dcterms:created xsi:type="dcterms:W3CDTF">2024-09-19T19:34:13Z</dcterms:created>
  <dcterms:modified xsi:type="dcterms:W3CDTF">2026-01-15T14:04:26Z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