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0"/>
  </p:notesMasterIdLst>
  <p:handoutMasterIdLst>
    <p:handoutMasterId r:id="rId41"/>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90" r:id="rId37"/>
    <p:sldId id="391" r:id="rId38"/>
    <p:sldId id="392" r:id="rId39"/>
  </p:sldIdLst>
  <p:sldSz cx="12192000" cy="6858000"/>
  <p:notesSz cx="6858000" cy="9144000"/>
  <p:custDataLst>
    <p:tags r:id="rId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74876" autoAdjust="0"/>
  </p:normalViewPr>
  <p:slideViewPr>
    <p:cSldViewPr snapToGrid="0" showGuides="1">
      <p:cViewPr varScale="1">
        <p:scale>
          <a:sx n="77" d="100"/>
          <a:sy n="77" d="100"/>
        </p:scale>
        <p:origin x="1758" y="96"/>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9" d="100"/>
          <a:sy n="79" d="100"/>
        </p:scale>
        <p:origin x="3942"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gs" Target="tags/tag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2025-08-07</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8/7/2025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78’s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group activity:</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DIVIDE the participants </a:t>
            </a:r>
            <a:r>
              <a:rPr lang="en-US" dirty="0"/>
              <a:t>into small groups, e.g., 3-5. </a:t>
            </a:r>
          </a:p>
          <a:p>
            <a:pPr marL="685800" lvl="1" indent="-228600">
              <a:buFont typeface="+mj-lt"/>
              <a:buAutoNum type="arabicPeriod"/>
            </a:pPr>
            <a:r>
              <a:rPr lang="en-US" dirty="0"/>
              <a:t>STATE the question - 'What are you hearing at jobsites?’ Participants will share their answers within their groups.</a:t>
            </a:r>
          </a:p>
          <a:p>
            <a:pPr marL="685800" lvl="1" indent="-228600">
              <a:buFont typeface="+mj-lt"/>
              <a:buAutoNum type="arabicPeriod"/>
            </a:pPr>
            <a:r>
              <a:rPr lang="en-US" dirty="0"/>
              <a:t>ENSURE that there is a group leader who will summarize the discussion.</a:t>
            </a:r>
          </a:p>
          <a:p>
            <a:pPr marL="685800" lvl="1" indent="-228600">
              <a:buFont typeface="+mj-lt"/>
              <a:buAutoNum type="arabicPeriod"/>
            </a:pPr>
            <a:r>
              <a:rPr lang="en-US" dirty="0"/>
              <a:t>DEBRIEF and call the leader by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652ADF4E-D294-4C68-8732-F594DFAB0E75}"/>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9DDA4A8D-1A81-4328-AA0D-45F878BE76A7}"/>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9CDAD372-F58C-4C63-8643-43384BAF6CC0}"/>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8/7/2025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4671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9.jpg"/><Relationship Id="rId5" Type="http://schemas.openxmlformats.org/officeDocument/2006/relationships/image" Target="../media/image18.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10.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0.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10.png"/><Relationship Id="rId4" Type="http://schemas.openxmlformats.org/officeDocument/2006/relationships/image" Target="../media/image52.jp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ags" Target="../tags/tag35.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53.jpg"/></Relationships>
</file>

<file path=ppt/slides/_rels/slide3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notesSlide" Target="../notesSlides/notesSlide35.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53.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75545" y="4259770"/>
            <a:ext cx="1316455" cy="131645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643128" y="5391684"/>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1055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Membership</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77443" y="4060922"/>
            <a:ext cx="943869" cy="1527193"/>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399912" y="6023567"/>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366296" y="6023567"/>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B913742A-1853-4262-8671-CD894A4BC665}"/>
              </a:ext>
            </a:extLst>
          </p:cNvPr>
          <p:cNvSpPr txBox="1"/>
          <p:nvPr/>
        </p:nvSpPr>
        <p:spPr>
          <a:xfrm>
            <a:off x="10882468" y="3730812"/>
            <a:ext cx="1174549"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78</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FE11120D-7AC8-4226-990B-C815EF4AEB43}"/>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1" name="Footer Placeholder 1">
            <a:extLst>
              <a:ext uri="{FF2B5EF4-FFF2-40B4-BE49-F238E27FC236}">
                <a16:creationId xmlns:a16="http://schemas.microsoft.com/office/drawing/2014/main" id="{C78A571B-C480-4828-B05F-487011D2DE0D}"/>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2" name="Picture 11">
            <a:extLst>
              <a:ext uri="{FF2B5EF4-FFF2-40B4-BE49-F238E27FC236}">
                <a16:creationId xmlns:a16="http://schemas.microsoft.com/office/drawing/2014/main" id="{F21AB064-767D-41CF-9C87-2217B844F6F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1DE6F1EF-F7F9-46B2-BBB0-0644886D6BC6}"/>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7" name="Picture 6">
            <a:extLst>
              <a:ext uri="{FF2B5EF4-FFF2-40B4-BE49-F238E27FC236}">
                <a16:creationId xmlns:a16="http://schemas.microsoft.com/office/drawing/2014/main" id="{D1D04A14-A0E2-4B54-91BB-26C44DB8C89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7" name="Footer Placeholder 1">
            <a:extLst>
              <a:ext uri="{FF2B5EF4-FFF2-40B4-BE49-F238E27FC236}">
                <a16:creationId xmlns:a16="http://schemas.microsoft.com/office/drawing/2014/main" id="{A870CF12-8D4E-4884-8030-4A522DB1C9B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20" name="Picture 19">
            <a:extLst>
              <a:ext uri="{FF2B5EF4-FFF2-40B4-BE49-F238E27FC236}">
                <a16:creationId xmlns:a16="http://schemas.microsoft.com/office/drawing/2014/main" id="{28550B64-447A-418C-82D1-87E71A520795}"/>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78 </a:t>
            </a:r>
            <a:r>
              <a:rPr lang="en-CA" dirty="0"/>
              <a:t>Membership Trend</a:t>
            </a:r>
          </a:p>
        </p:txBody>
      </p:sp>
      <p:sp>
        <p:nvSpPr>
          <p:cNvPr id="7" name="Footer Placeholder 1">
            <a:extLst>
              <a:ext uri="{FF2B5EF4-FFF2-40B4-BE49-F238E27FC236}">
                <a16:creationId xmlns:a16="http://schemas.microsoft.com/office/drawing/2014/main" id="{8865F697-9F7D-441F-A656-7055968E9FF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9B2A91F4-5FF0-4AEE-B74B-9BCD05BF83A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8" name="Picture 7">
            <a:extLst>
              <a:ext uri="{FF2B5EF4-FFF2-40B4-BE49-F238E27FC236}">
                <a16:creationId xmlns:a16="http://schemas.microsoft.com/office/drawing/2014/main" id="{C9BD7740-6F05-4EF7-87B0-3125F08C4221}"/>
              </a:ext>
            </a:extLst>
          </p:cNvPr>
          <p:cNvPicPr>
            <a:picLocks noChangeAspect="1"/>
          </p:cNvPicPr>
          <p:nvPr/>
        </p:nvPicPr>
        <p:blipFill rotWithShape="1">
          <a:blip r:embed="rId5"/>
          <a:srcRect t="309"/>
          <a:stretch/>
        </p:blipFill>
        <p:spPr>
          <a:xfrm>
            <a:off x="2131201" y="933061"/>
            <a:ext cx="7270471" cy="4673579"/>
          </a:xfrm>
          <a:prstGeom prst="rect">
            <a:avLst/>
          </a:prstGeom>
        </p:spPr>
      </p:pic>
      <p:pic>
        <p:nvPicPr>
          <p:cNvPr id="11" name="Picture 10">
            <a:extLst>
              <a:ext uri="{FF2B5EF4-FFF2-40B4-BE49-F238E27FC236}">
                <a16:creationId xmlns:a16="http://schemas.microsoft.com/office/drawing/2014/main" id="{79572BE0-3362-4182-BAE2-32818F9CF97D}"/>
              </a:ext>
            </a:extLst>
          </p:cNvPr>
          <p:cNvPicPr>
            <a:picLocks noChangeAspect="1"/>
          </p:cNvPicPr>
          <p:nvPr/>
        </p:nvPicPr>
        <p:blipFill rotWithShape="1">
          <a:blip r:embed="rId6">
            <a:extLst>
              <a:ext uri="{28A0092B-C50C-407E-A947-70E740481C1C}">
                <a14:useLocalDpi xmlns:a14="http://schemas.microsoft.com/office/drawing/2010/main" val="0"/>
              </a:ext>
            </a:extLst>
          </a:blip>
          <a:srcRect l="2678" t="92809" r="3027" b="-524"/>
          <a:stretch/>
        </p:blipFill>
        <p:spPr>
          <a:xfrm>
            <a:off x="2383484" y="5767754"/>
            <a:ext cx="7018188" cy="356464"/>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7E7C82B7-F7FC-4082-825B-858FBA4F43B2}"/>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C305DEAA-19EC-42D8-BA4F-0767CF4A0A3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316CD53A-9148-4F17-9395-643E6EF29C2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FBD7A6DD-6C5E-4D04-99C6-6EF89C84403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ADCA7C74-19E0-4F0A-B318-625C28171CB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8" name="Footer Placeholder 1">
            <a:extLst>
              <a:ext uri="{FF2B5EF4-FFF2-40B4-BE49-F238E27FC236}">
                <a16:creationId xmlns:a16="http://schemas.microsoft.com/office/drawing/2014/main" id="{C87FEE45-F88A-45EB-8928-6587EC952A30}"/>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863ED1F3-A5FD-40FD-AA65-17066C97545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BCE9C115-05EB-49C0-94DA-E3F0C704E4FB}"/>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E605A242-F2D5-4EF0-B4FB-B1EA5B42084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0" name="Footer Placeholder 1">
            <a:extLst>
              <a:ext uri="{FF2B5EF4-FFF2-40B4-BE49-F238E27FC236}">
                <a16:creationId xmlns:a16="http://schemas.microsoft.com/office/drawing/2014/main" id="{9D1E2C67-A92C-44EA-84DA-BEC9DBFF464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5" name="Picture 14">
            <a:extLst>
              <a:ext uri="{FF2B5EF4-FFF2-40B4-BE49-F238E27FC236}">
                <a16:creationId xmlns:a16="http://schemas.microsoft.com/office/drawing/2014/main" id="{5D287DA9-A1CB-4AB8-B121-34D6ACBB71E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A39D4DCE-68FC-4882-81F8-AE43F65CD70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E34BD45C-3A0E-489D-AC4E-6331B8514221}"/>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6" name="Footer Placeholder 1">
            <a:extLst>
              <a:ext uri="{FF2B5EF4-FFF2-40B4-BE49-F238E27FC236}">
                <a16:creationId xmlns:a16="http://schemas.microsoft.com/office/drawing/2014/main" id="{FFE40B21-4332-478E-B4A4-09B7F6C429F1}"/>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9" name="Picture 8">
            <a:extLst>
              <a:ext uri="{FF2B5EF4-FFF2-40B4-BE49-F238E27FC236}">
                <a16:creationId xmlns:a16="http://schemas.microsoft.com/office/drawing/2014/main" id="{829BEF57-1F3B-4059-ABFB-24970C9535FA}"/>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a:stretch/>
        </p:blipFill>
        <p:spPr>
          <a:xfrm>
            <a:off x="175386" y="1004549"/>
            <a:ext cx="11841228" cy="4848902"/>
          </a:xfrm>
          <a:prstGeom prst="rect">
            <a:avLst/>
          </a:prstGeom>
          <a:noFill/>
          <a:ln>
            <a:noFill/>
          </a:ln>
        </p:spPr>
      </p:pic>
      <p:sp>
        <p:nvSpPr>
          <p:cNvPr id="6" name="Footer Placeholder 1">
            <a:extLst>
              <a:ext uri="{FF2B5EF4-FFF2-40B4-BE49-F238E27FC236}">
                <a16:creationId xmlns:a16="http://schemas.microsoft.com/office/drawing/2014/main" id="{57FF77F0-1542-4EB8-B24F-D70CA9B3EEC8}"/>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9ED703B6-CCA4-4BA5-9151-401E837EE3F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F83BCE2F-AD68-4F61-8344-6B464A354D53}"/>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7" name="Footer Placeholder 1">
            <a:extLst>
              <a:ext uri="{FF2B5EF4-FFF2-40B4-BE49-F238E27FC236}">
                <a16:creationId xmlns:a16="http://schemas.microsoft.com/office/drawing/2014/main" id="{701A2F88-872F-4655-860D-AB5E34FEC8DB}"/>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11281C4C-B161-45CE-A720-0C402742A17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1">
            <a:extLst>
              <a:ext uri="{FF2B5EF4-FFF2-40B4-BE49-F238E27FC236}">
                <a16:creationId xmlns:a16="http://schemas.microsoft.com/office/drawing/2014/main" id="{C9181CDF-65D0-4089-96A2-467DD956057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7337BDE9-381E-4556-A294-CE5FC755F27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8" name="Footer Placeholder 1">
            <a:extLst>
              <a:ext uri="{FF2B5EF4-FFF2-40B4-BE49-F238E27FC236}">
                <a16:creationId xmlns:a16="http://schemas.microsoft.com/office/drawing/2014/main" id="{48093AB4-1FA0-4821-8459-66726D2E619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9" name="Picture 18">
            <a:extLst>
              <a:ext uri="{FF2B5EF4-FFF2-40B4-BE49-F238E27FC236}">
                <a16:creationId xmlns:a16="http://schemas.microsoft.com/office/drawing/2014/main" id="{F0A6F8C8-3469-4F16-88F2-F37EC522AB03}"/>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0" name="Footer Placeholder 1">
            <a:extLst>
              <a:ext uri="{FF2B5EF4-FFF2-40B4-BE49-F238E27FC236}">
                <a16:creationId xmlns:a16="http://schemas.microsoft.com/office/drawing/2014/main" id="{61AF9E23-08CA-439B-915D-E885FC74A80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3" name="Picture 12">
            <a:extLst>
              <a:ext uri="{FF2B5EF4-FFF2-40B4-BE49-F238E27FC236}">
                <a16:creationId xmlns:a16="http://schemas.microsoft.com/office/drawing/2014/main" id="{77C6FF03-A8D9-4E44-9B02-693698D4B73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6" name="Footer Placeholder 1">
            <a:extLst>
              <a:ext uri="{FF2B5EF4-FFF2-40B4-BE49-F238E27FC236}">
                <a16:creationId xmlns:a16="http://schemas.microsoft.com/office/drawing/2014/main" id="{608C38EC-0FE3-473A-93D2-943C7D313AD1}"/>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7" name="Picture 6">
            <a:extLst>
              <a:ext uri="{FF2B5EF4-FFF2-40B4-BE49-F238E27FC236}">
                <a16:creationId xmlns:a16="http://schemas.microsoft.com/office/drawing/2014/main" id="{8A6F3EA5-FBC4-4C07-8C2E-7CC6956E9A15}"/>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9" name="Footer Placeholder 1">
            <a:extLst>
              <a:ext uri="{FF2B5EF4-FFF2-40B4-BE49-F238E27FC236}">
                <a16:creationId xmlns:a16="http://schemas.microsoft.com/office/drawing/2014/main" id="{648A7305-C4B6-4CF5-AECE-0144E0402ED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BE02C635-9AED-48D4-B0B1-381523C7A79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Building Union Power</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0" name="Footer Placeholder 1">
            <a:extLst>
              <a:ext uri="{FF2B5EF4-FFF2-40B4-BE49-F238E27FC236}">
                <a16:creationId xmlns:a16="http://schemas.microsoft.com/office/drawing/2014/main" id="{D74EE087-CB3D-4D0E-A585-0D083177257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4" name="Picture 13">
            <a:extLst>
              <a:ext uri="{FF2B5EF4-FFF2-40B4-BE49-F238E27FC236}">
                <a16:creationId xmlns:a16="http://schemas.microsoft.com/office/drawing/2014/main" id="{B009855E-A426-4236-85CF-A68206695826}"/>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7" name="Footer Placeholder 1">
            <a:extLst>
              <a:ext uri="{FF2B5EF4-FFF2-40B4-BE49-F238E27FC236}">
                <a16:creationId xmlns:a16="http://schemas.microsoft.com/office/drawing/2014/main" id="{89A9D193-E8F6-4F08-8095-AC70E6C9ACE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5A2EB90D-2C0D-4FB6-AB1A-12F3B3E8495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6" name="Footer Placeholder 1">
            <a:extLst>
              <a:ext uri="{FF2B5EF4-FFF2-40B4-BE49-F238E27FC236}">
                <a16:creationId xmlns:a16="http://schemas.microsoft.com/office/drawing/2014/main" id="{C9D4289F-857E-4D28-94D4-09B0F326AA8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C0D81FA9-DF66-4CAD-A1FD-90C0B9D1451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t>
            </a:r>
            <a:r>
              <a:rPr lang="en-CA" dirty="0"/>
              <a:t>Active Listening</a:t>
            </a:r>
          </a:p>
        </p:txBody>
      </p:sp>
      <p:pic>
        <p:nvPicPr>
          <p:cNvPr id="3" name="Picture 2">
            <a:extLst>
              <a:ext uri="{FF2B5EF4-FFF2-40B4-BE49-F238E27FC236}">
                <a16:creationId xmlns:a16="http://schemas.microsoft.com/office/drawing/2014/main" id="{1064E5B8-9995-4C05-AA95-082AF08BB79E}"/>
              </a:ext>
            </a:extLst>
          </p:cNvPr>
          <p:cNvPicPr>
            <a:picLocks noChangeAspect="1"/>
          </p:cNvPicPr>
          <p:nvPr/>
        </p:nvPicPr>
        <p:blipFill rotWithShape="1">
          <a:blip r:embed="rId4"/>
          <a:srcRect t="6346" b="3584"/>
          <a:stretch/>
        </p:blipFill>
        <p:spPr>
          <a:xfrm>
            <a:off x="2212065" y="1112440"/>
            <a:ext cx="7780229" cy="4932760"/>
          </a:xfrm>
          <a:prstGeom prst="rect">
            <a:avLst/>
          </a:prstGeom>
        </p:spPr>
      </p:pic>
      <p:sp>
        <p:nvSpPr>
          <p:cNvPr id="7" name="Footer Placeholder 1">
            <a:extLst>
              <a:ext uri="{FF2B5EF4-FFF2-40B4-BE49-F238E27FC236}">
                <a16:creationId xmlns:a16="http://schemas.microsoft.com/office/drawing/2014/main" id="{E8B2501F-47D3-4560-8E8C-DFD40532515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8E829889-51EA-48CB-8BFD-1B4F8C87F08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8" name="Footer Placeholder 1">
            <a:extLst>
              <a:ext uri="{FF2B5EF4-FFF2-40B4-BE49-F238E27FC236}">
                <a16:creationId xmlns:a16="http://schemas.microsoft.com/office/drawing/2014/main" id="{006FEB05-9A0A-44D1-84D0-BEB8682868C9}"/>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2" name="Picture 11">
            <a:extLst>
              <a:ext uri="{FF2B5EF4-FFF2-40B4-BE49-F238E27FC236}">
                <a16:creationId xmlns:a16="http://schemas.microsoft.com/office/drawing/2014/main" id="{296D5458-A23C-4574-8A16-D7DA51ED4A7A}"/>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Footer Placeholder 1">
            <a:extLst>
              <a:ext uri="{FF2B5EF4-FFF2-40B4-BE49-F238E27FC236}">
                <a16:creationId xmlns:a16="http://schemas.microsoft.com/office/drawing/2014/main" id="{EF54C43C-1288-4B21-83A5-226DE8A5EA3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6B36C439-A2B7-4AD0-AC30-52C9E4FB5B2A}"/>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6" name="Footer Placeholder 1">
            <a:extLst>
              <a:ext uri="{FF2B5EF4-FFF2-40B4-BE49-F238E27FC236}">
                <a16:creationId xmlns:a16="http://schemas.microsoft.com/office/drawing/2014/main" id="{08C33861-58B8-44C9-9369-85648C2AD05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9" name="Picture 8">
            <a:extLst>
              <a:ext uri="{FF2B5EF4-FFF2-40B4-BE49-F238E27FC236}">
                <a16:creationId xmlns:a16="http://schemas.microsoft.com/office/drawing/2014/main" id="{72E70EF2-2B4C-4C09-BD22-62A9FE0450E3}"/>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73E422B5-03DB-4B98-A4B9-BB09A72238C0}"/>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5" name="Footer Placeholder 1">
            <a:extLst>
              <a:ext uri="{FF2B5EF4-FFF2-40B4-BE49-F238E27FC236}">
                <a16:creationId xmlns:a16="http://schemas.microsoft.com/office/drawing/2014/main" id="{68D10749-DC74-4B6D-AB24-FEC5940E5B9F}"/>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6" name="Picture 15">
            <a:extLst>
              <a:ext uri="{FF2B5EF4-FFF2-40B4-BE49-F238E27FC236}">
                <a16:creationId xmlns:a16="http://schemas.microsoft.com/office/drawing/2014/main" id="{94834812-E8B6-4183-A3B8-58968EAF949E}"/>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2" name="Footer Placeholder 1">
            <a:extLst>
              <a:ext uri="{FF2B5EF4-FFF2-40B4-BE49-F238E27FC236}">
                <a16:creationId xmlns:a16="http://schemas.microsoft.com/office/drawing/2014/main" id="{AD4D71FE-AA6A-4E65-A681-E3DC40E6D7F8}"/>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4" name="Picture 13">
            <a:extLst>
              <a:ext uri="{FF2B5EF4-FFF2-40B4-BE49-F238E27FC236}">
                <a16:creationId xmlns:a16="http://schemas.microsoft.com/office/drawing/2014/main" id="{3E19DF90-CB78-4047-86F1-4FC8CD44252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6" name="Footer Placeholder 1">
            <a:extLst>
              <a:ext uri="{FF2B5EF4-FFF2-40B4-BE49-F238E27FC236}">
                <a16:creationId xmlns:a16="http://schemas.microsoft.com/office/drawing/2014/main" id="{D91244AF-BAE2-406A-9494-52980B0B8C27}"/>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7" name="Picture 16">
            <a:extLst>
              <a:ext uri="{FF2B5EF4-FFF2-40B4-BE49-F238E27FC236}">
                <a16:creationId xmlns:a16="http://schemas.microsoft.com/office/drawing/2014/main" id="{AD38D852-42CD-442A-AB60-F4EDF0387EB2}"/>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6517</TotalTime>
  <Words>9414</Words>
  <Application>Microsoft Office PowerPoint</Application>
  <PresentationFormat>Widescreen</PresentationFormat>
  <Paragraphs>557</Paragraphs>
  <Slides>35</Slides>
  <Notes>35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35</vt:i4>
      </vt:variant>
    </vt:vector>
  </HeadingPairs>
  <TitlesOfParts>
    <vt:vector size="45"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78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vt:lpstr>
      <vt:lpstr>Phase 4: Building Power</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269</cp:revision>
  <dcterms:created xsi:type="dcterms:W3CDTF">2024-09-19T19:34:13Z</dcterms:created>
  <dcterms:modified xsi:type="dcterms:W3CDTF">2025-08-07T17:44:38Z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