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6"/>
  </p:notesMasterIdLst>
  <p:handoutMasterIdLst>
    <p:handoutMasterId r:id="rId47"/>
  </p:handoutMasterIdLst>
  <p:sldIdLst>
    <p:sldId id="256" r:id="rId5"/>
    <p:sldId id="379" r:id="rId6"/>
    <p:sldId id="380" r:id="rId7"/>
    <p:sldId id="381" r:id="rId8"/>
    <p:sldId id="328" r:id="rId9"/>
    <p:sldId id="324" r:id="rId10"/>
    <p:sldId id="366" r:id="rId11"/>
    <p:sldId id="372" r:id="rId12"/>
    <p:sldId id="398" r:id="rId13"/>
    <p:sldId id="403" r:id="rId14"/>
    <p:sldId id="374" r:id="rId15"/>
    <p:sldId id="376" r:id="rId16"/>
    <p:sldId id="400" r:id="rId17"/>
    <p:sldId id="401" r:id="rId18"/>
    <p:sldId id="364" r:id="rId19"/>
    <p:sldId id="365" r:id="rId20"/>
    <p:sldId id="402" r:id="rId21"/>
    <p:sldId id="363" r:id="rId22"/>
    <p:sldId id="330" r:id="rId23"/>
    <p:sldId id="290" r:id="rId24"/>
    <p:sldId id="339" r:id="rId25"/>
    <p:sldId id="340" r:id="rId26"/>
    <p:sldId id="342" r:id="rId27"/>
    <p:sldId id="294" r:id="rId28"/>
    <p:sldId id="331" r:id="rId29"/>
    <p:sldId id="368" r:id="rId30"/>
    <p:sldId id="383" r:id="rId31"/>
    <p:sldId id="384" r:id="rId32"/>
    <p:sldId id="385" r:id="rId33"/>
    <p:sldId id="386" r:id="rId34"/>
    <p:sldId id="387" r:id="rId35"/>
    <p:sldId id="388" r:id="rId36"/>
    <p:sldId id="389" r:id="rId37"/>
    <p:sldId id="393" r:id="rId38"/>
    <p:sldId id="394" r:id="rId39"/>
    <p:sldId id="395" r:id="rId40"/>
    <p:sldId id="397" r:id="rId41"/>
    <p:sldId id="390" r:id="rId42"/>
    <p:sldId id="391" r:id="rId43"/>
    <p:sldId id="404" r:id="rId44"/>
    <p:sldId id="392" r:id="rId45"/>
  </p:sldIdLst>
  <p:sldSz cx="12192000" cy="6858000"/>
  <p:notesSz cx="6858000" cy="9144000"/>
  <p:custDataLst>
    <p:tags r:id="rId4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10" autoAdjust="0"/>
    <p:restoredTop sz="71411" autoAdjust="0"/>
  </p:normalViewPr>
  <p:slideViewPr>
    <p:cSldViewPr snapToGrid="0">
      <p:cViewPr varScale="1">
        <p:scale>
          <a:sx n="70" d="100"/>
          <a:sy n="70" d="100"/>
        </p:scale>
        <p:origin x="1236" y="66"/>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gs" Target="tags/tag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2025-12-04</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GRACIAS a todos por venir hoy y unirse a la clase Construyendo Poder Sindical.</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INDIQUE que la respuesta es D. No se dispone de datos específicos sobre la tasa de sindicalización de los trabajadores de la construcción canadienses en la década de 1940. Sin embargo, las tasas de sindicalización aumentaron significativamente en todos los sectores durante esta década, lo que proporciona un contexto útil. A principios de la década, en 1940, la tasa general de sindicalización de Canadá era del 16,3 %. Esta tasa experimentó un crecimiento significativo durante la década de 1940, duplicándose con creces, pasando de menos de 400 000 afiliados a un millón. Para finales de la década, la tasa general de sindicalización de la fuerza laboral canadiense había aumentado del 20 % al 30 %.</a:t>
            </a:r>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390155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Pregunta 2: ¿Qué porcentaje de trabajadores de la construcción pertenecían a sindicatos en Canadá en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PIDA a los participantes que levanten la mano si creen que la respuesta es A. PIDA a los participantes que levanten la mano si creen que la respuesta es B, C y D.</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INDIQUE que la respuesta es A. Según datos de </a:t>
            </a:r>
            <a:r>
              <a:rPr lang="es-ES" dirty="0" err="1"/>
              <a:t>Statistics</a:t>
            </a:r>
            <a:r>
              <a:rPr lang="es-ES" dirty="0"/>
              <a:t> </a:t>
            </a:r>
            <a:r>
              <a:rPr lang="es-ES" dirty="0" err="1"/>
              <a:t>Canada</a:t>
            </a:r>
            <a:r>
              <a:rPr lang="es-ES" dirty="0"/>
              <a:t>, la tasa de cobertura sindical para los trabajadores de la construcción en Canadá en 2024 fue del 31,4 %. Esta cifra representa el porcentaje de trabajadores cubiertos por un convenio colectivo, que incluye tanto a afiliados como a no afiliados. La tasa de cobertura (31,4 %) es generalmente ligeramente superior a la de afiliación, ya que incluye a los no afiliados que aún están cubiertos por un contrato sindical.</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REVISE el gráfico canadiense para el total de miembros activos de 1984 a 2024.</a:t>
            </a:r>
          </a:p>
          <a:p>
            <a:r>
              <a:rPr lang="es-ES" dirty="0"/>
              <a:t>INDIQUE que los totales se han mantenido entre 12 000 y 17 000 durante los últimos 30 años.</a:t>
            </a:r>
          </a:p>
          <a:p>
            <a:r>
              <a:rPr lang="es-ES" dirty="0"/>
              <a:t>NOTA: Solo disponemos de desgloses regionales y de consejos del total de miembros desde 1984.</a:t>
            </a:r>
          </a:p>
          <a:p>
            <a:r>
              <a:rPr lang="es-ES" dirty="0"/>
              <a:t>Este es el Informe de Flujo Internacional, que se puede encontrar en el Portal de Informes de UNITE. Este es el informe completo filtrado para Canadá.</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46.</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20</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22</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23</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24</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25</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26</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27</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28</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abordarán la situación?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¿Podría darme algunos ejemplos que ilustren por qué considera que el sindicato no se preocupa por usted?</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Entiendo lo frustrante que debe ser sentir que nadie le responda sus inquietudes.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 Sindicato. Un Familia. Una Lucha.</a:t>
            </a:r>
            <a:endParaRPr lang="en-US"/>
          </a:p>
          <a:p>
            <a:r>
              <a:rPr lang="es-ES" sz="1200" kern="1200">
                <a:solidFill>
                  <a:schemeClr val="tx1"/>
                </a:solidFill>
                <a:effectLst/>
                <a:latin typeface="+mn-lt"/>
                <a:ea typeface="+mn-ea"/>
                <a:cs typeface="+mn-cs"/>
              </a:rPr>
              <a:t>HAGA </a:t>
            </a:r>
            <a:r>
              <a:rPr lang="es-ES" sz="1200" kern="1200" dirty="0">
                <a:solidFill>
                  <a:schemeClr val="tx1"/>
                </a:solidFill>
                <a:effectLst/>
                <a:latin typeface="+mn-lt"/>
                <a:ea typeface="+mn-ea"/>
                <a:cs typeface="+mn-cs"/>
              </a:rPr>
              <a:t>HINCAPIÉ en el valor UNA LUCHA.</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38</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40</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41</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PREGUNTA: ¿Qué porcentaje de trabajadores de la construcción pertenecían a sindicatos en Canadá en la década de 1940?</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HACER: Haz clic para ver la respuesta en la siguiente diapositiva.</a:t>
            </a: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33926316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46623037-C888-4F65-BAA4-6C4CC684317F}"/>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2D087818-4FDD-46BA-90AC-A216F5745D99}"/>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8" name="Google Shape;63;p1">
            <a:extLst>
              <a:ext uri="{FF2B5EF4-FFF2-40B4-BE49-F238E27FC236}">
                <a16:creationId xmlns:a16="http://schemas.microsoft.com/office/drawing/2014/main" id="{00323177-EE04-4D2F-A838-980054570304}"/>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9B20D35B-C71D-476F-BC15-A56FDDA9BE2A}"/>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23132" y="650563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16.png"/><Relationship Id="rId5" Type="http://schemas.openxmlformats.org/officeDocument/2006/relationships/image" Target="../media/image17.jpe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16.png"/><Relationship Id="rId5" Type="http://schemas.openxmlformats.org/officeDocument/2006/relationships/image" Target="../media/image19.jpe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22.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24.jpeg"/><Relationship Id="rId5" Type="http://schemas.openxmlformats.org/officeDocument/2006/relationships/image" Target="../media/image23.jp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7.png"/><Relationship Id="rId5" Type="http://schemas.openxmlformats.org/officeDocument/2006/relationships/image" Target="../media/image25.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image" Target="../media/image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7.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4.xml"/><Relationship Id="rId5" Type="http://schemas.openxmlformats.org/officeDocument/2006/relationships/image" Target="../media/image7.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7.png"/><Relationship Id="rId5" Type="http://schemas.openxmlformats.org/officeDocument/2006/relationships/image" Target="../media/image34.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7.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8.xml"/><Relationship Id="rId7" Type="http://schemas.openxmlformats.org/officeDocument/2006/relationships/image" Target="../media/image38.jpe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31.xml"/><Relationship Id="rId7" Type="http://schemas.openxmlformats.org/officeDocument/2006/relationships/image" Target="../media/image46.pn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45.png"/><Relationship Id="rId11" Type="http://schemas.openxmlformats.org/officeDocument/2006/relationships/image" Target="../media/image7.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7.png"/><Relationship Id="rId5" Type="http://schemas.openxmlformats.org/officeDocument/2006/relationships/image" Target="../media/image51.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7.xml"/><Relationship Id="rId5" Type="http://schemas.openxmlformats.org/officeDocument/2006/relationships/image" Target="../media/image7.png"/><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38.xml"/><Relationship Id="rId5" Type="http://schemas.openxmlformats.org/officeDocument/2006/relationships/image" Target="../media/image56.png"/><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9.xml"/><Relationship Id="rId5" Type="http://schemas.openxmlformats.org/officeDocument/2006/relationships/image" Target="../media/image7.png"/><Relationship Id="rId4" Type="http://schemas.openxmlformats.org/officeDocument/2006/relationships/image" Target="../media/image57.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xml"/><Relationship Id="rId1" Type="http://schemas.openxmlformats.org/officeDocument/2006/relationships/tags" Target="../tags/tag40.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8.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40.xml"/><Relationship Id="rId7" Type="http://schemas.openxmlformats.org/officeDocument/2006/relationships/image" Target="../media/image61.png"/><Relationship Id="rId2" Type="http://schemas.openxmlformats.org/officeDocument/2006/relationships/slideLayout" Target="../slideLayouts/slideLayout4.xml"/><Relationship Id="rId1" Type="http://schemas.openxmlformats.org/officeDocument/2006/relationships/tags" Target="../tags/tag41.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15.png"/><Relationship Id="rId10" Type="http://schemas.openxmlformats.org/officeDocument/2006/relationships/image" Target="../media/image64.png"/><Relationship Id="rId4" Type="http://schemas.openxmlformats.org/officeDocument/2006/relationships/image" Target="../media/image59.png"/><Relationship Id="rId9" Type="http://schemas.openxmlformats.org/officeDocument/2006/relationships/image" Target="../media/image63.png"/></Relationships>
</file>

<file path=ppt/slides/_rels/slide4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notesSlide" Target="../notesSlides/notesSlide41.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2.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8.jpe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13.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37626" y="4094722"/>
            <a:ext cx="1434040" cy="1434040"/>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570480" cy="1015663"/>
          </a:xfrm>
          <a:prstGeom prst="rect">
            <a:avLst/>
          </a:prstGeom>
          <a:noFill/>
        </p:spPr>
        <p:txBody>
          <a:bodyPr wrap="square" rtlCol="0">
            <a:spAutoFit/>
          </a:bodyPr>
          <a:lstStyle/>
          <a:p>
            <a:r>
              <a:rPr lang="en-US"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1055 C</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Membership</a:t>
            </a:r>
            <a:endPar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09974" y="3883751"/>
            <a:ext cx="1029040" cy="1665001"/>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544947" y="568128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C8176A36-AA82-42A3-A461-0B0B13A886B7}"/>
              </a:ext>
            </a:extLst>
          </p:cNvPr>
          <p:cNvSpPr txBox="1"/>
          <p:nvPr/>
        </p:nvSpPr>
        <p:spPr>
          <a:xfrm>
            <a:off x="10766666" y="3572833"/>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46</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1940</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la década de 1940?</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lag of Canada - Wikipedia">
            <a:extLst>
              <a:ext uri="{FF2B5EF4-FFF2-40B4-BE49-F238E27FC236}">
                <a16:creationId xmlns:a16="http://schemas.microsoft.com/office/drawing/2014/main" id="{E778B0D5-F283-4A3F-9B54-641DAD58EE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3" name="Footer Placeholder 1">
            <a:extLst>
              <a:ext uri="{FF2B5EF4-FFF2-40B4-BE49-F238E27FC236}">
                <a16:creationId xmlns:a16="http://schemas.microsoft.com/office/drawing/2014/main" id="{0D1D4A34-6D67-4EEF-9806-C206196C461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567872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6" name="Footer Placeholder 1">
            <a:extLst>
              <a:ext uri="{FF2B5EF4-FFF2-40B4-BE49-F238E27FC236}">
                <a16:creationId xmlns:a16="http://schemas.microsoft.com/office/drawing/2014/main" id="{6D0F90A8-A5D7-4D9A-9D39-F17BD8E2AB6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2" name="Footer Placeholder 1">
            <a:extLst>
              <a:ext uri="{FF2B5EF4-FFF2-40B4-BE49-F238E27FC236}">
                <a16:creationId xmlns:a16="http://schemas.microsoft.com/office/drawing/2014/main" id="{13108A70-4813-47B6-B6FF-00C69E2EA81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descr="Flag of Canada - Wikipedia">
            <a:extLst>
              <a:ext uri="{FF2B5EF4-FFF2-40B4-BE49-F238E27FC236}">
                <a16:creationId xmlns:a16="http://schemas.microsoft.com/office/drawing/2014/main" id="{B932F7EE-94DC-4F78-B95E-CD627AC067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6" name="Footer Placeholder 1">
            <a:extLst>
              <a:ext uri="{FF2B5EF4-FFF2-40B4-BE49-F238E27FC236}">
                <a16:creationId xmlns:a16="http://schemas.microsoft.com/office/drawing/2014/main" id="{CF60B10E-DF81-423A-90B3-49C143EED709}"/>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568115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2024?</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Flag of Canada - Wikipedia">
            <a:extLst>
              <a:ext uri="{FF2B5EF4-FFF2-40B4-BE49-F238E27FC236}">
                <a16:creationId xmlns:a16="http://schemas.microsoft.com/office/drawing/2014/main" id="{0FEF54DE-6A17-4094-96AE-09FBB25B36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3" name="Footer Placeholder 1">
            <a:extLst>
              <a:ext uri="{FF2B5EF4-FFF2-40B4-BE49-F238E27FC236}">
                <a16:creationId xmlns:a16="http://schemas.microsoft.com/office/drawing/2014/main" id="{C390E340-C321-4CAC-B9C4-891CADD1D630}"/>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216665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B41805DF-3C6B-4D92-BD68-9E0E473F8454}"/>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F5793016-4B8B-40AD-927D-197C7F2282A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Total de Miembros Activos Canadienses </a:t>
            </a:r>
            <a:r>
              <a:rPr lang="en-CA" dirty="0"/>
              <a:t>1984-2024</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
        <p:nvSpPr>
          <p:cNvPr id="7" name="Footer Placeholder 1">
            <a:extLst>
              <a:ext uri="{FF2B5EF4-FFF2-40B4-BE49-F238E27FC236}">
                <a16:creationId xmlns:a16="http://schemas.microsoft.com/office/drawing/2014/main" id="{5EBDF6F0-4ADE-4891-9E0E-A5E21809C943}"/>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082314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46</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1D41EC0-B608-41C9-9D6C-1571064B2C1A}"/>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
        <p:nvSpPr>
          <p:cNvPr id="10" name="Rectangle 9">
            <a:extLst>
              <a:ext uri="{FF2B5EF4-FFF2-40B4-BE49-F238E27FC236}">
                <a16:creationId xmlns:a16="http://schemas.microsoft.com/office/drawing/2014/main" id="{98CC1295-2DD1-40BC-AEDD-923108EDEF26}"/>
              </a:ext>
            </a:extLst>
          </p:cNvPr>
          <p:cNvSpPr/>
          <p:nvPr/>
        </p:nvSpPr>
        <p:spPr>
          <a:xfrm>
            <a:off x="3246858" y="876007"/>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46, 1984-2025</a:t>
            </a:r>
          </a:p>
        </p:txBody>
      </p:sp>
      <p:grpSp>
        <p:nvGrpSpPr>
          <p:cNvPr id="11" name="Group 10">
            <a:extLst>
              <a:ext uri="{FF2B5EF4-FFF2-40B4-BE49-F238E27FC236}">
                <a16:creationId xmlns:a16="http://schemas.microsoft.com/office/drawing/2014/main" id="{8051BE9F-68A5-4955-9DA3-B52403DCE7F1}"/>
              </a:ext>
            </a:extLst>
          </p:cNvPr>
          <p:cNvGrpSpPr/>
          <p:nvPr/>
        </p:nvGrpSpPr>
        <p:grpSpPr>
          <a:xfrm>
            <a:off x="2164013" y="1347222"/>
            <a:ext cx="7988061" cy="4834730"/>
            <a:chOff x="2164013" y="1347222"/>
            <a:chExt cx="7988061" cy="4834730"/>
          </a:xfrm>
        </p:grpSpPr>
        <p:pic>
          <p:nvPicPr>
            <p:cNvPr id="12" name="Picture 11">
              <a:extLst>
                <a:ext uri="{FF2B5EF4-FFF2-40B4-BE49-F238E27FC236}">
                  <a16:creationId xmlns:a16="http://schemas.microsoft.com/office/drawing/2014/main" id="{1ED5D704-0428-4935-BFC5-78C88FC4306A}"/>
                </a:ext>
              </a:extLst>
            </p:cNvPr>
            <p:cNvPicPr>
              <a:picLocks noChangeAspect="1"/>
            </p:cNvPicPr>
            <p:nvPr/>
          </p:nvPicPr>
          <p:blipFill rotWithShape="1">
            <a:blip r:embed="rId5">
              <a:extLst>
                <a:ext uri="{28A0092B-C50C-407E-A947-70E740481C1C}">
                  <a14:useLocalDpi xmlns:a14="http://schemas.microsoft.com/office/drawing/2010/main" val="0"/>
                </a:ext>
              </a:extLst>
            </a:blip>
            <a:srcRect t="8411" b="10926"/>
            <a:stretch/>
          </p:blipFill>
          <p:spPr>
            <a:xfrm>
              <a:off x="2164013" y="1347222"/>
              <a:ext cx="7957352" cy="4657900"/>
            </a:xfrm>
            <a:prstGeom prst="rect">
              <a:avLst/>
            </a:prstGeom>
          </p:spPr>
        </p:pic>
        <p:pic>
          <p:nvPicPr>
            <p:cNvPr id="13" name="Picture 12">
              <a:extLst>
                <a:ext uri="{FF2B5EF4-FFF2-40B4-BE49-F238E27FC236}">
                  <a16:creationId xmlns:a16="http://schemas.microsoft.com/office/drawing/2014/main" id="{1DE433DC-22AD-45B6-AC8C-E0106A9835DB}"/>
                </a:ext>
              </a:extLst>
            </p:cNvPr>
            <p:cNvPicPr>
              <a:picLocks noChangeAspect="1"/>
            </p:cNvPicPr>
            <p:nvPr/>
          </p:nvPicPr>
          <p:blipFill rotWithShape="1">
            <a:blip r:embed="rId6">
              <a:extLst>
                <a:ext uri="{28A0092B-C50C-407E-A947-70E740481C1C}">
                  <a14:useLocalDpi xmlns:a14="http://schemas.microsoft.com/office/drawing/2010/main" val="0"/>
                </a:ext>
              </a:extLst>
            </a:blip>
            <a:srcRect l="3832" t="93040" r="3028" b="2191"/>
            <a:stretch/>
          </p:blipFill>
          <p:spPr>
            <a:xfrm>
              <a:off x="2776166" y="5947484"/>
              <a:ext cx="7375908" cy="234468"/>
            </a:xfrm>
            <a:prstGeom prst="rect">
              <a:avLst/>
            </a:prstGeom>
          </p:spPr>
        </p:pic>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277CD99A-AA1B-4526-95C2-9DC430232045}"/>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412814F-35B8-4011-80C0-9E607CF0B252}"/>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5E147B47-0648-474E-B226-AEAFCEDEE9D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7ACEFCC9-0638-4602-AD1D-3FF0E699EA16}"/>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F4FF4FDB-DBD7-43FB-936D-54683A13CEBD}"/>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E3CA5B6D-8B88-4F4E-BBAA-65CD7E9661D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1106850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11052E72-14FD-4B7C-9B16-45EDAC38021F}"/>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37531CC6-10B6-474E-AC6A-7643F9C0879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75790C98-63FF-4BD3-8DDD-278258DD1854}"/>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4E61E2C3-2706-49FD-BF33-7A430DFEBC18}"/>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284108" y="3189913"/>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763125"/>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990298"/>
            <a:ext cx="8449563" cy="1107996"/>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1055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 - Afiliación</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8C6E988E-C0E3-4F88-A746-88FB53FD10C9}"/>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6087779B-22B8-4301-BAB2-D0344CDC9F9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Etapa 2: </a:t>
            </a:r>
            <a:r>
              <a:rPr lang="es-ES"/>
              <a:t>Participación</a:t>
            </a:r>
            <a:endParaRPr lang="en-CA"/>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8C0EEBD3-A1D2-4C49-A854-A9B23A24838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64C78AAD-2BE8-4AB6-A16A-42D423658EA0}"/>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err="1"/>
              <a:t>Educac</a:t>
            </a:r>
            <a:r>
              <a:rPr lang="en-CA" err="1">
                <a:latin typeface="Aptos Narrow" panose="020B0004020202020204" pitchFamily="34" charset="0"/>
              </a:rPr>
              <a:t>í</a:t>
            </a:r>
            <a:r>
              <a:rPr lang="en-CA" err="1"/>
              <a:t>on</a:t>
            </a:r>
            <a:endParaRPr lang="en-CA"/>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BA6A8703-DFE2-40C6-89E9-4DD27A4D5AD5}"/>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8D56ACA4-E935-4DC7-8359-E219769A34F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CF342E60-1F60-454B-BC5C-2F6B3B7EEF9B}"/>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BD6E6955-39B9-455D-9C00-E61D75EDEFA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Practica</a:t>
            </a:r>
            <a:r>
              <a:rPr lang="en-CA" dirty="0">
                <a:solidFill>
                  <a:schemeClr val="bg1"/>
                </a:solidFill>
              </a:rPr>
              <a:t> </a:t>
            </a:r>
            <a:r>
              <a:rPr lang="en-CA" dirty="0"/>
              <a:t>la </a:t>
            </a:r>
            <a:r>
              <a:rPr lang="en-CA" dirty="0" err="1"/>
              <a:t>Escucha</a:t>
            </a:r>
            <a:r>
              <a:rPr lang="en-CA" dirty="0"/>
              <a:t> </a:t>
            </a:r>
            <a:r>
              <a:rPr lang="en-CA" dirty="0" err="1"/>
              <a:t>Activa</a:t>
            </a:r>
            <a:endParaRPr lang="en-CA" dirty="0"/>
          </a:p>
        </p:txBody>
      </p:sp>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A725912-EBB6-4CF1-B345-54325D4DA69D}"/>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pic>
        <p:nvPicPr>
          <p:cNvPr id="10" name="Picture 9">
            <a:extLst>
              <a:ext uri="{FF2B5EF4-FFF2-40B4-BE49-F238E27FC236}">
                <a16:creationId xmlns:a16="http://schemas.microsoft.com/office/drawing/2014/main" id="{AA7F5F98-047C-4881-ADA5-88E4ADDCA803}"/>
              </a:ext>
            </a:extLst>
          </p:cNvPr>
          <p:cNvPicPr>
            <a:picLocks noChangeAspect="1"/>
          </p:cNvPicPr>
          <p:nvPr/>
        </p:nvPicPr>
        <p:blipFill rotWithShape="1">
          <a:blip r:embed="rId5"/>
          <a:srcRect t="7674"/>
          <a:stretch/>
        </p:blipFill>
        <p:spPr>
          <a:xfrm>
            <a:off x="2378322" y="979931"/>
            <a:ext cx="6959844" cy="4898138"/>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A77DCF2A-3126-491F-809B-FF10200AE1F7}"/>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F698CD2-784A-4A69-BF0F-4A56F111B18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8F16E203-8068-44C3-8958-165D2B2FB684}"/>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B329B524-D167-4C16-BA75-262AC0D0F645}"/>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ACC3ADA7-EB0B-4DA3-9096-C2538D4E0845}"/>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ABE3B4EA-0919-4AC0-8EE9-8D4274432C34}"/>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17F8A9C8-5820-4921-BE43-559310307DAB}"/>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F56013CE-AAA6-4F90-B0A2-1BC4D9887423}"/>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A280A0F1-09B4-4C21-97DB-D2169520CA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5" name="Picture 34">
            <a:extLst>
              <a:ext uri="{FF2B5EF4-FFF2-40B4-BE49-F238E27FC236}">
                <a16:creationId xmlns:a16="http://schemas.microsoft.com/office/drawing/2014/main" id="{369A6C37-E3F3-44DC-8892-3CD5ED0B95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6" name="Picture 35">
            <a:extLst>
              <a:ext uri="{FF2B5EF4-FFF2-40B4-BE49-F238E27FC236}">
                <a16:creationId xmlns:a16="http://schemas.microsoft.com/office/drawing/2014/main" id="{019085AB-2F5E-4FE4-8FA8-D0224E3881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7" name="Picture 36">
            <a:extLst>
              <a:ext uri="{FF2B5EF4-FFF2-40B4-BE49-F238E27FC236}">
                <a16:creationId xmlns:a16="http://schemas.microsoft.com/office/drawing/2014/main" id="{E2B0709C-A19D-4653-A959-5447800BD5E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9" name="TextBox 38">
            <a:extLst>
              <a:ext uri="{FF2B5EF4-FFF2-40B4-BE49-F238E27FC236}">
                <a16:creationId xmlns:a16="http://schemas.microsoft.com/office/drawing/2014/main" id="{28DC0B3C-F40B-43F7-A968-7A88717AA2CB}"/>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53CE6C98-796B-4FDA-A2A0-245B2E41F6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2" name="TextBox 41">
            <a:extLst>
              <a:ext uri="{FF2B5EF4-FFF2-40B4-BE49-F238E27FC236}">
                <a16:creationId xmlns:a16="http://schemas.microsoft.com/office/drawing/2014/main" id="{528B3D3B-EE57-4544-8346-20B38754F8EB}"/>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A999A531-352C-4B58-B9C6-1F24D824931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
        <p:nvSpPr>
          <p:cNvPr id="22" name="Footer Placeholder 1">
            <a:extLst>
              <a:ext uri="{FF2B5EF4-FFF2-40B4-BE49-F238E27FC236}">
                <a16:creationId xmlns:a16="http://schemas.microsoft.com/office/drawing/2014/main" id="{4DE3BCCA-3E54-44BF-8EC0-66E34D258330}"/>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CB881240-2810-41CC-A3A1-7F2570D2ADE8}"/>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54867387-2856-4174-8718-67260D4DD3F2}"/>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pic>
        <p:nvPicPr>
          <p:cNvPr id="18" name="Picture 2">
            <a:extLst>
              <a:ext uri="{FF2B5EF4-FFF2-40B4-BE49-F238E27FC236}">
                <a16:creationId xmlns:a16="http://schemas.microsoft.com/office/drawing/2014/main" id="{F92683E0-3EDB-418C-BF4B-BC95C5D55D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1940</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8AC29446-A02C-4CF5-882D-E5947D2AC63A}"/>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pic>
        <p:nvPicPr>
          <p:cNvPr id="15" name="Picture 2">
            <a:extLst>
              <a:ext uri="{FF2B5EF4-FFF2-40B4-BE49-F238E27FC236}">
                <a16:creationId xmlns:a16="http://schemas.microsoft.com/office/drawing/2014/main" id="{2BFDC5D8-8B90-4D4D-B7B3-7342888D27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1940</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TextBox 15">
            <a:extLst>
              <a:ext uri="{FF2B5EF4-FFF2-40B4-BE49-F238E27FC236}">
                <a16:creationId xmlns:a16="http://schemas.microsoft.com/office/drawing/2014/main" id="{9F29A146-CAFD-4D58-83CE-8FB4AE55D70B}"/>
              </a:ext>
            </a:extLst>
          </p:cNvPr>
          <p:cNvSpPr txBox="1"/>
          <p:nvPr/>
        </p:nvSpPr>
        <p:spPr>
          <a:xfrm>
            <a:off x="1914116" y="1850368"/>
            <a:ext cx="9407473"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la década de 1940?</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7" name="Footer Placeholder 1">
            <a:extLst>
              <a:ext uri="{FF2B5EF4-FFF2-40B4-BE49-F238E27FC236}">
                <a16:creationId xmlns:a16="http://schemas.microsoft.com/office/drawing/2014/main" id="{4690FF9B-F745-40A1-9A0B-55FE55DEC7CB}"/>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3036914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110</TotalTime>
  <Words>12861</Words>
  <Application>Microsoft Office PowerPoint</Application>
  <PresentationFormat>Widescreen</PresentationFormat>
  <Paragraphs>648</Paragraphs>
  <Slides>41</Slides>
  <Notes>41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41</vt:i4>
      </vt:variant>
    </vt:vector>
  </HeadingPairs>
  <TitlesOfParts>
    <vt:vector size="52"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- 1940</vt:lpstr>
      <vt:lpstr>Participación en el Mercado - 1940</vt:lpstr>
      <vt:lpstr>Cuota de Mercado Canadiense - 1940</vt:lpstr>
      <vt:lpstr>Cuota de Mercado Canadiense - 1940</vt:lpstr>
      <vt:lpstr>Participación en el Mercado - 2024</vt:lpstr>
      <vt:lpstr>Participación en el Mercado - 2024</vt:lpstr>
      <vt:lpstr>Cuota de Mercado Canadiense - 2024</vt:lpstr>
      <vt:lpstr>Cuota de Mercado Canadiense - 2024</vt:lpstr>
      <vt:lpstr>Tendencia del Total de Afiliados</vt:lpstr>
      <vt:lpstr>Porcentaje de Trabajadores de la Construcción Afiliados a Algún  Sindicato en EE. UU.</vt:lpstr>
      <vt:lpstr>Total de Miembros Activos Canadienses 1984-2024</vt:lpstr>
      <vt:lpstr>Tendencia de Afiliación del Concejo Distrital 46</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Practica la Escucha Activa</vt:lpstr>
      <vt:lpstr>Etapa 4: Desarrollo de Una Organización más Fuerte</vt:lpstr>
      <vt:lpstr>PowerPoint Presentation</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25</cp:revision>
  <dcterms:created xsi:type="dcterms:W3CDTF">2024-09-19T19:34:13Z</dcterms:created>
  <dcterms:modified xsi:type="dcterms:W3CDTF">2025-12-04T16:51:07Z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