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2" r:id="rId21"/>
    <p:sldId id="363" r:id="rId22"/>
    <p:sldId id="330" r:id="rId23"/>
    <p:sldId id="407" r:id="rId24"/>
    <p:sldId id="339" r:id="rId25"/>
    <p:sldId id="340" r:id="rId26"/>
    <p:sldId id="342" r:id="rId27"/>
    <p:sldId id="294" r:id="rId28"/>
    <p:sldId id="331" r:id="rId29"/>
    <p:sldId id="368" r:id="rId30"/>
    <p:sldId id="383" r:id="rId31"/>
    <p:sldId id="384" r:id="rId32"/>
    <p:sldId id="385" r:id="rId33"/>
    <p:sldId id="408" r:id="rId34"/>
    <p:sldId id="387" r:id="rId35"/>
    <p:sldId id="388" r:id="rId36"/>
    <p:sldId id="389" r:id="rId37"/>
    <p:sldId id="393" r:id="rId38"/>
    <p:sldId id="394" r:id="rId39"/>
    <p:sldId id="395" r:id="rId40"/>
    <p:sldId id="396" r:id="rId41"/>
    <p:sldId id="390" r:id="rId42"/>
    <p:sldId id="391" r:id="rId43"/>
    <p:sldId id="414" r:id="rId44"/>
    <p:sldId id="392" r:id="rId45"/>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74611" autoAdjust="0"/>
  </p:normalViewPr>
  <p:slideViewPr>
    <p:cSldViewPr snapToGrid="0" showGuides="1">
      <p:cViewPr varScale="1">
        <p:scale>
          <a:sx n="73" d="100"/>
          <a:sy n="73" d="100"/>
        </p:scale>
        <p:origin x="1116" y="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2025-12-04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46.</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24</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26</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38</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675376" y="6479127"/>
            <a:ext cx="3736847"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F11BD7DA-4799-46E5-A476-FE8471413DF4}"/>
              </a:ext>
            </a:extLst>
          </p:cNvPr>
          <p:cNvPicPr preferRelativeResize="0"/>
          <p:nvPr userDrawn="1"/>
        </p:nvPicPr>
        <p:blipFill>
          <a:blip r:embed="rId6">
            <a:alphaModFix/>
          </a:blip>
          <a:stretch>
            <a:fillRect/>
          </a:stretch>
        </p:blipFill>
        <p:spPr>
          <a:xfrm>
            <a:off x="5675375" y="6315996"/>
            <a:ext cx="324611" cy="476123"/>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0.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4.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8.xml"/><Relationship Id="rId7" Type="http://schemas.openxmlformats.org/officeDocument/2006/relationships/image" Target="../media/image35.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1.xml"/><Relationship Id="rId7"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8.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8.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8.png"/><Relationship Id="rId4" Type="http://schemas.openxmlformats.org/officeDocument/2006/relationships/image" Target="../media/image50.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5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40.xml"/><Relationship Id="rId7"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8.png"/><Relationship Id="rId9"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41.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51.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Adhésion</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96596" y="594390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29161"/>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CD3E88B2-5423-4FB4-89F3-C17319F507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1CE30C2-C271-4E3A-A1C3-0BD831E806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F406EFF0-B8D0-4115-99AD-C0795A83F2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29A9F0F8-5050-4FFE-8FF0-7819D3A437C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BC6B6120-3B4E-4B19-8669-63F0427D6E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8" name="Footer Placeholder 1">
            <a:extLst>
              <a:ext uri="{FF2B5EF4-FFF2-40B4-BE49-F238E27FC236}">
                <a16:creationId xmlns:a16="http://schemas.microsoft.com/office/drawing/2014/main" id="{CC0797CB-0C3D-46D7-8F54-C3FFC1E0300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46C33684-5637-4DF6-85B3-14030CEAAD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FBE2545D-84A6-4E3D-B9AD-468B42419980}"/>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46</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3F2ADF33-13D2-4708-99E7-0B1395175AA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grpSp>
        <p:nvGrpSpPr>
          <p:cNvPr id="9" name="Group 8">
            <a:extLst>
              <a:ext uri="{FF2B5EF4-FFF2-40B4-BE49-F238E27FC236}">
                <a16:creationId xmlns:a16="http://schemas.microsoft.com/office/drawing/2014/main" id="{E43F3723-A07D-4CF6-8F17-3F8B84DD0EF9}"/>
              </a:ext>
            </a:extLst>
          </p:cNvPr>
          <p:cNvGrpSpPr/>
          <p:nvPr/>
        </p:nvGrpSpPr>
        <p:grpSpPr>
          <a:xfrm>
            <a:off x="2049476" y="897794"/>
            <a:ext cx="7957352" cy="5202634"/>
            <a:chOff x="2049476" y="897794"/>
            <a:chExt cx="7957352" cy="5202634"/>
          </a:xfrm>
        </p:grpSpPr>
        <p:pic>
          <p:nvPicPr>
            <p:cNvPr id="11" name="Picture 10">
              <a:extLst>
                <a:ext uri="{FF2B5EF4-FFF2-40B4-BE49-F238E27FC236}">
                  <a16:creationId xmlns:a16="http://schemas.microsoft.com/office/drawing/2014/main" id="{95E6CE0C-1CD1-4A08-A731-90860997906D}"/>
                </a:ext>
              </a:extLst>
            </p:cNvPr>
            <p:cNvPicPr>
              <a:picLocks noChangeAspect="1"/>
            </p:cNvPicPr>
            <p:nvPr/>
          </p:nvPicPr>
          <p:blipFill rotWithShape="1">
            <a:blip r:embed="rId5">
              <a:extLst>
                <a:ext uri="{28A0092B-C50C-407E-A947-70E740481C1C}">
                  <a14:useLocalDpi xmlns:a14="http://schemas.microsoft.com/office/drawing/2010/main" val="0"/>
                </a:ext>
              </a:extLst>
            </a:blip>
            <a:srcRect t="1711" b="10926"/>
            <a:stretch/>
          </p:blipFill>
          <p:spPr>
            <a:xfrm>
              <a:off x="2049476" y="897794"/>
              <a:ext cx="7957352" cy="5044822"/>
            </a:xfrm>
            <a:prstGeom prst="rect">
              <a:avLst/>
            </a:prstGeom>
          </p:spPr>
        </p:pic>
        <p:pic>
          <p:nvPicPr>
            <p:cNvPr id="12" name="Picture 11">
              <a:extLst>
                <a:ext uri="{FF2B5EF4-FFF2-40B4-BE49-F238E27FC236}">
                  <a16:creationId xmlns:a16="http://schemas.microsoft.com/office/drawing/2014/main" id="{605EEF98-1096-4CF6-9E01-32CB112B9860}"/>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625217" y="5865960"/>
              <a:ext cx="7375908" cy="234468"/>
            </a:xfrm>
            <a:prstGeom prst="rect">
              <a:avLst/>
            </a:prstGeom>
          </p:spPr>
        </p:pic>
        <p:sp>
          <p:nvSpPr>
            <p:cNvPr id="13" name="TextBox 12">
              <a:extLst>
                <a:ext uri="{FF2B5EF4-FFF2-40B4-BE49-F238E27FC236}">
                  <a16:creationId xmlns:a16="http://schemas.microsoft.com/office/drawing/2014/main" id="{86C47FE8-A45B-4403-BB89-C9537E8210D8}"/>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46 Entre 1984 et 2024</a:t>
              </a:r>
              <a:endParaRPr lang="en-CA" b="1" dirty="0"/>
            </a:p>
          </p:txBody>
        </p:sp>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64910180-61AA-4657-BB56-D79DF9F48C8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3" name="Picture 22">
            <a:extLst>
              <a:ext uri="{FF2B5EF4-FFF2-40B4-BE49-F238E27FC236}">
                <a16:creationId xmlns:a16="http://schemas.microsoft.com/office/drawing/2014/main" id="{8BF3CAEE-24E2-4E50-B126-BF1936E1C2A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34817" y="146228"/>
            <a:ext cx="1474104" cy="1066373"/>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6" name="Footer Placeholder 1">
            <a:extLst>
              <a:ext uri="{FF2B5EF4-FFF2-40B4-BE49-F238E27FC236}">
                <a16:creationId xmlns:a16="http://schemas.microsoft.com/office/drawing/2014/main" id="{2F084058-1E7E-4FFF-9ECC-D7228B6ACA3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CB6F264-6324-46AF-959D-24845EBC44C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FF693C9A-D0F7-4A98-B5CF-648ED19273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0248F36-74A8-4FDD-84A1-85750981D0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4C5FFC3F-4EB5-4234-BD9C-41F3BD71196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B5C79B0C-6845-4E63-BF8E-716AA442806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9157B7D2-92CE-4A0B-B1CA-D0B27164883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6" name="Footer Placeholder 1">
            <a:extLst>
              <a:ext uri="{FF2B5EF4-FFF2-40B4-BE49-F238E27FC236}">
                <a16:creationId xmlns:a16="http://schemas.microsoft.com/office/drawing/2014/main" id="{3C657832-3E37-4573-BED0-E11108BEC57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87886C7B-E981-4F98-936D-D51D08358B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3AAA183-AA52-41EF-A382-CE0AD80F80A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COR 1055 </a:t>
            </a:r>
            <a:r>
              <a:rPr lang="en-US" b="1" dirty="0" err="1">
                <a:latin typeface="Open Sans" panose="020B0606030504020204" pitchFamily="34" charset="0"/>
                <a:ea typeface="Open Sans" panose="020B0606030504020204" pitchFamily="34" charset="0"/>
                <a:cs typeface="Open Sans" panose="020B0606030504020204" pitchFamily="34" charset="0"/>
              </a:rPr>
              <a:t>Renforcer</a:t>
            </a:r>
            <a:r>
              <a:rPr lang="en-US" b="1" dirty="0">
                <a:latin typeface="Open Sans" panose="020B0606030504020204" pitchFamily="34" charset="0"/>
                <a:ea typeface="Open Sans" panose="020B0606030504020204" pitchFamily="34" charset="0"/>
                <a:cs typeface="Open Sans" panose="020B0606030504020204" pitchFamily="34" charset="0"/>
              </a:rPr>
              <a:t> le </a:t>
            </a:r>
            <a:r>
              <a:rPr lang="en-US" b="1" dirty="0" err="1">
                <a:latin typeface="Open Sans" panose="020B0606030504020204" pitchFamily="34" charset="0"/>
                <a:ea typeface="Open Sans" panose="020B0606030504020204" pitchFamily="34" charset="0"/>
                <a:cs typeface="Open Sans" panose="020B0606030504020204" pitchFamily="34" charset="0"/>
              </a:rPr>
              <a:t>Pouvoir</a:t>
            </a:r>
            <a:r>
              <a:rPr lang="en-US" b="1" dirty="0">
                <a:latin typeface="Open Sans" panose="020B0606030504020204" pitchFamily="34" charset="0"/>
                <a:ea typeface="Open Sans" panose="020B0606030504020204" pitchFamily="34" charset="0"/>
                <a:cs typeface="Open Sans" panose="020B0606030504020204" pitchFamily="34" charset="0"/>
              </a:rPr>
              <a:t> Syndical - </a:t>
            </a:r>
            <a:r>
              <a:rPr lang="en-US" b="1" dirty="0" err="1">
                <a:latin typeface="Open Sans" panose="020B0606030504020204" pitchFamily="34" charset="0"/>
                <a:ea typeface="Open Sans" panose="020B0606030504020204" pitchFamily="34" charset="0"/>
                <a:cs typeface="Open Sans" panose="020B0606030504020204" pitchFamily="34" charset="0"/>
              </a:rPr>
              <a:t>Adhésion</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CA0E2EBE-175A-4B2B-8A5F-F53CF55E842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4" name="Footer Placeholder 1">
            <a:extLst>
              <a:ext uri="{FF2B5EF4-FFF2-40B4-BE49-F238E27FC236}">
                <a16:creationId xmlns:a16="http://schemas.microsoft.com/office/drawing/2014/main" id="{C83CECDC-C757-4E45-BD62-0B2C5832D0D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DE003724-E6E6-46E1-95E1-F4E0B998DD2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7F3D6B94-F234-4899-970A-45A8BF33176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9603823D-D214-41AE-A3F8-C13D1F22A7F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F3E5EF8B-C261-428B-8D3D-3993A51E6E7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5" name="Footer Placeholder 1">
            <a:extLst>
              <a:ext uri="{FF2B5EF4-FFF2-40B4-BE49-F238E27FC236}">
                <a16:creationId xmlns:a16="http://schemas.microsoft.com/office/drawing/2014/main" id="{74802B7F-C070-47FE-95AC-D416330179B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FB19C17E-939A-4CD2-89A7-AC41A6FACB5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t>L’écoute</a:t>
            </a:r>
            <a:r>
              <a:rPr lang="en-CA" dirty="0"/>
              <a:t> Active</a:t>
            </a:r>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0" y="1368556"/>
            <a:ext cx="4453179" cy="1569660"/>
          </a:xfrm>
          <a:prstGeom prst="rect">
            <a:avLst/>
          </a:prstGeom>
          <a:solidFill>
            <a:schemeClr val="bg1"/>
          </a:solidFill>
        </p:spPr>
        <p:txBody>
          <a:bodyPr wrap="square" rtlCol="0">
            <a:spAutoFit/>
          </a:bodyPr>
          <a:lstStyle/>
          <a:p>
            <a:pPr algn="ctr"/>
            <a:r>
              <a:rPr lang="fr-CA" sz="2800" dirty="0">
                <a:latin typeface="Open Sans" panose="020B0606030504020204" pitchFamily="34" charset="0"/>
                <a:ea typeface="Open Sans" panose="020B0606030504020204" pitchFamily="34" charset="0"/>
                <a:cs typeface="Open Sans" panose="020B0606030504020204" pitchFamily="34" charset="0"/>
              </a:rPr>
              <a:t>Qu'entendez-vous sur les chantiers ?</a:t>
            </a:r>
          </a:p>
          <a:p>
            <a:pPr algn="ctr"/>
            <a:endParaRPr lang="fr-CA" sz="2000" dirty="0">
              <a:latin typeface="Verdana" panose="020B0604030504040204" pitchFamily="34" charset="0"/>
              <a:ea typeface="Verdana" panose="020B0604030504040204" pitchFamily="34" charset="0"/>
            </a:endParaRPr>
          </a:p>
          <a:p>
            <a:pPr algn="ctr"/>
            <a:endParaRPr lang="en-CA" sz="2000" dirty="0">
              <a:latin typeface="Verdana" panose="020B0604030504040204" pitchFamily="34" charset="0"/>
              <a:ea typeface="Verdana" panose="020B0604030504040204" pitchFamily="34" charset="0"/>
            </a:endParaRPr>
          </a:p>
        </p:txBody>
      </p:sp>
      <p:sp>
        <p:nvSpPr>
          <p:cNvPr id="7" name="Footer Placeholder 1">
            <a:extLst>
              <a:ext uri="{FF2B5EF4-FFF2-40B4-BE49-F238E27FC236}">
                <a16:creationId xmlns:a16="http://schemas.microsoft.com/office/drawing/2014/main" id="{2880C085-B296-4E7A-A029-B95CDC4D6E4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
        <p:nvSpPr>
          <p:cNvPr id="2" name="Rectangle: Rounded Corners 1">
            <a:extLst>
              <a:ext uri="{FF2B5EF4-FFF2-40B4-BE49-F238E27FC236}">
                <a16:creationId xmlns:a16="http://schemas.microsoft.com/office/drawing/2014/main" id="{41A79996-6AEA-447B-9A12-E6894DCE11B0}"/>
              </a:ext>
            </a:extLst>
          </p:cNvPr>
          <p:cNvSpPr/>
          <p:nvPr/>
        </p:nvSpPr>
        <p:spPr>
          <a:xfrm>
            <a:off x="9207795" y="1368556"/>
            <a:ext cx="393405" cy="13255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endParaRP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975F9C6B-7C67-4408-B21A-60B925804D3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D15C7F42-6930-461B-AC78-ABEBDD793EC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22" name="Footer Placeholder 1">
            <a:extLst>
              <a:ext uri="{FF2B5EF4-FFF2-40B4-BE49-F238E27FC236}">
                <a16:creationId xmlns:a16="http://schemas.microsoft.com/office/drawing/2014/main" id="{C901DBEC-B2E6-4E4F-AF7C-6FC867AD8AC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6B884F32-96F1-4FC4-A905-B20FCDBAE5E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D1FB53BE-1766-4EBF-A306-C69C3816A3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4043D420-963A-448F-998E-6AC0963A08D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FB6254CD-E45E-4DC5-A022-D87830004A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C0D1FB4C-A563-4495-B122-6EB93A3E326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14661</TotalTime>
  <Words>12011</Words>
  <Application>Microsoft Office PowerPoint</Application>
  <PresentationFormat>Widescreen</PresentationFormat>
  <Paragraphs>685</Paragraphs>
  <Slides>41</Slides>
  <Notes>41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Total des Membres Actifs Canadiens 1984-2024</vt:lpstr>
      <vt:lpstr>Adhésion des Membres du Conseil de District 46</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vt:lpstr>
      <vt:lpstr>Phase 4 : Renforcer le Pouvoir</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295</cp:revision>
  <dcterms:created xsi:type="dcterms:W3CDTF">2024-09-19T19:34:13Z</dcterms:created>
  <dcterms:modified xsi:type="dcterms:W3CDTF">2025-12-04T16:43:08Z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