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0"/>
  </p:notesMasterIdLst>
  <p:handoutMasterIdLst>
    <p:handoutMasterId r:id="rId41"/>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7" r:id="rId36"/>
    <p:sldId id="390" r:id="rId37"/>
    <p:sldId id="391" r:id="rId38"/>
    <p:sldId id="392" r:id="rId39"/>
  </p:sldIdLst>
  <p:sldSz cx="12192000" cy="6858000"/>
  <p:notesSz cx="6858000" cy="9144000"/>
  <p:custDataLst>
    <p:tags r:id="rId4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10" autoAdjust="0"/>
    <p:restoredTop sz="71411" autoAdjust="0"/>
  </p:normalViewPr>
  <p:slideViewPr>
    <p:cSldViewPr snapToGrid="0">
      <p:cViewPr varScale="1">
        <p:scale>
          <a:sx n="51" d="100"/>
          <a:sy n="51" d="100"/>
        </p:scale>
        <p:origin x="114" y="300"/>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gs" Target="tags/tag1.xml"/><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2025-08-12</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8/12/2025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39.</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abordarán la situación?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¿Podría darme algunos ejemplos que ilustren por qué considera que el sindicato no se preocupa por usted?</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Entiendo lo frustrante que debe ser sentir que nadie le responda sus inquietudes.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 Sindicato. Un Familia. Una Lucha.</a:t>
            </a:r>
            <a:endParaRPr lang="en-US"/>
          </a:p>
          <a:p>
            <a:r>
              <a:rPr lang="es-ES" sz="1200" kern="1200">
                <a:solidFill>
                  <a:schemeClr val="tx1"/>
                </a:solidFill>
                <a:effectLst/>
                <a:latin typeface="+mn-lt"/>
                <a:ea typeface="+mn-ea"/>
                <a:cs typeface="+mn-cs"/>
              </a:rPr>
              <a:t>HAGA </a:t>
            </a:r>
            <a:r>
              <a:rPr lang="es-ES" sz="1200" kern="1200" dirty="0">
                <a:solidFill>
                  <a:schemeClr val="tx1"/>
                </a:solidFill>
                <a:effectLst/>
                <a:latin typeface="+mn-lt"/>
                <a:ea typeface="+mn-ea"/>
                <a:cs typeface="+mn-cs"/>
              </a:rPr>
              <a:t>HINCAPIÉ en el valor UNA LUCHA.</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33</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46623037-C888-4F65-BAA4-6C4CC684317F}"/>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6" name="Google Shape;63;p1">
            <a:extLst>
              <a:ext uri="{FF2B5EF4-FFF2-40B4-BE49-F238E27FC236}">
                <a16:creationId xmlns:a16="http://schemas.microsoft.com/office/drawing/2014/main" id="{2D087818-4FDD-46BA-90AC-A216F5745D99}"/>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8" name="Google Shape;63;p1">
            <a:extLst>
              <a:ext uri="{FF2B5EF4-FFF2-40B4-BE49-F238E27FC236}">
                <a16:creationId xmlns:a16="http://schemas.microsoft.com/office/drawing/2014/main" id="{00323177-EE04-4D2F-A838-980054570304}"/>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9B20D35B-C71D-476F-BC15-A56FDDA9BE2A}"/>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723132" y="650563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7.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7.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7.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3.xml"/><Relationship Id="rId7"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6.xml"/><Relationship Id="rId7" Type="http://schemas.openxmlformats.org/officeDocument/2006/relationships/image" Target="../media/image40.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39.png"/><Relationship Id="rId11" Type="http://schemas.openxmlformats.org/officeDocument/2006/relationships/image" Target="../media/image7.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7.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7.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7.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7.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50.png"/><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1.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tags" Target="../tags/tag35.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2.jpeg"/></Relationships>
</file>

<file path=ppt/slides/_rels/slide3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notesSlide" Target="../notesSlides/notesSlide35.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6.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2.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7.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37626" y="4094722"/>
            <a:ext cx="1434040" cy="1434040"/>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60" y="5515239"/>
            <a:ext cx="8570480" cy="1015663"/>
          </a:xfrm>
          <a:prstGeom prst="rect">
            <a:avLst/>
          </a:prstGeom>
          <a:noFill/>
        </p:spPr>
        <p:txBody>
          <a:bodyPr wrap="square" rtlCol="0">
            <a:spAutoFit/>
          </a:bodyPr>
          <a:lstStyle/>
          <a:p>
            <a:r>
              <a:rPr lang="en-US"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1055 C</a:t>
            </a:r>
            <a:r>
              <a:rPr lang="es-ES" sz="20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0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 </a:t>
            </a:r>
            <a:r>
              <a:rPr lang="es-ES" sz="20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Membership</a:t>
            </a:r>
            <a:endParaRPr lang="es-ES" sz="20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609974" y="3883751"/>
            <a:ext cx="1029040" cy="1665001"/>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544947" y="5681289"/>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C8176A36-AA82-42A3-A461-0B0B13A886B7}"/>
              </a:ext>
            </a:extLst>
          </p:cNvPr>
          <p:cNvSpPr txBox="1"/>
          <p:nvPr/>
        </p:nvSpPr>
        <p:spPr>
          <a:xfrm>
            <a:off x="10766666" y="3572833"/>
            <a:ext cx="124837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39</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2" name="Footer Placeholder 1">
            <a:extLst>
              <a:ext uri="{FF2B5EF4-FFF2-40B4-BE49-F238E27FC236}">
                <a16:creationId xmlns:a16="http://schemas.microsoft.com/office/drawing/2014/main" id="{13108A70-4813-47B6-B6FF-00C69E2EA81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B41805DF-3C6B-4D92-BD68-9E0E473F8454}"/>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7" name="Footer Placeholder 1">
            <a:extLst>
              <a:ext uri="{FF2B5EF4-FFF2-40B4-BE49-F238E27FC236}">
                <a16:creationId xmlns:a16="http://schemas.microsoft.com/office/drawing/2014/main" id="{F5793016-4B8B-40AD-927D-197C7F2282AC}"/>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39 </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1D41EC0-B608-41C9-9D6C-1571064B2C1A}"/>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pic>
        <p:nvPicPr>
          <p:cNvPr id="6" name="Picture 5">
            <a:extLst>
              <a:ext uri="{FF2B5EF4-FFF2-40B4-BE49-F238E27FC236}">
                <a16:creationId xmlns:a16="http://schemas.microsoft.com/office/drawing/2014/main" id="{A737E601-B347-4D16-A8EA-CEE1BB5E8D07}"/>
              </a:ext>
            </a:extLst>
          </p:cNvPr>
          <p:cNvPicPr>
            <a:picLocks noChangeAspect="1"/>
          </p:cNvPicPr>
          <p:nvPr/>
        </p:nvPicPr>
        <p:blipFill rotWithShape="1">
          <a:blip r:embed="rId5"/>
          <a:srcRect b="8428"/>
          <a:stretch/>
        </p:blipFill>
        <p:spPr>
          <a:xfrm>
            <a:off x="2222182" y="857215"/>
            <a:ext cx="7644844" cy="5045431"/>
          </a:xfrm>
          <a:prstGeom prst="rect">
            <a:avLst/>
          </a:prstGeom>
        </p:spPr>
      </p:pic>
      <p:pic>
        <p:nvPicPr>
          <p:cNvPr id="9" name="Picture 8">
            <a:extLst>
              <a:ext uri="{FF2B5EF4-FFF2-40B4-BE49-F238E27FC236}">
                <a16:creationId xmlns:a16="http://schemas.microsoft.com/office/drawing/2014/main" id="{0073068D-BAEF-4101-8469-591AC9D1D1AD}"/>
              </a:ext>
            </a:extLst>
          </p:cNvPr>
          <p:cNvPicPr>
            <a:picLocks noChangeAspect="1"/>
          </p:cNvPicPr>
          <p:nvPr/>
        </p:nvPicPr>
        <p:blipFill rotWithShape="1">
          <a:blip r:embed="rId6">
            <a:extLst>
              <a:ext uri="{28A0092B-C50C-407E-A947-70E740481C1C}">
                <a14:useLocalDpi xmlns:a14="http://schemas.microsoft.com/office/drawing/2010/main" val="0"/>
              </a:ext>
            </a:extLst>
          </a:blip>
          <a:srcRect l="3832" t="93040" r="3028" b="2191"/>
          <a:stretch/>
        </p:blipFill>
        <p:spPr>
          <a:xfrm>
            <a:off x="2593910" y="5766318"/>
            <a:ext cx="7375908" cy="234468"/>
          </a:xfrm>
          <a:prstGeom prst="rect">
            <a:avLst/>
          </a:prstGeom>
        </p:spPr>
      </p:pic>
      <p:sp>
        <p:nvSpPr>
          <p:cNvPr id="10" name="Rectangle 9">
            <a:extLst>
              <a:ext uri="{FF2B5EF4-FFF2-40B4-BE49-F238E27FC236}">
                <a16:creationId xmlns:a16="http://schemas.microsoft.com/office/drawing/2014/main" id="{98CC1295-2DD1-40BC-AEDD-923108EDEF26}"/>
              </a:ext>
            </a:extLst>
          </p:cNvPr>
          <p:cNvSpPr/>
          <p:nvPr/>
        </p:nvSpPr>
        <p:spPr>
          <a:xfrm>
            <a:off x="3246858" y="876007"/>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39, 1984-2025</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277CD99A-AA1B-4526-95C2-9DC430232045}"/>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0412814F-35B8-4011-80C0-9E607CF0B252}"/>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5E147B47-0648-474E-B226-AEAFCEDEE9D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7ACEFCC9-0638-4602-AD1D-3FF0E699EA16}"/>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F4FF4FDB-DBD7-43FB-936D-54683A13CEBD}"/>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a:t>
            </a:r>
            <a:r>
              <a:rPr lang="en-US" sz="2400" b="1" err="1">
                <a:solidFill>
                  <a:schemeClr val="bg1"/>
                </a:solidFill>
                <a:latin typeface="Aptos Narrow" panose="020B0004020202020204" pitchFamily="34" charset="0"/>
                <a:ea typeface="Open Sans" panose="020B0606030504020204" pitchFamily="34" charset="0"/>
                <a:cs typeface="Open Sans" panose="020B0606030504020204" pitchFamily="34" charset="0"/>
              </a:rPr>
              <a:t>í</a:t>
            </a: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tulo</a:t>
            </a: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a:t>
            </a:r>
            <a:r>
              <a:rPr lang="en-US" sz="2400" b="1">
                <a:solidFill>
                  <a:srgbClr val="EEB310"/>
                </a:solidFill>
                <a:latin typeface="Halyard Display" panose="00000500000000000000" pitchFamily="50"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415627" y="2013095"/>
            <a:ext cx="1758480"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PRESENTAS</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Halyard Display" panose="00000500000000000000" pitchFamily="50" charset="0"/>
                <a:ea typeface="Open Sans" panose="020B0606030504020204" pitchFamily="34" charset="0"/>
                <a:cs typeface="Open Sans" panose="020B0606030504020204" pitchFamily="34" charset="0"/>
              </a:rPr>
              <a:t>Nombre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Halyard Display" panose="00000500000000000000" pitchFamily="50" charset="0"/>
                <a:ea typeface="Open Sans" panose="020B0606030504020204" pitchFamily="34" charset="0"/>
                <a:cs typeface="Open Sans" panose="020B0606030504020204" pitchFamily="34" charset="0"/>
              </a:rPr>
              <a:t>Oficio</a:t>
            </a:r>
            <a:endPar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E3CA5B6D-8B88-4F4E-BBAA-65CD7E9661D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11052E72-14FD-4B7C-9B16-45EDAC38021F}"/>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37531CC6-10B6-474E-AC6A-7643F9C0879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
        <p:nvSpPr>
          <p:cNvPr id="18" name="Footer Placeholder 1">
            <a:extLst>
              <a:ext uri="{FF2B5EF4-FFF2-40B4-BE49-F238E27FC236}">
                <a16:creationId xmlns:a16="http://schemas.microsoft.com/office/drawing/2014/main" id="{75790C98-63FF-4BD3-8DDD-278258DD1854}"/>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4E61E2C3-2706-49FD-BF33-7A430DFEBC18}"/>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6087779B-22B8-4301-BAB2-D0344CDC9F9C}"/>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Etapa 2: </a:t>
            </a:r>
            <a:r>
              <a:rPr lang="es-ES"/>
              <a:t>Participación</a:t>
            </a:r>
            <a:endParaRPr lang="en-CA"/>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8" name="Footer Placeholder 1">
            <a:extLst>
              <a:ext uri="{FF2B5EF4-FFF2-40B4-BE49-F238E27FC236}">
                <a16:creationId xmlns:a16="http://schemas.microsoft.com/office/drawing/2014/main" id="{8C0EEBD3-A1D2-4C49-A854-A9B23A24838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64C78AAD-2BE8-4AB6-A16A-42D423658EA0}"/>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 Etapa 3: </a:t>
            </a:r>
            <a:r>
              <a:rPr lang="en-CA" err="1"/>
              <a:t>Educac</a:t>
            </a:r>
            <a:r>
              <a:rPr lang="en-CA" err="1">
                <a:latin typeface="Aptos Narrow" panose="020B0004020202020204" pitchFamily="34" charset="0"/>
              </a:rPr>
              <a:t>í</a:t>
            </a:r>
            <a:r>
              <a:rPr lang="en-CA" err="1"/>
              <a:t>on</a:t>
            </a:r>
            <a:endParaRPr lang="en-CA"/>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BA6A8703-DFE2-40C6-89E9-4DD27A4D5AD5}"/>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8D56ACA4-E935-4DC7-8359-E219769A34F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449563" cy="769441"/>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a:t>
            </a:r>
            <a:r>
              <a:rPr lang="es-ES" sz="22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a:t>
            </a:r>
            <a:endParaRPr lang="en-CA" sz="2200" b="1" dirty="0">
              <a:latin typeface="Open Sans" panose="020B0606030504020204" pitchFamily="34" charset="0"/>
              <a:ea typeface="Open Sans" panose="020B0606030504020204" pitchFamily="34" charset="0"/>
              <a:cs typeface="Open Sans" panose="020B0606030504020204" pitchFamily="34" charset="0"/>
            </a:endParaRP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8C6E988E-C0E3-4F88-A746-88FB53FD10C9}"/>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CF342E60-1F60-454B-BC5C-2F6B3B7EEF9B}"/>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BD6E6955-39B9-455D-9C00-E61D75EDEFA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err="1">
                <a:solidFill>
                  <a:schemeClr val="bg1"/>
                </a:solidFill>
              </a:rPr>
              <a:t>Practica</a:t>
            </a:r>
            <a:r>
              <a:rPr lang="en-CA" dirty="0">
                <a:solidFill>
                  <a:schemeClr val="bg1"/>
                </a:solidFill>
              </a:rPr>
              <a:t> </a:t>
            </a:r>
            <a:r>
              <a:rPr lang="en-CA" dirty="0"/>
              <a:t>la </a:t>
            </a:r>
            <a:r>
              <a:rPr lang="en-CA" dirty="0" err="1"/>
              <a:t>Escucha</a:t>
            </a:r>
            <a:r>
              <a:rPr lang="en-CA" dirty="0"/>
              <a:t> </a:t>
            </a:r>
            <a:r>
              <a:rPr lang="en-CA" dirty="0" err="1"/>
              <a:t>Activa</a:t>
            </a:r>
            <a:endParaRPr lang="en-CA" dirty="0"/>
          </a:p>
        </p:txBody>
      </p:sp>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AA725912-EBB6-4CF1-B345-54325D4DA69D}"/>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pic>
        <p:nvPicPr>
          <p:cNvPr id="10" name="Picture 9">
            <a:extLst>
              <a:ext uri="{FF2B5EF4-FFF2-40B4-BE49-F238E27FC236}">
                <a16:creationId xmlns:a16="http://schemas.microsoft.com/office/drawing/2014/main" id="{AA7F5F98-047C-4881-ADA5-88E4ADDCA803}"/>
              </a:ext>
            </a:extLst>
          </p:cNvPr>
          <p:cNvPicPr>
            <a:picLocks noChangeAspect="1"/>
          </p:cNvPicPr>
          <p:nvPr/>
        </p:nvPicPr>
        <p:blipFill rotWithShape="1">
          <a:blip r:embed="rId5"/>
          <a:srcRect t="7674"/>
          <a:stretch/>
        </p:blipFill>
        <p:spPr>
          <a:xfrm>
            <a:off x="2378322" y="979931"/>
            <a:ext cx="6959844" cy="4898138"/>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A77DCF2A-3126-491F-809B-FF10200AE1F7}"/>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0F698CD2-784A-4A69-BF0F-4A56F111B18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CB881240-2810-41CC-A3A1-7F2570D2ADE8}"/>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Footer Placeholder 1">
            <a:extLst>
              <a:ext uri="{FF2B5EF4-FFF2-40B4-BE49-F238E27FC236}">
                <a16:creationId xmlns:a16="http://schemas.microsoft.com/office/drawing/2014/main" id="{54867387-2856-4174-8718-67260D4DD3F2}"/>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8AC29446-A02C-4CF5-882D-E5947D2AC63A}"/>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6" name="Footer Placeholder 1">
            <a:extLst>
              <a:ext uri="{FF2B5EF4-FFF2-40B4-BE49-F238E27FC236}">
                <a16:creationId xmlns:a16="http://schemas.microsoft.com/office/drawing/2014/main" id="{6D0F90A8-A5D7-4D9A-9D39-F17BD8E2AB6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108</TotalTime>
  <Words>12111</Words>
  <Application>Microsoft Office PowerPoint</Application>
  <PresentationFormat>Widescreen</PresentationFormat>
  <Paragraphs>583</Paragraphs>
  <Slides>35</Slides>
  <Notes>35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35</vt:i4>
      </vt:variant>
    </vt:vector>
  </HeadingPairs>
  <TitlesOfParts>
    <vt:vector size="46" baseType="lpstr">
      <vt:lpstr>Aptos Narrow</vt: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39 </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Practica la Escucha Activa</vt:lpstr>
      <vt:lpstr>Etapa 4: Desarrollo de Una Organización más Fuerte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21</cp:revision>
  <dcterms:created xsi:type="dcterms:W3CDTF">2024-09-19T19:34:13Z</dcterms:created>
  <dcterms:modified xsi:type="dcterms:W3CDTF">2025-08-12T14:42:43Z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