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10" r:id="rId21"/>
    <p:sldId id="402" r:id="rId22"/>
    <p:sldId id="363" r:id="rId23"/>
    <p:sldId id="330" r:id="rId24"/>
    <p:sldId id="407" r:id="rId25"/>
    <p:sldId id="339" r:id="rId26"/>
    <p:sldId id="340" r:id="rId27"/>
    <p:sldId id="342" r:id="rId28"/>
    <p:sldId id="294" r:id="rId29"/>
    <p:sldId id="331" r:id="rId30"/>
    <p:sldId id="368" r:id="rId31"/>
    <p:sldId id="383" r:id="rId32"/>
    <p:sldId id="384" r:id="rId33"/>
    <p:sldId id="385" r:id="rId34"/>
    <p:sldId id="408" r:id="rId35"/>
    <p:sldId id="387" r:id="rId36"/>
    <p:sldId id="388" r:id="rId37"/>
    <p:sldId id="389" r:id="rId38"/>
    <p:sldId id="393" r:id="rId39"/>
    <p:sldId id="394" r:id="rId40"/>
    <p:sldId id="395" r:id="rId41"/>
    <p:sldId id="396" r:id="rId42"/>
    <p:sldId id="390" r:id="rId43"/>
    <p:sldId id="391" r:id="rId44"/>
    <p:sldId id="414"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74611" autoAdjust="0"/>
  </p:normalViewPr>
  <p:slideViewPr>
    <p:cSldViewPr snapToGrid="0" showGuides="1">
      <p:cViewPr varScale="1">
        <p:scale>
          <a:sx n="62" d="100"/>
          <a:sy n="62" d="100"/>
        </p:scale>
        <p:origin x="834" y="6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2026-03-04</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DISCUTEZ des principaux événements historiques au Canada qui ont eu un impact sur les syndicats.</a:t>
            </a:r>
            <a:endParaRPr lang="en-US" dirty="0"/>
          </a:p>
          <a:p>
            <a:pPr marL="171450" indent="-171450">
              <a:buFont typeface="Arial" panose="020B0604020202020204" pitchFamily="34" charset="0"/>
              <a:buChar char="•"/>
            </a:pPr>
            <a:r>
              <a:rPr lang="en-US" b="1" dirty="0"/>
              <a:t>PC 1003 (1944) </a:t>
            </a:r>
            <a:r>
              <a:rPr lang="en-US" dirty="0"/>
              <a:t>– </a:t>
            </a:r>
            <a:r>
              <a:rPr lang="fr-FR" dirty="0"/>
              <a:t>Un décret crucial adopté en temps de guerre a accordé des droits de négociation collective similaires à ceux de la loi Wagner américaine, obligeant les employeurs à négocier. Ce décret constitue le fondement du droit du travail canadien moderne en imposant la reconnaissance des syndicats par les employeurs et en favorisant la paix sociale pendant la Seconde Guerre mondiale. Il a contraint les employeurs à reconnaître les syndicats majoritaires, a interdit les grèves pendant la conciliation et a créé le Conseil des relations du travail en temps de guerre, ce qui a considérablement augmenté le nombre d'adhérents aux syndicats et a créé des précédents pour les lois provinciales. </a:t>
            </a:r>
            <a:r>
              <a:rPr lang="fr-FR" i="1" dirty="0"/>
              <a:t>Image provenant de </a:t>
            </a:r>
            <a:r>
              <a:rPr lang="en-US" i="1" dirty="0"/>
              <a:t>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fr-FR" dirty="0"/>
              <a:t>La Cour suprême a établi un principe fondamental du droit du travail canadien. Ce principe est né d'un arbitrage visant à mettre fin à la grève de 99 jours chez Ford </a:t>
            </a:r>
            <a:r>
              <a:rPr lang="fr-FR" dirty="0" err="1"/>
              <a:t>Motor</a:t>
            </a:r>
            <a:r>
              <a:rPr lang="fr-FR" dirty="0"/>
              <a:t> </a:t>
            </a:r>
            <a:r>
              <a:rPr lang="fr-FR" dirty="0" err="1"/>
              <a:t>Company</a:t>
            </a:r>
            <a:r>
              <a:rPr lang="fr-FR" dirty="0"/>
              <a:t> à Windsor, en Ontario. Le juge Rand a rendu sa décision le 29 janvier 1946, proposant un compromis qui rejetait la clause de l'atelier syndical fermé, mais instaurait la retenue obligatoire des cotisations syndicales. </a:t>
            </a:r>
            <a:r>
              <a:rPr lang="fr-FR" i="1" dirty="0"/>
              <a:t>Image provenant de </a:t>
            </a:r>
            <a:r>
              <a:rPr lang="en-US" i="1" dirty="0"/>
              <a:t>https://ucte-ucet.ca/history-of-the-rand-formula/</a:t>
            </a:r>
          </a:p>
          <a:p>
            <a:pPr marL="171450" indent="-171450">
              <a:buFont typeface="Arial" panose="020B0604020202020204" pitchFamily="34" charset="0"/>
              <a:buChar char="•"/>
            </a:pPr>
            <a:r>
              <a:rPr lang="en-US" b="1" dirty="0"/>
              <a:t>Bill 10 (Alberta,1970s) </a:t>
            </a:r>
            <a:r>
              <a:rPr lang="en-US" dirty="0"/>
              <a:t>-  </a:t>
            </a:r>
            <a:r>
              <a:rPr lang="fr-FR" dirty="0"/>
              <a:t>La pratique consistant à exploiter simultanément des entreprises syndiquées et non syndiquées (appelée « double affiliation ») a été autorisée pour les entrepreneurs. Cette pratique est devenue courante dans le secteur de la construction en Alberta, notamment dans les années 1980, comme tactique antisyndicale, contribuant ainsi à de faibles taux de syndicalisation. Bien qu'elle constitue souvent une violation des conventions collectives, elle n'est pas illégale en soi.</a:t>
            </a:r>
            <a:r>
              <a:rPr lang="en-US" dirty="0"/>
              <a:t> </a:t>
            </a:r>
            <a:r>
              <a:rPr lang="fr-FR" i="1" dirty="0"/>
              <a:t>Image provenant de </a:t>
            </a:r>
            <a:r>
              <a:rPr lang="en-US" i="1" dirty="0"/>
              <a:t>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fr-FR" dirty="0"/>
              <a:t>La Loi modifiant la législation sur les relations de travail a instauré la reconnaissance syndicale par simple présentation de cartes d'adhésion pour le secteur de la construction, permettant aux syndicats d'obtenir une accréditation automatique sans vote s'ils présentent des cartes signées par plus de 55 % des employés de l'unité de négociation. Cette mesure facilite la syndicalisation, notamment dans les métiers où existent de grands groupes d'employés facilement identifiables, et a des répercussions sur les employeurs en raison de la possibilité d'accords provinciaux automatiques.</a:t>
            </a:r>
          </a:p>
          <a:p>
            <a:pPr marL="457200" lvl="1" indent="0">
              <a:buFont typeface="Arial" panose="020B0604020202020204" pitchFamily="34" charset="0"/>
              <a:buNone/>
            </a:pPr>
            <a:r>
              <a:rPr lang="fr-FR" i="1" dirty="0"/>
              <a:t>Le nouvel article 128.1 de la Loi, ajouté par l'article 8 du projet de loi, s'applique au secteur de la construction et permet à un syndicat qui demande l'accréditation de choisir que sa demande soit traitée selon un modèle d'accréditation fondé sur l'adhésion. Dans ce cas, si la Commission est convaincue que plus de 55 % des employés sont membres du syndicat, elle peut accréditer ce dernier ou ordonner un vote de représentation. Si la Commission est convaincue que le taux d'adhésion est d'au moins 40 %, mais d'au plus 55 %, elle doit ordonner un vote de représentation. Si le taux est inférieur à 40 %, la Commission rejette la demande. La Commission peut également rejeter la demande si, en raison d'infractions à la Loi commises par le syndicat, les preuves d'adhésion présentées ne reflètent vraisemblablement pas la véritable volonté des employés.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38.</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Pour l'introduction de l'instructeur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INDIQUEZ votre nom, votre titre ou votre poste et votre métier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Décrivez votre expérience avec l'IUPAT, en mentionnant si vous avez déjà occupé un emploi sans représentation syndicale et en vous concentrant sur la façon dont vous êtes devenu membre du syndicat, de l'apprentissage, du syndicalisme, etc.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Expliquez votre rôle en tant qu'organisateur syndical (ou représentant syndical, dirigeant, etc.), en mettant l'accent sur vos responsabilités en tant qu'éducateur ou en tant que formateur.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Présentez les représentants et les agents du conseil de district ou de la section locale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pour les participants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Apprendre à vous connaître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votre nom, votre titre ou votre poste et votre métier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Répondez aux questions » :</a:t>
            </a:r>
          </a:p>
          <a:p>
            <a:pPr marL="685800" lvl="1" indent="-228600">
              <a:buFont typeface="+mj-lt"/>
              <a:buAutoNum type="arabicPeriod"/>
            </a:pPr>
            <a:r>
              <a:rPr lang="fr-CA" sz="1200" kern="1200" dirty="0">
                <a:solidFill>
                  <a:schemeClr val="tx1"/>
                </a:solidFill>
                <a:effectLst/>
                <a:latin typeface="+mn-lt"/>
                <a:ea typeface="+mn-ea"/>
                <a:cs typeface="+mn-cs"/>
              </a:rPr>
              <a:t>DITES : « Avant d'aller plus loin, j'aimerais vous faire participer à la conversation. Dans un instant, je vous demanderai à tous de vous mettre en équipe de deux (donnez la possibilité de faire des groupes de trois si nécessaire, en fonction de la configuration de la salle). Et j'aimerais que vous répondiez à tour de rôle à ces deux questions. Veuillez partager comment vous êtes devenu membre de ce syndicat, et partager vos attentes. Vous aurez cinq minutes pour parler en petits groupes. Allez-y.</a:t>
            </a:r>
          </a:p>
          <a:p>
            <a:pPr marL="685800" lvl="1" indent="-228600">
              <a:buFont typeface="+mj-lt"/>
              <a:buAutoNum type="arabicPeriod"/>
            </a:pPr>
            <a:r>
              <a:rPr lang="fr-CA" sz="1200" kern="1200" dirty="0">
                <a:solidFill>
                  <a:schemeClr val="tx1"/>
                </a:solidFill>
                <a:effectLst/>
                <a:latin typeface="+mn-lt"/>
                <a:ea typeface="+mn-ea"/>
                <a:cs typeface="+mn-cs"/>
              </a:rPr>
              <a:t>FAITES: *** Utilisez une minuterie et donnez leur 4 à 5 minutes pour discuter ***</a:t>
            </a:r>
          </a:p>
          <a:p>
            <a:pPr marL="685800" lvl="1" indent="-228600">
              <a:buFont typeface="+mj-lt"/>
              <a:buAutoNum type="arabicPeriod"/>
            </a:pPr>
            <a:r>
              <a:rPr lang="fr-CA" sz="1200" kern="1200" dirty="0">
                <a:solidFill>
                  <a:schemeClr val="tx1"/>
                </a:solidFill>
                <a:effectLst/>
                <a:latin typeface="+mn-lt"/>
                <a:ea typeface="+mn-ea"/>
                <a:cs typeface="+mn-cs"/>
              </a:rPr>
              <a:t>DITES : « Ok, il semble que la plupart des gens aient eu l'occasion de partager. Revenons maintenant en grand groupe. </a:t>
            </a:r>
          </a:p>
          <a:p>
            <a:pPr marL="685800" lvl="1" indent="-228600">
              <a:buFont typeface="+mj-lt"/>
              <a:buAutoNum type="arabicPeriod"/>
            </a:pPr>
            <a:r>
              <a:rPr lang="fr-CA" sz="1200" kern="1200" dirty="0">
                <a:solidFill>
                  <a:schemeClr val="tx1"/>
                </a:solidFill>
                <a:effectLst/>
                <a:latin typeface="+mn-lt"/>
                <a:ea typeface="+mn-ea"/>
                <a:cs typeface="+mn-cs"/>
              </a:rPr>
              <a:t>DEMANDEZ : « Qui veut partager ses réponses ou celles de son partenaire? Comment êtes-vous devenu membre? Quelles étaient vos attentes en devenant membre?</a:t>
            </a:r>
          </a:p>
          <a:p>
            <a:pPr marL="685800" lvl="1" indent="-228600">
              <a:buFont typeface="+mj-lt"/>
              <a:buAutoNum type="arabicPeriod"/>
            </a:pPr>
            <a:r>
              <a:rPr lang="fr-CA" sz="1200" kern="1200" dirty="0">
                <a:solidFill>
                  <a:schemeClr val="tx1"/>
                </a:solidFill>
                <a:effectLst/>
                <a:latin typeface="+mn-lt"/>
                <a:ea typeface="+mn-ea"/>
                <a:cs typeface="+mn-cs"/>
              </a:rPr>
              <a:t>FAITES ce qui suit :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Partagez 5 à 10 réponses, selon la taille du groupe.</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Utilisez un tableau de conférence pour noter les réponses.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Relevez des éléments récurrents (la majorité des gens se sont syndiqués parce que quelqu'un les a recrutés, souvent de la famille ou des amis).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CONCENTREZ-VOUS sur la façon dont la plupart des gens cherchent à obtenir quelque chose du syndicat. Par exemple, un salaire plus élevé, des avantages sociaux, la retraite.  Très peu de gens diront qu'ils se sont syndiqués pour des raisons altruistes.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DITES : « Ce sont toutes de bonnes raisons, et de belles histoires, mais j'ai remarqué que le mode de vie syndical, nos croyances, ont diminué, et lorsque nous verrons les chiffres plus tard, vous verrez comment ils ont changé.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l'écoute active est essentielle pour favoriser une communication efficace, en particulier dans les milieux syndicaux où les conversations difficiles ou sensibles sont courantes. L'écoute active implique de se concentrer pleinement, de comprendre, de répondre et de se souvenir de ce que dit l'autre personne. Il faut non seulement entendre les mots, mais aussi reconnaître les émotions, le langage corporel et les préoccupations sous-jacentes de l'orateur. Cette approche permet de renforcer la confiance, de résoudre les conflits et d'améliorer les relations entre les membres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sur les diapositives suivantes, vous passerez en revue les éléments clés de l'écoute active et examinerez les 3 principales questions des membres. Ces scénarios offrent l'occasion de pratiquer l'écoute active et de faire face à des situations difficiles.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que l'écoute ne consiste pas qu'à attendre votre tour de parler. L'écoute est la capacité de faire en sorte que les autres se sentent entendus. L'une des façons de le faire est de s'entraîner à utiliser ces trois phrases quand quelqu'un vous dit quelque chose : « </a:t>
            </a:r>
            <a:r>
              <a:rPr lang="fr-CA" sz="1200" kern="1200" dirty="0" err="1">
                <a:solidFill>
                  <a:schemeClr val="tx1"/>
                </a:solidFill>
                <a:effectLst/>
                <a:latin typeface="+mn-lt"/>
                <a:ea typeface="+mn-ea"/>
                <a:cs typeface="+mn-cs"/>
              </a:rPr>
              <a:t>Dites-m'en</a:t>
            </a:r>
            <a:r>
              <a:rPr lang="fr-CA" sz="1200" kern="1200" dirty="0">
                <a:solidFill>
                  <a:schemeClr val="tx1"/>
                </a:solidFill>
                <a:effectLst/>
                <a:latin typeface="+mn-lt"/>
                <a:ea typeface="+mn-ea"/>
                <a:cs typeface="+mn-cs"/>
              </a:rPr>
              <a:t> plus », « Continuez » et « Y a-t-il autre chose? » Si vous essayez, vous apprendrez rapidement à quel point il est difficile de prêter attention à ce que dit la personne à qui vous parlez et résisterez à l'envie d'interrompre, de corriger ou de rectifier ce qu'elle dit. Et c'est pourquoi c'est une compétence. Parce que toutes les compétences demandent un effort, et dans ce cas, l'effort en vaut la peine.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Ressources complémentaires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de Simon </a:t>
            </a:r>
            <a:r>
              <a:rPr lang="fr-CA" sz="1200" kern="1200" dirty="0" err="1">
                <a:solidFill>
                  <a:schemeClr val="tx1"/>
                </a:solidFill>
                <a:effectLst/>
                <a:latin typeface="+mn-lt"/>
                <a:ea typeface="+mn-ea"/>
                <a:cs typeface="+mn-cs"/>
              </a:rPr>
              <a:t>Sinek</a:t>
            </a:r>
            <a:r>
              <a:rPr lang="fr-CA" sz="1200" kern="1200" dirty="0">
                <a:solidFill>
                  <a:schemeClr val="tx1"/>
                </a:solidFill>
                <a:effectLst/>
                <a:latin typeface="+mn-lt"/>
                <a:ea typeface="+mn-ea"/>
                <a:cs typeface="+mn-cs"/>
              </a:rPr>
              <a:t> sur LinkedIn : </a:t>
            </a:r>
            <a:r>
              <a:rPr lang="fr-CA" sz="1200" kern="1200" dirty="0" err="1">
                <a:solidFill>
                  <a:schemeClr val="tx1"/>
                </a:solidFill>
                <a:effectLst/>
                <a:latin typeface="+mn-lt"/>
                <a:ea typeface="+mn-ea"/>
                <a:cs typeface="+mn-cs"/>
              </a:rPr>
              <a:t>Listening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isn’t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waiting</a:t>
            </a:r>
            <a:r>
              <a:rPr lang="fr-CA" sz="1200" kern="1200" dirty="0">
                <a:solidFill>
                  <a:schemeClr val="tx1"/>
                </a:solidFill>
                <a:effectLst/>
                <a:latin typeface="+mn-lt"/>
                <a:ea typeface="+mn-ea"/>
                <a:cs typeface="+mn-cs"/>
              </a:rPr>
              <a:t> for </a:t>
            </a:r>
            <a:r>
              <a:rPr lang="fr-CA" sz="1200" kern="1200" dirty="0" err="1">
                <a:solidFill>
                  <a:schemeClr val="tx1"/>
                </a:solidFill>
                <a:effectLst/>
                <a:latin typeface="+mn-lt"/>
                <a:ea typeface="+mn-ea"/>
                <a:cs typeface="+mn-cs"/>
              </a:rPr>
              <a:t>your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turn</a:t>
            </a:r>
            <a:r>
              <a:rPr lang="fr-CA" sz="1200" kern="1200" dirty="0">
                <a:solidFill>
                  <a:schemeClr val="tx1"/>
                </a:solidFill>
                <a:effectLst/>
                <a:latin typeface="+mn-lt"/>
                <a:ea typeface="+mn-ea"/>
                <a:cs typeface="+mn-cs"/>
              </a:rPr>
              <a:t> to </a:t>
            </a:r>
            <a:r>
              <a:rPr lang="fr-CA" sz="1200" kern="1200" dirty="0" err="1">
                <a:solidFill>
                  <a:schemeClr val="tx1"/>
                </a:solidFill>
                <a:effectLst/>
                <a:latin typeface="+mn-lt"/>
                <a:ea typeface="+mn-ea"/>
                <a:cs typeface="+mn-cs"/>
              </a:rPr>
              <a:t>speak</a:t>
            </a:r>
            <a:r>
              <a:rPr lang="fr-CA" sz="1200" kern="1200" dirty="0">
                <a:solidFill>
                  <a:schemeClr val="tx1"/>
                </a:solidFill>
                <a:effectLst/>
                <a:latin typeface="+mn-lt"/>
                <a:ea typeface="+mn-ea"/>
                <a:cs typeface="+mn-cs"/>
              </a:rPr>
              <a:t> (Écouter ce n'est pas qu'attendre votre tour de parler). - </a:t>
            </a:r>
            <a:r>
              <a:rPr lang="fr-CA" sz="1200" u="sng" kern="1200" dirty="0">
                <a:solidFill>
                  <a:schemeClr val="tx1"/>
                </a:solidFill>
                <a:effectLst/>
                <a:latin typeface="+mn-lt"/>
                <a:ea typeface="+mn-ea"/>
                <a:cs typeface="+mn-cs"/>
                <a:hlinkClick r:id="rId3"/>
              </a:rPr>
              <a:t>https://www.linkedin.com/videos/simonsinek_listening-isnt-waiting-for-your-turn-to-activity-7290821845153435649-6I3I/</a:t>
            </a:r>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 How To </a:t>
            </a:r>
            <a:r>
              <a:rPr lang="fr-CA" sz="1200" kern="1200" dirty="0" err="1">
                <a:solidFill>
                  <a:schemeClr val="tx1"/>
                </a:solidFill>
                <a:effectLst/>
                <a:latin typeface="+mn-lt"/>
                <a:ea typeface="+mn-ea"/>
                <a:cs typeface="+mn-cs"/>
              </a:rPr>
              <a:t>Actively</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Listen</a:t>
            </a:r>
            <a:r>
              <a:rPr lang="fr-CA" sz="1200" kern="1200" dirty="0">
                <a:solidFill>
                  <a:schemeClr val="tx1"/>
                </a:solidFill>
                <a:effectLst/>
                <a:latin typeface="+mn-lt"/>
                <a:ea typeface="+mn-ea"/>
                <a:cs typeface="+mn-cs"/>
              </a:rPr>
              <a:t> (Even </a:t>
            </a:r>
            <a:r>
              <a:rPr lang="fr-CA" sz="1200" kern="1200" dirty="0" err="1">
                <a:solidFill>
                  <a:schemeClr val="tx1"/>
                </a:solidFill>
                <a:effectLst/>
                <a:latin typeface="+mn-lt"/>
                <a:ea typeface="+mn-ea"/>
                <a:cs typeface="+mn-cs"/>
              </a:rPr>
              <a:t>During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Uncomfortable</a:t>
            </a:r>
            <a:r>
              <a:rPr lang="fr-CA" sz="1200" kern="1200" dirty="0">
                <a:solidFill>
                  <a:schemeClr val="tx1"/>
                </a:solidFill>
                <a:effectLst/>
                <a:latin typeface="+mn-lt"/>
                <a:ea typeface="+mn-ea"/>
                <a:cs typeface="+mn-cs"/>
              </a:rPr>
              <a:t> Conversations) (Comment écouter activement (même pendant des conversations inconfortables)) - </a:t>
            </a:r>
            <a:r>
              <a:rPr lang="fr-CA"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éléments clés de l'écoute active.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1. Concentrez-vous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Arrêtez de parler. Accordez toute votre attention à la personne qui parle.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Évitez les distractions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Gardez les téléphones, les ordinateurs portables, etc. rangés. Regardez les membres dans les yeux pendant toute la conversation.</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Soyez attentif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Observez votre environnement. Vous pouvez en apprendre beaucoup sur un membre à travers son environnement.</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Concentrez votre attention sur ses mots, ses idées et ses sentiments par rapport au sujet. Observez les expressions faciales, les gestes, etc. Déposez tous les papiers, stylos, etc. 	Parfois, vous pouvez apprendre autant de ce qui n'est pas dit que de ce qui est dit.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Ralentissez</a:t>
            </a:r>
            <a:r>
              <a:rPr lang="fr-CA" sz="1200" kern="1200" dirty="0">
                <a:solidFill>
                  <a:schemeClr val="tx1"/>
                </a:solidFill>
                <a:effectLst/>
                <a:latin typeface="+mn-lt"/>
                <a:ea typeface="+mn-ea"/>
                <a:cs typeface="+mn-cs"/>
              </a:rPr>
              <a:t> : Notre cerveau traite les pensées quatre fois plus vite que les mots prononcés. Il est facile de sauter des étapes dans la conversation en utilisant vos hypothèses pour 	combler les lacunes et formuler une réponse. Résistez à cette envie et concentrez-vous sur ce qui est dit.</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Gardez l'esprit ouvert </a:t>
            </a:r>
            <a:r>
              <a:rPr lang="fr-CA" sz="1200" kern="1200" dirty="0">
                <a:solidFill>
                  <a:schemeClr val="tx1"/>
                </a:solidFill>
                <a:effectLst/>
                <a:latin typeface="+mn-lt"/>
                <a:ea typeface="+mn-ea"/>
                <a:cs typeface="+mn-cs"/>
              </a:rPr>
              <a:t>: Ne présumez jamais que vous savez déjà ce qui est important pour le membre avec qui vous parlez.</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N'interrompez pas : </a:t>
            </a:r>
            <a:r>
              <a:rPr lang="fr-CA" sz="1200" kern="1200" dirty="0">
                <a:solidFill>
                  <a:schemeClr val="tx1"/>
                </a:solidFill>
                <a:effectLst/>
                <a:latin typeface="+mn-lt"/>
                <a:ea typeface="+mn-ea"/>
                <a:cs typeface="+mn-cs"/>
              </a:rPr>
              <a:t>Prenez le temps d'écouter toute l'histoire du membre ou du travailleur. Laissez l'orateur exprimer pleinement ses pensées avant de répondre. Tout ce que le 	membre veut nous dire a de la valeur pour faire avancer une campagne.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suggérer rien : </a:t>
            </a:r>
            <a:r>
              <a:rPr lang="fr-CA" sz="1200" b="0" kern="1200" dirty="0">
                <a:solidFill>
                  <a:schemeClr val="tx1"/>
                </a:solidFill>
                <a:effectLst/>
                <a:latin typeface="+mn-lt"/>
                <a:ea typeface="+mn-ea"/>
                <a:cs typeface="+mn-cs"/>
              </a:rPr>
              <a:t>É</a:t>
            </a:r>
            <a:r>
              <a:rPr lang="fr-CA" sz="1200" kern="1200" dirty="0">
                <a:solidFill>
                  <a:schemeClr val="tx1"/>
                </a:solidFill>
                <a:effectLst/>
                <a:latin typeface="+mn-lt"/>
                <a:ea typeface="+mn-ea"/>
                <a:cs typeface="+mn-cs"/>
              </a:rPr>
              <a:t>vitez de poser des questions suggestives telles que « n'êtes-vous pas d'accord pour dire que…..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2. Reconnaître : </a:t>
            </a:r>
            <a:r>
              <a:rPr lang="fr-CA" sz="1200" b="0" kern="1200" dirty="0">
                <a:solidFill>
                  <a:schemeClr val="tx1"/>
                </a:solidFill>
                <a:effectLst/>
                <a:latin typeface="+mn-lt"/>
                <a:ea typeface="+mn-ea"/>
                <a:cs typeface="+mn-cs"/>
              </a:rPr>
              <a:t>M</a:t>
            </a:r>
            <a:r>
              <a:rPr lang="fr-CA" sz="1200" kern="1200" dirty="0">
                <a:solidFill>
                  <a:schemeClr val="tx1"/>
                </a:solidFill>
                <a:effectLst/>
                <a:latin typeface="+mn-lt"/>
                <a:ea typeface="+mn-ea"/>
                <a:cs typeface="+mn-cs"/>
              </a:rPr>
              <a:t>ontrez que vous êtes impliqué en hochant la tête, en maintenant un contact visuel et en utilisant de brèves reconnaissances verbales (« Je vois », « Continuez »).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3. Clarifier : </a:t>
            </a:r>
            <a:r>
              <a:rPr lang="fr-CA" sz="1200" kern="1200" dirty="0">
                <a:solidFill>
                  <a:schemeClr val="tx1"/>
                </a:solidFill>
                <a:effectLst/>
                <a:latin typeface="+mn-lt"/>
                <a:ea typeface="+mn-ea"/>
                <a:cs typeface="+mn-cs"/>
              </a:rPr>
              <a:t>Posez des questions pour clarifier le message. Veillez à ne pas poser de questions qui pourraient embarrasser la personne qui parle. Allez droit au but. Concentrez-vous sur les idées et non sur le matériel illustratif, c'est-à-dire les exemples, les statistiques, etc.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4. Faites preuve d'empathie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Parfois, les membres ont besoin de se défouler. Laissez-les faire. Nous sommes là pour écouter, pas pour juger. Montrez que vous comprenez les sentiments de l'orateur. Reconnaissez vos préjugés. Ne laissez pas vos sentiments envers la personne influencer votre interprétation de ce qu'elle dit.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Même si un membre ou un travailleur exprime sa déception à l'égard du syndicat ou à votre égard, </a:t>
            </a:r>
            <a:r>
              <a:rPr lang="fr-CA" sz="1200" b="1" kern="1200" dirty="0">
                <a:solidFill>
                  <a:schemeClr val="tx1"/>
                </a:solidFill>
                <a:effectLst/>
                <a:latin typeface="+mn-lt"/>
                <a:ea typeface="+mn-ea"/>
                <a:cs typeface="+mn-cs"/>
              </a:rPr>
              <a:t>n’ignorez pas ses préoccupations</a:t>
            </a:r>
            <a:r>
              <a:rPr lang="fr-CA" sz="1200" kern="1200" dirty="0">
                <a:solidFill>
                  <a:schemeClr val="tx1"/>
                </a:solidFill>
                <a:effectLst/>
                <a:latin typeface="+mn-lt"/>
                <a:ea typeface="+mn-ea"/>
                <a:cs typeface="+mn-cs"/>
              </a:rPr>
              <a:t>. Faites-lui savoir que vous l'entendez et  demandez-lui ce qu'il faudrait pour arranger les choses.</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Trouvez un terrain d'entente </a:t>
            </a:r>
            <a:r>
              <a:rPr lang="fr-CA" sz="1200" kern="1200" dirty="0">
                <a:solidFill>
                  <a:schemeClr val="tx1"/>
                </a:solidFill>
                <a:effectLst/>
                <a:latin typeface="+mn-lt"/>
                <a:ea typeface="+mn-ea"/>
                <a:cs typeface="+mn-cs"/>
              </a:rPr>
              <a:t>: Vous n'avez pas à être d'accord sur tout. Reconnaissez les points sur lesquels vous n'êtes pas d'accord. Insistez sur les points sur lesquels vous êtes d'accord. Concentrez-vous sur les points dont vous êtes en accord et posez des questions à ce sujet. Les travailleurs et les membres respecteront votre opinion si vous  respectez la leur.</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ressentez pas le besoin de vendre quelque chose</a:t>
            </a:r>
            <a:r>
              <a:rPr lang="fr-CA" sz="1200" kern="1200" dirty="0">
                <a:solidFill>
                  <a:schemeClr val="tx1"/>
                </a:solidFill>
                <a:effectLst/>
                <a:latin typeface="+mn-lt"/>
                <a:ea typeface="+mn-ea"/>
                <a:cs typeface="+mn-cs"/>
              </a:rPr>
              <a:t>. Un représentant syndical n'est pas un vendeur. Nous cherchons vraiment à connaître le point de vue de chaque membre et à construire quelque chose collectivement autour de cela.</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Syndicalisation vs rassemblement : rappelez-vous la différence </a:t>
            </a:r>
            <a:r>
              <a:rPr lang="fr-CA" sz="1200" kern="1200" dirty="0">
                <a:solidFill>
                  <a:schemeClr val="tx1"/>
                </a:solidFill>
                <a:effectLst/>
                <a:latin typeface="+mn-lt"/>
                <a:ea typeface="+mn-ea"/>
                <a:cs typeface="+mn-cs"/>
              </a:rPr>
              <a:t>: La syndicalisation ne se limite pas à rassembler plusieurs personnes ayant les mêmes points de vue. C'est rassembler des gens de différents points de vue autour d'une cause commune.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5. Résumez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Paraphrasez ce qui a été dit pour valider la compréhension de tous. Évitez de tirer des conclusions hâtives.</a:t>
            </a:r>
          </a:p>
          <a:p>
            <a:pPr lvl="0"/>
            <a:r>
              <a:rPr lang="fr-CA" sz="1200" b="1" kern="1200" dirty="0">
                <a:solidFill>
                  <a:schemeClr val="tx1"/>
                </a:solidFill>
                <a:effectLst/>
                <a:latin typeface="+mn-lt"/>
                <a:ea typeface="+mn-ea"/>
                <a:cs typeface="+mn-cs"/>
              </a:rPr>
              <a:t>6. Montrez que vous entendez ce que le membre dit </a:t>
            </a:r>
            <a:r>
              <a:rPr lang="fr-CA" sz="1200" kern="1200" dirty="0">
                <a:solidFill>
                  <a:schemeClr val="tx1"/>
                </a:solidFill>
                <a:effectLst/>
                <a:latin typeface="+mn-lt"/>
                <a:ea typeface="+mn-ea"/>
                <a:cs typeface="+mn-cs"/>
              </a:rPr>
              <a:t>et réagissez. Faites correspondre le langage corporel. Répétez ce que vous avez dit comme vous l'avez compris. Si vous ne comprenez pas ou si vous avez mal compris, demandez des précisions.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conseils pour faire face à des situations difficiles.</a:t>
            </a: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Établissez d'abord les faits. Lorsque des situations difficiles surviennent, il est facile de passer trop rapidement en mode solution. Bien qu'il puisse y avoir des situations durant lesquelles le temps est limité où une action rapide est absolument nécessaire, la première étape vers une résolution réussie est d'établir les faits. Rappelez-vous que les faits, par opposition au ouï-dire ou aux opinions, sont vérifiables. Soyez attentif à ne pas être influencé par l'opinion de ceux qui ont une forte personnalité. Lorsque les gens font des déclarations ou des affirmations, demandez des exemples précis de ce qui s'est passé et quand.  Souvent, vous constaterez qu'il n'y a pas beaucoup de fondement derrière ce qui est dit.</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Posez beaucoup de questions. Poser des questions, en particulier des questions courtes et puissantes, est un excellent moyen d'arriver au cœur du problème plutôt que de se laisser distraire par tous les détails que quelqu'un essaie de vous fournir. C'est comme éplucher un oignon, chaque couche vous rapproche du cœur. Poser des questions ouvertes est un bien meilleur moyen d'arriver au cœur du problème. Essayez de poser ces questions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Quand ce problème est-il survenu?</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a-t-il affecté ce que vous essayiez d'accomplir?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 serait un résultat idéal de votre point de vue?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Quelles sont les options?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peut-on continuer d'avancer?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Écoutez activement. Il est inutile de poser des questions si vous n'écoutez pas activement ce qui est dit. Résistez à la tentation d'intervenir avant d'avoir bien écouté les différents points de vue. La plupart du temps, nous écoutons passivement ou pas du tout, nous nous mettons simplement sur la défensive ou nous faisons valoir notre point de vue. Si vous pouvez écouter avec intention et prêter attention à ce qui est dit et au langage corporel de l'orateur, vous ferez un bien meilleur travail d'écoute. Une meilleure écoute mène à une meilleure compréhension et à une meilleure réponse.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Évitez les jugements préconçus. Nous posons tous des jugements immédiatement. Bien que ceux-ci puissent s'avérer être justes, ne laissez pas les préjugés vous empêcher de déterminer les vrais problèmes. Essayez de garder l’esprit ouvert et être objectif plutôt que de supposer ou de deviner.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Agissez de façon professionnelle. Le défi pour vous est de rester professionnel en tout temps. Une bonne façon d'y arriver est de vous demander comment vous aimeriez être traité si vous n'étiez pas le gestionnaire ou le leader, mais une partie lésée. Pensez aux conséquences à long terme pour vous et votre carrière si vous gérez une situation difficile de manière non professionnelle. Les gens vous respecteront davantage si vous essayez de toujours être professionnel dans vos relations avec eux, même dans une situation difficile.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Visez un dénouement gagnant-gagnant. Bien que ce ne soit pas toujours possible, vous devriez chercher à trouver des solutions qui ne donnent pas à une partie le sentiment d'avoir perdu alors qu'une autre a gagné.  Cela pourrait nécessiter une négociation minutieuse sur ce qui constituerait un bon résultat pour toutes les personnes impliquées. Acceptez qu'il puisse y avoir des situations où vous devez être très direct, mais faites de ces situations l'exception plutôt que la norme. </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Il n'y a pas de solution qui puisse être appliquée à toutes les situations. Chaque situation est unique. Bien qu'il puisse y avoir un terrain d'entente commun, rappelez-vous qu'il est peu probable qu'il y ait une approche universelle pour les situations difficiles.  Adaptez votre approche en fonction de la situation. Une bonne planification et une bonne préparation vous aideront à vous adapter tout en gérant la situation ou le problème. En résumé, la gestion de situations difficiles fait partie intégrante de la gestion et du leadership.  Où devez-vous concentrer votre attention en termes de développement de vos compétences?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1?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 donner quelques exemples de situations où vous avez eu l'impression de ne pas avoir eu votre mot à dire ou de ne pas avoir été impliqué dans la prise de décision?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tout à fait ce que vous voulez dire et je comprends pourquoi vous vous sentez comme ça. C'est difficile quand on a l'impression que les décisions sont prises sans que tout le monde ne puisse participer.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Donc, ce que j'entends, c'est que vous vivez de la frustration parce que vous ne vous sentez pas entendu ou que votre contribution n'est pas valorisée. Est-ce correct?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du syndicat : UN SEUL ET MÊME SYNDICAT.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5675376" y="6479127"/>
            <a:ext cx="3736847"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12" name="Google Shape;63;p1">
            <a:extLst>
              <a:ext uri="{FF2B5EF4-FFF2-40B4-BE49-F238E27FC236}">
                <a16:creationId xmlns:a16="http://schemas.microsoft.com/office/drawing/2014/main" id="{F11BD7DA-4799-46E5-A476-FE8471413DF4}"/>
              </a:ext>
            </a:extLst>
          </p:cNvPr>
          <p:cNvPicPr preferRelativeResize="0"/>
          <p:nvPr userDrawn="1"/>
        </p:nvPicPr>
        <p:blipFill>
          <a:blip r:embed="rId6">
            <a:alphaModFix/>
          </a:blip>
          <a:stretch>
            <a:fillRect/>
          </a:stretch>
        </p:blipFill>
        <p:spPr>
          <a:xfrm>
            <a:off x="5675375" y="6315996"/>
            <a:ext cx="324611" cy="476123"/>
          </a:xfrm>
          <a:prstGeom prst="rect">
            <a:avLst/>
          </a:prstGeom>
          <a:noFill/>
          <a:ln>
            <a:noFill/>
          </a:ln>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2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8.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9.xml"/><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2.xml"/><Relationship Id="rId7"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8.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8.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8.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8.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8.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39.xml"/><Relationship Id="rId5" Type="http://schemas.openxmlformats.org/officeDocument/2006/relationships/image" Target="../media/image8.png"/><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56.jpg"/></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41.xml"/><Relationship Id="rId7" Type="http://schemas.openxmlformats.org/officeDocument/2006/relationships/image" Target="../media/image59.png"/><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8.png"/><Relationship Id="rId9" Type="http://schemas.openxmlformats.org/officeDocument/2006/relationships/image" Target="../media/image61.png"/></Relationships>
</file>

<file path=ppt/slides/_rels/slide4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56.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fr-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 Adhésion</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96596" y="594390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5929161"/>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515600" y="5837346"/>
            <a:ext cx="1293041" cy="926939"/>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333" y="5967618"/>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CD3E88B2-5423-4FB4-89F3-C17319F507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E1CE30C2-C271-4E3A-A1C3-0BD831E806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1">
            <a:extLst>
              <a:ext uri="{FF2B5EF4-FFF2-40B4-BE49-F238E27FC236}">
                <a16:creationId xmlns:a16="http://schemas.microsoft.com/office/drawing/2014/main" id="{F406EFF0-B8D0-4115-99AD-C0795A83F2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29A9F0F8-5050-4FFE-8FF0-7819D3A437C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BC6B6120-3B4E-4B19-8669-63F0427D6E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8" name="Footer Placeholder 1">
            <a:extLst>
              <a:ext uri="{FF2B5EF4-FFF2-40B4-BE49-F238E27FC236}">
                <a16:creationId xmlns:a16="http://schemas.microsoft.com/office/drawing/2014/main" id="{CC0797CB-0C3D-46D7-8F54-C3FFC1E03002}"/>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46C33684-5637-4DF6-85B3-14030CEAADC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14136" y="2731525"/>
            <a:ext cx="28600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259652" y="2680503"/>
            <a:ext cx="2781614"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fr-FR" dirty="0">
                <a:solidFill>
                  <a:schemeClr val="bg1"/>
                </a:solidFill>
              </a:rPr>
              <a:t>Principaux Événements </a:t>
            </a:r>
            <a:r>
              <a:rPr lang="fr-FR" dirty="0"/>
              <a:t>Historiques Au Canada</a:t>
            </a:r>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2606" y="4723999"/>
            <a:ext cx="1978254" cy="1484903"/>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517699" y="4683041"/>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90762" y="3168050"/>
            <a:ext cx="2658559"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Négociation Collective Obligatoire et Accréditation Syndicale</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368986" y="3226446"/>
            <a:ext cx="2579995"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 Arbitrage Met Fin à la Grève Chez Ford </a:t>
            </a:r>
            <a:r>
              <a:rPr lang="fr-FR" sz="2200" dirty="0" err="1">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Motor</a:t>
            </a: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 à Windsor,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255340" y="3210203"/>
            <a:ext cx="2418961"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Mise en Place d’un Système de Certification par Carte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59653" y="3234480"/>
            <a:ext cx="2672848"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Le Port de Vestes à Double Boutonnage est Autorisé Pour les Entrepreneurs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743523"/>
            <a:ext cx="2387736" cy="1537149"/>
          </a:xfrm>
          <a:prstGeom prst="rect">
            <a:avLst/>
          </a:prstGeom>
        </p:spPr>
      </p:pic>
      <p:sp>
        <p:nvSpPr>
          <p:cNvPr id="3" name="Footer Placeholder 1">
            <a:extLst>
              <a:ext uri="{FF2B5EF4-FFF2-40B4-BE49-F238E27FC236}">
                <a16:creationId xmlns:a16="http://schemas.microsoft.com/office/drawing/2014/main" id="{23F9E7F1-5B11-F6D9-F024-CE5A3A8118DE}"/>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FBE2545D-84A6-4E3D-B9AD-468B42419980}"/>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38</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3F2ADF33-13D2-4708-99E7-0B1395175AA8}"/>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grpSp>
        <p:nvGrpSpPr>
          <p:cNvPr id="15" name="Group 14">
            <a:extLst>
              <a:ext uri="{FF2B5EF4-FFF2-40B4-BE49-F238E27FC236}">
                <a16:creationId xmlns:a16="http://schemas.microsoft.com/office/drawing/2014/main" id="{D529FF3D-3C52-0A1C-A243-8A280067E245}"/>
              </a:ext>
            </a:extLst>
          </p:cNvPr>
          <p:cNvGrpSpPr/>
          <p:nvPr/>
        </p:nvGrpSpPr>
        <p:grpSpPr>
          <a:xfrm>
            <a:off x="2304789" y="904300"/>
            <a:ext cx="7581899" cy="5221181"/>
            <a:chOff x="2304789" y="904300"/>
            <a:chExt cx="7581899" cy="5221181"/>
          </a:xfrm>
        </p:grpSpPr>
        <p:grpSp>
          <p:nvGrpSpPr>
            <p:cNvPr id="16" name="Group 15">
              <a:extLst>
                <a:ext uri="{FF2B5EF4-FFF2-40B4-BE49-F238E27FC236}">
                  <a16:creationId xmlns:a16="http://schemas.microsoft.com/office/drawing/2014/main" id="{01A0A51C-8B26-08F0-CFBB-83ED232E0F6F}"/>
                </a:ext>
              </a:extLst>
            </p:cNvPr>
            <p:cNvGrpSpPr/>
            <p:nvPr/>
          </p:nvGrpSpPr>
          <p:grpSpPr>
            <a:xfrm>
              <a:off x="2304789" y="904300"/>
              <a:ext cx="7581899" cy="5221181"/>
              <a:chOff x="2304789" y="904300"/>
              <a:chExt cx="7581899" cy="5221181"/>
            </a:xfrm>
          </p:grpSpPr>
          <p:pic>
            <p:nvPicPr>
              <p:cNvPr id="18" name="Picture 17">
                <a:extLst>
                  <a:ext uri="{FF2B5EF4-FFF2-40B4-BE49-F238E27FC236}">
                    <a16:creationId xmlns:a16="http://schemas.microsoft.com/office/drawing/2014/main" id="{FEA9CDA4-409F-3307-988A-AFBF1A8F35CD}"/>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19" name="Picture 18" descr="A graph showing the number of members&#10;&#10;AI-generated content may be incorrect.">
                <a:extLst>
                  <a:ext uri="{FF2B5EF4-FFF2-40B4-BE49-F238E27FC236}">
                    <a16:creationId xmlns:a16="http://schemas.microsoft.com/office/drawing/2014/main" id="{8620E938-A077-B72A-985A-0156F8AE0A40}"/>
                  </a:ext>
                </a:extLst>
              </p:cNvPr>
              <p:cNvPicPr>
                <a:picLocks noChangeAspect="1"/>
              </p:cNvPicPr>
              <p:nvPr/>
            </p:nvPicPr>
            <p:blipFill>
              <a:blip r:embed="rId6">
                <a:extLst>
                  <a:ext uri="{28A0092B-C50C-407E-A947-70E740481C1C}">
                    <a14:useLocalDpi xmlns:a14="http://schemas.microsoft.com/office/drawing/2010/main" val="0"/>
                  </a:ext>
                </a:extLst>
              </a:blip>
              <a:srcRect b="11011"/>
              <a:stretch/>
            </p:blipFill>
            <p:spPr>
              <a:xfrm>
                <a:off x="2304789" y="904300"/>
                <a:ext cx="7581899" cy="4896152"/>
              </a:xfrm>
              <a:prstGeom prst="rect">
                <a:avLst/>
              </a:prstGeom>
            </p:spPr>
          </p:pic>
        </p:grpSp>
        <p:sp>
          <p:nvSpPr>
            <p:cNvPr id="17" name="TextBox 16">
              <a:extLst>
                <a:ext uri="{FF2B5EF4-FFF2-40B4-BE49-F238E27FC236}">
                  <a16:creationId xmlns:a16="http://schemas.microsoft.com/office/drawing/2014/main" id="{36AA1AA8-591B-45E9-9B2D-45C13D54E680}"/>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38 Entre 1984 et 2024</a:t>
              </a:r>
              <a:endParaRPr lang="en-CA" b="1" dirty="0"/>
            </a:p>
          </p:txBody>
        </p:sp>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748681" y="1858058"/>
            <a:ext cx="5374732" cy="2923877"/>
          </a:xfrm>
          <a:prstGeom prst="rect">
            <a:avLst/>
          </a:prstGeom>
          <a:noFill/>
        </p:spPr>
        <p:txBody>
          <a:bodyPr wrap="square" rtlCol="0">
            <a:spAutoFit/>
          </a:bodyPr>
          <a:lstStyle/>
          <a:p>
            <a:pPr>
              <a:spcAft>
                <a:spcPts val="2400"/>
              </a:spcAft>
              <a:buClr>
                <a:srgbClr val="E8B909"/>
              </a:buClr>
              <a:buSzPct val="120000"/>
            </a:pPr>
            <a:r>
              <a:rPr lang="fr-CA" sz="2400" b="1" dirty="0">
                <a:latin typeface="Open Sans" panose="020B0606030504020204" pitchFamily="34" charset="0"/>
                <a:ea typeface="Open Sans" panose="020B0606030504020204" pitchFamily="34" charset="0"/>
                <a:cs typeface="Open Sans" panose="020B0606030504020204" pitchFamily="34" charset="0"/>
              </a:rPr>
              <a:t>Répondez aux Questions :</a:t>
            </a:r>
            <a:endParaRPr lang="en-CA"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Comment êtes-vous devenu membre?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En tant que membre, quelles sont vos attentes vis-à-vis de l'IUPAT?</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6354478"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solidFill>
                  <a:schemeClr val="bg1"/>
                </a:solidFill>
                <a:latin typeface="Halyard Display" panose="00000500000000000000" pitchFamily="50" charset="0"/>
                <a:ea typeface="Open Sans" panose="020B0606030504020204" pitchFamily="34" charset="0"/>
                <a:cs typeface="Open Sans" panose="020B0606030504020204" pitchFamily="34" charset="0"/>
              </a:rPr>
              <a:t>Titre</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261728" y="908663"/>
            <a:ext cx="2091794" cy="1732907"/>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2115" y="910883"/>
            <a:ext cx="2319423" cy="1061480"/>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052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À</a:t>
            </a:r>
          </a:p>
        </p:txBody>
      </p:sp>
      <p:sp>
        <p:nvSpPr>
          <p:cNvPr id="38" name="TextBox 37">
            <a:extLst>
              <a:ext uri="{FF2B5EF4-FFF2-40B4-BE49-F238E27FC236}">
                <a16:creationId xmlns:a16="http://schemas.microsoft.com/office/drawing/2014/main" id="{C5A144F5-2621-4861-8721-449D497328C2}"/>
              </a:ext>
            </a:extLst>
          </p:cNvPr>
          <p:cNvSpPr txBox="1"/>
          <p:nvPr/>
        </p:nvSpPr>
        <p:spPr>
          <a:xfrm>
            <a:off x="305844" y="1557722"/>
            <a:ext cx="2107138"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APPRENDRE</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503439" y="3319997"/>
            <a:ext cx="255250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Métier</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3363387"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VOUS</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109264" y="120417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CONNAÎTRE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3" name="Picture 22">
            <a:extLst>
              <a:ext uri="{FF2B5EF4-FFF2-40B4-BE49-F238E27FC236}">
                <a16:creationId xmlns:a16="http://schemas.microsoft.com/office/drawing/2014/main" id="{8BF3CAEE-24E2-4E50-B126-BF1936E1C2A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34817" y="146228"/>
            <a:ext cx="1474104" cy="1066373"/>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64910180-61AA-4657-BB56-D79DF9F48C8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6" name="Footer Placeholder 1">
            <a:extLst>
              <a:ext uri="{FF2B5EF4-FFF2-40B4-BE49-F238E27FC236}">
                <a16:creationId xmlns:a16="http://schemas.microsoft.com/office/drawing/2014/main" id="{2F084058-1E7E-4FFF-9ECC-D7228B6ACA3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7CB6F264-6324-46AF-959D-24845EBC44CC}"/>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FF693C9A-D0F7-4A98-B5CF-648ED192734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0248F36-74A8-4FDD-84A1-85750981D0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4C5FFC3F-4EB5-4234-BD9C-41F3BD71196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B5C79B0C-6845-4E63-BF8E-716AA442806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9157B7D2-92CE-4A0B-B1CA-D0B27164883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6" name="Footer Placeholder 1">
            <a:extLst>
              <a:ext uri="{FF2B5EF4-FFF2-40B4-BE49-F238E27FC236}">
                <a16:creationId xmlns:a16="http://schemas.microsoft.com/office/drawing/2014/main" id="{3C657832-3E37-4573-BED0-E11108BEC57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87886C7B-E981-4F98-936D-D51D08358B2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COR 1055 </a:t>
            </a:r>
            <a:r>
              <a:rPr lang="en-US" b="1" dirty="0" err="1">
                <a:latin typeface="Open Sans" panose="020B0606030504020204" pitchFamily="34" charset="0"/>
                <a:ea typeface="Open Sans" panose="020B0606030504020204" pitchFamily="34" charset="0"/>
                <a:cs typeface="Open Sans" panose="020B0606030504020204" pitchFamily="34" charset="0"/>
              </a:rPr>
              <a:t>Renforcer</a:t>
            </a:r>
            <a:r>
              <a:rPr lang="en-US" b="1" dirty="0">
                <a:latin typeface="Open Sans" panose="020B0606030504020204" pitchFamily="34" charset="0"/>
                <a:ea typeface="Open Sans" panose="020B0606030504020204" pitchFamily="34" charset="0"/>
                <a:cs typeface="Open Sans" panose="020B0606030504020204" pitchFamily="34" charset="0"/>
              </a:rPr>
              <a:t> le </a:t>
            </a:r>
            <a:r>
              <a:rPr lang="en-US" b="1" dirty="0" err="1">
                <a:latin typeface="Open Sans" panose="020B0606030504020204" pitchFamily="34" charset="0"/>
                <a:ea typeface="Open Sans" panose="020B0606030504020204" pitchFamily="34" charset="0"/>
                <a:cs typeface="Open Sans" panose="020B0606030504020204" pitchFamily="34" charset="0"/>
              </a:rPr>
              <a:t>Pouvoir</a:t>
            </a:r>
            <a:r>
              <a:rPr lang="en-US" b="1" dirty="0">
                <a:latin typeface="Open Sans" panose="020B0606030504020204" pitchFamily="34" charset="0"/>
                <a:ea typeface="Open Sans" panose="020B0606030504020204" pitchFamily="34" charset="0"/>
                <a:cs typeface="Open Sans" panose="020B0606030504020204" pitchFamily="34" charset="0"/>
              </a:rPr>
              <a:t> Syndical - </a:t>
            </a:r>
            <a:r>
              <a:rPr lang="en-US" b="1" dirty="0" err="1">
                <a:latin typeface="Open Sans" panose="020B0606030504020204" pitchFamily="34" charset="0"/>
                <a:ea typeface="Open Sans" panose="020B0606030504020204" pitchFamily="34" charset="0"/>
                <a:cs typeface="Open Sans" panose="020B0606030504020204" pitchFamily="34" charset="0"/>
              </a:rPr>
              <a:t>Adhésion</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4817" y="146228"/>
            <a:ext cx="1474104" cy="106637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CA0E2EBE-175A-4B2B-8A5F-F53CF55E842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A3AAA183-AA52-41EF-A382-CE0AD80F80AB}"/>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4" name="Footer Placeholder 1">
            <a:extLst>
              <a:ext uri="{FF2B5EF4-FFF2-40B4-BE49-F238E27FC236}">
                <a16:creationId xmlns:a16="http://schemas.microsoft.com/office/drawing/2014/main" id="{C83CECDC-C757-4E45-BD62-0B2C5832D0D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DE003724-E6E6-46E1-95E1-F4E0B998DD22}"/>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7F3D6B94-F234-4899-970A-45A8BF33176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9603823D-D214-41AE-A3F8-C13D1F22A7F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088408" y="1635166"/>
            <a:ext cx="6543115" cy="24736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2308324"/>
          </a:xfrm>
          <a:prstGeom prst="rect">
            <a:avLst/>
          </a:prstGeom>
          <a:noFill/>
        </p:spPr>
        <p:txBody>
          <a:bodyPr wrap="square" rtlCol="0">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'écoute active </a:t>
            </a:r>
            <a:r>
              <a:rPr lang="fr-CA" sz="2400" dirty="0">
                <a:latin typeface="Open Sans" panose="020B0606030504020204" pitchFamily="34" charset="0"/>
                <a:ea typeface="Open Sans" panose="020B0606030504020204" pitchFamily="34" charset="0"/>
                <a:cs typeface="Open Sans" panose="020B0606030504020204" pitchFamily="34" charset="0"/>
              </a:rPr>
              <a:t>est une compétence essentielle pour favoriser une communication efficace, en particulier dans les milieux syndicaux où les conversations difficiles ou sensibles sont courantes.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Qu’est-ce</a:t>
            </a:r>
            <a:r>
              <a:rPr lang="fr-CA" dirty="0"/>
              <a:t> que L’écoute Active</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F3E5EF8B-C261-428B-8D3D-3993A51E6E7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err="1">
                <a:solidFill>
                  <a:schemeClr val="bg1"/>
                </a:solidFill>
              </a:rPr>
              <a:t>Éléments</a:t>
            </a:r>
            <a:r>
              <a:rPr lang="en-US" dirty="0">
                <a:solidFill>
                  <a:schemeClr val="bg1"/>
                </a:solidFill>
              </a:rPr>
              <a:t> de </a:t>
            </a:r>
            <a:r>
              <a:rPr lang="en-US" dirty="0" err="1"/>
              <a:t>L’écoute</a:t>
            </a:r>
            <a:r>
              <a:rPr lang="en-US" dirty="0"/>
              <a:t> Active</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67149" y="1345587"/>
            <a:ext cx="11427814" cy="4073071"/>
          </a:xfrm>
          <a:prstGeom prst="rect">
            <a:avLst/>
          </a:prstGeom>
        </p:spPr>
      </p:pic>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0CB5334-82EF-5A7C-7E68-916BE9CB9DD4}"/>
              </a:ext>
            </a:extLst>
          </p:cNvPr>
          <p:cNvSpPr txBox="1"/>
          <p:nvPr/>
        </p:nvSpPr>
        <p:spPr>
          <a:xfrm>
            <a:off x="2933893" y="1313133"/>
            <a:ext cx="5983705" cy="769441"/>
          </a:xfrm>
          <a:prstGeom prst="rect">
            <a:avLst/>
          </a:prstGeom>
          <a:solidFill>
            <a:schemeClr val="bg1"/>
          </a:solidFill>
        </p:spPr>
        <p:txBody>
          <a:bodyPr wrap="square" rtlCol="0">
            <a:spAutoFit/>
          </a:bodyPr>
          <a:lstStyle/>
          <a:p>
            <a:r>
              <a:rPr lang="fr-CA" sz="4400" b="1" dirty="0">
                <a:solidFill>
                  <a:srgbClr val="FAD31C"/>
                </a:solidFill>
                <a:latin typeface="Verdana" panose="020B0604030504040204" pitchFamily="34" charset="0"/>
                <a:ea typeface="Verdana" panose="020B0604030504040204" pitchFamily="34" charset="0"/>
              </a:rPr>
              <a:t>ÉCOUTE </a:t>
            </a:r>
            <a:r>
              <a:rPr lang="fr-CA" sz="4400" b="1" dirty="0">
                <a:latin typeface="Verdana" panose="020B0604030504040204" pitchFamily="34" charset="0"/>
                <a:ea typeface="Verdana" panose="020B0604030504040204" pitchFamily="34" charset="0"/>
              </a:rPr>
              <a:t>ACTIVE</a:t>
            </a:r>
            <a:endParaRPr lang="en-CA" sz="4400" b="1"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7A125716-4CD4-B272-D002-BA5369228AAB}"/>
              </a:ext>
            </a:extLst>
          </p:cNvPr>
          <p:cNvSpPr txBox="1"/>
          <p:nvPr/>
        </p:nvSpPr>
        <p:spPr>
          <a:xfrm>
            <a:off x="9974416" y="4914579"/>
            <a:ext cx="2013052" cy="369332"/>
          </a:xfrm>
          <a:prstGeom prst="rect">
            <a:avLst/>
          </a:prstGeom>
          <a:solidFill>
            <a:schemeClr val="bg1"/>
          </a:solidFill>
        </p:spPr>
        <p:txBody>
          <a:bodyPr wrap="square" rtlCol="0">
            <a:spAutoFit/>
          </a:bodyPr>
          <a:lstStyle/>
          <a:p>
            <a:r>
              <a:rPr lang="fr-CA" b="1" dirty="0">
                <a:latin typeface="Verdana" panose="020B0604030504040204" pitchFamily="34" charset="0"/>
                <a:ea typeface="Verdana" panose="020B0604030504040204" pitchFamily="34" charset="0"/>
              </a:rPr>
              <a:t>RÉSUMER</a:t>
            </a:r>
            <a:endParaRPr lang="en-CA" b="1"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DAE0D16-DBD1-9FBA-3984-47A4AD88A7AE}"/>
              </a:ext>
            </a:extLst>
          </p:cNvPr>
          <p:cNvSpPr txBox="1"/>
          <p:nvPr/>
        </p:nvSpPr>
        <p:spPr>
          <a:xfrm>
            <a:off x="132918" y="4847564"/>
            <a:ext cx="2094402" cy="923330"/>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SE CONCENTRER</a:t>
            </a:r>
          </a:p>
          <a:p>
            <a:pPr algn="ctr"/>
            <a:endParaRPr lang="en-CA"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D9C15A7-4296-3E81-3B86-771560475C92}"/>
              </a:ext>
            </a:extLst>
          </p:cNvPr>
          <p:cNvSpPr txBox="1"/>
          <p:nvPr/>
        </p:nvSpPr>
        <p:spPr>
          <a:xfrm>
            <a:off x="2275449" y="4956426"/>
            <a:ext cx="2376432"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RECONNAÎTRE</a:t>
            </a:r>
            <a:endParaRPr lang="en-CA"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E9B8C6C1-C75A-F44E-BCA2-7F0868EFFFBC}"/>
              </a:ext>
            </a:extLst>
          </p:cNvPr>
          <p:cNvSpPr txBox="1"/>
          <p:nvPr/>
        </p:nvSpPr>
        <p:spPr>
          <a:xfrm>
            <a:off x="4804611" y="4951837"/>
            <a:ext cx="2552891"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endParaRPr lang="en-CA"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48A9835C-06C4-44FC-527C-7369A1D776BF}"/>
              </a:ext>
            </a:extLst>
          </p:cNvPr>
          <p:cNvSpPr txBox="1"/>
          <p:nvPr/>
        </p:nvSpPr>
        <p:spPr>
          <a:xfrm>
            <a:off x="7276000" y="4884462"/>
            <a:ext cx="2376432"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FAIRE PREUVE D’EMPATHIE</a:t>
            </a:r>
            <a:endParaRPr lang="en-CA"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A1CC4186-704B-CEB4-9DF4-453495CA69B7}"/>
              </a:ext>
            </a:extLst>
          </p:cNvPr>
          <p:cNvSpPr txBox="1"/>
          <p:nvPr/>
        </p:nvSpPr>
        <p:spPr>
          <a:xfrm>
            <a:off x="4828675" y="4959859"/>
            <a:ext cx="2552891"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p>
          <a:p>
            <a:pPr algn="ctr"/>
            <a:endParaRPr lang="en-CA" b="1" dirty="0">
              <a:latin typeface="Verdana" panose="020B0604030504040204" pitchFamily="34" charset="0"/>
              <a:ea typeface="Verdana" panose="020B0604030504040204" pitchFamily="34" charset="0"/>
            </a:endParaRPr>
          </a:p>
        </p:txBody>
      </p:sp>
      <p:sp>
        <p:nvSpPr>
          <p:cNvPr id="15" name="Footer Placeholder 1">
            <a:extLst>
              <a:ext uri="{FF2B5EF4-FFF2-40B4-BE49-F238E27FC236}">
                <a16:creationId xmlns:a16="http://schemas.microsoft.com/office/drawing/2014/main" id="{74802B7F-C070-47FE-95AC-D416330179B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Conseils </a:t>
            </a:r>
            <a:r>
              <a:rPr lang="en-US" dirty="0" err="1">
                <a:solidFill>
                  <a:schemeClr val="bg1"/>
                </a:solidFill>
              </a:rPr>
              <a:t>Clés</a:t>
            </a:r>
            <a:r>
              <a:rPr lang="en-US" dirty="0">
                <a:solidFill>
                  <a:schemeClr val="bg1"/>
                </a:solidFill>
              </a:rPr>
              <a:t> Pour </a:t>
            </a:r>
            <a:r>
              <a:rPr lang="en-US" dirty="0"/>
              <a:t>Faire Face à Des Situations </a:t>
            </a:r>
            <a:r>
              <a:rPr lang="en-US" dirty="0" err="1"/>
              <a:t>Difficiles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3600"/>
            <a:ext cx="5315692" cy="5130800"/>
          </a:xfrm>
          <a:prstGeom prst="rect">
            <a:avLst/>
          </a:prstGeom>
        </p:spPr>
      </p:pic>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FB19C17E-939A-4CD2-89A7-AC41A6FACB54}"/>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t>L’écoute</a:t>
            </a:r>
            <a:r>
              <a:rPr lang="en-CA" dirty="0"/>
              <a:t> Active</a:t>
            </a:r>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75057" y="827823"/>
            <a:ext cx="6926068" cy="4962562"/>
          </a:xfrm>
          <a:prstGeom prst="rect">
            <a:avLst/>
          </a:prstGeom>
        </p:spPr>
      </p:pic>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3" name="TextBox 2">
            <a:extLst>
              <a:ext uri="{FF2B5EF4-FFF2-40B4-BE49-F238E27FC236}">
                <a16:creationId xmlns:a16="http://schemas.microsoft.com/office/drawing/2014/main" id="{C0807FF1-2C94-9782-FFD0-C319B063BDBA}"/>
              </a:ext>
            </a:extLst>
          </p:cNvPr>
          <p:cNvSpPr txBox="1"/>
          <p:nvPr/>
        </p:nvSpPr>
        <p:spPr>
          <a:xfrm>
            <a:off x="4892840" y="1368556"/>
            <a:ext cx="4453179" cy="1569660"/>
          </a:xfrm>
          <a:prstGeom prst="rect">
            <a:avLst/>
          </a:prstGeom>
          <a:solidFill>
            <a:schemeClr val="bg1"/>
          </a:solidFill>
        </p:spPr>
        <p:txBody>
          <a:bodyPr wrap="square" rtlCol="0">
            <a:spAutoFit/>
          </a:bodyPr>
          <a:lstStyle/>
          <a:p>
            <a:pPr algn="ctr"/>
            <a:r>
              <a:rPr lang="fr-CA" sz="2800" dirty="0">
                <a:latin typeface="Open Sans" panose="020B0606030504020204" pitchFamily="34" charset="0"/>
                <a:ea typeface="Open Sans" panose="020B0606030504020204" pitchFamily="34" charset="0"/>
                <a:cs typeface="Open Sans" panose="020B0606030504020204" pitchFamily="34" charset="0"/>
              </a:rPr>
              <a:t>Qu'entendez-vous sur les chantiers ?</a:t>
            </a:r>
          </a:p>
          <a:p>
            <a:pPr algn="ctr"/>
            <a:endParaRPr lang="fr-CA" sz="2000" dirty="0">
              <a:latin typeface="Verdana" panose="020B0604030504040204" pitchFamily="34" charset="0"/>
              <a:ea typeface="Verdana" panose="020B0604030504040204" pitchFamily="34" charset="0"/>
            </a:endParaRPr>
          </a:p>
          <a:p>
            <a:pPr algn="ctr"/>
            <a:endParaRPr lang="en-CA" sz="2000" dirty="0">
              <a:latin typeface="Verdana" panose="020B0604030504040204" pitchFamily="34" charset="0"/>
              <a:ea typeface="Verdana" panose="020B0604030504040204" pitchFamily="34" charset="0"/>
            </a:endParaRPr>
          </a:p>
        </p:txBody>
      </p:sp>
      <p:sp>
        <p:nvSpPr>
          <p:cNvPr id="7" name="Footer Placeholder 1">
            <a:extLst>
              <a:ext uri="{FF2B5EF4-FFF2-40B4-BE49-F238E27FC236}">
                <a16:creationId xmlns:a16="http://schemas.microsoft.com/office/drawing/2014/main" id="{2880C085-B296-4E7A-A029-B95CDC4D6E43}"/>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
        <p:nvSpPr>
          <p:cNvPr id="2" name="Rectangle: Rounded Corners 1">
            <a:extLst>
              <a:ext uri="{FF2B5EF4-FFF2-40B4-BE49-F238E27FC236}">
                <a16:creationId xmlns:a16="http://schemas.microsoft.com/office/drawing/2014/main" id="{41A79996-6AEA-447B-9A12-E6894DCE11B0}"/>
              </a:ext>
            </a:extLst>
          </p:cNvPr>
          <p:cNvSpPr/>
          <p:nvPr/>
        </p:nvSpPr>
        <p:spPr>
          <a:xfrm>
            <a:off x="9207795" y="1368556"/>
            <a:ext cx="393405" cy="13255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bg1"/>
              </a:solidFill>
            </a:endParaRP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975F9C6B-7C67-4408-B21A-60B925804D3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10396"/>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628527"/>
            <a:ext cx="10769600" cy="3600945"/>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D15C7F42-6930-461B-AC78-ABEBDD793EC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
        <p:nvSpPr>
          <p:cNvPr id="22" name="Footer Placeholder 1">
            <a:extLst>
              <a:ext uri="{FF2B5EF4-FFF2-40B4-BE49-F238E27FC236}">
                <a16:creationId xmlns:a16="http://schemas.microsoft.com/office/drawing/2014/main" id="{C901DBEC-B2E6-4E4F-AF7C-6FC867AD8AC6}"/>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52169" cy="3108543"/>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6B884F32-96F1-4FC4-A905-B20FCDBAE5E5}"/>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D1FB53BE-1766-4EBF-A306-C69C3816A38D}"/>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4043D420-963A-448F-998E-6AC0963A08D7}"/>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FB6254CD-E45E-4DC5-A022-D87830004A19}"/>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C0D1FB4C-A563-4495-B122-6EB93A3E326A}"/>
              </a:ext>
            </a:extLst>
          </p:cNvPr>
          <p:cNvSpPr txBox="1">
            <a:spLocks/>
          </p:cNvSpPr>
          <p:nvPr/>
        </p:nvSpPr>
        <p:spPr>
          <a:xfrm>
            <a:off x="835151" y="6463815"/>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b="1" dirty="0"/>
              <a:t>COR 1055 Renforcer le Pouvoir Syndical - Adhésion</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14661</TotalTime>
  <Words>12692</Words>
  <Application>Microsoft Office PowerPoint</Application>
  <PresentationFormat>Widescreen</PresentationFormat>
  <Paragraphs>707</Paragraphs>
  <Slides>42</Slides>
  <Notes>42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Abel</vt:lpstr>
      <vt:lpstr>Arial</vt:lpstr>
      <vt:lpstr>Calibri</vt:lpstr>
      <vt:lpstr>Calibri Light</vt:lpstr>
      <vt:lpstr>Halyard Display</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Principaux Événements Historiques Au Canada</vt:lpstr>
      <vt:lpstr>Total des Membres Actifs Canadiens 1984-2024</vt:lpstr>
      <vt:lpstr>Adhésion des Membres du Conseil de District 38</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Qu’est-ce que L’écoute Active</vt:lpstr>
      <vt:lpstr>Éléments de L’écoute Active</vt:lpstr>
      <vt:lpstr>7 Conseils Clés Pour Faire Face à Des Situations Difficiles</vt:lpstr>
      <vt:lpstr>Pratiquer L’écoute Active</vt:lpstr>
      <vt:lpstr>Phase 4 : Renforcer le Pouvoir</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297</cp:revision>
  <dcterms:created xsi:type="dcterms:W3CDTF">2024-09-19T19:34:13Z</dcterms:created>
  <dcterms:modified xsi:type="dcterms:W3CDTF">2026-03-04T15:47:12Z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