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410" r:id="rId20"/>
    <p:sldId id="402" r:id="rId21"/>
    <p:sldId id="363" r:id="rId22"/>
    <p:sldId id="365"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90" r:id="rId43"/>
    <p:sldId id="391" r:id="rId44"/>
    <p:sldId id="41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74611" autoAdjust="0"/>
  </p:normalViewPr>
  <p:slideViewPr>
    <p:cSldViewPr snapToGrid="0" showGuides="1">
      <p:cViewPr varScale="1">
        <p:scale>
          <a:sx n="82" d="100"/>
          <a:sy n="82" d="100"/>
        </p:scale>
        <p:origin x="1620" y="13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sz="1200" kern="1200" dirty="0">
                <a:solidFill>
                  <a:schemeClr val="tx1"/>
                </a:solidFill>
                <a:effectLst/>
                <a:latin typeface="+mn-lt"/>
                <a:ea typeface="+mn-ea"/>
                <a:cs typeface="+mn-cs"/>
              </a:rPr>
              <a:t>SOULIGNONS qu'avant la fondation de notre syndicat en 1887, les travailleurs canadiens luttaient déjà pour leurs droits. Tout a commencé avec la grève des imprimeurs de 1872 — un combat pour la journée de travail de neuf heures. Cette grève a rallié le soutien de 10 000 travailleurs à Toronto. Le premier ministre John A. Macdonald — qui n'était pourtant pas un ami de l'éditeur et politicien réformiste George Brown — a présenté la *Loi sur les syndicats* le 18 avril 1872, légalisant et protégeant ainsi les syndicats.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POSEZ les questions suivantes :</a:t>
            </a:r>
          </a:p>
          <a:p>
            <a:pPr marL="228600" indent="-228600">
              <a:buFont typeface="+mj-lt"/>
              <a:buAutoNum type="arabicPeriod"/>
            </a:pPr>
            <a:r>
              <a:rPr lang="fr-FR" sz="1200" kern="1200" dirty="0">
                <a:solidFill>
                  <a:schemeClr val="tx1"/>
                </a:solidFill>
                <a:effectLst/>
                <a:latin typeface="+mn-lt"/>
                <a:ea typeface="+mn-ea"/>
                <a:cs typeface="+mn-cs"/>
              </a:rPr>
              <a:t>Que s'est-il passé en 1919 ? La grève générale de Winnipeg ?</a:t>
            </a:r>
            <a:endParaRPr lang="fr-CA" sz="1200" kern="1200" dirty="0">
              <a:solidFill>
                <a:schemeClr val="tx1"/>
              </a:solidFill>
              <a:effectLst/>
              <a:latin typeface="+mn-lt"/>
              <a:ea typeface="+mn-ea"/>
              <a:cs typeface="+mn-cs"/>
            </a:endParaRPr>
          </a:p>
          <a:p>
            <a:pPr marL="228600" indent="-228600">
              <a:buFont typeface="+mj-lt"/>
              <a:buAutoNum type="arabicPeriod"/>
            </a:pPr>
            <a:r>
              <a:rPr lang="fr-CA" sz="1200" kern="1200" dirty="0">
                <a:solidFill>
                  <a:schemeClr val="tx1"/>
                </a:solidFill>
                <a:effectLst/>
                <a:latin typeface="+mn-lt"/>
                <a:ea typeface="+mn-ea"/>
                <a:cs typeface="+mn-cs"/>
              </a:rPr>
              <a:t>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pPr marL="228600" indent="-228600">
              <a:buFont typeface="+mj-lt"/>
              <a:buAutoNum type="arabicPeriod"/>
            </a:pPr>
            <a:r>
              <a:rPr lang="fr-CA" sz="1200" kern="1200" dirty="0">
                <a:solidFill>
                  <a:schemeClr val="tx1"/>
                </a:solidFill>
                <a:effectLst/>
                <a:latin typeface="+mn-lt"/>
                <a:ea typeface="+mn-ea"/>
                <a:cs typeface="+mn-cs"/>
              </a:rPr>
              <a:t>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p>
          <a:p>
            <a:pPr marL="228600" indent="-228600">
              <a:buFont typeface="+mj-lt"/>
              <a:buAutoNum type="arabicPeriod"/>
            </a:pPr>
            <a:r>
              <a:rPr lang="fr-FR" sz="1200" kern="1200" dirty="0">
                <a:solidFill>
                  <a:schemeClr val="tx1"/>
                </a:solidFill>
                <a:effectLst/>
                <a:latin typeface="+mn-lt"/>
                <a:ea typeface="+mn-ea"/>
                <a:cs typeface="+mn-cs"/>
              </a:rPr>
              <a:t>Qu'est-ce que le PC 1003 (Loi de guerre)?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fr-FR" b="1" dirty="0"/>
              <a:t>Grève générale de Winnipeg (1919) </a:t>
            </a:r>
            <a:r>
              <a:rPr lang="fr-FR" b="0" dirty="0"/>
              <a:t>– À partir du 15 mai 1919, des travailleurs, excédés par la misère qu'ils subissaient tant au travail que dans leur vie quotidienne et inspirés par l'exemple de la Révolution russe, se soulevèrent et prirent le contrôle de la ville canadienne de Winnipeg (Manitoba) pendant six semaines. Il s'agit de l'une des grèves les plus spectaculaires et les plus marquantes de l'histoire du Canada. Vidéo – https://www.youtube.com/watch?v=iZ0QyuyEgfo Image tirée de https://www.peoplesworld.org/article/lessons-from-the-1919-winnipeg-general-strike/</a:t>
            </a:r>
            <a:endParaRPr lang="en-US" b="0" dirty="0"/>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1.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8.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6.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Adhésion</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23E393-5B1D-9141-F5F0-36C3E1EE8E3B}"/>
              </a:ext>
            </a:extLst>
          </p:cNvPr>
          <p:cNvPicPr>
            <a:picLocks noChangeAspect="1"/>
          </p:cNvPicPr>
          <p:nvPr/>
        </p:nvPicPr>
        <p:blipFill rotWithShape="1">
          <a:blip r:embed="rId4"/>
          <a:srcRect l="1681" t="25419" b="2591"/>
          <a:stretch/>
        </p:blipFill>
        <p:spPr>
          <a:xfrm>
            <a:off x="320146" y="961733"/>
            <a:ext cx="11757554" cy="5003528"/>
          </a:xfrm>
          <a:prstGeom prst="rect">
            <a:avLst/>
          </a:prstGeom>
        </p:spPr>
      </p:pic>
      <p:sp>
        <p:nvSpPr>
          <p:cNvPr id="6" name="TextBox 5">
            <a:extLst>
              <a:ext uri="{FF2B5EF4-FFF2-40B4-BE49-F238E27FC236}">
                <a16:creationId xmlns:a16="http://schemas.microsoft.com/office/drawing/2014/main" id="{39B1696C-5DA2-A0A7-4451-8F3385C9CC4B}"/>
              </a:ext>
            </a:extLst>
          </p:cNvPr>
          <p:cNvSpPr txBox="1"/>
          <p:nvPr/>
        </p:nvSpPr>
        <p:spPr>
          <a:xfrm>
            <a:off x="5105840" y="1471374"/>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8" name="TextBox 7">
            <a:extLst>
              <a:ext uri="{FF2B5EF4-FFF2-40B4-BE49-F238E27FC236}">
                <a16:creationId xmlns:a16="http://schemas.microsoft.com/office/drawing/2014/main" id="{0484AE81-C101-18B0-BF4E-D5E3BBA83C23}"/>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27811EC0-7DE6-CEE2-D021-65C0A7366DC2}"/>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C7C239F-B738-05FA-5115-3E1A5989FC77}"/>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5B41753-2F15-B533-AC14-A917BED536B3}"/>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3" name="TextBox 12">
            <a:extLst>
              <a:ext uri="{FF2B5EF4-FFF2-40B4-BE49-F238E27FC236}">
                <a16:creationId xmlns:a16="http://schemas.microsoft.com/office/drawing/2014/main" id="{14F21565-C737-B671-0E20-226252BE014D}"/>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4" name="TextBox 13">
            <a:extLst>
              <a:ext uri="{FF2B5EF4-FFF2-40B4-BE49-F238E27FC236}">
                <a16:creationId xmlns:a16="http://schemas.microsoft.com/office/drawing/2014/main" id="{A2945E54-0073-2554-F3A2-A70BB16E9B12}"/>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26414A-899C-5E8F-12C8-F7DE943C60D7}"/>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16" name="TextBox 15">
            <a:extLst>
              <a:ext uri="{FF2B5EF4-FFF2-40B4-BE49-F238E27FC236}">
                <a16:creationId xmlns:a16="http://schemas.microsoft.com/office/drawing/2014/main" id="{E8A9E1A4-22A4-3A1F-4501-836017540AB4}"/>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7" name="Oval 16">
            <a:extLst>
              <a:ext uri="{FF2B5EF4-FFF2-40B4-BE49-F238E27FC236}">
                <a16:creationId xmlns:a16="http://schemas.microsoft.com/office/drawing/2014/main" id="{A3C4A4B1-A768-DF57-A2CE-539AD99CF558}"/>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solidFill>
                  <a:schemeClr val="accent1"/>
                </a:solidFill>
              </a:rPr>
              <a:t>Totaux</a:t>
            </a:r>
            <a:r>
              <a:rPr lang="en-CA" b="1" dirty="0">
                <a:solidFill>
                  <a:schemeClr val="accent1"/>
                </a:solidFill>
              </a:rPr>
              <a:t> des Members </a:t>
            </a:r>
            <a:r>
              <a:rPr lang="en-CA" b="1" dirty="0" err="1">
                <a:solidFill>
                  <a:schemeClr val="accent1"/>
                </a:solidFill>
              </a:rPr>
              <a:t>Actifs</a:t>
            </a:r>
            <a:r>
              <a:rPr lang="en-CA" b="1" dirty="0">
                <a:solidFill>
                  <a:schemeClr val="accent1"/>
                </a:solidFill>
              </a:rPr>
              <a:t> de 1887 à </a:t>
            </a:r>
            <a:r>
              <a:rPr lang="fr-CA" b="1" dirty="0">
                <a:solidFill>
                  <a:schemeClr val="accent1"/>
                </a:solidFill>
              </a:rPr>
              <a:t>2024</a:t>
            </a:r>
            <a:endParaRPr lang="en-CA" b="1" dirty="0">
              <a:solidFill>
                <a:schemeClr val="accent1"/>
              </a:solidFill>
            </a:endParaRPr>
          </a:p>
        </p:txBody>
      </p:sp>
      <p:sp>
        <p:nvSpPr>
          <p:cNvPr id="18" name="TextBox 17">
            <a:extLst>
              <a:ext uri="{FF2B5EF4-FFF2-40B4-BE49-F238E27FC236}">
                <a16:creationId xmlns:a16="http://schemas.microsoft.com/office/drawing/2014/main" id="{4AD63ABA-6119-FAD8-8CBD-D8CFF65E83F5}"/>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1">
            <a:extLst>
              <a:ext uri="{FF2B5EF4-FFF2-40B4-BE49-F238E27FC236}">
                <a16:creationId xmlns:a16="http://schemas.microsoft.com/office/drawing/2014/main" id="{E6430FAE-5188-A827-27DA-9B1EF6DBB32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5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8666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3218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43617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24223" y="2731525"/>
            <a:ext cx="291848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855136" y="4723999"/>
            <a:ext cx="1978254" cy="1484903"/>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80141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54703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57411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54151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21379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42787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56685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43218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71008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87147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44516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42787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626822" y="4743523"/>
            <a:ext cx="2387736" cy="1537149"/>
          </a:xfrm>
          <a:prstGeom prst="rect">
            <a:avLst/>
          </a:prstGeom>
        </p:spPr>
      </p:pic>
      <p:sp>
        <p:nvSpPr>
          <p:cNvPr id="4" name="TextBox 102">
            <a:extLst>
              <a:ext uri="{FF2B5EF4-FFF2-40B4-BE49-F238E27FC236}">
                <a16:creationId xmlns:a16="http://schemas.microsoft.com/office/drawing/2014/main" id="{174D6AC4-8009-38DD-DD24-424433E094A7}"/>
              </a:ext>
            </a:extLst>
          </p:cNvPr>
          <p:cNvSpPr txBox="1"/>
          <p:nvPr/>
        </p:nvSpPr>
        <p:spPr>
          <a:xfrm>
            <a:off x="467715" y="2733900"/>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5" name="TextBox 103">
            <a:extLst>
              <a:ext uri="{FF2B5EF4-FFF2-40B4-BE49-F238E27FC236}">
                <a16:creationId xmlns:a16="http://schemas.microsoft.com/office/drawing/2014/main" id="{87FC4702-38B6-A452-20BE-EC6CE79FCDFC}"/>
              </a:ext>
            </a:extLst>
          </p:cNvPr>
          <p:cNvSpPr txBox="1"/>
          <p:nvPr/>
        </p:nvSpPr>
        <p:spPr>
          <a:xfrm>
            <a:off x="303277" y="3475918"/>
            <a:ext cx="2841632"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Une grève de six semaines menée par 30,000 travailleurs a paralysé l'économie.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6" name="Picture 2" descr="Lessons from the 1919 Winnipeg General Strike – People's World">
            <a:extLst>
              <a:ext uri="{FF2B5EF4-FFF2-40B4-BE49-F238E27FC236}">
                <a16:creationId xmlns:a16="http://schemas.microsoft.com/office/drawing/2014/main" id="{A31ACDE3-7B20-B5D8-C077-AAE3A10E8C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426565" y="4698426"/>
            <a:ext cx="2760863" cy="165317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280F19C6-0BE5-EEA7-741E-4B8326FC7F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extLst>
      <p:ext uri="{BB962C8B-B14F-4D97-AF65-F5344CB8AC3E}">
        <p14:creationId xmlns:p14="http://schemas.microsoft.com/office/powerpoint/2010/main" val="17907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F8082D-A09E-1AB9-4CD5-5CE87AF7E862}"/>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0DD12CCC-7FFA-CC8C-EAAF-E8C85D0FAC78}"/>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4" name="Picture 3" descr="A graph showing a line graph&#10;&#10;AI-generated content may be incorrect.">
              <a:extLst>
                <a:ext uri="{FF2B5EF4-FFF2-40B4-BE49-F238E27FC236}">
                  <a16:creationId xmlns:a16="http://schemas.microsoft.com/office/drawing/2014/main" id="{DC069197-F065-5640-1252-742BAB5C6B7F}"/>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17" name="TextBox 16">
            <a:extLst>
              <a:ext uri="{FF2B5EF4-FFF2-40B4-BE49-F238E27FC236}">
                <a16:creationId xmlns:a16="http://schemas.microsoft.com/office/drawing/2014/main" id="{36AA1AA8-591B-45E9-9B2D-45C13D54E680}"/>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1055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Adhésion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F3E5EF8B-C261-428B-8D3D-3993A51E6E7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4802B7F-C070-47FE-95AC-D416330179B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FB19C17E-939A-4CD2-89A7-AC41A6FACB5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7" name="Footer Placeholder 1">
            <a:extLst>
              <a:ext uri="{FF2B5EF4-FFF2-40B4-BE49-F238E27FC236}">
                <a16:creationId xmlns:a16="http://schemas.microsoft.com/office/drawing/2014/main" id="{2880C085-B296-4E7A-A029-B95CDC4D6E4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C901DBEC-B2E6-4E4F-AF7C-6FC867AD8A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14662</TotalTime>
  <Words>12946</Words>
  <Application>Microsoft Office PowerPoint</Application>
  <PresentationFormat>Widescreen</PresentationFormat>
  <Paragraphs>723</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Principaux Événements Historiques Au Canada</vt:lpstr>
      <vt:lpstr>Total des Membres Actifs Canadiens 1984-2024</vt:lpstr>
      <vt:lpstr>Adhésion des Membres du Conseil de District 17</vt:lpstr>
      <vt:lpstr>Pourcentage de Travailleurs de la Construction  Appartenant à un Syndicat Aux États-Unis</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299</cp:revision>
  <dcterms:created xsi:type="dcterms:W3CDTF">2024-09-19T19:34:13Z</dcterms:created>
  <dcterms:modified xsi:type="dcterms:W3CDTF">2026-06-04T14:22:29Z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