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408" r:id="rId20"/>
    <p:sldId id="402" r:id="rId21"/>
    <p:sldId id="363" r:id="rId22"/>
    <p:sldId id="409"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90" r:id="rId43"/>
    <p:sldId id="391" r:id="rId44"/>
    <p:sldId id="407"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83" d="100"/>
          <a:sy n="83" d="100"/>
        </p:scale>
        <p:origin x="1596"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2026-06-04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6/4/2026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HIGHLIGHT that before the establishment of our union in 1887, Canadian workers have been fighting for worker rights. It started with the Printers’ Strike of 1872) – the fight for a 9-hour work day. The strike gained support from 10,000 supporters working in Toronto. Prime Minister John A. Macdonald – no friend of publisher and Reform politician George Brown – introduced the Trade Union Act on April 18, 1872, legalizing and protecting unions.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we will take a look at the IUPAT’s membership specifically. 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the following questions:</a:t>
            </a:r>
          </a:p>
          <a:p>
            <a:pPr marL="228600" lvl="0" indent="-228600" algn="l" rtl="0">
              <a:lnSpc>
                <a:spcPct val="90000"/>
              </a:lnSpc>
              <a:spcBef>
                <a:spcPts val="0"/>
              </a:spcBef>
              <a:spcAft>
                <a:spcPts val="0"/>
              </a:spcAft>
              <a:buClr>
                <a:schemeClr val="dk1"/>
              </a:buClr>
              <a:buSzPts val="1200"/>
              <a:buFont typeface="+mj-lt"/>
              <a:buAutoNum type="arabicPeriod"/>
            </a:pPr>
            <a:r>
              <a:rPr lang="en-CA" dirty="0">
                <a:latin typeface="+mn-lt"/>
              </a:rPr>
              <a:t>What happened in  1919?  </a:t>
            </a:r>
            <a:r>
              <a:rPr lang="en-CA" dirty="0" err="1">
                <a:latin typeface="+mn-lt"/>
              </a:rPr>
              <a:t>Winnepeg</a:t>
            </a:r>
            <a:r>
              <a:rPr lang="en-CA" dirty="0">
                <a:latin typeface="+mn-lt"/>
              </a:rPr>
              <a:t>  General Strike</a:t>
            </a:r>
          </a:p>
          <a:p>
            <a:pPr marL="228600" lvl="0" indent="-228600" algn="l" rtl="0">
              <a:lnSpc>
                <a:spcPct val="90000"/>
              </a:lnSpc>
              <a:spcBef>
                <a:spcPts val="0"/>
              </a:spcBef>
              <a:spcAft>
                <a:spcPts val="0"/>
              </a:spcAft>
              <a:buClr>
                <a:schemeClr val="dk1"/>
              </a:buClr>
              <a:buSzPts val="1200"/>
              <a:buFont typeface="+mj-lt"/>
              <a:buAutoNum type="arabicPeriod"/>
            </a:pPr>
            <a:r>
              <a:rPr lang="en-CA" dirty="0">
                <a:latin typeface="+mn-lt"/>
              </a:rPr>
              <a:t>What affected the union on 1923? - The great depression caused a steep decline in not just our union, but all unions, as work dried up across the country. </a:t>
            </a:r>
          </a:p>
          <a:p>
            <a:pPr marL="228600" lvl="0" indent="-228600" algn="l" rtl="0">
              <a:lnSpc>
                <a:spcPct val="90000"/>
              </a:lnSpc>
              <a:spcBef>
                <a:spcPts val="0"/>
              </a:spcBef>
              <a:spcAft>
                <a:spcPts val="0"/>
              </a:spcAft>
              <a:buClr>
                <a:schemeClr val="dk1"/>
              </a:buClr>
              <a:buSzPts val="1200"/>
              <a:buFont typeface="+mj-lt"/>
              <a:buAutoNum type="arabicPeriod"/>
            </a:pPr>
            <a:r>
              <a:rPr lang="en-CA" dirty="0">
                <a:latin typeface="+mn-lt"/>
              </a:rPr>
              <a:t>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p>
          <a:p>
            <a:pPr marL="228600" marR="0" lvl="0" indent="-228600" algn="l" defTabSz="914400" rtl="0" eaLnBrk="1" fontAlgn="auto" latinLnBrk="0" hangingPunct="1">
              <a:lnSpc>
                <a:spcPct val="90000"/>
              </a:lnSpc>
              <a:spcBef>
                <a:spcPts val="0"/>
              </a:spcBef>
              <a:spcAft>
                <a:spcPts val="0"/>
              </a:spcAft>
              <a:buClr>
                <a:schemeClr val="dk1"/>
              </a:buClr>
              <a:buSzPts val="1200"/>
              <a:buFont typeface="+mj-lt"/>
              <a:buAutoNum type="arabicPeriod"/>
              <a:tabLst/>
              <a:defRPr/>
            </a:pPr>
            <a:r>
              <a:rPr lang="en-CA" dirty="0">
                <a:latin typeface="+mn-lt"/>
              </a:rPr>
              <a:t>What is PC 1003 (War Act)? - </a:t>
            </a:r>
            <a:r>
              <a:rPr lang="en-US" sz="1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 - </a:t>
            </a:r>
            <a:r>
              <a:rPr lang="en-CA" dirty="0">
                <a:latin typeface="+mn-lt"/>
              </a:rPr>
              <a:t>In 1944, a</a:t>
            </a:r>
            <a:r>
              <a:rPr lang="en-US" dirty="0"/>
              <a:t>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 https://commons.wikimedia.org/wiki/File:War_Regulation_1944_Labour.png</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STATE that other significant events include Taft-Hartley, Bill 10 (Double Breasting) in Alberta, Organized Capital, Recession, and Covid.</a:t>
            </a: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err="1"/>
              <a:t>Winnepeg</a:t>
            </a:r>
            <a:r>
              <a:rPr lang="en-US" b="1" dirty="0"/>
              <a:t> General Strike (1919) </a:t>
            </a:r>
            <a:r>
              <a:rPr lang="en-US" dirty="0"/>
              <a:t>–Beginning May 15, 1919, workers fed up with their misery on and off the job and inspired by the example of the Russian Revolution rose up and took over the Canadian city of Winnipeg, Manitoba for six weeks. It was one of the most dramatic and influential strikes in Canadian history. Video - https://www.youtube.com/watch?v=iZ0QyuyEgfo </a:t>
            </a:r>
            <a:r>
              <a:rPr lang="en-US" i="1" dirty="0"/>
              <a:t>Picture from https://www.peoplesworld.org/article/lessons-from-the-1919-winnipeg-general-strike/</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6/4/2026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20.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6.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1.xml"/><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11.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3.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014475B1-6FCA-412F-B004-8E26BB18B4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6CC79B8C-CDDE-42D9-8C1E-8D5BC5E8226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A10692D4-3DDE-486A-B879-0558B288842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CD49A2D-2266-4856-8022-455789296CD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80004C53-BD6F-480E-9E5A-B288A750A9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40AD6D4B-F028-475F-970D-A11E7C45D7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E02F48A6-6121-C5BA-7A23-FFB6DC908FF6}"/>
              </a:ext>
            </a:extLst>
          </p:cNvPr>
          <p:cNvPicPr>
            <a:picLocks noChangeAspect="1"/>
          </p:cNvPicPr>
          <p:nvPr/>
        </p:nvPicPr>
        <p:blipFill rotWithShape="1">
          <a:blip r:embed="rId5"/>
          <a:srcRect l="1681" t="25419" b="2591"/>
          <a:stretch/>
        </p:blipFill>
        <p:spPr>
          <a:xfrm>
            <a:off x="320146" y="961733"/>
            <a:ext cx="11757554" cy="5003528"/>
          </a:xfrm>
          <a:prstGeom prst="rect">
            <a:avLst/>
          </a:prstGeom>
        </p:spPr>
      </p:pic>
      <p:sp>
        <p:nvSpPr>
          <p:cNvPr id="4" name="TextBox 3">
            <a:extLst>
              <a:ext uri="{FF2B5EF4-FFF2-40B4-BE49-F238E27FC236}">
                <a16:creationId xmlns:a16="http://schemas.microsoft.com/office/drawing/2014/main" id="{68547643-AB2C-7309-02B7-5E63A1EDA8B5}"/>
              </a:ext>
            </a:extLst>
          </p:cNvPr>
          <p:cNvSpPr txBox="1"/>
          <p:nvPr/>
        </p:nvSpPr>
        <p:spPr>
          <a:xfrm>
            <a:off x="5379017" y="130091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8" name="TextBox 7">
            <a:extLst>
              <a:ext uri="{FF2B5EF4-FFF2-40B4-BE49-F238E27FC236}">
                <a16:creationId xmlns:a16="http://schemas.microsoft.com/office/drawing/2014/main" id="{DE534946-E3C5-5241-63EB-836696A31C07}"/>
              </a:ext>
            </a:extLst>
          </p:cNvPr>
          <p:cNvSpPr txBox="1"/>
          <p:nvPr/>
        </p:nvSpPr>
        <p:spPr>
          <a:xfrm>
            <a:off x="7018828" y="1524944"/>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E4547850-23E7-6CCC-1E8D-47139EA946D9}"/>
              </a:ext>
            </a:extLst>
          </p:cNvPr>
          <p:cNvSpPr txBox="1"/>
          <p:nvPr/>
        </p:nvSpPr>
        <p:spPr>
          <a:xfrm>
            <a:off x="8848471" y="2944051"/>
            <a:ext cx="275683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50E6746-6B5C-0498-D4C4-7B53F532A242}"/>
              </a:ext>
            </a:extLst>
          </p:cNvPr>
          <p:cNvSpPr txBox="1"/>
          <p:nvPr/>
        </p:nvSpPr>
        <p:spPr>
          <a:xfrm>
            <a:off x="6431021" y="2214240"/>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Bill 10</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2374254D-2356-96A1-43B0-36AC72B9A2E8}"/>
              </a:ext>
            </a:extLst>
          </p:cNvPr>
          <p:cNvSpPr txBox="1"/>
          <p:nvPr/>
        </p:nvSpPr>
        <p:spPr>
          <a:xfrm>
            <a:off x="11120467" y="3336725"/>
            <a:ext cx="214306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0EDF1139-9546-CCD7-E605-75933FB324B8}"/>
              </a:ext>
            </a:extLst>
          </p:cNvPr>
          <p:cNvSpPr txBox="1"/>
          <p:nvPr/>
        </p:nvSpPr>
        <p:spPr>
          <a:xfrm>
            <a:off x="1751533" y="3379082"/>
            <a:ext cx="1639811" cy="523220"/>
          </a:xfrm>
          <a:prstGeom prst="rect">
            <a:avLst/>
          </a:prstGeom>
          <a:noFill/>
        </p:spPr>
        <p:txBody>
          <a:bodyPr wrap="square" rtlCol="0">
            <a:spAutoFit/>
          </a:bodyPr>
          <a:lstStyle/>
          <a:p>
            <a:pPr algn="ctr"/>
            <a:r>
              <a:rPr lang="en-US" sz="1400" b="1" i="1" dirty="0" err="1">
                <a:latin typeface="Open Sans" panose="020B0606030504020204" pitchFamily="34" charset="0"/>
                <a:ea typeface="Open Sans" panose="020B0606030504020204" pitchFamily="34" charset="0"/>
                <a:cs typeface="Open Sans" panose="020B0606030504020204" pitchFamily="34" charset="0"/>
              </a:rPr>
              <a:t>Winnepeg</a:t>
            </a:r>
            <a:r>
              <a:rPr lang="en-US" sz="1400" b="1" i="1" dirty="0">
                <a:latin typeface="Open Sans" panose="020B0606030504020204" pitchFamily="34" charset="0"/>
                <a:ea typeface="Open Sans" panose="020B0606030504020204" pitchFamily="34" charset="0"/>
                <a:cs typeface="Open Sans" panose="020B0606030504020204" pitchFamily="34" charset="0"/>
              </a:rPr>
              <a:t> General Strike</a:t>
            </a:r>
          </a:p>
        </p:txBody>
      </p:sp>
      <p:sp>
        <p:nvSpPr>
          <p:cNvPr id="13" name="TextBox 12">
            <a:extLst>
              <a:ext uri="{FF2B5EF4-FFF2-40B4-BE49-F238E27FC236}">
                <a16:creationId xmlns:a16="http://schemas.microsoft.com/office/drawing/2014/main" id="{3DD271E0-73EF-E7AB-24F0-C5A29A48BDA0}"/>
              </a:ext>
            </a:extLst>
          </p:cNvPr>
          <p:cNvSpPr txBox="1"/>
          <p:nvPr/>
        </p:nvSpPr>
        <p:spPr>
          <a:xfrm>
            <a:off x="4550728" y="2767338"/>
            <a:ext cx="1639811"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War Act </a:t>
            </a:r>
          </a:p>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(PC 1003)</a:t>
            </a:r>
          </a:p>
        </p:txBody>
      </p:sp>
      <p:sp>
        <p:nvSpPr>
          <p:cNvPr id="14" name="TextBox 13">
            <a:extLst>
              <a:ext uri="{FF2B5EF4-FFF2-40B4-BE49-F238E27FC236}">
                <a16:creationId xmlns:a16="http://schemas.microsoft.com/office/drawing/2014/main" id="{644E3B46-D874-F770-6FC4-769E7B5AC9F3}"/>
              </a:ext>
            </a:extLst>
          </p:cNvPr>
          <p:cNvSpPr txBox="1"/>
          <p:nvPr/>
        </p:nvSpPr>
        <p:spPr>
          <a:xfrm>
            <a:off x="3137905" y="3028948"/>
            <a:ext cx="1639812"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Great Depression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8B0D283B-5A9C-810E-828A-77279C6E12FF}"/>
              </a:ext>
            </a:extLst>
          </p:cNvPr>
          <p:cNvSpPr txBox="1"/>
          <p:nvPr/>
        </p:nvSpPr>
        <p:spPr>
          <a:xfrm>
            <a:off x="3828045" y="4655983"/>
            <a:ext cx="1639811" cy="307777"/>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Wagner Act</a:t>
            </a:r>
          </a:p>
        </p:txBody>
      </p:sp>
      <p:sp>
        <p:nvSpPr>
          <p:cNvPr id="16" name="TextBox 15">
            <a:extLst>
              <a:ext uri="{FF2B5EF4-FFF2-40B4-BE49-F238E27FC236}">
                <a16:creationId xmlns:a16="http://schemas.microsoft.com/office/drawing/2014/main" id="{9B7A99D9-3881-5924-40F0-2B7BA9301A48}"/>
              </a:ext>
            </a:extLst>
          </p:cNvPr>
          <p:cNvSpPr txBox="1"/>
          <p:nvPr/>
        </p:nvSpPr>
        <p:spPr>
          <a:xfrm>
            <a:off x="389500" y="4963760"/>
            <a:ext cx="1123064"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Printers’ Strike </a:t>
            </a:r>
          </a:p>
        </p:txBody>
      </p:sp>
      <p:sp>
        <p:nvSpPr>
          <p:cNvPr id="17" name="Oval 16">
            <a:extLst>
              <a:ext uri="{FF2B5EF4-FFF2-40B4-BE49-F238E27FC236}">
                <a16:creationId xmlns:a16="http://schemas.microsoft.com/office/drawing/2014/main" id="{1842477A-6B4B-D668-F930-0B888FDFE036}"/>
              </a:ext>
            </a:extLst>
          </p:cNvPr>
          <p:cNvSpPr/>
          <p:nvPr/>
        </p:nvSpPr>
        <p:spPr>
          <a:xfrm>
            <a:off x="766919" y="5612174"/>
            <a:ext cx="79249" cy="835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0152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1919</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730265"/>
          </a:xfrm>
          <a:prstGeom prst="rect">
            <a:avLst/>
          </a:prstGeom>
        </p:spPr>
        <p:txBody>
          <a:bodyPr wrap="square" lIns="0" tIns="0" rIns="0" bIns="0" rtlCol="0" anchor="t">
            <a:spAutoFit/>
          </a:bodyPr>
          <a:lstStyle/>
          <a:p>
            <a:pPr algn="ctr">
              <a:lnSpc>
                <a:spcPts val="2879"/>
              </a:lnSpc>
            </a:pPr>
            <a:r>
              <a:rPr lang="en-US"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Winnepeg</a:t>
            </a: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 General Strike</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5">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0014F1E8-C93C-11D5-1E38-FA6489C6A41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26" name="Picture 2" descr="Lessons from the 1919 Winnipeg General Strike – People's World">
            <a:extLst>
              <a:ext uri="{FF2B5EF4-FFF2-40B4-BE49-F238E27FC236}">
                <a16:creationId xmlns:a16="http://schemas.microsoft.com/office/drawing/2014/main" id="{082165B8-8321-6348-E464-42C98D3002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83"/>
          <a:stretch/>
        </p:blipFill>
        <p:spPr bwMode="auto">
          <a:xfrm>
            <a:off x="396318" y="4640971"/>
            <a:ext cx="2667291" cy="1597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03">
            <a:extLst>
              <a:ext uri="{FF2B5EF4-FFF2-40B4-BE49-F238E27FC236}">
                <a16:creationId xmlns:a16="http://schemas.microsoft.com/office/drawing/2014/main" id="{8393DA84-1CBD-2032-60DC-6272EAA462CF}"/>
              </a:ext>
            </a:extLst>
          </p:cNvPr>
          <p:cNvSpPr txBox="1"/>
          <p:nvPr/>
        </p:nvSpPr>
        <p:spPr>
          <a:xfrm>
            <a:off x="228546" y="3514078"/>
            <a:ext cx="2720619"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6-Week Strike of 30,000 Workers Brought Economic Standstill</a:t>
            </a:r>
          </a:p>
        </p:txBody>
      </p:sp>
    </p:spTree>
    <p:extLst>
      <p:ext uri="{BB962C8B-B14F-4D97-AF65-F5344CB8AC3E}">
        <p14:creationId xmlns:p14="http://schemas.microsoft.com/office/powerpoint/2010/main" val="179076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CD58618E-6B5E-4B45-A651-2C93AD85494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17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766D00A5-5DB3-E735-8109-54EAAB3DCCA4}"/>
              </a:ext>
            </a:extLst>
          </p:cNvPr>
          <p:cNvGrpSpPr/>
          <p:nvPr/>
        </p:nvGrpSpPr>
        <p:grpSpPr>
          <a:xfrm>
            <a:off x="2174255" y="937185"/>
            <a:ext cx="7712433" cy="5173782"/>
            <a:chOff x="2174255" y="937185"/>
            <a:chExt cx="7712433" cy="5173782"/>
          </a:xfrm>
        </p:grpSpPr>
        <p:pic>
          <p:nvPicPr>
            <p:cNvPr id="8" name="Picture 7">
              <a:extLst>
                <a:ext uri="{FF2B5EF4-FFF2-40B4-BE49-F238E27FC236}">
                  <a16:creationId xmlns:a16="http://schemas.microsoft.com/office/drawing/2014/main" id="{FC1754F8-C023-8933-3018-EA33564EFDF8}"/>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9" name="Picture 8" descr="A graph showing a line graph&#10;&#10;AI-generated content may be incorrect.">
              <a:extLst>
                <a:ext uri="{FF2B5EF4-FFF2-40B4-BE49-F238E27FC236}">
                  <a16:creationId xmlns:a16="http://schemas.microsoft.com/office/drawing/2014/main" id="{25616A01-419E-3C43-E118-766A357CD1A8}"/>
                </a:ext>
              </a:extLst>
            </p:cNvPr>
            <p:cNvPicPr>
              <a:picLocks noChangeAspect="1"/>
            </p:cNvPicPr>
            <p:nvPr/>
          </p:nvPicPr>
          <p:blipFill>
            <a:blip r:embed="rId6">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A51A316C-6B0F-40BB-A40E-59A0C317D29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49076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705970" y="2918732"/>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825710" y="1518777"/>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25712" y="1040026"/>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59FB9F0-492D-44E8-B7C3-4491E75A4C4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D23F911-9C48-448E-BB0C-BA1BA40EF6E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44886C8B-1C20-4450-BA7E-86A6C78707E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6534</TotalTime>
  <Words>11090</Words>
  <Application>Microsoft Office PowerPoint</Application>
  <PresentationFormat>Widescreen</PresentationFormat>
  <Paragraphs>663</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Membership</vt:lpstr>
      <vt:lpstr>Key Historical Events in Canada</vt:lpstr>
      <vt:lpstr>Canadian Total Active Members 1984-2024</vt:lpstr>
      <vt:lpstr>District Council  17 Membership Trend</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280</cp:revision>
  <dcterms:created xsi:type="dcterms:W3CDTF">2024-09-19T19:34:13Z</dcterms:created>
  <dcterms:modified xsi:type="dcterms:W3CDTF">2026-06-04T14:03:29Z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