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7"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52572" autoAdjust="0"/>
  </p:normalViewPr>
  <p:slideViewPr>
    <p:cSldViewPr snapToGrid="0">
      <p:cViewPr varScale="1">
        <p:scale>
          <a:sx n="47" d="100"/>
          <a:sy n="47" d="100"/>
        </p:scale>
        <p:origin x="582"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la historia de nuestro sindicato: antes y después de la afiliación.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abordarán la situación?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¿Podría darme algunos ejemplos que ilustren por qué considera que el sindicato no se preocupa por usted?</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Entiendo lo frustrante que debe ser sentir que nadie le responda sus inquietudes.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 Sindicato. Un Familia. Una Lucha.</a:t>
            </a:r>
            <a:endParaRPr lang="en-US"/>
          </a:p>
          <a:p>
            <a:r>
              <a:rPr lang="es-ES" sz="1200" kern="1200">
                <a:solidFill>
                  <a:schemeClr val="tx1"/>
                </a:solidFill>
                <a:effectLst/>
                <a:latin typeface="+mn-lt"/>
                <a:ea typeface="+mn-ea"/>
                <a:cs typeface="+mn-cs"/>
              </a:rPr>
              <a:t>HAGA </a:t>
            </a:r>
            <a:r>
              <a:rPr lang="es-ES" sz="1200" kern="1200" dirty="0">
                <a:solidFill>
                  <a:schemeClr val="tx1"/>
                </a:solidFill>
                <a:effectLst/>
                <a:latin typeface="+mn-lt"/>
                <a:ea typeface="+mn-ea"/>
                <a:cs typeface="+mn-cs"/>
              </a:rPr>
              <a:t>HINCAPIÉ en el valor UNA LUCHA.</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46623037-C888-4F65-BAA4-6C4CC684317F}"/>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2D087818-4FDD-46BA-90AC-A216F5745D99}"/>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8" name="Google Shape;63;p1">
            <a:extLst>
              <a:ext uri="{FF2B5EF4-FFF2-40B4-BE49-F238E27FC236}">
                <a16:creationId xmlns:a16="http://schemas.microsoft.com/office/drawing/2014/main" id="{00323177-EE04-4D2F-A838-980054570304}"/>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9B20D35B-C71D-476F-BC15-A56FDDA9BE2A}"/>
              </a:ext>
            </a:extLst>
          </p:cNvPr>
          <p:cNvPicPr preferRelativeResize="0"/>
          <p:nvPr userDrawn="1"/>
        </p:nvPicPr>
        <p:blipFill>
          <a:blip r:embed="rId2">
            <a:alphaModFix/>
          </a:blip>
          <a:stretch>
            <a:fillRect/>
          </a:stretch>
        </p:blipFill>
        <p:spPr>
          <a:xfrm>
            <a:off x="4663440" y="6217920"/>
            <a:ext cx="338328" cy="576072"/>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723132" y="650563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0.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2.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37626" y="4094722"/>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60" y="5515239"/>
            <a:ext cx="8570480" cy="1015663"/>
          </a:xfrm>
          <a:prstGeom prst="rect">
            <a:avLst/>
          </a:prstGeom>
          <a:noFill/>
        </p:spPr>
        <p:txBody>
          <a:bodyPr wrap="square" rtlCol="0">
            <a:spAutoFit/>
          </a:bodyPr>
          <a:lstStyle/>
          <a:p>
            <a:r>
              <a:rPr lang="en-US"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C</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t>
            </a:r>
            <a:r>
              <a:rPr lang="es-ES" sz="20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Membership</a:t>
            </a:r>
            <a:endParaRPr lang="es-ES" sz="20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09974" y="3883751"/>
            <a:ext cx="1029040" cy="1665001"/>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544947" y="568128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C8176A36-AA82-42A3-A461-0B0B13A886B7}"/>
              </a:ext>
            </a:extLst>
          </p:cNvPr>
          <p:cNvSpPr txBox="1"/>
          <p:nvPr/>
        </p:nvSpPr>
        <p:spPr>
          <a:xfrm>
            <a:off x="10766666" y="3572833"/>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13108A70-4813-47B6-B6FF-00C69E2EA81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41805DF-3C6B-4D92-BD68-9E0E473F84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F5793016-4B8B-40AD-927D-197C7F2282A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1D6C0B-645A-48B4-B4B8-E59A88D80040}"/>
              </a:ext>
            </a:extLst>
          </p:cNvPr>
          <p:cNvPicPr>
            <a:picLocks noChangeAspect="1"/>
          </p:cNvPicPr>
          <p:nvPr/>
        </p:nvPicPr>
        <p:blipFill rotWithShape="1">
          <a:blip r:embed="rId4"/>
          <a:srcRect b="11001"/>
          <a:stretch/>
        </p:blipFill>
        <p:spPr>
          <a:xfrm>
            <a:off x="2116428" y="830914"/>
            <a:ext cx="7285914" cy="4722394"/>
          </a:xfrm>
          <a:prstGeom prst="rect">
            <a:avLst/>
          </a:prstGeom>
        </p:spPr>
      </p:pic>
      <p:pic>
        <p:nvPicPr>
          <p:cNvPr id="10" name="Picture 9">
            <a:extLst>
              <a:ext uri="{FF2B5EF4-FFF2-40B4-BE49-F238E27FC236}">
                <a16:creationId xmlns:a16="http://schemas.microsoft.com/office/drawing/2014/main" id="{C015FB9D-0F5A-4AC0-8211-DBF4F79129D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520175" y="5657809"/>
            <a:ext cx="6969513" cy="24753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09</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1D41EC0-B608-41C9-9D6C-1571064B2C1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12" name="Rectangle 11">
            <a:extLst>
              <a:ext uri="{FF2B5EF4-FFF2-40B4-BE49-F238E27FC236}">
                <a16:creationId xmlns:a16="http://schemas.microsoft.com/office/drawing/2014/main" id="{F903715D-A9BB-404C-946C-FF2E7913A592}"/>
              </a:ext>
            </a:extLst>
          </p:cNvPr>
          <p:cNvSpPr/>
          <p:nvPr/>
        </p:nvSpPr>
        <p:spPr>
          <a:xfrm>
            <a:off x="3138001" y="93357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277CD99A-AA1B-4526-95C2-9DC43023204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412814F-35B8-4011-80C0-9E607CF0B25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147B47-0648-474E-B226-AEAFCEDEE9D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7ACEFCC9-0638-4602-AD1D-3FF0E699EA16}"/>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4FF4FDB-DBD7-43FB-936D-54683A13CEB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E3CA5B6D-8B88-4F4E-BBAA-65CD7E9661D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11052E72-14FD-4B7C-9B16-45EDAC38021F}"/>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7531CC6-10B6-474E-AC6A-7643F9C0879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75790C98-63FF-4BD3-8DDD-278258DD1854}"/>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4E61E2C3-2706-49FD-BF33-7A430DFEBC1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087779B-22B8-4301-BAB2-D0344CDC9F9C}"/>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Etapa 2: </a:t>
            </a:r>
            <a:r>
              <a:rPr lang="es-ES"/>
              <a:t>Participación</a:t>
            </a:r>
            <a:endParaRPr lang="en-CA"/>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8C0EEBD3-A1D2-4C49-A854-A9B23A24838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64C78AAD-2BE8-4AB6-A16A-42D423658EA0}"/>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 Etapa 3: </a:t>
            </a:r>
            <a:r>
              <a:rPr lang="en-CA" err="1"/>
              <a:t>Educac</a:t>
            </a:r>
            <a:r>
              <a:rPr lang="en-CA" err="1">
                <a:latin typeface="Aptos Narrow" panose="020B0004020202020204" pitchFamily="34" charset="0"/>
              </a:rPr>
              <a:t>í</a:t>
            </a:r>
            <a:r>
              <a:rPr lang="en-CA" err="1"/>
              <a:t>on</a:t>
            </a:r>
            <a:endParaRPr lang="en-CA"/>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A6A8703-DFE2-40C6-89E9-4DD27A4D5AD5}"/>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8D56ACA4-E935-4DC7-8359-E219769A34F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316480" y="1088583"/>
            <a:ext cx="9444727" cy="769441"/>
          </a:xfrm>
          <a:prstGeom prst="rect">
            <a:avLst/>
          </a:prstGeom>
          <a:noFill/>
        </p:spPr>
        <p:txBody>
          <a:bodyPr wrap="square" rtlCol="0">
            <a:spAutoFit/>
          </a:bodyPr>
          <a:lstStyle/>
          <a:p>
            <a:r>
              <a:rPr lang="es-ES" sz="220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2200" b="1" dirty="0" err="1">
                <a:latin typeface="Open Sans" panose="020B0606030504020204" pitchFamily="34" charset="0"/>
                <a:ea typeface="Open Sans" panose="020B0606030504020204" pitchFamily="34" charset="0"/>
                <a:cs typeface="Open Sans" panose="020B0606030504020204" pitchFamily="34" charset="0"/>
              </a:rPr>
              <a:t>Membership</a:t>
            </a:r>
            <a:endParaRPr lang="es-ES"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C6E988E-C0E3-4F88-A746-88FB53FD10C9}"/>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CF342E60-1F60-454B-BC5C-2F6B3B7EEF9B}"/>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BD6E6955-39B9-455D-9C00-E61D75EDEFA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Practica</a:t>
            </a:r>
            <a:r>
              <a:rPr lang="en-CA" dirty="0">
                <a:solidFill>
                  <a:schemeClr val="bg1"/>
                </a:solidFill>
              </a:rPr>
              <a:t> </a:t>
            </a:r>
            <a:r>
              <a:rPr lang="en-CA" dirty="0"/>
              <a:t>la </a:t>
            </a:r>
            <a:r>
              <a:rPr lang="en-CA" dirty="0" err="1"/>
              <a:t>Escucha</a:t>
            </a:r>
            <a:r>
              <a:rPr lang="en-CA" dirty="0"/>
              <a:t> </a:t>
            </a:r>
            <a:r>
              <a:rPr lang="en-CA" dirty="0" err="1"/>
              <a:t>Activa</a:t>
            </a:r>
            <a:endParaRPr lang="en-CA" dirty="0"/>
          </a:p>
        </p:txBody>
      </p:sp>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A725912-EBB6-4CF1-B345-54325D4DA69D}"/>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pic>
        <p:nvPicPr>
          <p:cNvPr id="10" name="Picture 9">
            <a:extLst>
              <a:ext uri="{FF2B5EF4-FFF2-40B4-BE49-F238E27FC236}">
                <a16:creationId xmlns:a16="http://schemas.microsoft.com/office/drawing/2014/main" id="{AA7F5F98-047C-4881-ADA5-88E4ADDCA803}"/>
              </a:ext>
            </a:extLst>
          </p:cNvPr>
          <p:cNvPicPr>
            <a:picLocks noChangeAspect="1"/>
          </p:cNvPicPr>
          <p:nvPr/>
        </p:nvPicPr>
        <p:blipFill rotWithShape="1">
          <a:blip r:embed="rId5"/>
          <a:srcRect t="7674"/>
          <a:stretch/>
        </p:blipFill>
        <p:spPr>
          <a:xfrm>
            <a:off x="2378322" y="979931"/>
            <a:ext cx="6959844" cy="4898138"/>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A77DCF2A-3126-491F-809B-FF10200AE1F7}"/>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9EB0064C-156D-4024-B339-5FE6C8078FC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
        <p:nvSpPr>
          <p:cNvPr id="20" name="Rectangle: Rounded Corners 19">
            <a:extLst>
              <a:ext uri="{FF2B5EF4-FFF2-40B4-BE49-F238E27FC236}">
                <a16:creationId xmlns:a16="http://schemas.microsoft.com/office/drawing/2014/main" id="{07231B31-EA35-4EE5-B477-0C5220399FFB}"/>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AD4B72A3-C301-4C35-8D6B-93C1054E50E5}"/>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4E2EB7D7-881F-4AE0-86B0-06950F0E6E37}"/>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22A58FF4-6223-45B1-85F4-76F445E48C9C}"/>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8F7A0DD8-E2B9-4065-8DD7-990957B2508C}"/>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077733BB-B44D-450E-AEC8-42A105F7A845}"/>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38C9E719-D50B-4389-8E32-003713B080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5" name="Picture 34">
            <a:extLst>
              <a:ext uri="{FF2B5EF4-FFF2-40B4-BE49-F238E27FC236}">
                <a16:creationId xmlns:a16="http://schemas.microsoft.com/office/drawing/2014/main" id="{401B82D9-F7AB-49E2-9519-EB556A4B87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6" name="Picture 35">
            <a:extLst>
              <a:ext uri="{FF2B5EF4-FFF2-40B4-BE49-F238E27FC236}">
                <a16:creationId xmlns:a16="http://schemas.microsoft.com/office/drawing/2014/main" id="{E137BB63-10C4-42B7-A91B-53BF0CF5C7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7" name="Picture 36">
            <a:extLst>
              <a:ext uri="{FF2B5EF4-FFF2-40B4-BE49-F238E27FC236}">
                <a16:creationId xmlns:a16="http://schemas.microsoft.com/office/drawing/2014/main" id="{8C5C2B1B-B721-4525-9FAA-9172AF27BB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9" name="TextBox 38">
            <a:extLst>
              <a:ext uri="{FF2B5EF4-FFF2-40B4-BE49-F238E27FC236}">
                <a16:creationId xmlns:a16="http://schemas.microsoft.com/office/drawing/2014/main" id="{4E0F2032-A52D-4016-A1CA-63464050AE5C}"/>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D7C9FF1F-7F7F-4A51-8F9C-0A96ED3AB5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2" name="TextBox 41">
            <a:extLst>
              <a:ext uri="{FF2B5EF4-FFF2-40B4-BE49-F238E27FC236}">
                <a16:creationId xmlns:a16="http://schemas.microsoft.com/office/drawing/2014/main" id="{AE1062C8-72FB-46EE-B211-6CBD73A7ED95}"/>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39E7D1AA-2C4E-4BC4-8AA1-296F9764DE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F698CD2-784A-4A69-BF0F-4A56F111B181}"/>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B881240-2810-41CC-A3A1-7F2570D2ADE8}"/>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54867387-2856-4174-8718-67260D4DD3F2}"/>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8AC29446-A02C-4CF5-882D-E5947D2AC63A}"/>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6D0F90A8-A5D7-4D9A-9D39-F17BD8E2AB6E}"/>
              </a:ext>
            </a:extLst>
          </p:cNvPr>
          <p:cNvSpPr txBox="1">
            <a:spLocks/>
          </p:cNvSpPr>
          <p:nvPr/>
        </p:nvSpPr>
        <p:spPr>
          <a:xfrm>
            <a:off x="69699" y="6534081"/>
            <a:ext cx="4691856"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050" b="1" dirty="0">
                <a:latin typeface="Open Sans" panose="020B0606030504020204" pitchFamily="34" charset="0"/>
                <a:ea typeface="Open Sans" panose="020B0606030504020204" pitchFamily="34" charset="0"/>
                <a:cs typeface="Open Sans" panose="020B0606030504020204" pitchFamily="34" charset="0"/>
              </a:rPr>
              <a:t>COR 1055 Construcción de un Sindicato más Fuerte - </a:t>
            </a:r>
            <a:r>
              <a:rPr lang="es-ES" sz="1050" b="1" dirty="0" err="1">
                <a:latin typeface="Open Sans" panose="020B0606030504020204" pitchFamily="34" charset="0"/>
                <a:ea typeface="Open Sans" panose="020B0606030504020204" pitchFamily="34" charset="0"/>
                <a:cs typeface="Open Sans" panose="020B0606030504020204" pitchFamily="34" charset="0"/>
              </a:rPr>
              <a:t>Membership</a:t>
            </a:r>
            <a:r>
              <a:rPr lang="es-ES" sz="1050" b="1" dirty="0">
                <a:latin typeface="Open Sans" panose="020B0606030504020204" pitchFamily="34" charset="0"/>
                <a:ea typeface="Open Sans" panose="020B0606030504020204" pitchFamily="34" charset="0"/>
                <a:cs typeface="Open Sans" panose="020B0606030504020204" pitchFamily="34" charset="0"/>
              </a:rPr>
              <a:t> </a:t>
            </a:r>
            <a:r>
              <a:rPr lang="es-ES" sz="1100" b="1" dirty="0">
                <a:latin typeface="Open Sans" panose="020B0606030504020204" pitchFamily="34" charset="0"/>
                <a:ea typeface="Open Sans" panose="020B0606030504020204" pitchFamily="34" charset="0"/>
                <a:cs typeface="Open Sans" panose="020B0606030504020204" pitchFamily="34" charset="0"/>
              </a:rPr>
              <a:t>                                                                                                  		 </a:t>
            </a:r>
            <a:r>
              <a:rPr lang="en-US" sz="1100" b="1" dirty="0"/>
              <a:t>	</a:t>
            </a:r>
            <a:r>
              <a:rPr lang="en-US" sz="12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110</TotalTime>
  <Words>12192</Words>
  <Application>Microsoft Office PowerPoint</Application>
  <PresentationFormat>Widescreen</PresentationFormat>
  <Paragraphs>596</Paragraphs>
  <Slides>36</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09</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Practica la Escucha Activa</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2025-10-22T13:34:11Z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