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30" r:id="rId17"/>
    <p:sldId id="290" r:id="rId18"/>
    <p:sldId id="339" r:id="rId19"/>
    <p:sldId id="340" r:id="rId20"/>
    <p:sldId id="342" r:id="rId21"/>
    <p:sldId id="294" r:id="rId22"/>
    <p:sldId id="331" r:id="rId23"/>
    <p:sldId id="368" r:id="rId24"/>
    <p:sldId id="383" r:id="rId25"/>
    <p:sldId id="384" r:id="rId26"/>
    <p:sldId id="385" r:id="rId27"/>
    <p:sldId id="386" r:id="rId28"/>
    <p:sldId id="387" r:id="rId29"/>
    <p:sldId id="388" r:id="rId30"/>
    <p:sldId id="389" r:id="rId31"/>
    <p:sldId id="393" r:id="rId32"/>
    <p:sldId id="394" r:id="rId33"/>
    <p:sldId id="395" r:id="rId34"/>
    <p:sldId id="396" r:id="rId35"/>
    <p:sldId id="353" r:id="rId36"/>
    <p:sldId id="397" r:id="rId37"/>
    <p:sldId id="390" r:id="rId38"/>
    <p:sldId id="391" r:id="rId39"/>
    <p:sldId id="399"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950" autoAdjust="0"/>
    <p:restoredTop sz="69553" autoAdjust="0"/>
  </p:normalViewPr>
  <p:slideViewPr>
    <p:cSldViewPr snapToGrid="0" showGuides="1">
      <p:cViewPr varScale="1">
        <p:scale>
          <a:sx n="62" d="100"/>
          <a:sy n="62" d="100"/>
        </p:scale>
        <p:origin x="114" y="24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8" d="100"/>
          <a:sy n="78" d="100"/>
        </p:scale>
        <p:origin x="14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284163" marR="0" lvl="1"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These updates have a direct impact on you, your job, and your paycheck. </a:t>
            </a:r>
          </a:p>
          <a:p>
            <a:pPr marL="284163" marR="0" lvl="1"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284163" marR="0" lvl="1"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and saw a seal named only Painters – how do you think that made our glaziers or our drywall finishers feel as members of the union?</a:t>
            </a:r>
          </a:p>
          <a:p>
            <a:pPr marL="284163" marR="0" lvl="1"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284163" marR="0" lvl="1"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created organizing funds to help our councils organize new members.</a:t>
            </a:r>
          </a:p>
          <a:p>
            <a:pPr marL="284163" marR="0" lvl="1"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284163" marR="0" lvl="1"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This training fits into a bigger, broader campaign that is happening within our whole international union.</a:t>
            </a:r>
          </a:p>
          <a:p>
            <a:pPr marL="171450" indent="-171450">
              <a:buFont typeface="Arial" panose="020B0604020202020204" pitchFamily="34" charset="0"/>
              <a:buChar char="•"/>
              <a:defRPr/>
            </a:pPr>
            <a:r>
              <a:rPr lang="en-US" dirty="0"/>
              <a:t>This is just the first step and a preview of what the rest of the campaign looks like.</a:t>
            </a:r>
          </a:p>
          <a:p>
            <a:pPr marL="171450" indent="-171450">
              <a:buFont typeface="Arial" panose="020B0604020202020204" pitchFamily="34" charset="0"/>
              <a:buChar char="•"/>
              <a:defRPr/>
            </a:pPr>
            <a:r>
              <a:rPr lang="en-US" dirty="0"/>
              <a:t>This is about running a full organizing campaign within our union to make sure we live up to that mission and our values. </a:t>
            </a:r>
          </a:p>
          <a:p>
            <a:pPr marL="171450" indent="-171450">
              <a:buFont typeface="Arial" panose="020B0604020202020204" pitchFamily="34" charset="0"/>
              <a:buChar char="•"/>
              <a:defRPr/>
            </a:pPr>
            <a:r>
              <a:rPr lang="en-US" dirty="0"/>
              <a:t>This is step one – base building.  </a:t>
            </a:r>
          </a:p>
          <a:p>
            <a:pPr marL="171450" indent="-171450">
              <a:buFont typeface="Arial" panose="020B0604020202020204" pitchFamily="34" charset="0"/>
              <a:buChar char="•"/>
              <a:defRPr/>
            </a:pPr>
            <a:r>
              <a:rPr lang="en-US" dirty="0"/>
              <a:t>We will be back here over and over again to talk to members at the jobsites and work through those values.  We will be hitting jobsites and finding people at local meetings, and if we have to, we will go door to door.</a:t>
            </a:r>
          </a:p>
          <a:p>
            <a:pPr marL="171450" indent="-171450">
              <a:buFont typeface="Arial" panose="020B0604020202020204" pitchFamily="34" charset="0"/>
              <a:buChar char="•"/>
              <a:defRPr/>
            </a:pPr>
            <a:r>
              <a:rPr lang="en-US" dirty="0"/>
              <a:t>And only then, after we’ve met our members exactly where they are, can we begin doing more education about some of the history we showed you before and some of the challenges we face. </a:t>
            </a:r>
          </a:p>
          <a:p>
            <a:pPr marL="171450" indent="-171450">
              <a:buFont typeface="Arial" panose="020B0604020202020204" pitchFamily="34" charset="0"/>
              <a:buChar char="•"/>
              <a:defRPr/>
            </a:pPr>
            <a:r>
              <a:rPr lang="en-US" dirty="0"/>
              <a:t>And that is how we build power as a union.  That’s how we negotiate better contracts.  How do we pass better laws through city councils and the state legislature?  We provide better training for anyone who wants it. </a:t>
            </a:r>
          </a:p>
          <a:p>
            <a:pPr marL="171450" indent="-171450">
              <a:buFont typeface="Arial" panose="020B0604020202020204" pitchFamily="34" charset="0"/>
              <a:buChar char="•"/>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what ‘Two-way Communication’ means.</a:t>
            </a:r>
          </a:p>
          <a:p>
            <a:pPr marL="171450" indent="-171450">
              <a:buFont typeface="Arial" panose="020B0604020202020204" pitchFamily="34" charset="0"/>
              <a:buChar char="•"/>
              <a:defRPr/>
            </a:pPr>
            <a:r>
              <a:rPr lang="en-US" dirty="0">
                <a:latin typeface="+mn-lt"/>
              </a:rPr>
              <a:t>I am not just here to lecture you</a:t>
            </a:r>
            <a:r>
              <a:rPr lang="en-US" dirty="0"/>
              <a:t>. </a:t>
            </a:r>
            <a:r>
              <a:rPr lang="en-US" dirty="0">
                <a:latin typeface="+mn-lt"/>
              </a:rPr>
              <a:t>I am listening to what you have to say.</a:t>
            </a:r>
          </a:p>
          <a:p>
            <a:pPr marL="171450" indent="-171450">
              <a:buFont typeface="Arial" panose="020B0604020202020204" pitchFamily="34" charset="0"/>
              <a:buChar char="•"/>
              <a:defRPr/>
            </a:pPr>
            <a:r>
              <a:rPr lang="en-US" dirty="0">
                <a:latin typeface="+mn-lt"/>
              </a:rPr>
              <a:t>When you talk to your coworker at a jobsite next week, you are listening to what they have to say. </a:t>
            </a:r>
          </a:p>
          <a:p>
            <a:pPr marL="171450" indent="-171450">
              <a:buFont typeface="Arial" panose="020B0604020202020204" pitchFamily="34" charset="0"/>
              <a:buChar char="•"/>
              <a:defRPr/>
            </a:pPr>
            <a:r>
              <a:rPr lang="en-US"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171450" indent="-171450">
              <a:buFont typeface="Arial" panose="020B0604020202020204" pitchFamily="34" charset="0"/>
              <a:buChar char="•"/>
              <a:defRPr/>
            </a:pPr>
            <a:r>
              <a:rPr lang="en-US" dirty="0">
                <a:latin typeface="+mn-lt"/>
              </a:rPr>
              <a:t>It means that the interaction between members and the union happens regularly. </a:t>
            </a:r>
          </a:p>
          <a:p>
            <a:pPr marL="171450" indent="-171450">
              <a:buFont typeface="Arial" panose="020B0604020202020204" pitchFamily="34" charset="0"/>
              <a:buChar char="•"/>
              <a:defRPr/>
            </a:pPr>
            <a:r>
              <a:rPr lang="en-US" dirty="0">
                <a:latin typeface="+mn-lt"/>
              </a:rPr>
              <a:t>It’s not about showing up at jobsites just when we need something.  </a:t>
            </a:r>
          </a:p>
          <a:p>
            <a:pPr marL="171450" indent="-171450">
              <a:buFont typeface="Arial" panose="020B0604020202020204" pitchFamily="34" charset="0"/>
              <a:buChar char="•"/>
              <a:defRPr/>
            </a:pPr>
            <a:r>
              <a:rPr lang="en-US"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history/examples of union victories where collective action played a key role and how solidarity ensures better negotiation power, fair treatment, and job security.</a:t>
            </a:r>
          </a:p>
          <a:p>
            <a:r>
              <a:rPr lang="en-US" dirty="0"/>
              <a:t>EMPHASIZE the Power of One Union: Strength lies in collective action—engaged and committed members who actively participate are the union’s </a:t>
            </a:r>
            <a:r>
              <a:rPr lang="en-US"/>
              <a:t>power. The </a:t>
            </a:r>
            <a:r>
              <a:rPr lang="en-US" dirty="0"/>
              <a:t>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2.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5.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6.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50959"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70699"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92807"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591021" cy="2591021"/>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22C9140-A69E-4362-BE5F-E95C6203BC4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1" name="Rectangle: Rounded Corners 20">
            <a:extLst>
              <a:ext uri="{FF2B5EF4-FFF2-40B4-BE49-F238E27FC236}">
                <a16:creationId xmlns:a16="http://schemas.microsoft.com/office/drawing/2014/main" id="{09FD34AE-4E42-4A6E-9BC2-CBAD4346D6E2}"/>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41F6265C-F05E-42C0-AA26-C269F4182EE7}"/>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8E15C8CD-AB97-4E9D-A6DA-90C6BE876CD0}"/>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5769C92-A9E9-418B-97E7-0317B5B97D82}"/>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ED37729-28C7-4C24-94DB-C3748012CC6D}"/>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7DBB9888-1EF3-4CCF-9362-52C78D2D31FC}"/>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1CB2E808-A75C-4B62-903E-AD1EADFE6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4" name="Picture 33">
            <a:extLst>
              <a:ext uri="{FF2B5EF4-FFF2-40B4-BE49-F238E27FC236}">
                <a16:creationId xmlns:a16="http://schemas.microsoft.com/office/drawing/2014/main" id="{C7DE63E0-2079-4B63-B61C-5BA7B14155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5" name="Picture 34">
            <a:extLst>
              <a:ext uri="{FF2B5EF4-FFF2-40B4-BE49-F238E27FC236}">
                <a16:creationId xmlns:a16="http://schemas.microsoft.com/office/drawing/2014/main" id="{8928B42C-B919-4868-8704-22E77BE768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6" name="Picture 35">
            <a:extLst>
              <a:ext uri="{FF2B5EF4-FFF2-40B4-BE49-F238E27FC236}">
                <a16:creationId xmlns:a16="http://schemas.microsoft.com/office/drawing/2014/main" id="{EC2446CF-F349-46DE-9421-F84A1D38AE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7" name="TextBox 36">
            <a:extLst>
              <a:ext uri="{FF2B5EF4-FFF2-40B4-BE49-F238E27FC236}">
                <a16:creationId xmlns:a16="http://schemas.microsoft.com/office/drawing/2014/main" id="{A08AB8A4-8A2C-46A8-994F-355A6BEF9954}"/>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BD970763-5D36-46C6-9803-4D5F633AA5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1" name="TextBox 40">
            <a:extLst>
              <a:ext uri="{FF2B5EF4-FFF2-40B4-BE49-F238E27FC236}">
                <a16:creationId xmlns:a16="http://schemas.microsoft.com/office/drawing/2014/main" id="{FD488B4D-CF48-44BD-9D09-1AB5D77B8759}"/>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2EE86E0-DB21-43E4-8CDF-0C938A4A9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schemas.microsoft.com/office/2006/documentManagement/types"/>
    <ds:schemaRef ds:uri="http://schemas.openxmlformats.org/package/2006/metadata/core-properties"/>
    <ds:schemaRef ds:uri="http://purl.org/dc/dcmitype/"/>
    <ds:schemaRef ds:uri="b64a537f-7337-4f42-a32b-b0b33cbbf43a"/>
    <ds:schemaRef ds:uri="fcf637f1-8c25-4d9a-980b-6e4ba7ce705d"/>
    <ds:schemaRef ds:uri="http://www.w3.org/XML/1998/namespace"/>
    <ds:schemaRef ds:uri="http://schemas.microsoft.com/office/2006/metadata/properti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6768</TotalTime>
  <Words>9863</Words>
  <Application>Microsoft Office PowerPoint</Application>
  <PresentationFormat>Widescreen</PresentationFormat>
  <Paragraphs>591</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282</cp:revision>
  <dcterms:created xsi:type="dcterms:W3CDTF">2024-09-19T19:34:13Z</dcterms:created>
  <dcterms:modified xsi:type="dcterms:W3CDTF">2026-01-15T13:46:09Z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